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5274" autoAdjust="0"/>
  </p:normalViewPr>
  <p:slideViewPr>
    <p:cSldViewPr snapToGrid="0">
      <p:cViewPr>
        <p:scale>
          <a:sx n="75" d="100"/>
          <a:sy n="75" d="100"/>
        </p:scale>
        <p:origin x="451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94FF3-6FCA-4117-81FE-5BEF2B3E97C9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B8443-198E-448B-8FAB-20B2E699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16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 prevents accidental data loss</a:t>
            </a:r>
            <a:br>
              <a:rPr lang="en-US" dirty="0"/>
            </a:br>
            <a:r>
              <a:rPr lang="en-US" dirty="0"/>
              <a:t>(2) detects malicious activity, but does not prevent it,</a:t>
            </a:r>
            <a:br>
              <a:rPr lang="en-US" dirty="0"/>
            </a:br>
            <a:r>
              <a:rPr lang="en-US" dirty="0"/>
              <a:t>(3) prevents malicious insertion/modification,</a:t>
            </a:r>
            <a:br>
              <a:rPr lang="en-US" dirty="0"/>
            </a:br>
            <a:r>
              <a:rPr lang="en-US" dirty="0"/>
              <a:t>(4) prevents malicious deletion/rollback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B8443-198E-448B-8FAB-20B2E699B7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45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B5C0-A43A-4D84-872B-D84BBC928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F6CF0-A94B-4F96-85D3-450894050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711B8-A97A-4B9B-B632-56485695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FB8CE-5A51-4CDD-B0DF-E47E4E6F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5679B-A06C-469D-97DA-0E0E29B7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1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F991-9644-4FE7-A34B-659DD784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299F3-C15D-4E00-86E6-BD1EB2249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4FFD3-DCD5-4ED3-A248-7FC6637C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2BBB2-58F8-4CF5-A008-BFCF19AE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A2C8-616B-4B47-AE86-E0E4F6C7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B0F5B-182A-45FC-8C46-A3A7357A8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A1FFF-639C-4931-904A-21945056C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E54D2-F647-4503-9D0D-5CA67F7C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62ABE-3AAF-4151-BA98-D46991CE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392CC-7BA4-420F-B8CD-75F5E00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0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CD028-3B3F-407D-A1BF-867AD571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852CD-D753-42E3-80B6-415BB9B00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F774D-FC7D-4754-A054-0806B366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3EF7F-6985-4910-801C-294AAA0E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9DC4D-A954-4EFD-81AB-CA8F89834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9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32D9-2441-4B88-8FF8-BB7F740C0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ECE1D-F649-495A-B696-186F9B8F2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C368-49AF-462C-A6CA-1843FEA4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2E3F6-E8F7-473F-A1FA-D9C5BABF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46816-9F29-4C75-8995-9391A654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7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B188-2817-421E-9FDE-E46C6B9D6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5E83B-7F88-4523-BDEB-6DE04FE7C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5FC30-3280-46A9-88A5-876E17024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B125D-3788-4388-9D77-80125A61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194CF-A02C-4BA4-97E0-6E521990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90718-373E-4BFE-86FC-30B368A65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4D8C-3A8D-4CBF-B483-D9A7E07B8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B4139-2D89-4C4F-BB4E-07F3E2C05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A630C-E059-4C09-B3EC-11AA620DA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7763D-4A3F-4010-A912-7BEFC4934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0EB072-B901-4D36-A172-14E28648F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3E635-1160-4EA1-9065-848FBFECD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BB778-1075-4EC7-8B34-03EFBF58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8EC5F8-8B34-4B74-A0A9-B04EA344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7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DF54-18FC-4D46-8B2F-1413DA14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66A8F-EF19-4AF1-A52C-7BD1410A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769D8-25DD-4BF2-9C38-51526B467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C9B45-49EF-44FF-8502-BF4F408B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6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C26DB-C95C-4930-A23C-413FDF48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53FE0-4E44-4F3A-A589-31CC60BB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2AC58-2770-46A3-899C-AA600748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2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311B-1BCB-46CD-B804-7F928C7C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69F4B-C1C0-464B-82CD-7479A6486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78D27-28C1-4984-B1AC-CDFC169C9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2ECBD-D4F1-43F3-8E09-887D9E5D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53664-6F1A-4F95-8734-DF7D2C36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10DE3-5F21-4271-A856-A1667D71C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0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7A957-1617-4753-AD44-E2E2682AB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7D348-E867-4A08-A62B-1040E4994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DE310-85C9-4144-BE27-CDBFE385C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89E37-73BA-4656-AE87-94767E15D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14014-449C-4DC9-B6B7-7AE50D51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7BE10-5250-49DD-B6C8-479495A4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7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CC3A58-DE50-4F87-B979-08B6CD907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1CC10-DB63-464A-905B-6C53761B5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2F764-3910-484B-BBFC-861BB7F6B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0093-4CAB-4769-97E2-43E0798F6417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58F7C-F97F-4EF9-9262-C68237707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0571B-C4BD-4BD1-9A89-E8FEF9514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69CF658-1BE1-4D98-AF75-37145110B7AF}"/>
              </a:ext>
            </a:extLst>
          </p:cNvPr>
          <p:cNvSpPr txBox="1"/>
          <p:nvPr/>
        </p:nvSpPr>
        <p:spPr>
          <a:xfrm rot="1147443">
            <a:off x="3319343" y="4856116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System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054EEA-F0D5-4F31-8852-FFD0D1C89C3B}"/>
              </a:ext>
            </a:extLst>
          </p:cNvPr>
          <p:cNvSpPr txBox="1"/>
          <p:nvPr/>
        </p:nvSpPr>
        <p:spPr>
          <a:xfrm rot="20286890">
            <a:off x="2984205" y="4338680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Maintainer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50736D-BE8F-4187-B3AF-29785E04E245}"/>
              </a:ext>
            </a:extLst>
          </p:cNvPr>
          <p:cNvSpPr txBox="1"/>
          <p:nvPr/>
        </p:nvSpPr>
        <p:spPr>
          <a:xfrm>
            <a:off x="172088" y="161409"/>
            <a:ext cx="2047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is the governance model?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10F0D7-C2D9-43F1-B6AC-C40B3C90CF92}"/>
              </a:ext>
            </a:extLst>
          </p:cNvPr>
          <p:cNvSpPr txBox="1"/>
          <p:nvPr/>
        </p:nvSpPr>
        <p:spPr>
          <a:xfrm>
            <a:off x="2876923" y="161409"/>
            <a:ext cx="1782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Where is the root of trust?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A16A1-9A77-4CDD-95E3-AF73070FDC21}"/>
              </a:ext>
            </a:extLst>
          </p:cNvPr>
          <p:cNvSpPr txBox="1"/>
          <p:nvPr/>
        </p:nvSpPr>
        <p:spPr>
          <a:xfrm>
            <a:off x="5961270" y="161409"/>
            <a:ext cx="1545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What is auditable?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0B4B4F-2CD4-481C-A198-6EDCDC3FFC15}"/>
              </a:ext>
            </a:extLst>
          </p:cNvPr>
          <p:cNvSpPr txBox="1"/>
          <p:nvPr/>
        </p:nvSpPr>
        <p:spPr>
          <a:xfrm>
            <a:off x="8722284" y="161409"/>
            <a:ext cx="1844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What is it resilient against?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38531-B192-4D54-9C8B-5A7168E5EB1C}"/>
              </a:ext>
            </a:extLst>
          </p:cNvPr>
          <p:cNvSpPr txBox="1"/>
          <p:nvPr/>
        </p:nvSpPr>
        <p:spPr>
          <a:xfrm>
            <a:off x="1702118" y="3161982"/>
            <a:ext cx="15620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0DAE09-7026-4CDC-9CA3-058F644B970F}"/>
              </a:ext>
            </a:extLst>
          </p:cNvPr>
          <p:cNvSpPr txBox="1"/>
          <p:nvPr/>
        </p:nvSpPr>
        <p:spPr>
          <a:xfrm>
            <a:off x="1702118" y="4553705"/>
            <a:ext cx="156209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with consensus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DA9B2F-11F2-49CE-8D1C-4ECF0B1FD99A}"/>
              </a:ext>
            </a:extLst>
          </p:cNvPr>
          <p:cNvSpPr txBox="1"/>
          <p:nvPr/>
        </p:nvSpPr>
        <p:spPr>
          <a:xfrm>
            <a:off x="4414536" y="2064843"/>
            <a:ext cx="15620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8BF80B-55D3-4390-88E3-016DC5C8C1A4}"/>
              </a:ext>
            </a:extLst>
          </p:cNvPr>
          <p:cNvSpPr txBox="1"/>
          <p:nvPr/>
        </p:nvSpPr>
        <p:spPr>
          <a:xfrm>
            <a:off x="10426377" y="1076764"/>
            <a:ext cx="156209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Replicated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905733-0AA1-437B-B2C6-AE544EEC43E2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3264212" y="2249509"/>
            <a:ext cx="1150324" cy="1097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E723E2-4719-489A-A2E0-4D3ABDC8EFF0}"/>
              </a:ext>
            </a:extLst>
          </p:cNvPr>
          <p:cNvSpPr txBox="1"/>
          <p:nvPr/>
        </p:nvSpPr>
        <p:spPr>
          <a:xfrm rot="18995167">
            <a:off x="2983672" y="2493103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Maintainer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3ECF77-92D7-49E4-A673-CE2788DFA6E4}"/>
              </a:ext>
            </a:extLst>
          </p:cNvPr>
          <p:cNvSpPr txBox="1"/>
          <p:nvPr/>
        </p:nvSpPr>
        <p:spPr>
          <a:xfrm>
            <a:off x="7238657" y="3278091"/>
            <a:ext cx="156209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Monitored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ledger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AE64B8-5A11-4110-B2A0-166EF95244C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264212" y="3346648"/>
            <a:ext cx="1931371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9DDC42-F646-4CC5-BD61-7E5836504719}"/>
              </a:ext>
            </a:extLst>
          </p:cNvPr>
          <p:cNvSpPr txBox="1"/>
          <p:nvPr/>
        </p:nvSpPr>
        <p:spPr>
          <a:xfrm rot="567756">
            <a:off x="3134923" y="3138594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System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181A1C-ADF7-45EF-B2F0-BFB9A8D60CD6}"/>
              </a:ext>
            </a:extLst>
          </p:cNvPr>
          <p:cNvSpPr txBox="1"/>
          <p:nvPr/>
        </p:nvSpPr>
        <p:spPr>
          <a:xfrm>
            <a:off x="4414536" y="4089693"/>
            <a:ext cx="156209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with consensus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7BC5B9-0833-4E47-9F2A-FA806E5FEBD7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 flipV="1">
            <a:off x="3264212" y="4412859"/>
            <a:ext cx="1150324" cy="464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A1D622-5C65-4338-8944-6CFA06FC93D9}"/>
              </a:ext>
            </a:extLst>
          </p:cNvPr>
          <p:cNvCxnSpPr>
            <a:cxnSpLocks/>
            <a:stCxn id="9" idx="3"/>
            <a:endCxn id="83" idx="1"/>
          </p:cNvCxnSpPr>
          <p:nvPr/>
        </p:nvCxnSpPr>
        <p:spPr>
          <a:xfrm>
            <a:off x="3264212" y="4876871"/>
            <a:ext cx="3974445" cy="1364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9A3FD61-E243-4B9C-AD50-286F859FD898}"/>
              </a:ext>
            </a:extLst>
          </p:cNvPr>
          <p:cNvSpPr txBox="1"/>
          <p:nvPr/>
        </p:nvSpPr>
        <p:spPr>
          <a:xfrm rot="315789">
            <a:off x="5674467" y="3387791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Provenance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89095C-FFFC-4973-8D72-F61644BB733E}"/>
              </a:ext>
            </a:extLst>
          </p:cNvPr>
          <p:cNvCxnSpPr>
            <a:cxnSpLocks/>
            <a:stCxn id="80" idx="3"/>
            <a:endCxn id="12" idx="1"/>
          </p:cNvCxnSpPr>
          <p:nvPr/>
        </p:nvCxnSpPr>
        <p:spPr>
          <a:xfrm>
            <a:off x="8797241" y="1399929"/>
            <a:ext cx="16291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C2CED2B-A01C-4A56-93E9-A8B3B7D6ADCB}"/>
              </a:ext>
            </a:extLst>
          </p:cNvPr>
          <p:cNvSpPr txBox="1"/>
          <p:nvPr/>
        </p:nvSpPr>
        <p:spPr>
          <a:xfrm>
            <a:off x="8796320" y="910251"/>
            <a:ext cx="178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/>
            <a:r>
              <a:rPr lang="en-US" sz="1400" b="1" i="1" dirty="0"/>
              <a:t>Accidental data </a:t>
            </a:r>
            <a:br>
              <a:rPr lang="en-US" sz="1400" b="1" i="1" dirty="0"/>
            </a:br>
            <a:r>
              <a:rPr lang="en-US" sz="1400" b="1" i="1" dirty="0"/>
              <a:t>loss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D92A5F-F550-42C0-B00A-2F020117BFC1}"/>
              </a:ext>
            </a:extLst>
          </p:cNvPr>
          <p:cNvSpPr txBox="1"/>
          <p:nvPr/>
        </p:nvSpPr>
        <p:spPr>
          <a:xfrm>
            <a:off x="7232020" y="2131444"/>
            <a:ext cx="156873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Monitored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FF523A-3DB7-4F06-9FF5-F15220592168}"/>
              </a:ext>
            </a:extLst>
          </p:cNvPr>
          <p:cNvCxnSpPr>
            <a:cxnSpLocks/>
            <a:stCxn id="11" idx="3"/>
            <a:endCxn id="50" idx="1"/>
          </p:cNvCxnSpPr>
          <p:nvPr/>
        </p:nvCxnSpPr>
        <p:spPr>
          <a:xfrm>
            <a:off x="5976630" y="2249509"/>
            <a:ext cx="1255390" cy="205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E987BDC-3C6D-4B26-9B13-05566925FEF8}"/>
              </a:ext>
            </a:extLst>
          </p:cNvPr>
          <p:cNvSpPr txBox="1"/>
          <p:nvPr/>
        </p:nvSpPr>
        <p:spPr>
          <a:xfrm rot="561234">
            <a:off x="5890568" y="2097408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Current state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22AD3C5-00C7-458D-968D-9A6B58A94A91}"/>
              </a:ext>
            </a:extLst>
          </p:cNvPr>
          <p:cNvSpPr txBox="1"/>
          <p:nvPr/>
        </p:nvSpPr>
        <p:spPr>
          <a:xfrm>
            <a:off x="10438623" y="1992944"/>
            <a:ext cx="156209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Replicated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monitored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8C437E-B030-4C8A-BE75-3569342B4188}"/>
              </a:ext>
            </a:extLst>
          </p:cNvPr>
          <p:cNvSpPr txBox="1"/>
          <p:nvPr/>
        </p:nvSpPr>
        <p:spPr>
          <a:xfrm>
            <a:off x="7232019" y="4534458"/>
            <a:ext cx="156873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 with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consensus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C8870F3-DCEF-4392-9563-CEBBAA7B94E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264212" y="4876871"/>
            <a:ext cx="1716728" cy="591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93C88CE-D8B0-4A90-BF05-88E76E9D68A6}"/>
              </a:ext>
            </a:extLst>
          </p:cNvPr>
          <p:cNvSpPr txBox="1"/>
          <p:nvPr/>
        </p:nvSpPr>
        <p:spPr>
          <a:xfrm>
            <a:off x="10426149" y="3139592"/>
            <a:ext cx="156209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Replicated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monitored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ledger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2B009E-70F6-48C2-8843-91388C274749}"/>
              </a:ext>
            </a:extLst>
          </p:cNvPr>
          <p:cNvSpPr txBox="1"/>
          <p:nvPr/>
        </p:nvSpPr>
        <p:spPr>
          <a:xfrm>
            <a:off x="10438623" y="4519942"/>
            <a:ext cx="154961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Replicated database with consensus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30361C-6CD6-43AD-84B0-B6F0CA305806}"/>
              </a:ext>
            </a:extLst>
          </p:cNvPr>
          <p:cNvSpPr txBox="1"/>
          <p:nvPr/>
        </p:nvSpPr>
        <p:spPr>
          <a:xfrm>
            <a:off x="10438623" y="6049991"/>
            <a:ext cx="15496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Blockchain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23EA984-B650-4FFD-8477-3594991ED19A}"/>
              </a:ext>
            </a:extLst>
          </p:cNvPr>
          <p:cNvCxnSpPr>
            <a:cxnSpLocks/>
            <a:stCxn id="25" idx="3"/>
            <a:endCxn id="35" idx="1"/>
          </p:cNvCxnSpPr>
          <p:nvPr/>
        </p:nvCxnSpPr>
        <p:spPr>
          <a:xfrm>
            <a:off x="5976630" y="4412859"/>
            <a:ext cx="1255389" cy="444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8CFA8E9-0CBA-4ECC-81E5-790565A8D340}"/>
              </a:ext>
            </a:extLst>
          </p:cNvPr>
          <p:cNvSpPr txBox="1"/>
          <p:nvPr/>
        </p:nvSpPr>
        <p:spPr>
          <a:xfrm rot="1185460">
            <a:off x="5870499" y="4369444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Current state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BB5E4C-CE6A-4831-8462-1BE32AC03519}"/>
              </a:ext>
            </a:extLst>
          </p:cNvPr>
          <p:cNvSpPr txBox="1"/>
          <p:nvPr/>
        </p:nvSpPr>
        <p:spPr>
          <a:xfrm rot="3272274">
            <a:off x="5964031" y="5128657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Provenance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21B22A0-EB75-472B-AD6B-1044C4CDFB62}"/>
              </a:ext>
            </a:extLst>
          </p:cNvPr>
          <p:cNvSpPr txBox="1"/>
          <p:nvPr/>
        </p:nvSpPr>
        <p:spPr>
          <a:xfrm>
            <a:off x="374883" y="3192761"/>
            <a:ext cx="1247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Centralized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A542EA7-214F-4742-9747-1843C842B772}"/>
              </a:ext>
            </a:extLst>
          </p:cNvPr>
          <p:cNvSpPr txBox="1"/>
          <p:nvPr/>
        </p:nvSpPr>
        <p:spPr>
          <a:xfrm>
            <a:off x="374883" y="4722983"/>
            <a:ext cx="1247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Decentralized</a:t>
            </a:r>
          </a:p>
        </p:txBody>
      </p:sp>
      <p:cxnSp>
        <p:nvCxnSpPr>
          <p:cNvPr id="47" name="Straight Arrow Connector 33">
            <a:extLst>
              <a:ext uri="{FF2B5EF4-FFF2-40B4-BE49-F238E27FC236}">
                <a16:creationId xmlns:a16="http://schemas.microsoft.com/office/drawing/2014/main" id="{D30ED66A-DA43-4E32-B988-7A6B21558C2B}"/>
              </a:ext>
            </a:extLst>
          </p:cNvPr>
          <p:cNvCxnSpPr>
            <a:cxnSpLocks/>
            <a:stCxn id="50" idx="3"/>
            <a:endCxn id="61" idx="1"/>
          </p:cNvCxnSpPr>
          <p:nvPr/>
        </p:nvCxnSpPr>
        <p:spPr>
          <a:xfrm flipV="1">
            <a:off x="8800750" y="2454609"/>
            <a:ext cx="163787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B3AF30E-31A6-4363-B822-B1294382AECB}"/>
              </a:ext>
            </a:extLst>
          </p:cNvPr>
          <p:cNvSpPr txBox="1"/>
          <p:nvPr/>
        </p:nvSpPr>
        <p:spPr>
          <a:xfrm>
            <a:off x="8796320" y="1566690"/>
            <a:ext cx="2112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b="1" i="1" dirty="0"/>
              <a:t>Accidental data</a:t>
            </a:r>
            <a:br>
              <a:rPr lang="en-US" sz="1400" b="1" i="1" dirty="0"/>
            </a:br>
            <a:r>
              <a:rPr lang="en-US" sz="1400" b="1" i="1" dirty="0"/>
              <a:t>loss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b="1" i="1" dirty="0"/>
              <a:t>Undetected</a:t>
            </a:r>
            <a:br>
              <a:rPr lang="en-US" sz="1400" b="1" i="1" dirty="0"/>
            </a:br>
            <a:r>
              <a:rPr lang="en-US" sz="1400" b="1" i="1" dirty="0"/>
              <a:t>modification</a:t>
            </a:r>
          </a:p>
        </p:txBody>
      </p:sp>
      <p:cxnSp>
        <p:nvCxnSpPr>
          <p:cNvPr id="74" name="Straight Arrow Connector 33">
            <a:extLst>
              <a:ext uri="{FF2B5EF4-FFF2-40B4-BE49-F238E27FC236}">
                <a16:creationId xmlns:a16="http://schemas.microsoft.com/office/drawing/2014/main" id="{19299B01-FF31-4F64-AB26-8E0272D57CA3}"/>
              </a:ext>
            </a:extLst>
          </p:cNvPr>
          <p:cNvCxnSpPr>
            <a:cxnSpLocks/>
          </p:cNvCxnSpPr>
          <p:nvPr/>
        </p:nvCxnSpPr>
        <p:spPr>
          <a:xfrm flipV="1">
            <a:off x="8808720" y="3673766"/>
            <a:ext cx="15884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EA4847-96E1-4351-926B-D969B98920B8}"/>
              </a:ext>
            </a:extLst>
          </p:cNvPr>
          <p:cNvCxnSpPr>
            <a:cxnSpLocks/>
          </p:cNvCxnSpPr>
          <p:nvPr/>
        </p:nvCxnSpPr>
        <p:spPr>
          <a:xfrm>
            <a:off x="449451" y="5007902"/>
            <a:ext cx="12526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38DDEF4-228C-4B4A-AC5E-42F664A80E5A}"/>
              </a:ext>
            </a:extLst>
          </p:cNvPr>
          <p:cNvCxnSpPr>
            <a:cxnSpLocks/>
          </p:cNvCxnSpPr>
          <p:nvPr/>
        </p:nvCxnSpPr>
        <p:spPr>
          <a:xfrm>
            <a:off x="449451" y="3449894"/>
            <a:ext cx="12526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59F589-788D-4359-8E38-070D2915C1DF}"/>
              </a:ext>
            </a:extLst>
          </p:cNvPr>
          <p:cNvSpPr txBox="1"/>
          <p:nvPr/>
        </p:nvSpPr>
        <p:spPr>
          <a:xfrm>
            <a:off x="1626541" y="2896849"/>
            <a:ext cx="300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958F671-A827-4225-A4E6-FBEE3E4B85B1}"/>
              </a:ext>
            </a:extLst>
          </p:cNvPr>
          <p:cNvSpPr txBox="1"/>
          <p:nvPr/>
        </p:nvSpPr>
        <p:spPr>
          <a:xfrm>
            <a:off x="1636298" y="4288572"/>
            <a:ext cx="300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1E3A27-F465-44CC-824D-EC245869C159}"/>
              </a:ext>
            </a:extLst>
          </p:cNvPr>
          <p:cNvSpPr txBox="1"/>
          <p:nvPr/>
        </p:nvSpPr>
        <p:spPr>
          <a:xfrm>
            <a:off x="4376186" y="1788114"/>
            <a:ext cx="300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BDB5170-1F1E-41D3-BD11-67EC4F888FF4}"/>
              </a:ext>
            </a:extLst>
          </p:cNvPr>
          <p:cNvSpPr txBox="1"/>
          <p:nvPr/>
        </p:nvSpPr>
        <p:spPr>
          <a:xfrm>
            <a:off x="7204976" y="3010917"/>
            <a:ext cx="300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8767DC-C903-4522-9235-68BE38066C40}"/>
              </a:ext>
            </a:extLst>
          </p:cNvPr>
          <p:cNvSpPr txBox="1"/>
          <p:nvPr/>
        </p:nvSpPr>
        <p:spPr>
          <a:xfrm>
            <a:off x="4376186" y="3826635"/>
            <a:ext cx="300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6363267-D48A-4869-852E-FD8A7FA1B10D}"/>
              </a:ext>
            </a:extLst>
          </p:cNvPr>
          <p:cNvSpPr txBox="1"/>
          <p:nvPr/>
        </p:nvSpPr>
        <p:spPr>
          <a:xfrm>
            <a:off x="7195367" y="1868852"/>
            <a:ext cx="300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B0940E3-24B9-49E9-A478-374231F3596A}"/>
              </a:ext>
            </a:extLst>
          </p:cNvPr>
          <p:cNvSpPr txBox="1"/>
          <p:nvPr/>
        </p:nvSpPr>
        <p:spPr>
          <a:xfrm>
            <a:off x="7174660" y="4289691"/>
            <a:ext cx="320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EF447DE-1AB2-4FFD-B6EF-6F83F230C6F4}"/>
              </a:ext>
            </a:extLst>
          </p:cNvPr>
          <p:cNvSpPr txBox="1"/>
          <p:nvPr/>
        </p:nvSpPr>
        <p:spPr>
          <a:xfrm>
            <a:off x="10365905" y="823937"/>
            <a:ext cx="300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7161291-7B97-471A-B81B-8A0755E7F950}"/>
              </a:ext>
            </a:extLst>
          </p:cNvPr>
          <p:cNvSpPr txBox="1"/>
          <p:nvPr/>
        </p:nvSpPr>
        <p:spPr>
          <a:xfrm>
            <a:off x="10365905" y="1744269"/>
            <a:ext cx="300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1ABFD91-7281-4519-83F0-51A841509954}"/>
              </a:ext>
            </a:extLst>
          </p:cNvPr>
          <p:cNvSpPr txBox="1"/>
          <p:nvPr/>
        </p:nvSpPr>
        <p:spPr>
          <a:xfrm>
            <a:off x="10363622" y="2880017"/>
            <a:ext cx="300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</a:t>
            </a:r>
            <a:endParaRPr lang="en-US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E75D90-17F0-4FD0-91FA-F061B062B26B}"/>
              </a:ext>
            </a:extLst>
          </p:cNvPr>
          <p:cNvSpPr txBox="1"/>
          <p:nvPr/>
        </p:nvSpPr>
        <p:spPr>
          <a:xfrm>
            <a:off x="10397158" y="4253611"/>
            <a:ext cx="320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5A3B22C-D6DF-4270-9A04-F8BE54AF0EAB}"/>
              </a:ext>
            </a:extLst>
          </p:cNvPr>
          <p:cNvSpPr txBox="1"/>
          <p:nvPr/>
        </p:nvSpPr>
        <p:spPr>
          <a:xfrm>
            <a:off x="10371572" y="5794360"/>
            <a:ext cx="300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B542A89-5513-4C5A-B545-C688F2B99A95}"/>
              </a:ext>
            </a:extLst>
          </p:cNvPr>
          <p:cNvSpPr txBox="1"/>
          <p:nvPr/>
        </p:nvSpPr>
        <p:spPr>
          <a:xfrm>
            <a:off x="7228511" y="1215263"/>
            <a:ext cx="15687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852C4F0-FF1E-4633-BA5D-7FE990DE6B5F}"/>
              </a:ext>
            </a:extLst>
          </p:cNvPr>
          <p:cNvSpPr txBox="1"/>
          <p:nvPr/>
        </p:nvSpPr>
        <p:spPr>
          <a:xfrm>
            <a:off x="7190161" y="969169"/>
            <a:ext cx="300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F8C12C3-066C-45F1-A75D-4347B99FB119}"/>
              </a:ext>
            </a:extLst>
          </p:cNvPr>
          <p:cNvSpPr txBox="1"/>
          <p:nvPr/>
        </p:nvSpPr>
        <p:spPr>
          <a:xfrm>
            <a:off x="7238657" y="5779412"/>
            <a:ext cx="1562443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Monitored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ledger with consensus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AF5D870-4D70-447E-90F8-280AA6C44D55}"/>
              </a:ext>
            </a:extLst>
          </p:cNvPr>
          <p:cNvSpPr txBox="1"/>
          <p:nvPr/>
        </p:nvSpPr>
        <p:spPr>
          <a:xfrm>
            <a:off x="7185119" y="5503698"/>
            <a:ext cx="300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70A06E1-A448-42E9-8F87-65D75B446BBE}"/>
              </a:ext>
            </a:extLst>
          </p:cNvPr>
          <p:cNvCxnSpPr>
            <a:cxnSpLocks/>
          </p:cNvCxnSpPr>
          <p:nvPr/>
        </p:nvCxnSpPr>
        <p:spPr>
          <a:xfrm>
            <a:off x="3264212" y="3346648"/>
            <a:ext cx="3997779" cy="393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47371C3-B149-4F60-A231-3617515EB559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5976630" y="1399929"/>
            <a:ext cx="1251881" cy="849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B105741-7B48-4FD4-9184-8949FCB9E4F9}"/>
              </a:ext>
            </a:extLst>
          </p:cNvPr>
          <p:cNvSpPr txBox="1"/>
          <p:nvPr/>
        </p:nvSpPr>
        <p:spPr>
          <a:xfrm rot="19583109">
            <a:off x="5765529" y="1581564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Nothing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D2A6C58-8683-4F1A-A6C0-155F85D73905}"/>
              </a:ext>
            </a:extLst>
          </p:cNvPr>
          <p:cNvCxnSpPr>
            <a:cxnSpLocks/>
          </p:cNvCxnSpPr>
          <p:nvPr/>
        </p:nvCxnSpPr>
        <p:spPr>
          <a:xfrm>
            <a:off x="5986833" y="2212153"/>
            <a:ext cx="1255333" cy="1527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254746F-8631-4461-8A48-B99924C78776}"/>
              </a:ext>
            </a:extLst>
          </p:cNvPr>
          <p:cNvSpPr txBox="1"/>
          <p:nvPr/>
        </p:nvSpPr>
        <p:spPr>
          <a:xfrm rot="3095280">
            <a:off x="5935612" y="2750033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Provenance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78ED933-F731-4691-A156-2684B127D56E}"/>
              </a:ext>
            </a:extLst>
          </p:cNvPr>
          <p:cNvCxnSpPr>
            <a:cxnSpLocks/>
            <a:stCxn id="25" idx="3"/>
            <a:endCxn id="83" idx="1"/>
          </p:cNvCxnSpPr>
          <p:nvPr/>
        </p:nvCxnSpPr>
        <p:spPr>
          <a:xfrm>
            <a:off x="5976630" y="4412859"/>
            <a:ext cx="1262027" cy="1828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AF9CD2C0-06B6-487C-AE62-1FA7AA233A5E}"/>
              </a:ext>
            </a:extLst>
          </p:cNvPr>
          <p:cNvSpPr txBox="1"/>
          <p:nvPr/>
        </p:nvSpPr>
        <p:spPr>
          <a:xfrm>
            <a:off x="8796321" y="2739979"/>
            <a:ext cx="1693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b="1" i="1" dirty="0"/>
              <a:t>Accidental data</a:t>
            </a:r>
            <a:br>
              <a:rPr lang="en-US" sz="1400" b="1" i="1" dirty="0"/>
            </a:br>
            <a:r>
              <a:rPr lang="en-US" sz="1400" b="1" i="1" dirty="0"/>
              <a:t>loss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b="1" i="1" dirty="0"/>
              <a:t>Undetected</a:t>
            </a:r>
            <a:br>
              <a:rPr lang="en-US" sz="1400" b="1" i="1" dirty="0"/>
            </a:br>
            <a:r>
              <a:rPr lang="en-US" sz="1400" b="1" i="1" dirty="0"/>
              <a:t>modification</a:t>
            </a:r>
          </a:p>
        </p:txBody>
      </p:sp>
      <p:cxnSp>
        <p:nvCxnSpPr>
          <p:cNvPr id="115" name="Straight Arrow Connector 33">
            <a:extLst>
              <a:ext uri="{FF2B5EF4-FFF2-40B4-BE49-F238E27FC236}">
                <a16:creationId xmlns:a16="http://schemas.microsoft.com/office/drawing/2014/main" id="{56EAA4A6-4635-439A-A8DB-7C5942F837AA}"/>
              </a:ext>
            </a:extLst>
          </p:cNvPr>
          <p:cNvCxnSpPr>
            <a:cxnSpLocks/>
          </p:cNvCxnSpPr>
          <p:nvPr/>
        </p:nvCxnSpPr>
        <p:spPr>
          <a:xfrm flipV="1">
            <a:off x="8800750" y="4984624"/>
            <a:ext cx="16378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52D4D6E3-4964-4D2E-A00B-195263EAFAB1}"/>
              </a:ext>
            </a:extLst>
          </p:cNvPr>
          <p:cNvSpPr txBox="1"/>
          <p:nvPr/>
        </p:nvSpPr>
        <p:spPr>
          <a:xfrm>
            <a:off x="8796321" y="3840481"/>
            <a:ext cx="17025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b="1" i="1" dirty="0"/>
              <a:t>Accidental data</a:t>
            </a:r>
            <a:br>
              <a:rPr lang="en-US" sz="1400" b="1" i="1" dirty="0"/>
            </a:br>
            <a:r>
              <a:rPr lang="en-US" sz="1400" b="1" i="1" dirty="0"/>
              <a:t>loss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b="1" i="1" dirty="0"/>
              <a:t>Malicious updates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b="1" i="1" dirty="0"/>
              <a:t>Malicious deletes</a:t>
            </a:r>
            <a:br>
              <a:rPr lang="en-US" sz="1400" b="1" i="1" dirty="0"/>
            </a:br>
            <a:r>
              <a:rPr lang="en-US" sz="1400" b="1" i="1" dirty="0"/>
              <a:t>or rollback</a:t>
            </a:r>
          </a:p>
        </p:txBody>
      </p:sp>
      <p:cxnSp>
        <p:nvCxnSpPr>
          <p:cNvPr id="120" name="Straight Arrow Connector 33">
            <a:extLst>
              <a:ext uri="{FF2B5EF4-FFF2-40B4-BE49-F238E27FC236}">
                <a16:creationId xmlns:a16="http://schemas.microsoft.com/office/drawing/2014/main" id="{4D83DDC1-05DF-4609-B3A0-B28D3B626769}"/>
              </a:ext>
            </a:extLst>
          </p:cNvPr>
          <p:cNvCxnSpPr>
            <a:cxnSpLocks/>
            <a:stCxn id="83" idx="3"/>
            <a:endCxn id="57" idx="1"/>
          </p:cNvCxnSpPr>
          <p:nvPr/>
        </p:nvCxnSpPr>
        <p:spPr>
          <a:xfrm flipV="1">
            <a:off x="8801100" y="6234657"/>
            <a:ext cx="1637523" cy="6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3C4D3AEF-30CD-4962-9B8D-FD3AA5BF14DA}"/>
              </a:ext>
            </a:extLst>
          </p:cNvPr>
          <p:cNvSpPr txBox="1"/>
          <p:nvPr/>
        </p:nvSpPr>
        <p:spPr>
          <a:xfrm>
            <a:off x="8796320" y="5126178"/>
            <a:ext cx="17025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b="1" i="1" dirty="0"/>
              <a:t>Accidental data</a:t>
            </a:r>
            <a:br>
              <a:rPr lang="en-US" sz="1400" b="1" i="1" dirty="0"/>
            </a:br>
            <a:r>
              <a:rPr lang="en-US" sz="1400" b="1" i="1" dirty="0"/>
              <a:t>loss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b="1" i="1" dirty="0"/>
              <a:t>Malicious updates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b="1" i="1" dirty="0"/>
              <a:t>Malicious deletes</a:t>
            </a:r>
            <a:br>
              <a:rPr lang="en-US" sz="1400" b="1" i="1" dirty="0"/>
            </a:br>
            <a:r>
              <a:rPr lang="en-US" sz="1400" b="1" i="1" dirty="0"/>
              <a:t>or rollback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311BCA0-7701-4152-AB85-2FD9DC3B11D1}"/>
              </a:ext>
            </a:extLst>
          </p:cNvPr>
          <p:cNvSpPr txBox="1"/>
          <p:nvPr/>
        </p:nvSpPr>
        <p:spPr>
          <a:xfrm rot="1159330">
            <a:off x="5559272" y="5670177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Provenance</a:t>
            </a:r>
          </a:p>
        </p:txBody>
      </p:sp>
    </p:spTree>
    <p:extLst>
      <p:ext uri="{BB962C8B-B14F-4D97-AF65-F5344CB8AC3E}">
        <p14:creationId xmlns:p14="http://schemas.microsoft.com/office/powerpoint/2010/main" val="238899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94</Words>
  <Application>Microsoft Office PowerPoint</Application>
  <PresentationFormat>Widescreen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Kaiser</dc:creator>
  <cp:lastModifiedBy>Ben Kaiser</cp:lastModifiedBy>
  <cp:revision>40</cp:revision>
  <dcterms:created xsi:type="dcterms:W3CDTF">2018-08-13T19:25:12Z</dcterms:created>
  <dcterms:modified xsi:type="dcterms:W3CDTF">2018-08-21T20:12:10Z</dcterms:modified>
</cp:coreProperties>
</file>