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69CF658-1BE1-4D98-AF75-37145110B7AF}"/>
              </a:ext>
            </a:extLst>
          </p:cNvPr>
          <p:cNvSpPr txBox="1"/>
          <p:nvPr/>
        </p:nvSpPr>
        <p:spPr>
          <a:xfrm rot="2628038">
            <a:off x="3217232" y="5213971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54EEA-F0D5-4F31-8852-FFD0D1C89C3B}"/>
              </a:ext>
            </a:extLst>
          </p:cNvPr>
          <p:cNvSpPr txBox="1"/>
          <p:nvPr/>
        </p:nvSpPr>
        <p:spPr>
          <a:xfrm rot="21348304">
            <a:off x="3080276" y="452864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172088" y="161409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876923" y="161409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961270" y="161409"/>
            <a:ext cx="154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22284" y="161409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3161982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553705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414536" y="2064843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26377" y="895068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264212" y="2249509"/>
            <a:ext cx="1150324" cy="1097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 rot="18995167">
            <a:off x="2983672" y="249310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4414536" y="2988229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historical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264212" y="3346648"/>
            <a:ext cx="1150324" cy="1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302285">
            <a:off x="3134923" y="313859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414536" y="4465613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64212" y="4788779"/>
            <a:ext cx="1150323" cy="8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FB6864-7D27-4302-A91A-105D14F45193}"/>
              </a:ext>
            </a:extLst>
          </p:cNvPr>
          <p:cNvSpPr txBox="1"/>
          <p:nvPr/>
        </p:nvSpPr>
        <p:spPr>
          <a:xfrm>
            <a:off x="4414536" y="5665997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Non-replicated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64212" y="4876871"/>
            <a:ext cx="1150323" cy="1112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0E43C2-1B23-4235-8D0E-3740394D0154}"/>
              </a:ext>
            </a:extLst>
          </p:cNvPr>
          <p:cNvCxnSpPr>
            <a:cxnSpLocks/>
          </p:cNvCxnSpPr>
          <p:nvPr/>
        </p:nvCxnSpPr>
        <p:spPr>
          <a:xfrm>
            <a:off x="5976630" y="2371430"/>
            <a:ext cx="12700" cy="12003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5400000">
            <a:off x="5538795" y="293493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976630" y="1218234"/>
            <a:ext cx="4449747" cy="103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 rot="20814765">
            <a:off x="8678324" y="947353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232020" y="2571937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5976630" y="2249509"/>
            <a:ext cx="1255390" cy="64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1575002">
            <a:off x="5999849" y="2171020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</a:t>
            </a:r>
            <a:br>
              <a:rPr lang="en-US" sz="1400" i="1" dirty="0"/>
            </a:br>
            <a:r>
              <a:rPr lang="en-US" sz="1400" i="1" dirty="0"/>
              <a:t>state</a:t>
            </a:r>
          </a:p>
        </p:txBody>
      </p:sp>
      <p:cxnSp>
        <p:nvCxnSpPr>
          <p:cNvPr id="55" name="Straight Arrow Connector 33">
            <a:extLst>
              <a:ext uri="{FF2B5EF4-FFF2-40B4-BE49-F238E27FC236}">
                <a16:creationId xmlns:a16="http://schemas.microsoft.com/office/drawing/2014/main" id="{23E64070-0034-4080-9BA4-0F2DA6FEE6B4}"/>
              </a:ext>
            </a:extLst>
          </p:cNvPr>
          <p:cNvCxnSpPr>
            <a:cxnSpLocks/>
          </p:cNvCxnSpPr>
          <p:nvPr/>
        </p:nvCxnSpPr>
        <p:spPr>
          <a:xfrm flipH="1">
            <a:off x="5974133" y="2895105"/>
            <a:ext cx="2819981" cy="747296"/>
          </a:xfrm>
          <a:prstGeom prst="curvedConnector3">
            <a:avLst>
              <a:gd name="adj1" fmla="val -5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8C6316-412F-4A31-94DF-9F643C8C7A1E}"/>
              </a:ext>
            </a:extLst>
          </p:cNvPr>
          <p:cNvSpPr txBox="1"/>
          <p:nvPr/>
        </p:nvSpPr>
        <p:spPr>
          <a:xfrm>
            <a:off x="8719639" y="2900550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 modification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1827276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286298" y="4134162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870F3-DCEF-4392-9563-CEBBAA7B94E1}"/>
              </a:ext>
            </a:extLst>
          </p:cNvPr>
          <p:cNvCxnSpPr>
            <a:cxnSpLocks/>
          </p:cNvCxnSpPr>
          <p:nvPr/>
        </p:nvCxnSpPr>
        <p:spPr>
          <a:xfrm>
            <a:off x="5974133" y="6193881"/>
            <a:ext cx="4452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FE68D6-75AF-4B3F-8FF4-2AB1B8AF9BB8}"/>
              </a:ext>
            </a:extLst>
          </p:cNvPr>
          <p:cNvSpPr txBox="1"/>
          <p:nvPr/>
        </p:nvSpPr>
        <p:spPr>
          <a:xfrm>
            <a:off x="8936935" y="592167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Rollback or DOS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D2F8F-C761-4CD5-896F-7C22E562B400}"/>
              </a:ext>
            </a:extLst>
          </p:cNvPr>
          <p:cNvSpPr txBox="1"/>
          <p:nvPr/>
        </p:nvSpPr>
        <p:spPr>
          <a:xfrm>
            <a:off x="8833654" y="5080134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036483"/>
            <a:ext cx="156209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historical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26149" y="4522689"/>
            <a:ext cx="156209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 and monitors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26149" y="6008894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976630" y="4476367"/>
            <a:ext cx="1309668" cy="31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CFA8E9-0CBA-4ECC-81E5-790565A8D340}"/>
              </a:ext>
            </a:extLst>
          </p:cNvPr>
          <p:cNvSpPr txBox="1"/>
          <p:nvPr/>
        </p:nvSpPr>
        <p:spPr>
          <a:xfrm rot="20806341">
            <a:off x="5775405" y="4130572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</a:t>
            </a:r>
            <a:br>
              <a:rPr lang="en-US" sz="1400" i="1" dirty="0"/>
            </a:br>
            <a:r>
              <a:rPr lang="en-US" sz="1400" i="1" dirty="0"/>
              <a:t>state</a:t>
            </a:r>
          </a:p>
        </p:txBody>
      </p:sp>
      <p:cxnSp>
        <p:nvCxnSpPr>
          <p:cNvPr id="60" name="Straight Arrow Connector 33">
            <a:extLst>
              <a:ext uri="{FF2B5EF4-FFF2-40B4-BE49-F238E27FC236}">
                <a16:creationId xmlns:a16="http://schemas.microsoft.com/office/drawing/2014/main" id="{1FECE585-F170-44E8-B809-B4289D621340}"/>
              </a:ext>
            </a:extLst>
          </p:cNvPr>
          <p:cNvCxnSpPr>
            <a:cxnSpLocks/>
          </p:cNvCxnSpPr>
          <p:nvPr/>
        </p:nvCxnSpPr>
        <p:spPr>
          <a:xfrm>
            <a:off x="5974133" y="4988724"/>
            <a:ext cx="12700" cy="74932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BB5E4C-CE6A-4831-8462-1BE32AC03519}"/>
              </a:ext>
            </a:extLst>
          </p:cNvPr>
          <p:cNvSpPr txBox="1"/>
          <p:nvPr/>
        </p:nvSpPr>
        <p:spPr>
          <a:xfrm rot="5400000">
            <a:off x="5566778" y="517780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1B22A0-EB75-472B-AD6B-1044C4CDFB62}"/>
              </a:ext>
            </a:extLst>
          </p:cNvPr>
          <p:cNvSpPr txBox="1"/>
          <p:nvPr/>
        </p:nvSpPr>
        <p:spPr>
          <a:xfrm>
            <a:off x="374883" y="3192761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Centralized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883" y="4722983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</p:cNvCxnSpPr>
          <p:nvPr/>
        </p:nvCxnSpPr>
        <p:spPr>
          <a:xfrm flipV="1">
            <a:off x="8790605" y="2025562"/>
            <a:ext cx="1648018" cy="88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 rot="19893451">
            <a:off x="8752047" y="1739563"/>
            <a:ext cx="156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Modifications</a:t>
            </a:r>
            <a:br>
              <a:rPr lang="en-US" sz="1400" b="1" i="1" dirty="0"/>
            </a:br>
            <a:r>
              <a:rPr lang="en-US" sz="1400" b="1" i="1" dirty="0"/>
              <a:t>Data loss</a:t>
            </a:r>
          </a:p>
          <a:p>
            <a:pPr algn="ctr"/>
            <a:r>
              <a:rPr lang="en-US" sz="1400" b="1" i="1" dirty="0"/>
              <a:t>Rollback or DOS</a:t>
            </a:r>
          </a:p>
        </p:txBody>
      </p:sp>
      <p:cxnSp>
        <p:nvCxnSpPr>
          <p:cNvPr id="67" name="Straight Arrow Connector 33">
            <a:extLst>
              <a:ext uri="{FF2B5EF4-FFF2-40B4-BE49-F238E27FC236}">
                <a16:creationId xmlns:a16="http://schemas.microsoft.com/office/drawing/2014/main" id="{152EF7E3-16C2-4640-831F-39B6B99CAD18}"/>
              </a:ext>
            </a:extLst>
          </p:cNvPr>
          <p:cNvCxnSpPr>
            <a:cxnSpLocks/>
          </p:cNvCxnSpPr>
          <p:nvPr/>
        </p:nvCxnSpPr>
        <p:spPr>
          <a:xfrm>
            <a:off x="5969324" y="3791267"/>
            <a:ext cx="445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EB91C95-D735-4FF2-AD50-D7DF33472AF3}"/>
              </a:ext>
            </a:extLst>
          </p:cNvPr>
          <p:cNvSpPr txBox="1"/>
          <p:nvPr/>
        </p:nvSpPr>
        <p:spPr>
          <a:xfrm>
            <a:off x="8966091" y="352799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Rollback or DOS</a:t>
            </a:r>
          </a:p>
        </p:txBody>
      </p:sp>
      <p:cxnSp>
        <p:nvCxnSpPr>
          <p:cNvPr id="44" name="Straight Arrow Connector 33">
            <a:extLst>
              <a:ext uri="{FF2B5EF4-FFF2-40B4-BE49-F238E27FC236}">
                <a16:creationId xmlns:a16="http://schemas.microsoft.com/office/drawing/2014/main" id="{40950E00-ADC1-4BC6-92C7-71D924FA95EA}"/>
              </a:ext>
            </a:extLst>
          </p:cNvPr>
          <p:cNvCxnSpPr>
            <a:cxnSpLocks/>
            <a:stCxn id="43" idx="3"/>
            <a:endCxn id="28" idx="3"/>
          </p:cNvCxnSpPr>
          <p:nvPr/>
        </p:nvCxnSpPr>
        <p:spPr>
          <a:xfrm flipH="1">
            <a:off x="5976630" y="5007902"/>
            <a:ext cx="2875677" cy="981262"/>
          </a:xfrm>
          <a:prstGeom prst="curvedConnector3">
            <a:avLst>
              <a:gd name="adj1" fmla="val -79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0FCB0-90F1-468B-9CC2-4C58DF2CD9D2}"/>
              </a:ext>
            </a:extLst>
          </p:cNvPr>
          <p:cNvSpPr/>
          <p:nvPr/>
        </p:nvSpPr>
        <p:spPr>
          <a:xfrm>
            <a:off x="8806588" y="4985042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</p:cNvCxnSpPr>
          <p:nvPr/>
        </p:nvCxnSpPr>
        <p:spPr>
          <a:xfrm>
            <a:off x="8852944" y="4605456"/>
            <a:ext cx="1585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AC2E19-B8D4-44D0-B320-5C35A7F80548}"/>
              </a:ext>
            </a:extLst>
          </p:cNvPr>
          <p:cNvSpPr txBox="1"/>
          <p:nvPr/>
        </p:nvSpPr>
        <p:spPr>
          <a:xfrm>
            <a:off x="8841460" y="3914672"/>
            <a:ext cx="156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Modifications</a:t>
            </a:r>
            <a:br>
              <a:rPr lang="en-US" sz="1400" b="1" i="1" dirty="0"/>
            </a:br>
            <a:r>
              <a:rPr lang="en-US" sz="1400" b="1" i="1" dirty="0"/>
              <a:t>Data loss</a:t>
            </a:r>
          </a:p>
          <a:p>
            <a:pPr algn="ctr"/>
            <a:r>
              <a:rPr lang="en-US" sz="1400" b="1" i="1" dirty="0"/>
              <a:t>Rollback or DOS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</p:cNvCxnSpPr>
          <p:nvPr/>
        </p:nvCxnSpPr>
        <p:spPr>
          <a:xfrm>
            <a:off x="449451" y="5007902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8DDEF4-228C-4B4A-AC5E-42F664A80E5A}"/>
              </a:ext>
            </a:extLst>
          </p:cNvPr>
          <p:cNvCxnSpPr>
            <a:cxnSpLocks/>
          </p:cNvCxnSpPr>
          <p:nvPr/>
        </p:nvCxnSpPr>
        <p:spPr>
          <a:xfrm>
            <a:off x="449451" y="3449894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F589-788D-4359-8E38-070D2915C1DF}"/>
              </a:ext>
            </a:extLst>
          </p:cNvPr>
          <p:cNvSpPr txBox="1"/>
          <p:nvPr/>
        </p:nvSpPr>
        <p:spPr>
          <a:xfrm>
            <a:off x="1626541" y="289684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58F671-A827-4225-A4E6-FBEE3E4B85B1}"/>
              </a:ext>
            </a:extLst>
          </p:cNvPr>
          <p:cNvSpPr txBox="1"/>
          <p:nvPr/>
        </p:nvSpPr>
        <p:spPr>
          <a:xfrm>
            <a:off x="1636298" y="4288572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1E3A27-F465-44CC-824D-EC245869C159}"/>
              </a:ext>
            </a:extLst>
          </p:cNvPr>
          <p:cNvSpPr txBox="1"/>
          <p:nvPr/>
        </p:nvSpPr>
        <p:spPr>
          <a:xfrm>
            <a:off x="4376186" y="1788114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DB5170-1F1E-41D3-BD11-67EC4F888FF4}"/>
              </a:ext>
            </a:extLst>
          </p:cNvPr>
          <p:cNvSpPr txBox="1"/>
          <p:nvPr/>
        </p:nvSpPr>
        <p:spPr>
          <a:xfrm>
            <a:off x="4380855" y="2715666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767DC-C903-4522-9235-68BE38066C40}"/>
              </a:ext>
            </a:extLst>
          </p:cNvPr>
          <p:cNvSpPr txBox="1"/>
          <p:nvPr/>
        </p:nvSpPr>
        <p:spPr>
          <a:xfrm>
            <a:off x="4376186" y="4192395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D17697-F539-444E-BB0F-531E95482156}"/>
              </a:ext>
            </a:extLst>
          </p:cNvPr>
          <p:cNvSpPr txBox="1"/>
          <p:nvPr/>
        </p:nvSpPr>
        <p:spPr>
          <a:xfrm>
            <a:off x="4380855" y="5396623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363267-D48A-4869-852E-FD8A7FA1B10D}"/>
              </a:ext>
            </a:extLst>
          </p:cNvPr>
          <p:cNvSpPr txBox="1"/>
          <p:nvPr/>
        </p:nvSpPr>
        <p:spPr>
          <a:xfrm>
            <a:off x="7195367" y="230489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940E3-24B9-49E9-A478-374231F3596A}"/>
              </a:ext>
            </a:extLst>
          </p:cNvPr>
          <p:cNvSpPr txBox="1"/>
          <p:nvPr/>
        </p:nvSpPr>
        <p:spPr>
          <a:xfrm>
            <a:off x="7195367" y="3854183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F447DE-1AB2-4FFD-B6EF-6F83F230C6F4}"/>
              </a:ext>
            </a:extLst>
          </p:cNvPr>
          <p:cNvSpPr txBox="1"/>
          <p:nvPr/>
        </p:nvSpPr>
        <p:spPr>
          <a:xfrm>
            <a:off x="10365905" y="64105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161291-7B97-471A-B81B-8A0755E7F950}"/>
              </a:ext>
            </a:extLst>
          </p:cNvPr>
          <p:cNvSpPr txBox="1"/>
          <p:nvPr/>
        </p:nvSpPr>
        <p:spPr>
          <a:xfrm>
            <a:off x="10365905" y="1547165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ABFD91-7281-4519-83F0-51A841509954}"/>
              </a:ext>
            </a:extLst>
          </p:cNvPr>
          <p:cNvSpPr txBox="1"/>
          <p:nvPr/>
        </p:nvSpPr>
        <p:spPr>
          <a:xfrm>
            <a:off x="10363622" y="2777401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E75D90-17F0-4FD0-91FA-F061B062B26B}"/>
              </a:ext>
            </a:extLst>
          </p:cNvPr>
          <p:cNvSpPr txBox="1"/>
          <p:nvPr/>
        </p:nvSpPr>
        <p:spPr>
          <a:xfrm>
            <a:off x="10363622" y="4256946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A3B22C-D6DF-4270-9A04-F8BE54AF0EAB}"/>
              </a:ext>
            </a:extLst>
          </p:cNvPr>
          <p:cNvSpPr txBox="1"/>
          <p:nvPr/>
        </p:nvSpPr>
        <p:spPr>
          <a:xfrm>
            <a:off x="10371572" y="5741020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902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69CF658-1BE1-4D98-AF75-37145110B7AF}"/>
              </a:ext>
            </a:extLst>
          </p:cNvPr>
          <p:cNvSpPr txBox="1"/>
          <p:nvPr/>
        </p:nvSpPr>
        <p:spPr>
          <a:xfrm rot="2628038">
            <a:off x="3217232" y="5213971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54EEA-F0D5-4F31-8852-FFD0D1C89C3B}"/>
              </a:ext>
            </a:extLst>
          </p:cNvPr>
          <p:cNvSpPr txBox="1"/>
          <p:nvPr/>
        </p:nvSpPr>
        <p:spPr>
          <a:xfrm rot="21348304">
            <a:off x="3080276" y="452864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172088" y="161409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876923" y="161409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961270" y="161409"/>
            <a:ext cx="154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22284" y="161409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3161982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553705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414536" y="2064843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26377" y="895068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264212" y="2249509"/>
            <a:ext cx="1150324" cy="1097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 rot="18995167">
            <a:off x="2983672" y="249310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4414536" y="2988229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historical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264212" y="3346648"/>
            <a:ext cx="1150324" cy="1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302285">
            <a:off x="3134923" y="313859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414536" y="4465613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64212" y="4788779"/>
            <a:ext cx="1150323" cy="8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FB6864-7D27-4302-A91A-105D14F45193}"/>
              </a:ext>
            </a:extLst>
          </p:cNvPr>
          <p:cNvSpPr txBox="1"/>
          <p:nvPr/>
        </p:nvSpPr>
        <p:spPr>
          <a:xfrm>
            <a:off x="4414536" y="5665997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Non-replicated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64212" y="4876871"/>
            <a:ext cx="1150323" cy="1112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0E43C2-1B23-4235-8D0E-3740394D0154}"/>
              </a:ext>
            </a:extLst>
          </p:cNvPr>
          <p:cNvCxnSpPr>
            <a:cxnSpLocks/>
          </p:cNvCxnSpPr>
          <p:nvPr/>
        </p:nvCxnSpPr>
        <p:spPr>
          <a:xfrm>
            <a:off x="5976630" y="2371430"/>
            <a:ext cx="12700" cy="12003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5400000">
            <a:off x="5538795" y="293493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976630" y="1218234"/>
            <a:ext cx="4449747" cy="103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 rot="20814765">
            <a:off x="8678324" y="947353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232020" y="2571937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5976630" y="2249509"/>
            <a:ext cx="1255390" cy="64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1575002">
            <a:off x="5999849" y="2171020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</a:t>
            </a:r>
            <a:br>
              <a:rPr lang="en-US" sz="1400" i="1" dirty="0"/>
            </a:br>
            <a:r>
              <a:rPr lang="en-US" sz="1400" i="1" dirty="0"/>
              <a:t>state</a:t>
            </a:r>
          </a:p>
        </p:txBody>
      </p:sp>
      <p:cxnSp>
        <p:nvCxnSpPr>
          <p:cNvPr id="55" name="Straight Arrow Connector 33">
            <a:extLst>
              <a:ext uri="{FF2B5EF4-FFF2-40B4-BE49-F238E27FC236}">
                <a16:creationId xmlns:a16="http://schemas.microsoft.com/office/drawing/2014/main" id="{23E64070-0034-4080-9BA4-0F2DA6FEE6B4}"/>
              </a:ext>
            </a:extLst>
          </p:cNvPr>
          <p:cNvCxnSpPr>
            <a:cxnSpLocks/>
          </p:cNvCxnSpPr>
          <p:nvPr/>
        </p:nvCxnSpPr>
        <p:spPr>
          <a:xfrm flipH="1">
            <a:off x="5974133" y="2895105"/>
            <a:ext cx="2819981" cy="747296"/>
          </a:xfrm>
          <a:prstGeom prst="curvedConnector3">
            <a:avLst>
              <a:gd name="adj1" fmla="val -5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8C6316-412F-4A31-94DF-9F643C8C7A1E}"/>
              </a:ext>
            </a:extLst>
          </p:cNvPr>
          <p:cNvSpPr txBox="1"/>
          <p:nvPr/>
        </p:nvSpPr>
        <p:spPr>
          <a:xfrm>
            <a:off x="8719639" y="2900550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 modification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1827276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286298" y="4134162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 and monitors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870F3-DCEF-4392-9563-CEBBAA7B94E1}"/>
              </a:ext>
            </a:extLst>
          </p:cNvPr>
          <p:cNvCxnSpPr>
            <a:cxnSpLocks/>
          </p:cNvCxnSpPr>
          <p:nvPr/>
        </p:nvCxnSpPr>
        <p:spPr>
          <a:xfrm>
            <a:off x="5974133" y="6193881"/>
            <a:ext cx="4452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FE68D6-75AF-4B3F-8FF4-2AB1B8AF9BB8}"/>
              </a:ext>
            </a:extLst>
          </p:cNvPr>
          <p:cNvSpPr txBox="1"/>
          <p:nvPr/>
        </p:nvSpPr>
        <p:spPr>
          <a:xfrm>
            <a:off x="8936935" y="592167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Rollback or DOS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D2F8F-C761-4CD5-896F-7C22E562B400}"/>
              </a:ext>
            </a:extLst>
          </p:cNvPr>
          <p:cNvSpPr txBox="1"/>
          <p:nvPr/>
        </p:nvSpPr>
        <p:spPr>
          <a:xfrm>
            <a:off x="8833654" y="5080134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Data loss or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036483"/>
            <a:ext cx="156209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historical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26149" y="4522689"/>
            <a:ext cx="156209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 and monitors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26149" y="6008894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976630" y="4476367"/>
            <a:ext cx="1309668" cy="312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CFA8E9-0CBA-4ECC-81E5-790565A8D340}"/>
              </a:ext>
            </a:extLst>
          </p:cNvPr>
          <p:cNvSpPr txBox="1"/>
          <p:nvPr/>
        </p:nvSpPr>
        <p:spPr>
          <a:xfrm rot="20806341">
            <a:off x="5775405" y="4130572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</a:t>
            </a:r>
            <a:br>
              <a:rPr lang="en-US" sz="1400" i="1" dirty="0"/>
            </a:br>
            <a:r>
              <a:rPr lang="en-US" sz="1400" i="1" dirty="0"/>
              <a:t>state</a:t>
            </a:r>
          </a:p>
        </p:txBody>
      </p:sp>
      <p:cxnSp>
        <p:nvCxnSpPr>
          <p:cNvPr id="60" name="Straight Arrow Connector 33">
            <a:extLst>
              <a:ext uri="{FF2B5EF4-FFF2-40B4-BE49-F238E27FC236}">
                <a16:creationId xmlns:a16="http://schemas.microsoft.com/office/drawing/2014/main" id="{1FECE585-F170-44E8-B809-B4289D621340}"/>
              </a:ext>
            </a:extLst>
          </p:cNvPr>
          <p:cNvCxnSpPr>
            <a:cxnSpLocks/>
          </p:cNvCxnSpPr>
          <p:nvPr/>
        </p:nvCxnSpPr>
        <p:spPr>
          <a:xfrm>
            <a:off x="5974133" y="4988724"/>
            <a:ext cx="12700" cy="74932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BB5E4C-CE6A-4831-8462-1BE32AC03519}"/>
              </a:ext>
            </a:extLst>
          </p:cNvPr>
          <p:cNvSpPr txBox="1"/>
          <p:nvPr/>
        </p:nvSpPr>
        <p:spPr>
          <a:xfrm rot="5400000">
            <a:off x="5566778" y="517780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1B22A0-EB75-472B-AD6B-1044C4CDFB62}"/>
              </a:ext>
            </a:extLst>
          </p:cNvPr>
          <p:cNvSpPr txBox="1"/>
          <p:nvPr/>
        </p:nvSpPr>
        <p:spPr>
          <a:xfrm>
            <a:off x="374883" y="3192761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Centralized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883" y="4722983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</p:cNvCxnSpPr>
          <p:nvPr/>
        </p:nvCxnSpPr>
        <p:spPr>
          <a:xfrm flipV="1">
            <a:off x="8790605" y="2025562"/>
            <a:ext cx="1648018" cy="88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 rot="19893451">
            <a:off x="8752047" y="1739563"/>
            <a:ext cx="156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Modifications</a:t>
            </a:r>
            <a:br>
              <a:rPr lang="en-US" sz="1400" b="1" i="1" dirty="0"/>
            </a:br>
            <a:r>
              <a:rPr lang="en-US" sz="1400" b="1" i="1" dirty="0"/>
              <a:t>Data loss</a:t>
            </a:r>
          </a:p>
          <a:p>
            <a:pPr algn="ctr"/>
            <a:r>
              <a:rPr lang="en-US" sz="1400" b="1" i="1" dirty="0"/>
              <a:t>Rollback or DOS</a:t>
            </a:r>
          </a:p>
        </p:txBody>
      </p:sp>
      <p:cxnSp>
        <p:nvCxnSpPr>
          <p:cNvPr id="67" name="Straight Arrow Connector 33">
            <a:extLst>
              <a:ext uri="{FF2B5EF4-FFF2-40B4-BE49-F238E27FC236}">
                <a16:creationId xmlns:a16="http://schemas.microsoft.com/office/drawing/2014/main" id="{152EF7E3-16C2-4640-831F-39B6B99CAD18}"/>
              </a:ext>
            </a:extLst>
          </p:cNvPr>
          <p:cNvCxnSpPr>
            <a:cxnSpLocks/>
          </p:cNvCxnSpPr>
          <p:nvPr/>
        </p:nvCxnSpPr>
        <p:spPr>
          <a:xfrm>
            <a:off x="5969324" y="3791267"/>
            <a:ext cx="445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EB91C95-D735-4FF2-AD50-D7DF33472AF3}"/>
              </a:ext>
            </a:extLst>
          </p:cNvPr>
          <p:cNvSpPr txBox="1"/>
          <p:nvPr/>
        </p:nvSpPr>
        <p:spPr>
          <a:xfrm>
            <a:off x="8966091" y="352799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Rollback or DOS</a:t>
            </a:r>
          </a:p>
        </p:txBody>
      </p:sp>
      <p:cxnSp>
        <p:nvCxnSpPr>
          <p:cNvPr id="44" name="Straight Arrow Connector 33">
            <a:extLst>
              <a:ext uri="{FF2B5EF4-FFF2-40B4-BE49-F238E27FC236}">
                <a16:creationId xmlns:a16="http://schemas.microsoft.com/office/drawing/2014/main" id="{40950E00-ADC1-4BC6-92C7-71D924FA95EA}"/>
              </a:ext>
            </a:extLst>
          </p:cNvPr>
          <p:cNvCxnSpPr>
            <a:cxnSpLocks/>
            <a:stCxn id="43" idx="3"/>
            <a:endCxn id="28" idx="3"/>
          </p:cNvCxnSpPr>
          <p:nvPr/>
        </p:nvCxnSpPr>
        <p:spPr>
          <a:xfrm flipH="1">
            <a:off x="5976630" y="5007902"/>
            <a:ext cx="2875677" cy="981262"/>
          </a:xfrm>
          <a:prstGeom prst="curvedConnector3">
            <a:avLst>
              <a:gd name="adj1" fmla="val -79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0FCB0-90F1-468B-9CC2-4C58DF2CD9D2}"/>
              </a:ext>
            </a:extLst>
          </p:cNvPr>
          <p:cNvSpPr/>
          <p:nvPr/>
        </p:nvSpPr>
        <p:spPr>
          <a:xfrm>
            <a:off x="8806588" y="4985042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</p:cNvCxnSpPr>
          <p:nvPr/>
        </p:nvCxnSpPr>
        <p:spPr>
          <a:xfrm>
            <a:off x="8852944" y="4605456"/>
            <a:ext cx="1585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AC2E19-B8D4-44D0-B320-5C35A7F80548}"/>
              </a:ext>
            </a:extLst>
          </p:cNvPr>
          <p:cNvSpPr txBox="1"/>
          <p:nvPr/>
        </p:nvSpPr>
        <p:spPr>
          <a:xfrm>
            <a:off x="8841460" y="3914672"/>
            <a:ext cx="156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Modifications</a:t>
            </a:r>
            <a:br>
              <a:rPr lang="en-US" sz="1400" b="1" i="1" dirty="0"/>
            </a:br>
            <a:r>
              <a:rPr lang="en-US" sz="1400" b="1" i="1" dirty="0"/>
              <a:t>Data loss</a:t>
            </a:r>
          </a:p>
          <a:p>
            <a:pPr algn="ctr"/>
            <a:r>
              <a:rPr lang="en-US" sz="1400" b="1" i="1" dirty="0"/>
              <a:t>Rollback or DOS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BF2745-00F1-4F30-894A-32652CF9C7AF}"/>
              </a:ext>
            </a:extLst>
          </p:cNvPr>
          <p:cNvSpPr txBox="1"/>
          <p:nvPr/>
        </p:nvSpPr>
        <p:spPr>
          <a:xfrm>
            <a:off x="1663815" y="3534479"/>
            <a:ext cx="156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Access; other centralized DBMSs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A10E1C-77E1-4A2B-8386-4E0DBE5A1BC0}"/>
              </a:ext>
            </a:extLst>
          </p:cNvPr>
          <p:cNvSpPr txBox="1"/>
          <p:nvPr/>
        </p:nvSpPr>
        <p:spPr>
          <a:xfrm>
            <a:off x="1702118" y="520703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805F2B-3230-4AAC-BB33-99AE3883A883}"/>
              </a:ext>
            </a:extLst>
          </p:cNvPr>
          <p:cNvSpPr txBox="1"/>
          <p:nvPr/>
        </p:nvSpPr>
        <p:spPr>
          <a:xfrm>
            <a:off x="4415082" y="243432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89BE2D-C79C-4AC2-A7BF-47218CC4DA00}"/>
              </a:ext>
            </a:extLst>
          </p:cNvPr>
          <p:cNvSpPr txBox="1"/>
          <p:nvPr/>
        </p:nvSpPr>
        <p:spPr>
          <a:xfrm>
            <a:off x="4412853" y="390790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7EE653-8AA1-4407-B679-CA5DCE2F5998}"/>
              </a:ext>
            </a:extLst>
          </p:cNvPr>
          <p:cNvSpPr txBox="1"/>
          <p:nvPr/>
        </p:nvSpPr>
        <p:spPr>
          <a:xfrm>
            <a:off x="4420886" y="511825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38629A-0193-4083-86CD-D615E9905233}"/>
              </a:ext>
            </a:extLst>
          </p:cNvPr>
          <p:cNvSpPr txBox="1"/>
          <p:nvPr/>
        </p:nvSpPr>
        <p:spPr>
          <a:xfrm>
            <a:off x="4420886" y="631851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190D4D-0504-4CCE-B9B9-C58302556382}"/>
              </a:ext>
            </a:extLst>
          </p:cNvPr>
          <p:cNvSpPr txBox="1"/>
          <p:nvPr/>
        </p:nvSpPr>
        <p:spPr>
          <a:xfrm>
            <a:off x="7228511" y="321699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CT; CONIKS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E4B8DC-E45A-4A7A-9ABB-5AFEE3D99441}"/>
              </a:ext>
            </a:extLst>
          </p:cNvPr>
          <p:cNvSpPr txBox="1"/>
          <p:nvPr/>
        </p:nvSpPr>
        <p:spPr>
          <a:xfrm>
            <a:off x="7294947" y="5045332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B2D6EA-27B7-47C2-B1F2-6EA43A9D7FBF}"/>
              </a:ext>
            </a:extLst>
          </p:cNvPr>
          <p:cNvSpPr txBox="1"/>
          <p:nvPr/>
        </p:nvSpPr>
        <p:spPr>
          <a:xfrm>
            <a:off x="10426149" y="1515161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BC739D-4DE2-475B-AE5D-7392839F2F08}"/>
              </a:ext>
            </a:extLst>
          </p:cNvPr>
          <p:cNvSpPr txBox="1"/>
          <p:nvPr/>
        </p:nvSpPr>
        <p:spPr>
          <a:xfrm>
            <a:off x="10426149" y="272343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3E3D90-075F-46C9-B278-57D0A7E5DFC6}"/>
              </a:ext>
            </a:extLst>
          </p:cNvPr>
          <p:cNvSpPr txBox="1"/>
          <p:nvPr/>
        </p:nvSpPr>
        <p:spPr>
          <a:xfrm>
            <a:off x="10438623" y="420441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IBM Hyperledger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A42A10-2DE9-42CF-93BB-921C813EBFE9}"/>
              </a:ext>
            </a:extLst>
          </p:cNvPr>
          <p:cNvSpPr txBox="1"/>
          <p:nvPr/>
        </p:nvSpPr>
        <p:spPr>
          <a:xfrm>
            <a:off x="10434034" y="569164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e.g.,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547986-56B5-48B7-B70A-6E79237C4381}"/>
              </a:ext>
            </a:extLst>
          </p:cNvPr>
          <p:cNvSpPr txBox="1"/>
          <p:nvPr/>
        </p:nvSpPr>
        <p:spPr>
          <a:xfrm>
            <a:off x="10426149" y="6594690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Bitcoin; Ethereum</a:t>
            </a:r>
          </a:p>
        </p:txBody>
      </p:sp>
    </p:spTree>
    <p:extLst>
      <p:ext uri="{BB962C8B-B14F-4D97-AF65-F5344CB8AC3E}">
        <p14:creationId xmlns:p14="http://schemas.microsoft.com/office/powerpoint/2010/main" val="38618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215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Ben Kaiser</cp:lastModifiedBy>
  <cp:revision>21</cp:revision>
  <dcterms:created xsi:type="dcterms:W3CDTF">2018-08-13T19:25:12Z</dcterms:created>
  <dcterms:modified xsi:type="dcterms:W3CDTF">2018-08-15T21:38:39Z</dcterms:modified>
</cp:coreProperties>
</file>