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2" r:id="rId5"/>
    <p:sldId id="261" r:id="rId6"/>
    <p:sldId id="278" r:id="rId7"/>
    <p:sldId id="266" r:id="rId8"/>
    <p:sldId id="279" r:id="rId9"/>
    <p:sldId id="272" r:id="rId10"/>
    <p:sldId id="275" r:id="rId11"/>
    <p:sldId id="282" r:id="rId12"/>
    <p:sldId id="283" r:id="rId13"/>
    <p:sldId id="277" r:id="rId14"/>
    <p:sldId id="273" r:id="rId15"/>
    <p:sldId id="284" r:id="rId16"/>
    <p:sldId id="291" r:id="rId17"/>
    <p:sldId id="290" r:id="rId18"/>
    <p:sldId id="276" r:id="rId19"/>
    <p:sldId id="294" r:id="rId20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7E1"/>
    <a:srgbClr val="A6B7CE"/>
    <a:srgbClr val="D2DCF2"/>
    <a:srgbClr val="D5A201"/>
    <a:srgbClr val="FDC100"/>
    <a:srgbClr val="41709C"/>
    <a:srgbClr val="ED7C2F"/>
    <a:srgbClr val="FFFF00"/>
    <a:srgbClr val="FFF595"/>
    <a:srgbClr val="6FA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0"/>
    <p:restoredTop sz="95741"/>
  </p:normalViewPr>
  <p:slideViewPr>
    <p:cSldViewPr>
      <p:cViewPr>
        <p:scale>
          <a:sx n="107" d="100"/>
          <a:sy n="107" d="100"/>
        </p:scale>
        <p:origin x="456" y="-2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268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9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58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915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06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85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easy to be</a:t>
            </a:r>
            <a:r>
              <a:rPr lang="en-US" baseline="0" dirty="0" smtClean="0"/>
              <a:t> cynical of the hype, but the success of Bitcoin shows there’s something to the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-mania.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53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 the intentional exclusion of academia and explain why!!</a:t>
            </a:r>
          </a:p>
          <a:p>
            <a:endParaRPr lang="en-US" b="1" dirty="0" smtClean="0"/>
          </a:p>
          <a:p>
            <a:r>
              <a:rPr lang="en-US" b="1" dirty="0" smtClean="0"/>
              <a:t>We</a:t>
            </a:r>
            <a:r>
              <a:rPr lang="en-US" b="1" baseline="0" dirty="0" smtClean="0"/>
              <a:t> can’t treat industry whitepapers as typical research papers – they’re highly subjective and thus require qualitative analysis (transition to grounded theory)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28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Papers gathered through careful monitoring of possibly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85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5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2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Clearly link resisting censorship to anonymity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71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dirty="0" err="1" smtClean="0"/>
              <a:t>Blockchain</a:t>
            </a:r>
            <a:r>
              <a:rPr lang="en-US" altLang="en-US" sz="700" b="0" i="0" dirty="0" smtClean="0"/>
              <a:t> Grounded Theory </a:t>
            </a:r>
            <a:r>
              <a:rPr lang="en-US" altLang="en-US" sz="700" b="0" i="0" baseline="0" dirty="0" smtClean="0"/>
              <a:t>- </a:t>
            </a:r>
            <a:fld id="{321F32AB-3DDB-C54A-A434-42EC1FB733CD}" type="slidenum">
              <a:rPr lang="en-US" altLang="en-US" sz="700" b="0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0" i="0" baseline="0" dirty="0" smtClean="0"/>
          </a:p>
          <a:p>
            <a:pPr algn="l">
              <a:lnSpc>
                <a:spcPct val="100000"/>
              </a:lnSpc>
            </a:pPr>
            <a:r>
              <a:rPr lang="en-US" altLang="en-US" sz="700" b="0" i="0" baseline="0" dirty="0" smtClean="0"/>
              <a:t>BHK 11/01/17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gartner.com/smarterwithgartner/files/2017/08/Emerging-Technology-Hype-Cycle-for-2017_Infographic_R6A.jpg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Sense of </a:t>
            </a:r>
            <a:r>
              <a:rPr lang="en-US" dirty="0" err="1" smtClean="0"/>
              <a:t>Blockchain</a:t>
            </a:r>
            <a:r>
              <a:rPr lang="en-US" dirty="0" smtClean="0"/>
              <a:t> through Grounded Theory 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noFill/>
          <a:ln/>
        </p:spPr>
        <p:txBody>
          <a:bodyPr/>
          <a:lstStyle/>
          <a:p>
            <a:r>
              <a:rPr lang="en-US" altLang="en-US" sz="2400" dirty="0" smtClean="0"/>
              <a:t>Scott </a:t>
            </a:r>
            <a:r>
              <a:rPr lang="en-US" altLang="en-US" sz="2400" dirty="0" err="1" smtClean="0"/>
              <a:t>Ruoti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Arkady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Yerukimovich</a:t>
            </a:r>
            <a:r>
              <a:rPr lang="en-US" altLang="en-US" sz="2400" dirty="0" smtClean="0"/>
              <a:t>, </a:t>
            </a:r>
            <a:r>
              <a:rPr lang="en-US" altLang="en-US" sz="2400" dirty="0" smtClean="0"/>
              <a:t>Benjamin Kaiser</a:t>
            </a:r>
            <a:r>
              <a:rPr lang="en-US" altLang="en-US" sz="2400" dirty="0" smtClean="0"/>
              <a:t>, </a:t>
            </a:r>
            <a:r>
              <a:rPr lang="en-US" altLang="en-US" sz="2400" dirty="0" smtClean="0"/>
              <a:t>Jeremy Clark, Rob Cunningham</a:t>
            </a:r>
            <a:endParaRPr lang="en-US" altLang="en-US" sz="2400" dirty="0"/>
          </a:p>
          <a:p>
            <a:r>
              <a:rPr lang="en-US" altLang="en-US" sz="2000" dirty="0" smtClean="0"/>
              <a:t>Meeting</a:t>
            </a:r>
            <a:endParaRPr lang="en-US" altLang="en-US" dirty="0" smtClean="0"/>
          </a:p>
          <a:p>
            <a:r>
              <a:rPr lang="en-US" altLang="en-US" sz="2000" dirty="0" smtClean="0"/>
              <a:t>Date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standardized terminology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0416" y="1143000"/>
            <a:ext cx="11327993" cy="64407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When discussing </a:t>
            </a:r>
            <a:r>
              <a:rPr lang="en-US" b="0" dirty="0" err="1" smtClean="0"/>
              <a:t>blockchain</a:t>
            </a:r>
            <a:r>
              <a:rPr lang="en-US" b="0" dirty="0" smtClean="0"/>
              <a:t> technology, a variety of terms are used nearly interchangeably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0"/>
          </p:nvPr>
        </p:nvSpPr>
        <p:spPr>
          <a:xfrm>
            <a:off x="715473" y="2178669"/>
            <a:ext cx="6304928" cy="3013527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/>
            </a:pPr>
            <a:r>
              <a:rPr lang="en-US" sz="1800" b="0" dirty="0" smtClean="0"/>
              <a:t>This causes some confusion: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endParaRPr lang="en-US" sz="1800" b="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-US" sz="1800" b="0" dirty="0" smtClean="0"/>
              <a:t>Each term includes and emphasizes different properties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-US" sz="1800" b="0" dirty="0" smtClean="0"/>
              <a:t>The taxonomy is not clear, and some distinctions are marketing-driven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-US" sz="1600" b="0" dirty="0" smtClean="0"/>
              <a:t>R3 Corda (which performs bank settlement and back office processes) has</a:t>
            </a:r>
            <a:br>
              <a:rPr lang="en-US" sz="1600" b="0" dirty="0" smtClean="0"/>
            </a:br>
            <a:r>
              <a:rPr lang="en-US" sz="1600" b="0" dirty="0" smtClean="0"/>
              <a:t>vacillated between the descriptors “</a:t>
            </a:r>
            <a:r>
              <a:rPr lang="en-US" sz="1600" b="0" i="1" dirty="0" err="1" smtClean="0"/>
              <a:t>blockchain</a:t>
            </a:r>
            <a:r>
              <a:rPr lang="en-US" sz="1600" b="0" i="1" dirty="0" smtClean="0"/>
              <a:t>-based</a:t>
            </a:r>
            <a:r>
              <a:rPr lang="en-US" sz="1600" b="0" dirty="0" smtClean="0"/>
              <a:t>”, “</a:t>
            </a:r>
            <a:r>
              <a:rPr lang="en-US" sz="1600" b="0" i="1" dirty="0" err="1" smtClean="0"/>
              <a:t>blockchain</a:t>
            </a:r>
            <a:r>
              <a:rPr lang="en-US" sz="1600" b="0" i="1" dirty="0" smtClean="0"/>
              <a:t>-inspired</a:t>
            </a:r>
            <a:r>
              <a:rPr lang="en-US" sz="1600" b="0" dirty="0" smtClean="0"/>
              <a:t>”, “</a:t>
            </a:r>
            <a:r>
              <a:rPr lang="en-US" sz="1600" b="0" i="1" dirty="0" smtClean="0"/>
              <a:t>distributed database</a:t>
            </a:r>
            <a:r>
              <a:rPr lang="en-US" sz="1600" b="0" dirty="0" smtClean="0"/>
              <a:t>”, </a:t>
            </a:r>
            <a:r>
              <a:rPr lang="en-US" sz="1600" b="0" dirty="0" smtClean="0"/>
              <a:t>and</a:t>
            </a:r>
            <a:br>
              <a:rPr lang="en-US" sz="1600" b="0" dirty="0" smtClean="0"/>
            </a:br>
            <a:r>
              <a:rPr lang="en-US" sz="1600" b="0" dirty="0" smtClean="0"/>
              <a:t>“</a:t>
            </a:r>
            <a:r>
              <a:rPr lang="en-US" sz="1600" b="0" i="1" dirty="0" smtClean="0"/>
              <a:t>distributed </a:t>
            </a:r>
            <a:r>
              <a:rPr lang="en-US" sz="1600" b="0" i="1" dirty="0" smtClean="0"/>
              <a:t>ledger</a:t>
            </a:r>
            <a:r>
              <a:rPr lang="en-US" sz="1600" b="0" dirty="0" smtClean="0"/>
              <a:t>”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-US" sz="1800" b="0" dirty="0" smtClean="0"/>
              <a:t>It is impossible to objectively judge the strengths and weaknesses of a technology without clear classification.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389812" y="2012599"/>
            <a:ext cx="3921693" cy="3702401"/>
            <a:chOff x="7389812" y="1860199"/>
            <a:chExt cx="3921693" cy="3702401"/>
          </a:xfrm>
        </p:grpSpPr>
        <p:grpSp>
          <p:nvGrpSpPr>
            <p:cNvPr id="24" name="Group 23"/>
            <p:cNvGrpSpPr/>
            <p:nvPr/>
          </p:nvGrpSpPr>
          <p:grpSpPr>
            <a:xfrm>
              <a:off x="9787505" y="4404233"/>
              <a:ext cx="1524000" cy="1090977"/>
              <a:chOff x="890788" y="1957022"/>
              <a:chExt cx="1524000" cy="1090977"/>
            </a:xfrm>
          </p:grpSpPr>
          <p:sp>
            <p:nvSpPr>
              <p:cNvPr id="8" name="Oval Callout 7"/>
              <p:cNvSpPr/>
              <p:nvPr/>
            </p:nvSpPr>
            <p:spPr bwMode="auto">
              <a:xfrm>
                <a:off x="901469" y="1957022"/>
                <a:ext cx="1502639" cy="1090977"/>
              </a:xfrm>
              <a:prstGeom prst="wedgeEllipseCallou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890788" y="2333233"/>
                <a:ext cx="1524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b</a:t>
                </a:r>
                <a:r>
                  <a:rPr lang="en-US" sz="1600" dirty="0" err="1" smtClean="0"/>
                  <a:t>lockchain</a:t>
                </a:r>
                <a:endParaRPr lang="en-US" sz="16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389812" y="4471623"/>
              <a:ext cx="1524000" cy="1090977"/>
              <a:chOff x="3110856" y="1957021"/>
              <a:chExt cx="1524000" cy="1090977"/>
            </a:xfrm>
          </p:grpSpPr>
          <p:sp>
            <p:nvSpPr>
              <p:cNvPr id="17" name="Oval Callout 16"/>
              <p:cNvSpPr/>
              <p:nvPr/>
            </p:nvSpPr>
            <p:spPr bwMode="auto">
              <a:xfrm>
                <a:off x="3121537" y="1957021"/>
                <a:ext cx="1502639" cy="1090977"/>
              </a:xfrm>
              <a:prstGeom prst="wedgeEllipseCallou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110856" y="2210122"/>
                <a:ext cx="152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“The” </a:t>
                </a:r>
                <a:r>
                  <a:rPr lang="en-US" sz="1600" dirty="0" err="1"/>
                  <a:t>B</a:t>
                </a:r>
                <a:r>
                  <a:rPr lang="en-US" sz="1600" dirty="0" err="1" smtClean="0"/>
                  <a:t>lockchain</a:t>
                </a:r>
                <a:endParaRPr lang="en-US" sz="16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609012" y="3204277"/>
              <a:ext cx="1524000" cy="1090977"/>
              <a:chOff x="5312638" y="1862136"/>
              <a:chExt cx="1524000" cy="1090977"/>
            </a:xfrm>
          </p:grpSpPr>
          <p:sp>
            <p:nvSpPr>
              <p:cNvPr id="18" name="Oval Callout 17"/>
              <p:cNvSpPr/>
              <p:nvPr/>
            </p:nvSpPr>
            <p:spPr bwMode="auto">
              <a:xfrm>
                <a:off x="5323319" y="1862136"/>
                <a:ext cx="1502639" cy="1090977"/>
              </a:xfrm>
              <a:prstGeom prst="wedgeEllipseCallou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312638" y="2115237"/>
                <a:ext cx="152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Distributed ledger</a:t>
                </a:r>
                <a:endParaRPr lang="en-US" sz="16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535363" y="1958962"/>
              <a:ext cx="1524000" cy="1090977"/>
              <a:chOff x="7535363" y="1902150"/>
              <a:chExt cx="1524000" cy="1090977"/>
            </a:xfrm>
          </p:grpSpPr>
          <p:sp>
            <p:nvSpPr>
              <p:cNvPr id="19" name="Oval Callout 18"/>
              <p:cNvSpPr/>
              <p:nvPr/>
            </p:nvSpPr>
            <p:spPr bwMode="auto">
              <a:xfrm>
                <a:off x="7546044" y="1902150"/>
                <a:ext cx="1502639" cy="1090977"/>
              </a:xfrm>
              <a:prstGeom prst="wedgeEllipseCallou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535363" y="2155251"/>
                <a:ext cx="152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Distributed public ledger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776824" y="1860199"/>
              <a:ext cx="1524000" cy="1090977"/>
              <a:chOff x="9776824" y="1803387"/>
              <a:chExt cx="1524000" cy="1090977"/>
            </a:xfrm>
          </p:grpSpPr>
          <p:sp>
            <p:nvSpPr>
              <p:cNvPr id="20" name="Oval Callout 19"/>
              <p:cNvSpPr/>
              <p:nvPr/>
            </p:nvSpPr>
            <p:spPr bwMode="auto">
              <a:xfrm>
                <a:off x="9787505" y="1803387"/>
                <a:ext cx="1502639" cy="1090977"/>
              </a:xfrm>
              <a:prstGeom prst="wedgeEllipseCallou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776824" y="1933377"/>
                <a:ext cx="152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Distributed consensus ledger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2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Prevalent misconceptions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5411788" y="1216152"/>
            <a:ext cx="5314328" cy="4974336"/>
          </a:xfrm>
        </p:spPr>
        <p:txBody>
          <a:bodyPr/>
          <a:lstStyle/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endParaRPr lang="en-US" b="0" dirty="0" smtClean="0"/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72796"/>
              </p:ext>
            </p:extLst>
          </p:nvPr>
        </p:nvGraphicFramePr>
        <p:xfrm>
          <a:off x="595002" y="1905000"/>
          <a:ext cx="10998818" cy="37541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518210"/>
                <a:gridCol w="74806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Misunderstanding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Correction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baseline="0" dirty="0" smtClean="0"/>
                        <a:t>User privacy and security are features </a:t>
                      </a:r>
                      <a:r>
                        <a:rPr lang="en-US" i="0" baseline="0" dirty="0" smtClean="0"/>
                        <a:t>of </a:t>
                      </a:r>
                      <a:r>
                        <a:rPr lang="en-US" i="0" baseline="0" dirty="0" err="1" smtClean="0"/>
                        <a:t>blockchain</a:t>
                      </a:r>
                      <a:r>
                        <a:rPr lang="en-US" i="0" baseline="0" dirty="0" smtClean="0"/>
                        <a:t> technology.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are challenges, not features.</a:t>
                      </a:r>
                      <a:r>
                        <a:rPr lang="en-US" baseline="0" dirty="0" smtClean="0"/>
                        <a:t> Protecting user privacy and ensuring their security is non-trivial. </a:t>
                      </a:r>
                      <a:r>
                        <a:rPr lang="en-US" dirty="0" smtClean="0"/>
                        <a:t>Careful consideration must be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applied before</a:t>
                      </a:r>
                      <a:r>
                        <a:rPr lang="en-US" baseline="0" dirty="0" smtClean="0"/>
                        <a:t> using a 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dirty="0" err="1" smtClean="0"/>
                        <a:t>lockchain</a:t>
                      </a:r>
                      <a:r>
                        <a:rPr lang="en-US" baseline="0" dirty="0" smtClean="0"/>
                        <a:t> to handle private or sensitive data.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dirty="0" err="1" smtClean="0"/>
                        <a:t>lockchain</a:t>
                      </a:r>
                      <a:r>
                        <a:rPr lang="en-US" dirty="0" smtClean="0"/>
                        <a:t> does not require trust between parties: it is “trustless”.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 </a:t>
                      </a:r>
                      <a:r>
                        <a:rPr lang="en-US" baseline="0" dirty="0" err="1" smtClean="0"/>
                        <a:t>blockchain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diffuses</a:t>
                      </a:r>
                      <a:r>
                        <a:rPr lang="en-US" b="0" baseline="0" dirty="0" smtClean="0"/>
                        <a:t> trust among many parties.</a:t>
                      </a:r>
                      <a:r>
                        <a:rPr lang="en-US" baseline="0" dirty="0" smtClean="0"/>
                        <a:t> Validators can be held to honest behavior through game theoretical or computational assumptions, but assumptions still require trust (and can be violated).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blockchain</a:t>
                      </a:r>
                      <a:r>
                        <a:rPr lang="en-US" baseline="0" dirty="0" smtClean="0"/>
                        <a:t> is </a:t>
                      </a:r>
                      <a:r>
                        <a:rPr lang="en-US" b="0" baseline="0" dirty="0" smtClean="0"/>
                        <a:t>a data store.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blockchain</a:t>
                      </a:r>
                      <a:r>
                        <a:rPr lang="en-US" dirty="0" smtClean="0"/>
                        <a:t> is a ledger, which is more than just a data store because it stores</a:t>
                      </a:r>
                      <a:r>
                        <a:rPr lang="en-US" baseline="0" dirty="0" smtClean="0"/>
                        <a:t> the history of state changes to the data</a:t>
                      </a:r>
                      <a:r>
                        <a:rPr lang="en-US" dirty="0" smtClean="0"/>
                        <a:t>. Using </a:t>
                      </a:r>
                      <a:r>
                        <a:rPr lang="en-US" baseline="0" dirty="0" smtClean="0"/>
                        <a:t>a </a:t>
                      </a:r>
                      <a:r>
                        <a:rPr lang="en-US" baseline="0" dirty="0" err="1" smtClean="0"/>
                        <a:t>blockchain</a:t>
                      </a:r>
                      <a:r>
                        <a:rPr lang="en-US" baseline="0" dirty="0" smtClean="0"/>
                        <a:t> for an application that only needs to store the current state is inefficient.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 can be expected to safely store and manage private</a:t>
                      </a:r>
                      <a:r>
                        <a:rPr lang="en-US" baseline="0" dirty="0" smtClean="0"/>
                        <a:t> keys.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r>
                        <a:rPr lang="en-US" baseline="0" dirty="0" smtClean="0"/>
                        <a:t> management is an immense challenge, and users will certainly make irreversible mistakes.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idx="10"/>
          </p:nvPr>
        </p:nvSpPr>
        <p:spPr>
          <a:xfrm>
            <a:off x="595003" y="1269388"/>
            <a:ext cx="10998817" cy="50922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Blockchain</a:t>
            </a:r>
            <a:r>
              <a:rPr lang="en-US" b="0" dirty="0" smtClean="0"/>
              <a:t> technology is complicated, and many analysts do not understand it well.</a:t>
            </a:r>
          </a:p>
        </p:txBody>
      </p:sp>
    </p:spTree>
    <p:extLst>
      <p:ext uri="{BB962C8B-B14F-4D97-AF65-F5344CB8AC3E}">
        <p14:creationId xmlns:p14="http://schemas.microsoft.com/office/powerpoint/2010/main" val="5437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9" y="100584"/>
            <a:ext cx="9944363" cy="813816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deology, design goals, and technical realities are blurred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31812" y="1219200"/>
            <a:ext cx="10998817" cy="691896"/>
          </a:xfrm>
        </p:spPr>
        <p:txBody>
          <a:bodyPr/>
          <a:lstStyle/>
          <a:p>
            <a:pPr marL="0" lvl="1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/>
            </a:pPr>
            <a:r>
              <a:rPr lang="en-US" sz="2000" b="0" dirty="0" smtClean="0"/>
              <a:t>Ideological beliefs and design goals shape how </a:t>
            </a:r>
            <a:r>
              <a:rPr lang="en-US" sz="2000" b="0" dirty="0" err="1"/>
              <a:t>B</a:t>
            </a:r>
            <a:r>
              <a:rPr lang="en-US" sz="2000" b="0" dirty="0" err="1" smtClean="0"/>
              <a:t>lockchain</a:t>
            </a:r>
            <a:r>
              <a:rPr lang="en-US" sz="2000" b="0" dirty="0" smtClean="0"/>
              <a:t> </a:t>
            </a:r>
            <a:r>
              <a:rPr lang="en-US" sz="2000" b="0" dirty="0" smtClean="0"/>
              <a:t>technology is understood, but proper care is not taken to distinguish such beliefs and goals from technological facts.</a:t>
            </a:r>
            <a:endParaRPr lang="en-US" sz="2000" b="0" dirty="0"/>
          </a:p>
        </p:txBody>
      </p:sp>
      <p:sp>
        <p:nvSpPr>
          <p:cNvPr id="7" name="Content Placeholder 3"/>
          <p:cNvSpPr>
            <a:spLocks noGrp="1"/>
          </p:cNvSpPr>
          <p:nvPr>
            <p:ph idx="10"/>
          </p:nvPr>
        </p:nvSpPr>
        <p:spPr>
          <a:xfrm>
            <a:off x="531812" y="2057400"/>
            <a:ext cx="6781799" cy="3810000"/>
          </a:xfrm>
        </p:spPr>
        <p:txBody>
          <a:bodyPr/>
          <a:lstStyle/>
          <a:p>
            <a:pPr marL="505206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-US" sz="1800" b="0" dirty="0" smtClean="0"/>
              <a:t>Bitcoin </a:t>
            </a:r>
            <a:r>
              <a:rPr lang="en-US" sz="1800" b="0" dirty="0"/>
              <a:t>is </a:t>
            </a:r>
            <a:r>
              <a:rPr lang="en-US" sz="1800" dirty="0"/>
              <a:t>disintermediated, </a:t>
            </a:r>
            <a:r>
              <a:rPr lang="en-US" sz="1800" b="0" dirty="0"/>
              <a:t>but </a:t>
            </a:r>
            <a:r>
              <a:rPr lang="en-US" sz="1800" b="0" dirty="0" smtClean="0"/>
              <a:t>the term “decentralized</a:t>
            </a:r>
            <a:r>
              <a:rPr lang="en-US" sz="1800" b="0" dirty="0"/>
              <a:t>” (with its political </a:t>
            </a:r>
            <a:r>
              <a:rPr lang="en-US" sz="1800" b="0" dirty="0" smtClean="0"/>
              <a:t>connotations) </a:t>
            </a:r>
            <a:r>
              <a:rPr lang="en-US" sz="1800" b="0" dirty="0"/>
              <a:t>is far more common. </a:t>
            </a:r>
            <a:r>
              <a:rPr lang="en-US" sz="1800" b="0" dirty="0" smtClean="0"/>
              <a:t>True ideologues may even call it “democratized”.</a:t>
            </a:r>
            <a:br>
              <a:rPr lang="en-US" sz="1800" b="0" dirty="0" smtClean="0"/>
            </a:br>
            <a:endParaRPr lang="en-US" sz="1800" b="0" dirty="0" smtClean="0"/>
          </a:p>
          <a:p>
            <a:pPr marL="505206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-US" sz="1800" b="0" dirty="0" smtClean="0"/>
              <a:t>The efficiency of Bitcoin’s design could enable low-latency, low-cost payments, but this is an </a:t>
            </a:r>
            <a:r>
              <a:rPr lang="en-US" sz="1800" dirty="0" smtClean="0"/>
              <a:t>ideological property</a:t>
            </a:r>
            <a:r>
              <a:rPr lang="en-US" sz="1800" b="0" dirty="0" smtClean="0"/>
              <a:t> not yet actualized by the technology. Regardless, many authors discuss this ideal as if it were fact.</a:t>
            </a:r>
            <a:br>
              <a:rPr lang="en-US" sz="1800" b="0" dirty="0" smtClean="0"/>
            </a:br>
            <a:endParaRPr lang="en-US" sz="1800" b="0" dirty="0" smtClean="0"/>
          </a:p>
          <a:p>
            <a:pPr marL="505206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-US" sz="1800" b="0" dirty="0" smtClean="0"/>
              <a:t>Similarly, certain </a:t>
            </a:r>
            <a:r>
              <a:rPr lang="en-US" sz="1800" b="0" dirty="0" err="1" smtClean="0"/>
              <a:t>blockchain</a:t>
            </a:r>
            <a:r>
              <a:rPr lang="en-US" sz="1800" b="0" dirty="0" smtClean="0"/>
              <a:t> designs could help </a:t>
            </a:r>
            <a:r>
              <a:rPr lang="en-US" sz="1800" dirty="0" smtClean="0"/>
              <a:t>resist censorship</a:t>
            </a:r>
            <a:r>
              <a:rPr lang="en-US" sz="1800" b="0" dirty="0" smtClean="0"/>
              <a:t>, but a design that does so on paper may well fail in practice, as miner centralization emerges, or as censorship regimes use side channels to unmask users and </a:t>
            </a:r>
            <a:r>
              <a:rPr lang="en-US" sz="1800" b="0" dirty="0" err="1" smtClean="0"/>
              <a:t>deanonymize</a:t>
            </a:r>
            <a:r>
              <a:rPr lang="en-US" sz="1800" b="0" dirty="0" smtClean="0"/>
              <a:t> transactions.</a:t>
            </a:r>
            <a:endParaRPr lang="en-US" sz="1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7741447" y="2667000"/>
            <a:ext cx="377967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idx="1"/>
          </p:nvPr>
        </p:nvSpPr>
        <p:spPr>
          <a:xfrm flipH="1">
            <a:off x="6149381" y="1219200"/>
            <a:ext cx="5720407" cy="4724400"/>
          </a:xfrm>
        </p:spPr>
        <p:txBody>
          <a:bodyPr anchor="ctr"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b="0" dirty="0" smtClean="0"/>
              <a:t>We drew edges from each lower-level node to the higher-level nodes it supports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b="0" dirty="0" smtClean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b="0" dirty="0" smtClean="0"/>
              <a:t>In the resulting graph: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b="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US" b="0" dirty="0" smtClean="0"/>
              <a:t>Strongly connected nodes are foundational </a:t>
            </a:r>
            <a:r>
              <a:rPr lang="en-US" b="0" dirty="0" err="1"/>
              <a:t>B</a:t>
            </a:r>
            <a:r>
              <a:rPr lang="en-US" b="0" dirty="0" err="1" smtClean="0"/>
              <a:t>lockchain</a:t>
            </a:r>
            <a:r>
              <a:rPr lang="en-US" b="0" dirty="0" smtClean="0"/>
              <a:t> </a:t>
            </a:r>
            <a:r>
              <a:rPr lang="en-US" b="0" dirty="0" smtClean="0"/>
              <a:t>concepts</a:t>
            </a:r>
            <a:br>
              <a:rPr lang="en-US" b="0" dirty="0" smtClean="0"/>
            </a:br>
            <a:endParaRPr lang="en-US" b="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US" b="0" dirty="0" smtClean="0"/>
              <a:t>Weakly connected nodes are orthogonal to core </a:t>
            </a:r>
            <a:r>
              <a:rPr lang="en-US" b="0" dirty="0" err="1"/>
              <a:t>B</a:t>
            </a:r>
            <a:r>
              <a:rPr lang="en-US" b="0" dirty="0" err="1" smtClean="0"/>
              <a:t>lockchain</a:t>
            </a:r>
            <a:r>
              <a:rPr lang="en-US" b="0" dirty="0" smtClean="0"/>
              <a:t> </a:t>
            </a:r>
            <a:r>
              <a:rPr lang="en-US" b="0" dirty="0" smtClean="0"/>
              <a:t>principles or “extensions” to basic technology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lang="en-US" b="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US" b="0" dirty="0" smtClean="0"/>
              <a:t>Discovery of well-supported capabilities enables identification of appropriate applications for </a:t>
            </a:r>
            <a:r>
              <a:rPr lang="en-US" b="0" dirty="0" err="1" smtClean="0"/>
              <a:t>blockchains</a:t>
            </a:r>
            <a:endParaRPr lang="en-US" b="0" dirty="0" smtClean="0"/>
          </a:p>
        </p:txBody>
      </p:sp>
      <p:sp>
        <p:nvSpPr>
          <p:cNvPr id="13" name="object 5"/>
          <p:cNvSpPr txBox="1"/>
          <p:nvPr/>
        </p:nvSpPr>
        <p:spPr>
          <a:xfrm>
            <a:off x="691423" y="2163454"/>
            <a:ext cx="1899592" cy="578423"/>
          </a:xfrm>
          <a:prstGeom prst="rect">
            <a:avLst/>
          </a:prstGeom>
          <a:solidFill>
            <a:srgbClr val="EC7C3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761" rIns="0" bIns="0" rtlCol="0" anchor="ctr">
            <a:noAutofit/>
          </a:bodyPr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Ideological</a:t>
            </a:r>
            <a:br>
              <a:rPr lang="en-US" sz="1400" b="1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Properties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object 7"/>
          <p:cNvSpPr/>
          <p:nvPr/>
        </p:nvSpPr>
        <p:spPr>
          <a:xfrm>
            <a:off x="717511" y="3665873"/>
            <a:ext cx="1873504" cy="616241"/>
          </a:xfrm>
          <a:custGeom>
            <a:avLst/>
            <a:gdLst/>
            <a:ahLst/>
            <a:cxnLst/>
            <a:rect l="l" t="t" r="r" b="b"/>
            <a:pathLst>
              <a:path w="800100" h="398144">
                <a:moveTo>
                  <a:pt x="565784" y="0"/>
                </a:moveTo>
                <a:lnTo>
                  <a:pt x="234315" y="0"/>
                </a:lnTo>
                <a:lnTo>
                  <a:pt x="0" y="116585"/>
                </a:lnTo>
                <a:lnTo>
                  <a:pt x="0" y="281559"/>
                </a:lnTo>
                <a:lnTo>
                  <a:pt x="234315" y="398145"/>
                </a:lnTo>
                <a:lnTo>
                  <a:pt x="565784" y="398145"/>
                </a:lnTo>
                <a:lnTo>
                  <a:pt x="800100" y="281559"/>
                </a:lnTo>
                <a:lnTo>
                  <a:pt x="800100" y="116585"/>
                </a:lnTo>
                <a:lnTo>
                  <a:pt x="565784" y="0"/>
                </a:lnTo>
                <a:close/>
              </a:path>
            </a:pathLst>
          </a:custGeom>
          <a:solidFill>
            <a:srgbClr val="41709C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Technical</a:t>
            </a:r>
            <a:br>
              <a:rPr lang="en-US" sz="1400" b="1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Properties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3275012" y="3655076"/>
            <a:ext cx="1961032" cy="637835"/>
          </a:xfrm>
          <a:custGeom>
            <a:avLst/>
            <a:gdLst/>
            <a:ahLst/>
            <a:cxnLst/>
            <a:rect l="l" t="t" r="r" b="b"/>
            <a:pathLst>
              <a:path w="1028700" h="384175">
                <a:moveTo>
                  <a:pt x="836802" y="0"/>
                </a:moveTo>
                <a:lnTo>
                  <a:pt x="191897" y="0"/>
                </a:lnTo>
                <a:lnTo>
                  <a:pt x="147916" y="5024"/>
                </a:lnTo>
                <a:lnTo>
                  <a:pt x="107533" y="19438"/>
                </a:lnTo>
                <a:lnTo>
                  <a:pt x="71901" y="42084"/>
                </a:lnTo>
                <a:lnTo>
                  <a:pt x="42152" y="71848"/>
                </a:lnTo>
                <a:lnTo>
                  <a:pt x="19507" y="107477"/>
                </a:lnTo>
                <a:lnTo>
                  <a:pt x="5070" y="147876"/>
                </a:lnTo>
                <a:lnTo>
                  <a:pt x="0" y="191897"/>
                </a:lnTo>
                <a:lnTo>
                  <a:pt x="5073" y="235923"/>
                </a:lnTo>
                <a:lnTo>
                  <a:pt x="19529" y="276338"/>
                </a:lnTo>
                <a:lnTo>
                  <a:pt x="42217" y="311985"/>
                </a:lnTo>
                <a:lnTo>
                  <a:pt x="71901" y="341656"/>
                </a:lnTo>
                <a:lnTo>
                  <a:pt x="107533" y="364300"/>
                </a:lnTo>
                <a:lnTo>
                  <a:pt x="147916" y="378729"/>
                </a:lnTo>
                <a:lnTo>
                  <a:pt x="191897" y="383794"/>
                </a:lnTo>
                <a:lnTo>
                  <a:pt x="836802" y="383794"/>
                </a:lnTo>
                <a:lnTo>
                  <a:pt x="880783" y="378769"/>
                </a:lnTo>
                <a:lnTo>
                  <a:pt x="921166" y="364355"/>
                </a:lnTo>
                <a:lnTo>
                  <a:pt x="956798" y="341709"/>
                </a:lnTo>
                <a:lnTo>
                  <a:pt x="986547" y="311945"/>
                </a:lnTo>
                <a:lnTo>
                  <a:pt x="1009192" y="276316"/>
                </a:lnTo>
                <a:lnTo>
                  <a:pt x="1023629" y="235917"/>
                </a:lnTo>
                <a:lnTo>
                  <a:pt x="1028700" y="191897"/>
                </a:lnTo>
                <a:lnTo>
                  <a:pt x="1023626" y="147870"/>
                </a:lnTo>
                <a:lnTo>
                  <a:pt x="1009170" y="107455"/>
                </a:lnTo>
                <a:lnTo>
                  <a:pt x="986482" y="71808"/>
                </a:lnTo>
                <a:lnTo>
                  <a:pt x="956798" y="42137"/>
                </a:lnTo>
                <a:lnTo>
                  <a:pt x="921166" y="19493"/>
                </a:lnTo>
                <a:lnTo>
                  <a:pt x="880783" y="5064"/>
                </a:lnTo>
                <a:lnTo>
                  <a:pt x="836802" y="0"/>
                </a:lnTo>
                <a:close/>
              </a:path>
            </a:pathLst>
          </a:custGeom>
          <a:solidFill>
            <a:srgbClr val="FDC0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Capabilities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object 23"/>
          <p:cNvSpPr/>
          <p:nvPr/>
        </p:nvSpPr>
        <p:spPr>
          <a:xfrm>
            <a:off x="3299994" y="2154475"/>
            <a:ext cx="1899591" cy="596381"/>
          </a:xfrm>
          <a:custGeom>
            <a:avLst/>
            <a:gdLst/>
            <a:ahLst/>
            <a:cxnLst/>
            <a:rect l="l" t="t" r="r" b="b"/>
            <a:pathLst>
              <a:path w="1028700" h="384175">
                <a:moveTo>
                  <a:pt x="925829" y="0"/>
                </a:moveTo>
                <a:lnTo>
                  <a:pt x="102870" y="0"/>
                </a:lnTo>
                <a:lnTo>
                  <a:pt x="0" y="383794"/>
                </a:lnTo>
                <a:lnTo>
                  <a:pt x="1028700" y="383794"/>
                </a:lnTo>
                <a:lnTo>
                  <a:pt x="925829" y="0"/>
                </a:lnTo>
                <a:close/>
              </a:path>
            </a:pathLst>
          </a:custGeom>
          <a:solidFill>
            <a:srgbClr val="A6B7CD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Applications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979612" y="4879324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Technological Primitives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1422" y="2732883"/>
            <a:ext cx="189959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i="1" dirty="0" smtClean="0"/>
              <a:t>Philosophical goals for </a:t>
            </a:r>
            <a:r>
              <a:rPr lang="en-US" sz="1400" i="1" dirty="0" err="1"/>
              <a:t>B</a:t>
            </a:r>
            <a:r>
              <a:rPr lang="en-US" sz="1400" i="1" dirty="0" err="1" smtClean="0"/>
              <a:t>lockchain</a:t>
            </a:r>
            <a:r>
              <a:rPr lang="en-US" sz="1400" i="1" dirty="0" smtClean="0"/>
              <a:t> </a:t>
            </a:r>
            <a:r>
              <a:rPr lang="en-US" sz="1400" i="1" dirty="0" smtClean="0"/>
              <a:t>technology</a:t>
            </a:r>
            <a:endParaRPr lang="en-US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10499" y="4282114"/>
            <a:ext cx="1899592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i="1" dirty="0"/>
              <a:t>W</a:t>
            </a:r>
            <a:r>
              <a:rPr lang="en-US" sz="1400" i="1" dirty="0" smtClean="0"/>
              <a:t>ays in which </a:t>
            </a:r>
            <a:r>
              <a:rPr lang="en-US" sz="1400" i="1" dirty="0" err="1" smtClean="0"/>
              <a:t>blockchains</a:t>
            </a:r>
            <a:r>
              <a:rPr lang="en-US" sz="1400" i="1" dirty="0" smtClean="0"/>
              <a:t> can be used</a:t>
            </a:r>
            <a:endParaRPr lang="en-US" sz="1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99993" y="2750856"/>
            <a:ext cx="1899592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i="1" dirty="0" smtClean="0"/>
              <a:t>Real-world problems that a </a:t>
            </a:r>
            <a:r>
              <a:rPr lang="en-US" sz="1400" i="1" dirty="0" err="1" smtClean="0"/>
              <a:t>blockchain</a:t>
            </a:r>
            <a:r>
              <a:rPr lang="en-US" sz="1400" i="1" dirty="0" smtClean="0"/>
              <a:t> can solve</a:t>
            </a:r>
            <a:endParaRPr lang="en-US" sz="1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79612" y="5652134"/>
            <a:ext cx="205740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i="1" dirty="0" smtClean="0"/>
              <a:t>Low-level components that build </a:t>
            </a:r>
            <a:r>
              <a:rPr lang="en-US" sz="1400" i="1" dirty="0" err="1" smtClean="0"/>
              <a:t>blockchains</a:t>
            </a:r>
            <a:endParaRPr lang="en-US" sz="1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75012" y="4282114"/>
            <a:ext cx="1961032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i="1" dirty="0" smtClean="0"/>
              <a:t>Properties that make </a:t>
            </a:r>
            <a:r>
              <a:rPr lang="en-US" sz="1400" i="1" dirty="0" err="1" smtClean="0"/>
              <a:t>blockchains</a:t>
            </a:r>
            <a:r>
              <a:rPr lang="en-US" sz="1400" i="1" dirty="0" smtClean="0"/>
              <a:t> a desirable solution</a:t>
            </a:r>
            <a:endParaRPr lang="en-US" sz="1400" i="1" dirty="0"/>
          </a:p>
        </p:txBody>
      </p:sp>
      <p:cxnSp>
        <p:nvCxnSpPr>
          <p:cNvPr id="23" name="Straight Arrow Connector 31"/>
          <p:cNvCxnSpPr>
            <a:stCxn id="17" idx="0"/>
          </p:cNvCxnSpPr>
          <p:nvPr/>
        </p:nvCxnSpPr>
        <p:spPr bwMode="auto">
          <a:xfrm rot="16200000" flipV="1">
            <a:off x="2387578" y="4258590"/>
            <a:ext cx="843248" cy="398220"/>
          </a:xfrm>
          <a:prstGeom prst="bentConnector3">
            <a:avLst>
              <a:gd name="adj1" fmla="val 1002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31"/>
          <p:cNvCxnSpPr/>
          <p:nvPr/>
        </p:nvCxnSpPr>
        <p:spPr bwMode="auto">
          <a:xfrm>
            <a:off x="2591012" y="3830875"/>
            <a:ext cx="708983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31"/>
          <p:cNvCxnSpPr>
            <a:endCxn id="18" idx="2"/>
          </p:cNvCxnSpPr>
          <p:nvPr/>
        </p:nvCxnSpPr>
        <p:spPr bwMode="auto">
          <a:xfrm flipV="1">
            <a:off x="1641219" y="3256103"/>
            <a:ext cx="0" cy="4097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31"/>
          <p:cNvCxnSpPr>
            <a:endCxn id="20" idx="2"/>
          </p:cNvCxnSpPr>
          <p:nvPr/>
        </p:nvCxnSpPr>
        <p:spPr bwMode="auto">
          <a:xfrm flipV="1">
            <a:off x="4249789" y="3489520"/>
            <a:ext cx="0" cy="1655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Content Placeholder 6"/>
          <p:cNvSpPr>
            <a:spLocks noGrp="1"/>
          </p:cNvSpPr>
          <p:nvPr>
            <p:ph idx="1"/>
          </p:nvPr>
        </p:nvSpPr>
        <p:spPr>
          <a:xfrm flipH="1">
            <a:off x="691422" y="1185170"/>
            <a:ext cx="4544621" cy="719830"/>
          </a:xfrm>
        </p:spPr>
        <p:txBody>
          <a:bodyPr anchor="ctr"/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b="0" dirty="0" smtClean="0"/>
              <a:t>There are five categories of concept nodes</a:t>
            </a:r>
          </a:p>
        </p:txBody>
      </p:sp>
    </p:spTree>
    <p:extLst>
      <p:ext uri="{BB962C8B-B14F-4D97-AF65-F5344CB8AC3E}">
        <p14:creationId xmlns:p14="http://schemas.microsoft.com/office/powerpoint/2010/main" val="7556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graph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330452"/>
            <a:ext cx="3326993" cy="4828032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”Decentralized governance” is key</a:t>
            </a:r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smtClean="0"/>
              <a:t>Decentralization:</a:t>
            </a:r>
          </a:p>
          <a:p>
            <a:pPr marL="505206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Courier New" charset="0"/>
              <a:buChar char="o"/>
            </a:pPr>
            <a:r>
              <a:rPr lang="en-US" b="0" dirty="0" smtClean="0"/>
              <a:t>Diffuses trust</a:t>
            </a:r>
          </a:p>
          <a:p>
            <a:pPr marL="505206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Courier New" charset="0"/>
              <a:buChar char="o"/>
            </a:pPr>
            <a:r>
              <a:rPr lang="en-US" b="0" dirty="0" smtClean="0"/>
              <a:t>Increases resiliency by removing single points of failure and enabling recovery</a:t>
            </a:r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Courier New" charset="0"/>
              <a:buChar char="o"/>
            </a:pPr>
            <a:r>
              <a:rPr lang="en-US" b="0" dirty="0" smtClean="0"/>
              <a:t>Governance:</a:t>
            </a:r>
          </a:p>
          <a:p>
            <a:pPr marL="505206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Courier New" charset="0"/>
              <a:buChar char="o"/>
            </a:pPr>
            <a:r>
              <a:rPr lang="en-US" b="0" dirty="0" smtClean="0"/>
              <a:t>Enforces rules on state changes</a:t>
            </a:r>
          </a:p>
          <a:p>
            <a:pPr marL="505206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Courier New" charset="0"/>
              <a:buChar char="o"/>
            </a:pPr>
            <a:endParaRPr lang="en-US" b="0" dirty="0" smtClean="0"/>
          </a:p>
          <a:p>
            <a:pPr marL="505206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Courier New" charset="0"/>
              <a:buChar char="o"/>
            </a:pPr>
            <a:endParaRPr lang="en-US" b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049208" y="1330452"/>
            <a:ext cx="3326993" cy="48280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Anonymity is orthogonal</a:t>
            </a:r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endParaRPr lang="en-US" b="0" dirty="0" smtClean="0"/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smtClean="0"/>
              <a:t>Many believe </a:t>
            </a:r>
            <a:r>
              <a:rPr lang="en-US" b="0" dirty="0" err="1" smtClean="0"/>
              <a:t>blockchains</a:t>
            </a:r>
            <a:r>
              <a:rPr lang="en-US" b="0" dirty="0" smtClean="0"/>
              <a:t> provide anonymity or “privacy”</a:t>
            </a:r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smtClean="0"/>
              <a:t>In fact, key-based identities are </a:t>
            </a:r>
            <a:r>
              <a:rPr lang="en-US" dirty="0" smtClean="0"/>
              <a:t>not </a:t>
            </a:r>
            <a:r>
              <a:rPr lang="en-US" b="0" dirty="0" smtClean="0"/>
              <a:t>anonymous</a:t>
            </a:r>
          </a:p>
          <a:p>
            <a:pPr marL="505206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smtClean="0"/>
              <a:t>Even the </a:t>
            </a:r>
            <a:r>
              <a:rPr lang="en-US" dirty="0" err="1" smtClean="0"/>
              <a:t>pseudonymity</a:t>
            </a:r>
            <a:r>
              <a:rPr lang="en-US" dirty="0" smtClean="0"/>
              <a:t> </a:t>
            </a:r>
            <a:r>
              <a:rPr lang="en-US" b="0" dirty="0" smtClean="0"/>
              <a:t>they provide</a:t>
            </a:r>
            <a:r>
              <a:rPr lang="en-US" i="1" dirty="0" smtClean="0"/>
              <a:t> </a:t>
            </a:r>
            <a:r>
              <a:rPr lang="en-US" b="0" dirty="0" smtClean="0"/>
              <a:t>is fragile</a:t>
            </a:r>
          </a:p>
          <a:p>
            <a:pPr marL="505206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smtClean="0"/>
              <a:t>Advanced crypto is needed for true anonymity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33" y="4572000"/>
            <a:ext cx="2546350" cy="1493460"/>
          </a:xfrm>
          <a:prstGeom prst="rect">
            <a:avLst/>
          </a:prstGeom>
        </p:spPr>
      </p:pic>
      <p:pic>
        <p:nvPicPr>
          <p:cNvPr id="1030" name="Picture 6" descr="ttps://steemit-production-imageproxy-thumbnail.s3.amazonaws.com/U5dta5X2fTnqEnPGWrAWyxD6cKnQeiF_1680x8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529" y="4341389"/>
            <a:ext cx="2546350" cy="169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42910" y="1330452"/>
            <a:ext cx="3326993" cy="48280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ledger is not a data store</a:t>
            </a:r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endParaRPr lang="en-US" b="0" dirty="0" smtClean="0"/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smtClean="0"/>
              <a:t>Promising applications of </a:t>
            </a:r>
            <a:r>
              <a:rPr lang="en-US" b="0" dirty="0" err="1" smtClean="0"/>
              <a:t>blockchains</a:t>
            </a:r>
            <a:r>
              <a:rPr lang="en-US" b="0" dirty="0" smtClean="0"/>
              <a:t> rely on an </a:t>
            </a:r>
            <a:r>
              <a:rPr lang="en-US" dirty="0" smtClean="0"/>
              <a:t>immutable history of state changes</a:t>
            </a:r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smtClean="0"/>
              <a:t>There are better technologies for storing the current state of a data store</a:t>
            </a:r>
            <a:endParaRPr lang="en-US" b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9" t="17654" r="4040" b="14640"/>
          <a:stretch/>
        </p:blipFill>
        <p:spPr>
          <a:xfrm>
            <a:off x="5058513" y="4215728"/>
            <a:ext cx="2095785" cy="18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governance</a:t>
            </a:r>
            <a:endParaRPr lang="en-US" dirty="0"/>
          </a:p>
        </p:txBody>
      </p:sp>
      <p:sp>
        <p:nvSpPr>
          <p:cNvPr id="9" name="object 17"/>
          <p:cNvSpPr/>
          <p:nvPr/>
        </p:nvSpPr>
        <p:spPr>
          <a:xfrm>
            <a:off x="7466012" y="2387147"/>
            <a:ext cx="1961032" cy="637835"/>
          </a:xfrm>
          <a:custGeom>
            <a:avLst/>
            <a:gdLst/>
            <a:ahLst/>
            <a:cxnLst/>
            <a:rect l="l" t="t" r="r" b="b"/>
            <a:pathLst>
              <a:path w="1028700" h="384175">
                <a:moveTo>
                  <a:pt x="836802" y="0"/>
                </a:moveTo>
                <a:lnTo>
                  <a:pt x="191897" y="0"/>
                </a:lnTo>
                <a:lnTo>
                  <a:pt x="147916" y="5024"/>
                </a:lnTo>
                <a:lnTo>
                  <a:pt x="107533" y="19438"/>
                </a:lnTo>
                <a:lnTo>
                  <a:pt x="71901" y="42084"/>
                </a:lnTo>
                <a:lnTo>
                  <a:pt x="42152" y="71848"/>
                </a:lnTo>
                <a:lnTo>
                  <a:pt x="19507" y="107477"/>
                </a:lnTo>
                <a:lnTo>
                  <a:pt x="5070" y="147876"/>
                </a:lnTo>
                <a:lnTo>
                  <a:pt x="0" y="191897"/>
                </a:lnTo>
                <a:lnTo>
                  <a:pt x="5073" y="235923"/>
                </a:lnTo>
                <a:lnTo>
                  <a:pt x="19529" y="276338"/>
                </a:lnTo>
                <a:lnTo>
                  <a:pt x="42217" y="311985"/>
                </a:lnTo>
                <a:lnTo>
                  <a:pt x="71901" y="341656"/>
                </a:lnTo>
                <a:lnTo>
                  <a:pt x="107533" y="364300"/>
                </a:lnTo>
                <a:lnTo>
                  <a:pt x="147916" y="378729"/>
                </a:lnTo>
                <a:lnTo>
                  <a:pt x="191897" y="383794"/>
                </a:lnTo>
                <a:lnTo>
                  <a:pt x="836802" y="383794"/>
                </a:lnTo>
                <a:lnTo>
                  <a:pt x="880783" y="378769"/>
                </a:lnTo>
                <a:lnTo>
                  <a:pt x="921166" y="364355"/>
                </a:lnTo>
                <a:lnTo>
                  <a:pt x="956798" y="341709"/>
                </a:lnTo>
                <a:lnTo>
                  <a:pt x="986547" y="311945"/>
                </a:lnTo>
                <a:lnTo>
                  <a:pt x="1009192" y="276316"/>
                </a:lnTo>
                <a:lnTo>
                  <a:pt x="1023629" y="235917"/>
                </a:lnTo>
                <a:lnTo>
                  <a:pt x="1028700" y="191897"/>
                </a:lnTo>
                <a:lnTo>
                  <a:pt x="1023626" y="147870"/>
                </a:lnTo>
                <a:lnTo>
                  <a:pt x="1009170" y="107455"/>
                </a:lnTo>
                <a:lnTo>
                  <a:pt x="986482" y="71808"/>
                </a:lnTo>
                <a:lnTo>
                  <a:pt x="956798" y="42137"/>
                </a:lnTo>
                <a:lnTo>
                  <a:pt x="921166" y="19493"/>
                </a:lnTo>
                <a:lnTo>
                  <a:pt x="880783" y="5064"/>
                </a:lnTo>
                <a:lnTo>
                  <a:pt x="836802" y="0"/>
                </a:lnTo>
                <a:close/>
              </a:path>
            </a:pathLst>
          </a:custGeom>
          <a:solidFill>
            <a:srgbClr val="FDC0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Resiliency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object 7"/>
          <p:cNvSpPr/>
          <p:nvPr/>
        </p:nvSpPr>
        <p:spPr>
          <a:xfrm>
            <a:off x="7466012" y="3471680"/>
            <a:ext cx="1873504" cy="616241"/>
          </a:xfrm>
          <a:custGeom>
            <a:avLst/>
            <a:gdLst/>
            <a:ahLst/>
            <a:cxnLst/>
            <a:rect l="l" t="t" r="r" b="b"/>
            <a:pathLst>
              <a:path w="800100" h="398144">
                <a:moveTo>
                  <a:pt x="565784" y="0"/>
                </a:moveTo>
                <a:lnTo>
                  <a:pt x="234315" y="0"/>
                </a:lnTo>
                <a:lnTo>
                  <a:pt x="0" y="116585"/>
                </a:lnTo>
                <a:lnTo>
                  <a:pt x="0" y="281559"/>
                </a:lnTo>
                <a:lnTo>
                  <a:pt x="234315" y="398145"/>
                </a:lnTo>
                <a:lnTo>
                  <a:pt x="565784" y="398145"/>
                </a:lnTo>
                <a:lnTo>
                  <a:pt x="800100" y="281559"/>
                </a:lnTo>
                <a:lnTo>
                  <a:pt x="800100" y="116585"/>
                </a:lnTo>
                <a:lnTo>
                  <a:pt x="565784" y="0"/>
                </a:lnTo>
                <a:close/>
              </a:path>
            </a:pathLst>
          </a:custGeom>
          <a:solidFill>
            <a:srgbClr val="41709C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Decentralization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8913812" y="1295400"/>
            <a:ext cx="1684870" cy="578423"/>
          </a:xfrm>
          <a:prstGeom prst="rect">
            <a:avLst/>
          </a:prstGeom>
          <a:solidFill>
            <a:srgbClr val="EC7C3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761" rIns="0" bIns="0" rtlCol="0" anchor="ctr">
            <a:noAutofit/>
          </a:bodyPr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Censorship</a:t>
            </a:r>
            <a:br>
              <a:rPr lang="en-US" sz="1400" b="1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resistance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V="1">
            <a:off x="8402763" y="4087921"/>
            <a:ext cx="0" cy="2510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9675812" y="4770265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Game theory / incentives</a:t>
            </a:r>
          </a:p>
        </p:txBody>
      </p:sp>
      <p:sp>
        <p:nvSpPr>
          <p:cNvPr id="29" name="object 5"/>
          <p:cNvSpPr txBox="1"/>
          <p:nvPr/>
        </p:nvSpPr>
        <p:spPr>
          <a:xfrm>
            <a:off x="6551612" y="1295400"/>
            <a:ext cx="1684870" cy="578423"/>
          </a:xfrm>
          <a:prstGeom prst="rect">
            <a:avLst/>
          </a:prstGeom>
          <a:solidFill>
            <a:srgbClr val="EC7C3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761" rIns="0" bIns="0" rtlCol="0" anchor="ctr">
            <a:noAutofit/>
          </a:bodyPr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Diffuse trust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0" name="object 7"/>
          <p:cNvSpPr/>
          <p:nvPr/>
        </p:nvSpPr>
        <p:spPr>
          <a:xfrm>
            <a:off x="7437077" y="4397188"/>
            <a:ext cx="1931373" cy="747313"/>
          </a:xfrm>
          <a:custGeom>
            <a:avLst/>
            <a:gdLst/>
            <a:ahLst/>
            <a:cxnLst/>
            <a:rect l="l" t="t" r="r" b="b"/>
            <a:pathLst>
              <a:path w="800100" h="398144">
                <a:moveTo>
                  <a:pt x="565784" y="0"/>
                </a:moveTo>
                <a:lnTo>
                  <a:pt x="234315" y="0"/>
                </a:lnTo>
                <a:lnTo>
                  <a:pt x="0" y="116585"/>
                </a:lnTo>
                <a:lnTo>
                  <a:pt x="0" y="281559"/>
                </a:lnTo>
                <a:lnTo>
                  <a:pt x="234315" y="398145"/>
                </a:lnTo>
                <a:lnTo>
                  <a:pt x="565784" y="398145"/>
                </a:lnTo>
                <a:lnTo>
                  <a:pt x="800100" y="281559"/>
                </a:lnTo>
                <a:lnTo>
                  <a:pt x="800100" y="116585"/>
                </a:lnTo>
                <a:lnTo>
                  <a:pt x="565784" y="0"/>
                </a:lnTo>
                <a:close/>
              </a:path>
            </a:pathLst>
          </a:custGeom>
          <a:solidFill>
            <a:srgbClr val="41709C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lvl="0" algn="ctr"/>
            <a:r>
              <a:rPr lang="en-US" sz="1250" b="1" dirty="0" smtClean="0">
                <a:solidFill>
                  <a:srgbClr val="FFFFFF"/>
                </a:solidFill>
              </a:rPr>
              <a:t>Shared governance</a:t>
            </a:r>
            <a:br>
              <a:rPr lang="en-US" sz="1250" b="1" dirty="0" smtClean="0">
                <a:solidFill>
                  <a:srgbClr val="FFFFFF"/>
                </a:solidFill>
              </a:rPr>
            </a:br>
            <a:r>
              <a:rPr lang="en-US" sz="1250" b="1" dirty="0" smtClean="0">
                <a:solidFill>
                  <a:srgbClr val="FFFFFF"/>
                </a:solidFill>
              </a:rPr>
              <a:t>(public / permissioned)</a:t>
            </a:r>
            <a:endParaRPr lang="en-US" sz="1250" b="1" dirty="0">
              <a:solidFill>
                <a:srgbClr val="FFFFFF"/>
              </a:solidFill>
            </a:endParaRPr>
          </a:p>
        </p:txBody>
      </p:sp>
      <p:sp>
        <p:nvSpPr>
          <p:cNvPr id="31" name="object 5"/>
          <p:cNvSpPr txBox="1"/>
          <p:nvPr/>
        </p:nvSpPr>
        <p:spPr>
          <a:xfrm>
            <a:off x="10056811" y="2133600"/>
            <a:ext cx="1684870" cy="578423"/>
          </a:xfrm>
          <a:prstGeom prst="rect">
            <a:avLst/>
          </a:prstGeom>
          <a:solidFill>
            <a:srgbClr val="EC7C3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761" rIns="0" bIns="0" rtlCol="0" anchor="ctr">
            <a:noAutofit/>
          </a:bodyPr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Efficient transactions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2" name="object 5"/>
          <p:cNvSpPr txBox="1"/>
          <p:nvPr/>
        </p:nvSpPr>
        <p:spPr>
          <a:xfrm>
            <a:off x="10357377" y="3048000"/>
            <a:ext cx="1684870" cy="578423"/>
          </a:xfrm>
          <a:prstGeom prst="rect">
            <a:avLst/>
          </a:prstGeom>
          <a:solidFill>
            <a:srgbClr val="EC7C3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761" rIns="0" bIns="0" rtlCol="0" anchor="ctr">
            <a:noAutofit/>
          </a:bodyPr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Disintermediation</a:t>
            </a:r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32"/>
          <p:cNvCxnSpPr>
            <a:endCxn id="32" idx="1"/>
          </p:cNvCxnSpPr>
          <p:nvPr/>
        </p:nvCxnSpPr>
        <p:spPr bwMode="auto">
          <a:xfrm flipV="1">
            <a:off x="9339516" y="3337212"/>
            <a:ext cx="1017861" cy="3699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6" name="Straight Connector 35"/>
          <p:cNvCxnSpPr>
            <a:endCxn id="31" idx="1"/>
          </p:cNvCxnSpPr>
          <p:nvPr/>
        </p:nvCxnSpPr>
        <p:spPr bwMode="auto">
          <a:xfrm flipV="1">
            <a:off x="9094336" y="2422812"/>
            <a:ext cx="962475" cy="109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" name="Straight Connector 40"/>
          <p:cNvCxnSpPr>
            <a:endCxn id="20" idx="2"/>
          </p:cNvCxnSpPr>
          <p:nvPr/>
        </p:nvCxnSpPr>
        <p:spPr bwMode="auto">
          <a:xfrm flipV="1">
            <a:off x="8556864" y="1873823"/>
            <a:ext cx="1199383" cy="5133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" name="Straight Connector 43"/>
          <p:cNvCxnSpPr>
            <a:endCxn id="29" idx="2"/>
          </p:cNvCxnSpPr>
          <p:nvPr/>
        </p:nvCxnSpPr>
        <p:spPr bwMode="auto">
          <a:xfrm flipH="1" flipV="1">
            <a:off x="7394047" y="1873823"/>
            <a:ext cx="1052481" cy="5133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8402763" y="3044311"/>
            <a:ext cx="11836" cy="3642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5185779" y="4770265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Sybil</a:t>
            </a:r>
            <a:b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</a:b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resistance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</a:endParaRPr>
          </a:p>
        </p:txBody>
      </p:sp>
      <p:sp>
        <p:nvSpPr>
          <p:cNvPr id="53" name="object 7"/>
          <p:cNvSpPr/>
          <p:nvPr/>
        </p:nvSpPr>
        <p:spPr>
          <a:xfrm>
            <a:off x="7394047" y="5426321"/>
            <a:ext cx="1931373" cy="747313"/>
          </a:xfrm>
          <a:custGeom>
            <a:avLst/>
            <a:gdLst/>
            <a:ahLst/>
            <a:cxnLst/>
            <a:rect l="l" t="t" r="r" b="b"/>
            <a:pathLst>
              <a:path w="800100" h="398144">
                <a:moveTo>
                  <a:pt x="565784" y="0"/>
                </a:moveTo>
                <a:lnTo>
                  <a:pt x="234315" y="0"/>
                </a:lnTo>
                <a:lnTo>
                  <a:pt x="0" y="116585"/>
                </a:lnTo>
                <a:lnTo>
                  <a:pt x="0" y="281559"/>
                </a:lnTo>
                <a:lnTo>
                  <a:pt x="234315" y="398145"/>
                </a:lnTo>
                <a:lnTo>
                  <a:pt x="565784" y="398145"/>
                </a:lnTo>
                <a:lnTo>
                  <a:pt x="800100" y="281559"/>
                </a:lnTo>
                <a:lnTo>
                  <a:pt x="800100" y="116585"/>
                </a:lnTo>
                <a:lnTo>
                  <a:pt x="565784" y="0"/>
                </a:lnTo>
                <a:close/>
              </a:path>
            </a:pathLst>
          </a:custGeom>
          <a:solidFill>
            <a:srgbClr val="41709C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lvl="0" algn="ctr"/>
            <a:r>
              <a:rPr lang="en-US" sz="1300" b="1" smtClean="0">
                <a:solidFill>
                  <a:srgbClr val="FFFFFF"/>
                </a:solidFill>
              </a:rPr>
              <a:t>Consensus</a:t>
            </a:r>
            <a:br>
              <a:rPr lang="en-US" sz="1300" b="1" smtClean="0">
                <a:solidFill>
                  <a:srgbClr val="FFFFFF"/>
                </a:solidFill>
              </a:rPr>
            </a:br>
            <a:r>
              <a:rPr lang="en-US" sz="1300" b="1" smtClean="0">
                <a:solidFill>
                  <a:srgbClr val="FFFFFF"/>
                </a:solidFill>
              </a:rPr>
              <a:t>protocols</a:t>
            </a:r>
            <a:endParaRPr lang="en-US" sz="1300" b="1" dirty="0">
              <a:solidFill>
                <a:srgbClr val="FFFFFF"/>
              </a:solidFill>
            </a:endParaRPr>
          </a:p>
        </p:txBody>
      </p:sp>
      <p:cxnSp>
        <p:nvCxnSpPr>
          <p:cNvPr id="55" name="Straight Connector 54"/>
          <p:cNvCxnSpPr>
            <a:stCxn id="52" idx="0"/>
          </p:cNvCxnSpPr>
          <p:nvPr/>
        </p:nvCxnSpPr>
        <p:spPr bwMode="auto">
          <a:xfrm rot="5400000" flipH="1" flipV="1">
            <a:off x="6771845" y="4105031"/>
            <a:ext cx="107868" cy="12226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8" name="Straight Connector 57"/>
          <p:cNvCxnSpPr>
            <a:stCxn id="23" idx="0"/>
          </p:cNvCxnSpPr>
          <p:nvPr/>
        </p:nvCxnSpPr>
        <p:spPr bwMode="auto">
          <a:xfrm rot="16200000" flipV="1">
            <a:off x="10018065" y="4083818"/>
            <a:ext cx="95426" cy="127746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8350679" y="5144500"/>
            <a:ext cx="0" cy="2510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81210" y="1295400"/>
            <a:ext cx="48063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41709C"/>
                </a:solidFill>
              </a:rPr>
              <a:t>property</a:t>
            </a:r>
            <a:r>
              <a:rPr lang="en-US" sz="2000" dirty="0" smtClean="0">
                <a:solidFill>
                  <a:srgbClr val="41709C"/>
                </a:solidFill>
              </a:rPr>
              <a:t> </a:t>
            </a:r>
            <a:r>
              <a:rPr lang="en-US" sz="2000" dirty="0" smtClean="0"/>
              <a:t>of </a:t>
            </a:r>
            <a:r>
              <a:rPr lang="en-US" sz="2000" u="sng" dirty="0" smtClean="0"/>
              <a:t>decentralization</a:t>
            </a:r>
            <a:r>
              <a:rPr lang="en-US" sz="2000" dirty="0" smtClean="0"/>
              <a:t> is enabled by </a:t>
            </a:r>
            <a:r>
              <a:rPr lang="en-US" sz="2000" u="sng" dirty="0" smtClean="0"/>
              <a:t>shared governance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This combination supports a </a:t>
            </a:r>
            <a:r>
              <a:rPr lang="en-US" sz="2000" b="1" dirty="0" smtClean="0">
                <a:solidFill>
                  <a:srgbClr val="D5A201"/>
                </a:solidFill>
              </a:rPr>
              <a:t>capability</a:t>
            </a:r>
            <a:r>
              <a:rPr lang="en-US" sz="2000" dirty="0" smtClean="0">
                <a:solidFill>
                  <a:srgbClr val="D5A201"/>
                </a:solidFill>
              </a:rPr>
              <a:t> </a:t>
            </a:r>
            <a:r>
              <a:rPr lang="en-US" sz="2000" dirty="0" smtClean="0"/>
              <a:t>– </a:t>
            </a:r>
            <a:r>
              <a:rPr lang="en-US" sz="2000" u="sng" dirty="0" smtClean="0"/>
              <a:t>resiliency</a:t>
            </a:r>
            <a:r>
              <a:rPr lang="en-US" sz="2000" dirty="0" smtClean="0"/>
              <a:t> – and some important </a:t>
            </a:r>
            <a:r>
              <a:rPr lang="en-US" sz="2000" b="1" dirty="0">
                <a:solidFill>
                  <a:srgbClr val="ED7C2F"/>
                </a:solidFill>
              </a:rPr>
              <a:t>ideological </a:t>
            </a:r>
            <a:r>
              <a:rPr lang="en-US" sz="2000" b="1" dirty="0" smtClean="0">
                <a:solidFill>
                  <a:srgbClr val="ED7C2F"/>
                </a:solidFill>
              </a:rPr>
              <a:t>properties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Decentralization relies on two </a:t>
            </a:r>
            <a:r>
              <a:rPr lang="en-US" sz="2000" b="1" dirty="0" smtClean="0">
                <a:solidFill>
                  <a:srgbClr val="00B050"/>
                </a:solidFill>
              </a:rPr>
              <a:t>primitives</a:t>
            </a:r>
            <a:r>
              <a:rPr lang="en-US" sz="2000" dirty="0" smtClean="0"/>
              <a:t>: </a:t>
            </a:r>
            <a:r>
              <a:rPr lang="en-US" sz="2000" u="sng" dirty="0" smtClean="0"/>
              <a:t>Sybil resistance </a:t>
            </a:r>
            <a:r>
              <a:rPr lang="en-US" sz="2000" dirty="0" smtClean="0"/>
              <a:t>and </a:t>
            </a:r>
            <a:r>
              <a:rPr lang="en-US" sz="2000" u="sng" dirty="0" smtClean="0"/>
              <a:t>peer-to-peer communication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Due to its singular importance, the choice of governance model largely controls the type of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being built.</a:t>
            </a:r>
            <a:endParaRPr lang="en-US" sz="2000" dirty="0"/>
          </a:p>
        </p:txBody>
      </p:sp>
      <p:sp>
        <p:nvSpPr>
          <p:cNvPr id="66" name="Oval 65"/>
          <p:cNvSpPr/>
          <p:nvPr/>
        </p:nvSpPr>
        <p:spPr bwMode="auto">
          <a:xfrm>
            <a:off x="10056812" y="3823305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Peer-to-peer communication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</a:endParaRPr>
          </a:p>
        </p:txBody>
      </p:sp>
      <p:cxnSp>
        <p:nvCxnSpPr>
          <p:cNvPr id="68" name="Straight Connector 67"/>
          <p:cNvCxnSpPr>
            <a:stCxn id="66" idx="2"/>
          </p:cNvCxnSpPr>
          <p:nvPr/>
        </p:nvCxnSpPr>
        <p:spPr bwMode="auto">
          <a:xfrm flipH="1" flipV="1">
            <a:off x="9325420" y="3802576"/>
            <a:ext cx="731392" cy="3949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925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Ledger, not data store</a:t>
            </a:r>
          </a:p>
        </p:txBody>
      </p:sp>
      <p:sp>
        <p:nvSpPr>
          <p:cNvPr id="9" name="object 17"/>
          <p:cNvSpPr/>
          <p:nvPr/>
        </p:nvSpPr>
        <p:spPr>
          <a:xfrm>
            <a:off x="9647796" y="1366007"/>
            <a:ext cx="1961032" cy="637835"/>
          </a:xfrm>
          <a:custGeom>
            <a:avLst/>
            <a:gdLst/>
            <a:ahLst/>
            <a:cxnLst/>
            <a:rect l="l" t="t" r="r" b="b"/>
            <a:pathLst>
              <a:path w="1028700" h="384175">
                <a:moveTo>
                  <a:pt x="836802" y="0"/>
                </a:moveTo>
                <a:lnTo>
                  <a:pt x="191897" y="0"/>
                </a:lnTo>
                <a:lnTo>
                  <a:pt x="147916" y="5024"/>
                </a:lnTo>
                <a:lnTo>
                  <a:pt x="107533" y="19438"/>
                </a:lnTo>
                <a:lnTo>
                  <a:pt x="71901" y="42084"/>
                </a:lnTo>
                <a:lnTo>
                  <a:pt x="42152" y="71848"/>
                </a:lnTo>
                <a:lnTo>
                  <a:pt x="19507" y="107477"/>
                </a:lnTo>
                <a:lnTo>
                  <a:pt x="5070" y="147876"/>
                </a:lnTo>
                <a:lnTo>
                  <a:pt x="0" y="191897"/>
                </a:lnTo>
                <a:lnTo>
                  <a:pt x="5073" y="235923"/>
                </a:lnTo>
                <a:lnTo>
                  <a:pt x="19529" y="276338"/>
                </a:lnTo>
                <a:lnTo>
                  <a:pt x="42217" y="311985"/>
                </a:lnTo>
                <a:lnTo>
                  <a:pt x="71901" y="341656"/>
                </a:lnTo>
                <a:lnTo>
                  <a:pt x="107533" y="364300"/>
                </a:lnTo>
                <a:lnTo>
                  <a:pt x="147916" y="378729"/>
                </a:lnTo>
                <a:lnTo>
                  <a:pt x="191897" y="383794"/>
                </a:lnTo>
                <a:lnTo>
                  <a:pt x="836802" y="383794"/>
                </a:lnTo>
                <a:lnTo>
                  <a:pt x="880783" y="378769"/>
                </a:lnTo>
                <a:lnTo>
                  <a:pt x="921166" y="364355"/>
                </a:lnTo>
                <a:lnTo>
                  <a:pt x="956798" y="341709"/>
                </a:lnTo>
                <a:lnTo>
                  <a:pt x="986547" y="311945"/>
                </a:lnTo>
                <a:lnTo>
                  <a:pt x="1009192" y="276316"/>
                </a:lnTo>
                <a:lnTo>
                  <a:pt x="1023629" y="235917"/>
                </a:lnTo>
                <a:lnTo>
                  <a:pt x="1028700" y="191897"/>
                </a:lnTo>
                <a:lnTo>
                  <a:pt x="1023626" y="147870"/>
                </a:lnTo>
                <a:lnTo>
                  <a:pt x="1009170" y="107455"/>
                </a:lnTo>
                <a:lnTo>
                  <a:pt x="986482" y="71808"/>
                </a:lnTo>
                <a:lnTo>
                  <a:pt x="956798" y="42137"/>
                </a:lnTo>
                <a:lnTo>
                  <a:pt x="921166" y="19493"/>
                </a:lnTo>
                <a:lnTo>
                  <a:pt x="880783" y="5064"/>
                </a:lnTo>
                <a:lnTo>
                  <a:pt x="836802" y="0"/>
                </a:lnTo>
                <a:close/>
              </a:path>
            </a:pathLst>
          </a:custGeom>
          <a:solidFill>
            <a:srgbClr val="FDC0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Provenance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(many applications)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object 7"/>
          <p:cNvSpPr/>
          <p:nvPr/>
        </p:nvSpPr>
        <p:spPr>
          <a:xfrm>
            <a:off x="7513771" y="2634373"/>
            <a:ext cx="1873504" cy="682193"/>
          </a:xfrm>
          <a:custGeom>
            <a:avLst/>
            <a:gdLst/>
            <a:ahLst/>
            <a:cxnLst/>
            <a:rect l="l" t="t" r="r" b="b"/>
            <a:pathLst>
              <a:path w="800100" h="398144">
                <a:moveTo>
                  <a:pt x="565784" y="0"/>
                </a:moveTo>
                <a:lnTo>
                  <a:pt x="234315" y="0"/>
                </a:lnTo>
                <a:lnTo>
                  <a:pt x="0" y="116585"/>
                </a:lnTo>
                <a:lnTo>
                  <a:pt x="0" y="281559"/>
                </a:lnTo>
                <a:lnTo>
                  <a:pt x="234315" y="398145"/>
                </a:lnTo>
                <a:lnTo>
                  <a:pt x="565784" y="398145"/>
                </a:lnTo>
                <a:lnTo>
                  <a:pt x="800100" y="281559"/>
                </a:lnTo>
                <a:lnTo>
                  <a:pt x="800100" y="116585"/>
                </a:lnTo>
                <a:lnTo>
                  <a:pt x="565784" y="0"/>
                </a:lnTo>
                <a:close/>
              </a:path>
            </a:pathLst>
          </a:custGeom>
          <a:solidFill>
            <a:srgbClr val="41709C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lvl="0" algn="ctr"/>
            <a:r>
              <a:rPr lang="en-US" sz="1400" b="1" dirty="0" smtClean="0">
                <a:solidFill>
                  <a:schemeClr val="bg1"/>
                </a:solidFill>
              </a:rPr>
              <a:t>Distributed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ledger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9599612" y="5271329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Transaction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 rules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object 7"/>
          <p:cNvSpPr/>
          <p:nvPr/>
        </p:nvSpPr>
        <p:spPr>
          <a:xfrm>
            <a:off x="9662626" y="3935312"/>
            <a:ext cx="1931373" cy="747313"/>
          </a:xfrm>
          <a:custGeom>
            <a:avLst/>
            <a:gdLst/>
            <a:ahLst/>
            <a:cxnLst/>
            <a:rect l="l" t="t" r="r" b="b"/>
            <a:pathLst>
              <a:path w="800100" h="398144">
                <a:moveTo>
                  <a:pt x="565784" y="0"/>
                </a:moveTo>
                <a:lnTo>
                  <a:pt x="234315" y="0"/>
                </a:lnTo>
                <a:lnTo>
                  <a:pt x="0" y="116585"/>
                </a:lnTo>
                <a:lnTo>
                  <a:pt x="0" y="281559"/>
                </a:lnTo>
                <a:lnTo>
                  <a:pt x="234315" y="398145"/>
                </a:lnTo>
                <a:lnTo>
                  <a:pt x="565784" y="398145"/>
                </a:lnTo>
                <a:lnTo>
                  <a:pt x="800100" y="281559"/>
                </a:lnTo>
                <a:lnTo>
                  <a:pt x="800100" y="116585"/>
                </a:lnTo>
                <a:lnTo>
                  <a:pt x="565784" y="0"/>
                </a:lnTo>
                <a:close/>
              </a:path>
            </a:pathLst>
          </a:custGeom>
          <a:solidFill>
            <a:srgbClr val="41709C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Append-only</a:t>
            </a:r>
            <a:br>
              <a:rPr lang="en-US" sz="1400" b="1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transaction ledger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3370" y="1310818"/>
            <a:ext cx="46136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majority of applications for </a:t>
            </a:r>
            <a:r>
              <a:rPr lang="en-US" sz="2000" dirty="0" err="1" smtClean="0"/>
              <a:t>blockchains</a:t>
            </a:r>
            <a:r>
              <a:rPr lang="en-US" sz="2000" dirty="0" smtClean="0"/>
              <a:t> </a:t>
            </a:r>
            <a:r>
              <a:rPr lang="en-US" sz="2000" dirty="0"/>
              <a:t>rely on the </a:t>
            </a:r>
            <a:r>
              <a:rPr lang="en-US" sz="2000" b="1" dirty="0">
                <a:solidFill>
                  <a:srgbClr val="41709C"/>
                </a:solidFill>
              </a:rPr>
              <a:t>properties</a:t>
            </a:r>
            <a:r>
              <a:rPr lang="en-US" sz="2000" dirty="0"/>
              <a:t> of its ledger of state </a:t>
            </a:r>
            <a:r>
              <a:rPr lang="en-US" sz="2000" dirty="0" smtClean="0"/>
              <a:t>changes.</a:t>
            </a:r>
          </a:p>
          <a:p>
            <a:endParaRPr lang="en-US" sz="2000" dirty="0"/>
          </a:p>
          <a:p>
            <a:r>
              <a:rPr lang="en-US" sz="2000" dirty="0" smtClean="0"/>
              <a:t>These stem from two important </a:t>
            </a:r>
            <a:r>
              <a:rPr lang="en-US" sz="2000" b="1" dirty="0" smtClean="0">
                <a:solidFill>
                  <a:srgbClr val="D5A201"/>
                </a:solidFill>
              </a:rPr>
              <a:t>capabilities</a:t>
            </a:r>
            <a:r>
              <a:rPr lang="en-US" sz="2000" dirty="0" smtClean="0"/>
              <a:t>.</a:t>
            </a:r>
          </a:p>
          <a:p>
            <a:endParaRPr lang="en-US" sz="2000" u="sng" dirty="0"/>
          </a:p>
          <a:p>
            <a:r>
              <a:rPr lang="en-US" sz="2000" u="sng" dirty="0" smtClean="0"/>
              <a:t>Provenance</a:t>
            </a:r>
            <a:r>
              <a:rPr lang="en-US" sz="2000" dirty="0"/>
              <a:t> </a:t>
            </a:r>
            <a:r>
              <a:rPr lang="en-US" sz="2000" dirty="0" smtClean="0"/>
              <a:t>must be stored by an </a:t>
            </a:r>
            <a:r>
              <a:rPr lang="en-US" sz="2000" u="sng" dirty="0" smtClean="0"/>
              <a:t>append-only transaction ledger</a:t>
            </a:r>
            <a:r>
              <a:rPr lang="en-US" sz="2000" dirty="0" smtClean="0"/>
              <a:t>, making </a:t>
            </a:r>
            <a:r>
              <a:rPr lang="en-US" sz="2000" dirty="0" err="1" smtClean="0"/>
              <a:t>blockchains</a:t>
            </a:r>
            <a:r>
              <a:rPr lang="en-US" sz="2000" dirty="0" smtClean="0"/>
              <a:t> a good choice.</a:t>
            </a:r>
          </a:p>
          <a:p>
            <a:endParaRPr lang="en-US" sz="2000" u="sng" dirty="0"/>
          </a:p>
          <a:p>
            <a:r>
              <a:rPr lang="en-US" sz="2000" dirty="0" smtClean="0"/>
              <a:t>The current state can be reconstituted from the ledger if it is lost, providing </a:t>
            </a:r>
            <a:r>
              <a:rPr lang="en-US" sz="2000" u="sng" dirty="0" smtClean="0"/>
              <a:t>resilience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66" name="Oval 65"/>
          <p:cNvSpPr/>
          <p:nvPr/>
        </p:nvSpPr>
        <p:spPr bwMode="auto">
          <a:xfrm>
            <a:off x="5256212" y="5241509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Authenticated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 data structures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421823" y="5271328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Timestamping</a:t>
            </a:r>
          </a:p>
        </p:txBody>
      </p:sp>
      <p:sp>
        <p:nvSpPr>
          <p:cNvPr id="21" name="object 17"/>
          <p:cNvSpPr/>
          <p:nvPr/>
        </p:nvSpPr>
        <p:spPr>
          <a:xfrm>
            <a:off x="7470007" y="1366007"/>
            <a:ext cx="1961032" cy="637835"/>
          </a:xfrm>
          <a:custGeom>
            <a:avLst/>
            <a:gdLst/>
            <a:ahLst/>
            <a:cxnLst/>
            <a:rect l="l" t="t" r="r" b="b"/>
            <a:pathLst>
              <a:path w="1028700" h="384175">
                <a:moveTo>
                  <a:pt x="836802" y="0"/>
                </a:moveTo>
                <a:lnTo>
                  <a:pt x="191897" y="0"/>
                </a:lnTo>
                <a:lnTo>
                  <a:pt x="147916" y="5024"/>
                </a:lnTo>
                <a:lnTo>
                  <a:pt x="107533" y="19438"/>
                </a:lnTo>
                <a:lnTo>
                  <a:pt x="71901" y="42084"/>
                </a:lnTo>
                <a:lnTo>
                  <a:pt x="42152" y="71848"/>
                </a:lnTo>
                <a:lnTo>
                  <a:pt x="19507" y="107477"/>
                </a:lnTo>
                <a:lnTo>
                  <a:pt x="5070" y="147876"/>
                </a:lnTo>
                <a:lnTo>
                  <a:pt x="0" y="191897"/>
                </a:lnTo>
                <a:lnTo>
                  <a:pt x="5073" y="235923"/>
                </a:lnTo>
                <a:lnTo>
                  <a:pt x="19529" y="276338"/>
                </a:lnTo>
                <a:lnTo>
                  <a:pt x="42217" y="311985"/>
                </a:lnTo>
                <a:lnTo>
                  <a:pt x="71901" y="341656"/>
                </a:lnTo>
                <a:lnTo>
                  <a:pt x="107533" y="364300"/>
                </a:lnTo>
                <a:lnTo>
                  <a:pt x="147916" y="378729"/>
                </a:lnTo>
                <a:lnTo>
                  <a:pt x="191897" y="383794"/>
                </a:lnTo>
                <a:lnTo>
                  <a:pt x="836802" y="383794"/>
                </a:lnTo>
                <a:lnTo>
                  <a:pt x="880783" y="378769"/>
                </a:lnTo>
                <a:lnTo>
                  <a:pt x="921166" y="364355"/>
                </a:lnTo>
                <a:lnTo>
                  <a:pt x="956798" y="341709"/>
                </a:lnTo>
                <a:lnTo>
                  <a:pt x="986547" y="311945"/>
                </a:lnTo>
                <a:lnTo>
                  <a:pt x="1009192" y="276316"/>
                </a:lnTo>
                <a:lnTo>
                  <a:pt x="1023629" y="235917"/>
                </a:lnTo>
                <a:lnTo>
                  <a:pt x="1028700" y="191897"/>
                </a:lnTo>
                <a:lnTo>
                  <a:pt x="1023626" y="147870"/>
                </a:lnTo>
                <a:lnTo>
                  <a:pt x="1009170" y="107455"/>
                </a:lnTo>
                <a:lnTo>
                  <a:pt x="986482" y="71808"/>
                </a:lnTo>
                <a:lnTo>
                  <a:pt x="956798" y="42137"/>
                </a:lnTo>
                <a:lnTo>
                  <a:pt x="921166" y="19493"/>
                </a:lnTo>
                <a:lnTo>
                  <a:pt x="880783" y="5064"/>
                </a:lnTo>
                <a:lnTo>
                  <a:pt x="836802" y="0"/>
                </a:lnTo>
                <a:close/>
              </a:path>
            </a:pathLst>
          </a:custGeom>
          <a:solidFill>
            <a:srgbClr val="FDC0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Resilience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(many applications)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object 17"/>
          <p:cNvSpPr/>
          <p:nvPr/>
        </p:nvSpPr>
        <p:spPr>
          <a:xfrm>
            <a:off x="5304396" y="1366007"/>
            <a:ext cx="1961032" cy="637835"/>
          </a:xfrm>
          <a:custGeom>
            <a:avLst/>
            <a:gdLst/>
            <a:ahLst/>
            <a:cxnLst/>
            <a:rect l="l" t="t" r="r" b="b"/>
            <a:pathLst>
              <a:path w="1028700" h="384175">
                <a:moveTo>
                  <a:pt x="836802" y="0"/>
                </a:moveTo>
                <a:lnTo>
                  <a:pt x="191897" y="0"/>
                </a:lnTo>
                <a:lnTo>
                  <a:pt x="147916" y="5024"/>
                </a:lnTo>
                <a:lnTo>
                  <a:pt x="107533" y="19438"/>
                </a:lnTo>
                <a:lnTo>
                  <a:pt x="71901" y="42084"/>
                </a:lnTo>
                <a:lnTo>
                  <a:pt x="42152" y="71848"/>
                </a:lnTo>
                <a:lnTo>
                  <a:pt x="19507" y="107477"/>
                </a:lnTo>
                <a:lnTo>
                  <a:pt x="5070" y="147876"/>
                </a:lnTo>
                <a:lnTo>
                  <a:pt x="0" y="191897"/>
                </a:lnTo>
                <a:lnTo>
                  <a:pt x="5073" y="235923"/>
                </a:lnTo>
                <a:lnTo>
                  <a:pt x="19529" y="276338"/>
                </a:lnTo>
                <a:lnTo>
                  <a:pt x="42217" y="311985"/>
                </a:lnTo>
                <a:lnTo>
                  <a:pt x="71901" y="341656"/>
                </a:lnTo>
                <a:lnTo>
                  <a:pt x="107533" y="364300"/>
                </a:lnTo>
                <a:lnTo>
                  <a:pt x="147916" y="378729"/>
                </a:lnTo>
                <a:lnTo>
                  <a:pt x="191897" y="383794"/>
                </a:lnTo>
                <a:lnTo>
                  <a:pt x="836802" y="383794"/>
                </a:lnTo>
                <a:lnTo>
                  <a:pt x="880783" y="378769"/>
                </a:lnTo>
                <a:lnTo>
                  <a:pt x="921166" y="364355"/>
                </a:lnTo>
                <a:lnTo>
                  <a:pt x="956798" y="341709"/>
                </a:lnTo>
                <a:lnTo>
                  <a:pt x="986547" y="311945"/>
                </a:lnTo>
                <a:lnTo>
                  <a:pt x="1009192" y="276316"/>
                </a:lnTo>
                <a:lnTo>
                  <a:pt x="1023629" y="235917"/>
                </a:lnTo>
                <a:lnTo>
                  <a:pt x="1028700" y="191897"/>
                </a:lnTo>
                <a:lnTo>
                  <a:pt x="1023626" y="147870"/>
                </a:lnTo>
                <a:lnTo>
                  <a:pt x="1009170" y="107455"/>
                </a:lnTo>
                <a:lnTo>
                  <a:pt x="986482" y="71808"/>
                </a:lnTo>
                <a:lnTo>
                  <a:pt x="956798" y="42137"/>
                </a:lnTo>
                <a:lnTo>
                  <a:pt x="921166" y="19493"/>
                </a:lnTo>
                <a:lnTo>
                  <a:pt x="880783" y="5064"/>
                </a:lnTo>
                <a:lnTo>
                  <a:pt x="836802" y="0"/>
                </a:lnTo>
                <a:close/>
              </a:path>
            </a:pathLst>
          </a:custGeom>
          <a:solidFill>
            <a:srgbClr val="FDC0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Data Discoverability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(few applications)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object 7"/>
          <p:cNvSpPr/>
          <p:nvPr/>
        </p:nvSpPr>
        <p:spPr>
          <a:xfrm>
            <a:off x="5319226" y="2631866"/>
            <a:ext cx="1931373" cy="687207"/>
          </a:xfrm>
          <a:custGeom>
            <a:avLst/>
            <a:gdLst/>
            <a:ahLst/>
            <a:cxnLst/>
            <a:rect l="l" t="t" r="r" b="b"/>
            <a:pathLst>
              <a:path w="800100" h="398144">
                <a:moveTo>
                  <a:pt x="565784" y="0"/>
                </a:moveTo>
                <a:lnTo>
                  <a:pt x="234315" y="0"/>
                </a:lnTo>
                <a:lnTo>
                  <a:pt x="0" y="116585"/>
                </a:lnTo>
                <a:lnTo>
                  <a:pt x="0" y="281559"/>
                </a:lnTo>
                <a:lnTo>
                  <a:pt x="234315" y="398145"/>
                </a:lnTo>
                <a:lnTo>
                  <a:pt x="565784" y="398145"/>
                </a:lnTo>
                <a:lnTo>
                  <a:pt x="800100" y="281559"/>
                </a:lnTo>
                <a:lnTo>
                  <a:pt x="800100" y="116585"/>
                </a:lnTo>
                <a:lnTo>
                  <a:pt x="565784" y="0"/>
                </a:lnTo>
                <a:close/>
              </a:path>
            </a:pathLst>
          </a:custGeom>
          <a:solidFill>
            <a:srgbClr val="41709C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Distributed data</a:t>
            </a:r>
            <a:br>
              <a:rPr lang="en-US" sz="1400" b="1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store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5" name="object 7"/>
          <p:cNvSpPr/>
          <p:nvPr/>
        </p:nvSpPr>
        <p:spPr>
          <a:xfrm>
            <a:off x="7484837" y="3894855"/>
            <a:ext cx="1931373" cy="747313"/>
          </a:xfrm>
          <a:custGeom>
            <a:avLst/>
            <a:gdLst/>
            <a:ahLst/>
            <a:cxnLst/>
            <a:rect l="l" t="t" r="r" b="b"/>
            <a:pathLst>
              <a:path w="800100" h="398144">
                <a:moveTo>
                  <a:pt x="565784" y="0"/>
                </a:moveTo>
                <a:lnTo>
                  <a:pt x="234315" y="0"/>
                </a:lnTo>
                <a:lnTo>
                  <a:pt x="0" y="116585"/>
                </a:lnTo>
                <a:lnTo>
                  <a:pt x="0" y="281559"/>
                </a:lnTo>
                <a:lnTo>
                  <a:pt x="234315" y="398145"/>
                </a:lnTo>
                <a:lnTo>
                  <a:pt x="565784" y="398145"/>
                </a:lnTo>
                <a:lnTo>
                  <a:pt x="800100" y="281559"/>
                </a:lnTo>
                <a:lnTo>
                  <a:pt x="800100" y="116585"/>
                </a:lnTo>
                <a:lnTo>
                  <a:pt x="565784" y="0"/>
                </a:lnTo>
                <a:close/>
              </a:path>
            </a:pathLst>
          </a:custGeom>
          <a:solidFill>
            <a:srgbClr val="41709C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Consensus</a:t>
            </a:r>
            <a:br>
              <a:rPr lang="en-US" sz="1400" b="1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protocol</a:t>
            </a:r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54"/>
          <p:cNvCxnSpPr>
            <a:stCxn id="66" idx="0"/>
          </p:cNvCxnSpPr>
          <p:nvPr/>
        </p:nvCxnSpPr>
        <p:spPr bwMode="auto">
          <a:xfrm flipV="1">
            <a:off x="6284911" y="3316566"/>
            <a:ext cx="0" cy="19249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" name="Straight Connector 54"/>
          <p:cNvCxnSpPr>
            <a:stCxn id="27" idx="0"/>
          </p:cNvCxnSpPr>
          <p:nvPr/>
        </p:nvCxnSpPr>
        <p:spPr bwMode="auto">
          <a:xfrm flipV="1">
            <a:off x="8450522" y="4682625"/>
            <a:ext cx="0" cy="588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" name="Straight Connector 54"/>
          <p:cNvCxnSpPr/>
          <p:nvPr/>
        </p:nvCxnSpPr>
        <p:spPr bwMode="auto">
          <a:xfrm flipH="1" flipV="1">
            <a:off x="6245224" y="2040571"/>
            <a:ext cx="0" cy="5588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6" name="Straight Connector 54"/>
          <p:cNvCxnSpPr/>
          <p:nvPr/>
        </p:nvCxnSpPr>
        <p:spPr bwMode="auto">
          <a:xfrm flipV="1">
            <a:off x="8450522" y="3276429"/>
            <a:ext cx="0" cy="629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8" name="Straight Connector 54"/>
          <p:cNvCxnSpPr/>
          <p:nvPr/>
        </p:nvCxnSpPr>
        <p:spPr bwMode="auto">
          <a:xfrm flipH="1" flipV="1">
            <a:off x="9142412" y="3124200"/>
            <a:ext cx="1447800" cy="811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Straight Connector 54"/>
          <p:cNvCxnSpPr/>
          <p:nvPr/>
        </p:nvCxnSpPr>
        <p:spPr bwMode="auto">
          <a:xfrm flipV="1">
            <a:off x="8450521" y="2009435"/>
            <a:ext cx="0" cy="5973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1" name="Straight Connector 54"/>
          <p:cNvCxnSpPr/>
          <p:nvPr/>
        </p:nvCxnSpPr>
        <p:spPr bwMode="auto">
          <a:xfrm flipV="1">
            <a:off x="10616132" y="2009436"/>
            <a:ext cx="3018" cy="1925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3" name="Straight Connector 54"/>
          <p:cNvCxnSpPr/>
          <p:nvPr/>
        </p:nvCxnSpPr>
        <p:spPr bwMode="auto">
          <a:xfrm flipV="1">
            <a:off x="10657250" y="4682625"/>
            <a:ext cx="0" cy="588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6" name="Straight Connector 54"/>
          <p:cNvCxnSpPr/>
          <p:nvPr/>
        </p:nvCxnSpPr>
        <p:spPr bwMode="auto">
          <a:xfrm flipH="1" flipV="1">
            <a:off x="6955698" y="3195530"/>
            <a:ext cx="1494824" cy="699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578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9" name="object 17"/>
          <p:cNvSpPr/>
          <p:nvPr/>
        </p:nvSpPr>
        <p:spPr>
          <a:xfrm>
            <a:off x="7775575" y="2081541"/>
            <a:ext cx="1961032" cy="637835"/>
          </a:xfrm>
          <a:custGeom>
            <a:avLst/>
            <a:gdLst/>
            <a:ahLst/>
            <a:cxnLst/>
            <a:rect l="l" t="t" r="r" b="b"/>
            <a:pathLst>
              <a:path w="1028700" h="384175">
                <a:moveTo>
                  <a:pt x="836802" y="0"/>
                </a:moveTo>
                <a:lnTo>
                  <a:pt x="191897" y="0"/>
                </a:lnTo>
                <a:lnTo>
                  <a:pt x="147916" y="5024"/>
                </a:lnTo>
                <a:lnTo>
                  <a:pt x="107533" y="19438"/>
                </a:lnTo>
                <a:lnTo>
                  <a:pt x="71901" y="42084"/>
                </a:lnTo>
                <a:lnTo>
                  <a:pt x="42152" y="71848"/>
                </a:lnTo>
                <a:lnTo>
                  <a:pt x="19507" y="107477"/>
                </a:lnTo>
                <a:lnTo>
                  <a:pt x="5070" y="147876"/>
                </a:lnTo>
                <a:lnTo>
                  <a:pt x="0" y="191897"/>
                </a:lnTo>
                <a:lnTo>
                  <a:pt x="5073" y="235923"/>
                </a:lnTo>
                <a:lnTo>
                  <a:pt x="19529" y="276338"/>
                </a:lnTo>
                <a:lnTo>
                  <a:pt x="42217" y="311985"/>
                </a:lnTo>
                <a:lnTo>
                  <a:pt x="71901" y="341656"/>
                </a:lnTo>
                <a:lnTo>
                  <a:pt x="107533" y="364300"/>
                </a:lnTo>
                <a:lnTo>
                  <a:pt x="147916" y="378729"/>
                </a:lnTo>
                <a:lnTo>
                  <a:pt x="191897" y="383794"/>
                </a:lnTo>
                <a:lnTo>
                  <a:pt x="836802" y="383794"/>
                </a:lnTo>
                <a:lnTo>
                  <a:pt x="880783" y="378769"/>
                </a:lnTo>
                <a:lnTo>
                  <a:pt x="921166" y="364355"/>
                </a:lnTo>
                <a:lnTo>
                  <a:pt x="956798" y="341709"/>
                </a:lnTo>
                <a:lnTo>
                  <a:pt x="986547" y="311945"/>
                </a:lnTo>
                <a:lnTo>
                  <a:pt x="1009192" y="276316"/>
                </a:lnTo>
                <a:lnTo>
                  <a:pt x="1023629" y="235917"/>
                </a:lnTo>
                <a:lnTo>
                  <a:pt x="1028700" y="191897"/>
                </a:lnTo>
                <a:lnTo>
                  <a:pt x="1023626" y="147870"/>
                </a:lnTo>
                <a:lnTo>
                  <a:pt x="1009170" y="107455"/>
                </a:lnTo>
                <a:lnTo>
                  <a:pt x="986482" y="71808"/>
                </a:lnTo>
                <a:lnTo>
                  <a:pt x="956798" y="42137"/>
                </a:lnTo>
                <a:lnTo>
                  <a:pt x="921166" y="19493"/>
                </a:lnTo>
                <a:lnTo>
                  <a:pt x="880783" y="5064"/>
                </a:lnTo>
                <a:lnTo>
                  <a:pt x="836802" y="0"/>
                </a:lnTo>
                <a:close/>
              </a:path>
            </a:pathLst>
          </a:custGeom>
          <a:solidFill>
            <a:srgbClr val="FDC0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Anonymity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object 7"/>
          <p:cNvSpPr/>
          <p:nvPr/>
        </p:nvSpPr>
        <p:spPr>
          <a:xfrm>
            <a:off x="7819339" y="3128136"/>
            <a:ext cx="1873504" cy="616241"/>
          </a:xfrm>
          <a:custGeom>
            <a:avLst/>
            <a:gdLst/>
            <a:ahLst/>
            <a:cxnLst/>
            <a:rect l="l" t="t" r="r" b="b"/>
            <a:pathLst>
              <a:path w="800100" h="398144">
                <a:moveTo>
                  <a:pt x="565784" y="0"/>
                </a:moveTo>
                <a:lnTo>
                  <a:pt x="234315" y="0"/>
                </a:lnTo>
                <a:lnTo>
                  <a:pt x="0" y="116585"/>
                </a:lnTo>
                <a:lnTo>
                  <a:pt x="0" y="281559"/>
                </a:lnTo>
                <a:lnTo>
                  <a:pt x="234315" y="398145"/>
                </a:lnTo>
                <a:lnTo>
                  <a:pt x="565784" y="398145"/>
                </a:lnTo>
                <a:lnTo>
                  <a:pt x="800100" y="281559"/>
                </a:lnTo>
                <a:lnTo>
                  <a:pt x="800100" y="116585"/>
                </a:lnTo>
                <a:lnTo>
                  <a:pt x="565784" y="0"/>
                </a:lnTo>
                <a:close/>
              </a:path>
            </a:pathLst>
          </a:custGeom>
          <a:solidFill>
            <a:srgbClr val="41709C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Anonymous transactions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9904412" y="3619002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Functional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encryption</a:t>
            </a:r>
          </a:p>
        </p:txBody>
      </p:sp>
      <p:sp>
        <p:nvSpPr>
          <p:cNvPr id="30" name="object 7"/>
          <p:cNvSpPr/>
          <p:nvPr/>
        </p:nvSpPr>
        <p:spPr>
          <a:xfrm>
            <a:off x="7790405" y="4157445"/>
            <a:ext cx="1931373" cy="747313"/>
          </a:xfrm>
          <a:custGeom>
            <a:avLst/>
            <a:gdLst/>
            <a:ahLst/>
            <a:cxnLst/>
            <a:rect l="l" t="t" r="r" b="b"/>
            <a:pathLst>
              <a:path w="800100" h="398144">
                <a:moveTo>
                  <a:pt x="565784" y="0"/>
                </a:moveTo>
                <a:lnTo>
                  <a:pt x="234315" y="0"/>
                </a:lnTo>
                <a:lnTo>
                  <a:pt x="0" y="116585"/>
                </a:lnTo>
                <a:lnTo>
                  <a:pt x="0" y="281559"/>
                </a:lnTo>
                <a:lnTo>
                  <a:pt x="234315" y="398145"/>
                </a:lnTo>
                <a:lnTo>
                  <a:pt x="565784" y="398145"/>
                </a:lnTo>
                <a:lnTo>
                  <a:pt x="800100" y="281559"/>
                </a:lnTo>
                <a:lnTo>
                  <a:pt x="800100" y="116585"/>
                </a:lnTo>
                <a:lnTo>
                  <a:pt x="565784" y="0"/>
                </a:lnTo>
                <a:close/>
              </a:path>
            </a:pathLst>
          </a:custGeom>
          <a:solidFill>
            <a:srgbClr val="41709C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Key-based token ownership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5465466" y="3074834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Multi-party computation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7558647" y="3447995"/>
            <a:ext cx="264381" cy="10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8" name="Straight Connector 57"/>
          <p:cNvCxnSpPr>
            <a:stCxn id="23" idx="0"/>
          </p:cNvCxnSpPr>
          <p:nvPr/>
        </p:nvCxnSpPr>
        <p:spPr bwMode="auto">
          <a:xfrm rot="16200000" flipV="1">
            <a:off x="10282664" y="2968554"/>
            <a:ext cx="89563" cy="121133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404633" y="1328836"/>
            <a:ext cx="48063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D5A201"/>
                </a:solidFill>
              </a:rPr>
              <a:t>capability</a:t>
            </a:r>
            <a:r>
              <a:rPr lang="en-US" sz="2000" dirty="0">
                <a:solidFill>
                  <a:srgbClr val="D5A201"/>
                </a:solidFill>
              </a:rPr>
              <a:t> </a:t>
            </a:r>
            <a:r>
              <a:rPr lang="en-US" sz="2000" dirty="0" smtClean="0"/>
              <a:t>of </a:t>
            </a:r>
            <a:r>
              <a:rPr lang="en-US" sz="2000" u="sng" dirty="0" smtClean="0"/>
              <a:t>anonymity</a:t>
            </a:r>
            <a:r>
              <a:rPr lang="en-US" sz="2000" dirty="0" smtClean="0"/>
              <a:t> is not strongly connected to the rest of the graph. It only ties into one </a:t>
            </a:r>
            <a:r>
              <a:rPr lang="en-US" sz="2000" b="1" dirty="0" smtClean="0">
                <a:solidFill>
                  <a:srgbClr val="ED7C2F"/>
                </a:solidFill>
              </a:rPr>
              <a:t>ideological property:</a:t>
            </a:r>
            <a:r>
              <a:rPr lang="en-US" sz="2000" dirty="0" smtClean="0"/>
              <a:t> </a:t>
            </a:r>
            <a:r>
              <a:rPr lang="en-US" sz="2000" u="sng" dirty="0" smtClean="0"/>
              <a:t>censorship resistance</a:t>
            </a:r>
            <a:r>
              <a:rPr lang="en-US" sz="2000" dirty="0" smtClean="0"/>
              <a:t>, and no other capabilities.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It requires the </a:t>
            </a:r>
            <a:r>
              <a:rPr lang="en-US" sz="2000" b="1" dirty="0">
                <a:solidFill>
                  <a:srgbClr val="00B050"/>
                </a:solidFill>
              </a:rPr>
              <a:t>primitives </a:t>
            </a:r>
            <a:r>
              <a:rPr lang="en-US" sz="2000" dirty="0" smtClean="0"/>
              <a:t>of </a:t>
            </a:r>
            <a:r>
              <a:rPr lang="en-US" sz="2000" u="sng" dirty="0" smtClean="0"/>
              <a:t>tokens</a:t>
            </a:r>
            <a:r>
              <a:rPr lang="en-US" sz="2000" dirty="0" smtClean="0"/>
              <a:t> and </a:t>
            </a:r>
            <a:r>
              <a:rPr lang="en-US" sz="2000" u="sng" dirty="0" smtClean="0"/>
              <a:t>key-based authentication</a:t>
            </a:r>
            <a:r>
              <a:rPr lang="en-US" sz="2000" dirty="0" smtClean="0"/>
              <a:t> (as in Bitcoin). These are necessary but not sufficient.</a:t>
            </a:r>
          </a:p>
          <a:p>
            <a:endParaRPr lang="en-US" sz="2000" dirty="0"/>
          </a:p>
          <a:p>
            <a:r>
              <a:rPr lang="en-US" sz="2000" u="sng" dirty="0" smtClean="0"/>
              <a:t>Anonymizing transactions </a:t>
            </a:r>
            <a:r>
              <a:rPr lang="en-US" sz="2000" dirty="0" smtClean="0"/>
              <a:t>further requires advanced crypto like </a:t>
            </a:r>
            <a:r>
              <a:rPr lang="en-US" sz="2000" u="sng" dirty="0" smtClean="0"/>
              <a:t>MPC</a:t>
            </a:r>
            <a:r>
              <a:rPr lang="en-US" sz="2000" dirty="0" smtClean="0"/>
              <a:t>, </a:t>
            </a:r>
            <a:r>
              <a:rPr lang="en-US" sz="2000" u="sng" dirty="0" smtClean="0"/>
              <a:t>ZKPs</a:t>
            </a:r>
            <a:r>
              <a:rPr lang="en-US" sz="2000" dirty="0" smtClean="0"/>
              <a:t>, or </a:t>
            </a:r>
            <a:r>
              <a:rPr lang="en-US" sz="2000" u="sng" dirty="0" smtClean="0"/>
              <a:t>functional encryption</a:t>
            </a:r>
            <a:r>
              <a:rPr lang="en-US" sz="2000" dirty="0" smtClean="0"/>
              <a:t>.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9904412" y="2514600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Zero-knowledge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 proofs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359611" y="5235268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PKI / Key management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7698401" y="5238897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Key-based authentication</a:t>
            </a:r>
          </a:p>
        </p:txBody>
      </p:sp>
      <p:sp>
        <p:nvSpPr>
          <p:cNvPr id="28" name="object 5"/>
          <p:cNvSpPr txBox="1"/>
          <p:nvPr/>
        </p:nvSpPr>
        <p:spPr>
          <a:xfrm>
            <a:off x="7913656" y="1122621"/>
            <a:ext cx="1684870" cy="578423"/>
          </a:xfrm>
          <a:prstGeom prst="rect">
            <a:avLst/>
          </a:prstGeom>
          <a:solidFill>
            <a:srgbClr val="EC7C3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761" rIns="0" bIns="0" rtlCol="0" anchor="ctr">
            <a:noAutofit/>
          </a:bodyPr>
          <a:lstStyle/>
          <a:p>
            <a:pPr lvl="0" algn="ctr"/>
            <a:r>
              <a:rPr lang="en-US" sz="1400" b="1" dirty="0" smtClean="0">
                <a:solidFill>
                  <a:srgbClr val="FFFFFF"/>
                </a:solidFill>
              </a:rPr>
              <a:t>Censorship</a:t>
            </a:r>
            <a:br>
              <a:rPr lang="en-US" sz="1400" b="1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resistance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57"/>
          <p:cNvCxnSpPr>
            <a:stCxn id="66" idx="4"/>
          </p:cNvCxnSpPr>
          <p:nvPr/>
        </p:nvCxnSpPr>
        <p:spPr bwMode="auto">
          <a:xfrm rot="5400000">
            <a:off x="10295596" y="2689253"/>
            <a:ext cx="63698" cy="121133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9" name="Straight Connector 54"/>
          <p:cNvCxnSpPr>
            <a:stCxn id="26" idx="6"/>
            <a:endCxn id="27" idx="2"/>
          </p:cNvCxnSpPr>
          <p:nvPr/>
        </p:nvCxnSpPr>
        <p:spPr bwMode="auto">
          <a:xfrm>
            <a:off x="7417011" y="5609504"/>
            <a:ext cx="281390" cy="36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Connector 54"/>
          <p:cNvCxnSpPr/>
          <p:nvPr/>
        </p:nvCxnSpPr>
        <p:spPr bwMode="auto">
          <a:xfrm flipV="1">
            <a:off x="8727101" y="4920573"/>
            <a:ext cx="0" cy="318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54"/>
          <p:cNvCxnSpPr/>
          <p:nvPr/>
        </p:nvCxnSpPr>
        <p:spPr bwMode="auto">
          <a:xfrm flipV="1">
            <a:off x="8727101" y="3744377"/>
            <a:ext cx="0" cy="3972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" name="Straight Connector 54"/>
          <p:cNvCxnSpPr/>
          <p:nvPr/>
        </p:nvCxnSpPr>
        <p:spPr bwMode="auto">
          <a:xfrm flipV="1">
            <a:off x="8727101" y="2719376"/>
            <a:ext cx="0" cy="4087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0" name="Straight Connector 54"/>
          <p:cNvCxnSpPr/>
          <p:nvPr/>
        </p:nvCxnSpPr>
        <p:spPr bwMode="auto">
          <a:xfrm flipV="1">
            <a:off x="8722807" y="1763217"/>
            <a:ext cx="0" cy="318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9904412" y="5238897"/>
            <a:ext cx="2057400" cy="748471"/>
          </a:xfrm>
          <a:prstGeom prst="ellipse">
            <a:avLst/>
          </a:prstGeom>
          <a:solidFill>
            <a:srgbClr val="6FAD4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Key-based authentication</a:t>
            </a:r>
          </a:p>
        </p:txBody>
      </p:sp>
      <p:cxnSp>
        <p:nvCxnSpPr>
          <p:cNvPr id="54" name="Straight Connector 54"/>
          <p:cNvCxnSpPr>
            <a:stCxn id="51" idx="0"/>
          </p:cNvCxnSpPr>
          <p:nvPr/>
        </p:nvCxnSpPr>
        <p:spPr bwMode="auto">
          <a:xfrm rot="16200000" flipV="1">
            <a:off x="9990559" y="4296343"/>
            <a:ext cx="707796" cy="117731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97116" y="1517904"/>
            <a:ext cx="10794593" cy="387096"/>
          </a:xfrm>
        </p:spPr>
        <p:txBody>
          <a:bodyPr/>
          <a:lstStyle/>
          <a:p>
            <a:pPr marL="0" indent="0" algn="ctr">
              <a:buNone/>
            </a:pPr>
            <a:r>
              <a:rPr lang="en-US" b="0" dirty="0" smtClean="0"/>
              <a:t>We uncovered 16 classes of applications for </a:t>
            </a:r>
            <a:r>
              <a:rPr lang="en-US" b="0" dirty="0" err="1" smtClean="0"/>
              <a:t>blockchain</a:t>
            </a:r>
            <a:r>
              <a:rPr lang="en-US" b="0" dirty="0" smtClean="0"/>
              <a:t> technology.</a:t>
            </a:r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04201"/>
              </p:ext>
            </p:extLst>
          </p:nvPr>
        </p:nvGraphicFramePr>
        <p:xfrm>
          <a:off x="2055812" y="2508504"/>
          <a:ext cx="8077200" cy="2514601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70252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Supply chain management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Asset tracking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Payments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Transaction processing</a:t>
                      </a:r>
                      <a:endParaRPr lang="en-US" sz="1800" dirty="0"/>
                    </a:p>
                  </a:txBody>
                  <a:tcPr/>
                </a:tc>
              </a:tr>
              <a:tr h="70252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Identity management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Internet of Things / Smart property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Data</a:t>
                      </a:r>
                      <a:r>
                        <a:rPr lang="en-US" sz="1800" baseline="0" dirty="0" smtClean="0"/>
                        <a:t> sharing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Fine-grained</a:t>
                      </a:r>
                      <a:r>
                        <a:rPr lang="en-US" sz="1800" baseline="0" dirty="0" smtClean="0"/>
                        <a:t> access control</a:t>
                      </a:r>
                      <a:endParaRPr lang="en-US" sz="1800" dirty="0"/>
                    </a:p>
                  </a:txBody>
                  <a:tcPr/>
                </a:tc>
              </a:tr>
              <a:tr h="70252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Interoperation between systems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Regulation / sanctions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Permanent record storage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Decentralized timestamping</a:t>
                      </a:r>
                      <a:endParaRPr lang="en-US" sz="1800" dirty="0"/>
                    </a:p>
                  </a:txBody>
                  <a:tcPr/>
                </a:tc>
              </a:tr>
              <a:tr h="4070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Auctions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Voting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Gambling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Insurance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 bwMode="auto">
          <a:xfrm>
            <a:off x="836612" y="1752600"/>
            <a:ext cx="10515600" cy="4495800"/>
          </a:xfrm>
          <a:prstGeom prst="rect">
            <a:avLst/>
          </a:prstGeom>
          <a:solidFill>
            <a:schemeClr val="accent5"/>
          </a:solidFill>
          <a:ln w="38100" cap="flat" cmpd="sng" algn="ctr">
            <a:solidFill>
              <a:srgbClr val="A6B7CE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Promising </a:t>
            </a:r>
            <a:r>
              <a:rPr lang="en-US" dirty="0" smtClean="0"/>
              <a:t>Applications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989012" y="1932547"/>
            <a:ext cx="2209800" cy="4224891"/>
            <a:chOff x="1065212" y="2008747"/>
            <a:chExt cx="2209800" cy="4224891"/>
          </a:xfrm>
        </p:grpSpPr>
        <p:sp>
          <p:nvSpPr>
            <p:cNvPr id="7" name="object 23"/>
            <p:cNvSpPr/>
            <p:nvPr/>
          </p:nvSpPr>
          <p:spPr>
            <a:xfrm>
              <a:off x="1065212" y="2008747"/>
              <a:ext cx="1899591" cy="596381"/>
            </a:xfrm>
            <a:custGeom>
              <a:avLst/>
              <a:gdLst/>
              <a:ahLst/>
              <a:cxnLst/>
              <a:rect l="l" t="t" r="r" b="b"/>
              <a:pathLst>
                <a:path w="1028700" h="384175">
                  <a:moveTo>
                    <a:pt x="925829" y="0"/>
                  </a:moveTo>
                  <a:lnTo>
                    <a:pt x="102870" y="0"/>
                  </a:lnTo>
                  <a:lnTo>
                    <a:pt x="0" y="383794"/>
                  </a:lnTo>
                  <a:lnTo>
                    <a:pt x="1028700" y="383794"/>
                  </a:lnTo>
                  <a:lnTo>
                    <a:pt x="925829" y="0"/>
                  </a:lnTo>
                  <a:close/>
                </a:path>
              </a:pathLst>
            </a:custGeom>
            <a:solidFill>
              <a:srgbClr val="A6B7CD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/>
            <a:p>
              <a:pPr lvl="0" algn="ctr"/>
              <a:r>
                <a:rPr lang="en-US" sz="1600" b="1" dirty="0" smtClean="0">
                  <a:solidFill>
                    <a:srgbClr val="FFFFFF"/>
                  </a:solidFill>
                </a:rPr>
                <a:t>Asset</a:t>
              </a:r>
              <a:br>
                <a:rPr lang="en-US" sz="1600" b="1" dirty="0" smtClean="0">
                  <a:solidFill>
                    <a:srgbClr val="FFFFFF"/>
                  </a:solidFill>
                </a:rPr>
              </a:br>
              <a:r>
                <a:rPr lang="en-US" sz="1600" b="1" dirty="0" smtClean="0">
                  <a:solidFill>
                    <a:srgbClr val="FFFFFF"/>
                  </a:solidFill>
                </a:rPr>
                <a:t>Management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5212" y="2694208"/>
              <a:ext cx="220980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Both digital </a:t>
              </a:r>
              <a:r>
                <a:rPr lang="en-US" sz="1600" dirty="0"/>
                <a:t>and physical assets can be managed on a </a:t>
              </a:r>
              <a:r>
                <a:rPr lang="en-US" sz="1600" dirty="0" err="1"/>
                <a:t>blockchain</a:t>
              </a:r>
              <a:r>
                <a:rPr lang="en-US" sz="1600" dirty="0"/>
                <a:t>, although physical assets must be carefully tracked.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The ledger stores the provenance of the assets, and automatic code execution can handle transfers of ownership or other operations.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23012" y="1932547"/>
            <a:ext cx="2209800" cy="3978670"/>
            <a:chOff x="6578815" y="2008747"/>
            <a:chExt cx="2209800" cy="3978670"/>
          </a:xfrm>
        </p:grpSpPr>
        <p:sp>
          <p:nvSpPr>
            <p:cNvPr id="15" name="object 23"/>
            <p:cNvSpPr/>
            <p:nvPr/>
          </p:nvSpPr>
          <p:spPr>
            <a:xfrm>
              <a:off x="6578815" y="2008747"/>
              <a:ext cx="1899591" cy="596381"/>
            </a:xfrm>
            <a:custGeom>
              <a:avLst/>
              <a:gdLst/>
              <a:ahLst/>
              <a:cxnLst/>
              <a:rect l="l" t="t" r="r" b="b"/>
              <a:pathLst>
                <a:path w="1028700" h="384175">
                  <a:moveTo>
                    <a:pt x="925829" y="0"/>
                  </a:moveTo>
                  <a:lnTo>
                    <a:pt x="102870" y="0"/>
                  </a:lnTo>
                  <a:lnTo>
                    <a:pt x="0" y="383794"/>
                  </a:lnTo>
                  <a:lnTo>
                    <a:pt x="1028700" y="383794"/>
                  </a:lnTo>
                  <a:lnTo>
                    <a:pt x="925829" y="0"/>
                  </a:lnTo>
                  <a:close/>
                </a:path>
              </a:pathLst>
            </a:custGeom>
            <a:solidFill>
              <a:srgbClr val="A6B7CD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/>
            <a:p>
              <a:pPr lvl="0" algn="ctr"/>
              <a:r>
                <a:rPr lang="en-US" sz="1600" b="1" dirty="0" err="1" smtClean="0">
                  <a:solidFill>
                    <a:srgbClr val="FFFFFF"/>
                  </a:solidFill>
                </a:rPr>
                <a:t>IoT</a:t>
              </a:r>
              <a:r>
                <a:rPr lang="en-US" sz="1600" b="1" dirty="0" smtClean="0">
                  <a:solidFill>
                    <a:srgbClr val="FFFFFF"/>
                  </a:solidFill>
                </a:rPr>
                <a:t> / </a:t>
              </a:r>
              <a:br>
                <a:rPr lang="en-US" sz="1600" b="1" dirty="0" smtClean="0">
                  <a:solidFill>
                    <a:srgbClr val="FFFFFF"/>
                  </a:solidFill>
                </a:rPr>
              </a:br>
              <a:r>
                <a:rPr lang="en-US" sz="1600" b="1" dirty="0" smtClean="0">
                  <a:solidFill>
                    <a:srgbClr val="FFFFFF"/>
                  </a:solidFill>
                </a:rPr>
                <a:t>Smart Property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78815" y="2694208"/>
              <a:ext cx="2209800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 </a:t>
              </a:r>
              <a:r>
                <a:rPr lang="en-US" sz="1600" dirty="0" err="1" smtClean="0"/>
                <a:t>blockchain</a:t>
              </a:r>
              <a:r>
                <a:rPr lang="en-US" sz="1600" dirty="0" smtClean="0"/>
                <a:t> can serve as a tamper-proof, auditable store for sensor data from all kinds of smart devices. </a:t>
              </a:r>
            </a:p>
            <a:p>
              <a:endParaRPr lang="en-US" sz="1600" dirty="0"/>
            </a:p>
            <a:p>
              <a:r>
                <a:rPr lang="en-US" sz="1600" dirty="0" smtClean="0"/>
                <a:t>Smart contracts can handle more advanced processes </a:t>
              </a:r>
              <a:r>
                <a:rPr lang="en-US" sz="1600" dirty="0" smtClean="0"/>
                <a:t>like </a:t>
              </a:r>
              <a:r>
                <a:rPr lang="en-US" sz="1600" dirty="0" smtClean="0"/>
                <a:t>authentication</a:t>
              </a:r>
              <a:r>
                <a:rPr lang="en-US" sz="1600" dirty="0" smtClean="0"/>
                <a:t>, command and control, and payments.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56012" y="1932547"/>
            <a:ext cx="2209800" cy="4224891"/>
            <a:chOff x="3558018" y="2008747"/>
            <a:chExt cx="2209800" cy="4224891"/>
          </a:xfrm>
        </p:grpSpPr>
        <p:sp>
          <p:nvSpPr>
            <p:cNvPr id="13" name="object 23"/>
            <p:cNvSpPr/>
            <p:nvPr/>
          </p:nvSpPr>
          <p:spPr>
            <a:xfrm>
              <a:off x="3558018" y="2008747"/>
              <a:ext cx="1899591" cy="596381"/>
            </a:xfrm>
            <a:custGeom>
              <a:avLst/>
              <a:gdLst/>
              <a:ahLst/>
              <a:cxnLst/>
              <a:rect l="l" t="t" r="r" b="b"/>
              <a:pathLst>
                <a:path w="1028700" h="384175">
                  <a:moveTo>
                    <a:pt x="925829" y="0"/>
                  </a:moveTo>
                  <a:lnTo>
                    <a:pt x="102870" y="0"/>
                  </a:lnTo>
                  <a:lnTo>
                    <a:pt x="0" y="383794"/>
                  </a:lnTo>
                  <a:lnTo>
                    <a:pt x="1028700" y="383794"/>
                  </a:lnTo>
                  <a:lnTo>
                    <a:pt x="925829" y="0"/>
                  </a:lnTo>
                  <a:close/>
                </a:path>
              </a:pathLst>
            </a:custGeom>
            <a:solidFill>
              <a:srgbClr val="A6B7CD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/>
            <a:p>
              <a:pPr lvl="0" algn="ctr"/>
              <a:r>
                <a:rPr lang="en-US" sz="1600" b="1" dirty="0" smtClean="0">
                  <a:solidFill>
                    <a:srgbClr val="FFFFFF"/>
                  </a:solidFill>
                </a:rPr>
                <a:t>Identity</a:t>
              </a:r>
              <a:br>
                <a:rPr lang="en-US" sz="1600" b="1" dirty="0" smtClean="0">
                  <a:solidFill>
                    <a:srgbClr val="FFFFFF"/>
                  </a:solidFill>
                </a:rPr>
              </a:br>
              <a:r>
                <a:rPr lang="en-US" sz="1600" b="1" dirty="0" smtClean="0">
                  <a:solidFill>
                    <a:srgbClr val="FFFFFF"/>
                  </a:solidFill>
                </a:rPr>
                <a:t>Management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58018" y="2694208"/>
              <a:ext cx="220980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 </a:t>
              </a:r>
              <a:r>
                <a:rPr lang="en-US" sz="1600" dirty="0" err="1" smtClean="0"/>
                <a:t>blockchain</a:t>
              </a:r>
              <a:r>
                <a:rPr lang="en-US" sz="1600" dirty="0" smtClean="0"/>
                <a:t> can manage identity as a digital asset. </a:t>
              </a:r>
            </a:p>
            <a:p>
              <a:endParaRPr lang="en-US" sz="1600" dirty="0"/>
            </a:p>
            <a:p>
              <a:r>
                <a:rPr lang="en-US" sz="1600" dirty="0" smtClean="0"/>
                <a:t>Automatic code execution enables authentication to identities.</a:t>
              </a:r>
            </a:p>
            <a:p>
              <a:endParaRPr lang="en-US" sz="1600" dirty="0"/>
            </a:p>
            <a:p>
              <a:r>
                <a:rPr lang="en-US" sz="1600" dirty="0" smtClean="0"/>
                <a:t>It also provides arbitrarily fine-grained access control for modifying and reading identity information. </a:t>
              </a:r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56310" y="990600"/>
            <a:ext cx="10870793" cy="463296"/>
          </a:xfrm>
        </p:spPr>
        <p:txBody>
          <a:bodyPr/>
          <a:lstStyle/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/>
            </a:pPr>
            <a:r>
              <a:rPr lang="en-US" b="0" dirty="0"/>
              <a:t>F</a:t>
            </a:r>
            <a:r>
              <a:rPr lang="en-US" b="0" dirty="0" smtClean="0"/>
              <a:t>our classes of applications had requirements that were particularly well-matched to the capabilities of </a:t>
            </a:r>
            <a:r>
              <a:rPr lang="en-US" b="0" dirty="0" err="1" smtClean="0"/>
              <a:t>blockchain</a:t>
            </a:r>
            <a:r>
              <a:rPr lang="en-US" b="0" dirty="0" smtClean="0"/>
              <a:t> technology.</a:t>
            </a:r>
            <a:endParaRPr lang="en-US" b="0" dirty="0"/>
          </a:p>
        </p:txBody>
      </p:sp>
      <p:grpSp>
        <p:nvGrpSpPr>
          <p:cNvPr id="42" name="Group 41"/>
          <p:cNvGrpSpPr/>
          <p:nvPr/>
        </p:nvGrpSpPr>
        <p:grpSpPr>
          <a:xfrm>
            <a:off x="8990012" y="1932547"/>
            <a:ext cx="2209800" cy="3978670"/>
            <a:chOff x="9066212" y="2008747"/>
            <a:chExt cx="2209800" cy="3978670"/>
          </a:xfrm>
        </p:grpSpPr>
        <p:sp>
          <p:nvSpPr>
            <p:cNvPr id="16" name="object 23"/>
            <p:cNvSpPr/>
            <p:nvPr/>
          </p:nvSpPr>
          <p:spPr>
            <a:xfrm>
              <a:off x="9066212" y="2008747"/>
              <a:ext cx="1899591" cy="596381"/>
            </a:xfrm>
            <a:custGeom>
              <a:avLst/>
              <a:gdLst/>
              <a:ahLst/>
              <a:cxnLst/>
              <a:rect l="l" t="t" r="r" b="b"/>
              <a:pathLst>
                <a:path w="1028700" h="384175">
                  <a:moveTo>
                    <a:pt x="925829" y="0"/>
                  </a:moveTo>
                  <a:lnTo>
                    <a:pt x="102870" y="0"/>
                  </a:lnTo>
                  <a:lnTo>
                    <a:pt x="0" y="383794"/>
                  </a:lnTo>
                  <a:lnTo>
                    <a:pt x="1028700" y="383794"/>
                  </a:lnTo>
                  <a:lnTo>
                    <a:pt x="925829" y="0"/>
                  </a:lnTo>
                  <a:close/>
                </a:path>
              </a:pathLst>
            </a:custGeom>
            <a:solidFill>
              <a:srgbClr val="A6B7CD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/>
            <a:p>
              <a:pPr lvl="0" algn="ctr"/>
              <a:r>
                <a:rPr lang="en-US" sz="1600" b="1" dirty="0" smtClean="0">
                  <a:solidFill>
                    <a:srgbClr val="FFFFFF"/>
                  </a:solidFill>
                </a:rPr>
                <a:t>Regulation /</a:t>
              </a:r>
            </a:p>
            <a:p>
              <a:pPr lvl="0" algn="ctr"/>
              <a:r>
                <a:rPr lang="en-US" sz="1600" b="1" dirty="0" smtClean="0">
                  <a:solidFill>
                    <a:srgbClr val="FFFFFF"/>
                  </a:solidFill>
                </a:rPr>
                <a:t>Law Enforcement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066212" y="2694208"/>
              <a:ext cx="2209800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Systems managed on a </a:t>
              </a:r>
              <a:r>
                <a:rPr lang="en-US" sz="1600" dirty="0" err="1" smtClean="0"/>
                <a:t>blockchain</a:t>
              </a:r>
              <a:r>
                <a:rPr lang="en-US" sz="1600" dirty="0" smtClean="0"/>
                <a:t> produce an auditable ledger of transactions and can be regulated automatically through smart contracts.</a:t>
              </a:r>
            </a:p>
            <a:p>
              <a:endParaRPr lang="en-US" sz="1600" dirty="0"/>
            </a:p>
            <a:p>
              <a:r>
                <a:rPr lang="en-US" sz="1600" dirty="0" smtClean="0"/>
                <a:t>The distributed ledger provides additional resilience for record storage in such systems.</a:t>
              </a:r>
              <a:endParaRPr lang="en-US" sz="1600" dirty="0"/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3275012" y="2618008"/>
            <a:ext cx="0" cy="3539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6B7CE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6018212" y="2618008"/>
            <a:ext cx="0" cy="3539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6B7CE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8609012" y="2618008"/>
            <a:ext cx="0" cy="3539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6B7CE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1443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technology comes with some hype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89304"/>
            <a:ext cx="5644935" cy="4828032"/>
          </a:xfrm>
        </p:spPr>
        <p:txBody>
          <a:bodyPr anchor="ctr"/>
          <a:lstStyle/>
          <a:p>
            <a:pPr marL="0" indent="0">
              <a:buNone/>
            </a:pPr>
            <a:r>
              <a:rPr lang="en-US" b="0" dirty="0"/>
              <a:t>“This Company Added the Word ‘</a:t>
            </a:r>
            <a:r>
              <a:rPr lang="en-US" b="0" dirty="0" err="1"/>
              <a:t>Blockchain</a:t>
            </a:r>
            <a:r>
              <a:rPr lang="en-US" b="0" dirty="0"/>
              <a:t>’ to Its Name and Saw Its Shares Surge 394</a:t>
            </a:r>
            <a:r>
              <a:rPr lang="en-US" b="0" dirty="0" smtClean="0"/>
              <a:t>%”</a:t>
            </a:r>
            <a:r>
              <a:rPr lang="en-US" b="0" baseline="30000" dirty="0" smtClean="0"/>
              <a:t>1</a:t>
            </a:r>
            <a:r>
              <a:rPr lang="en-US" b="0" dirty="0" smtClean="0"/>
              <a:t> </a:t>
            </a:r>
            <a:br>
              <a:rPr lang="en-US" b="0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“Bitcoin [is] </a:t>
            </a:r>
            <a:r>
              <a:rPr lang="en-US" b="0" dirty="0"/>
              <a:t>taking over the world, dominating the global economy, displacing fiat, and bringing down central banks</a:t>
            </a:r>
            <a:r>
              <a:rPr lang="en-US" b="0" dirty="0" smtClean="0"/>
              <a:t>.”</a:t>
            </a:r>
            <a:br>
              <a:rPr lang="en-US" b="0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“</a:t>
            </a:r>
            <a:r>
              <a:rPr lang="en-US" b="0" dirty="0"/>
              <a:t>I have been able to show how it can be used to eradicate poverty, and it doesn’t need to be politicized</a:t>
            </a:r>
            <a:r>
              <a:rPr lang="en-US" b="0" dirty="0" smtClean="0"/>
              <a:t>.”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artner Hype Cycle for Emerging Technologies, 2017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2" y="1212850"/>
            <a:ext cx="5890260" cy="49809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 bwMode="auto">
          <a:xfrm>
            <a:off x="8228012" y="2459736"/>
            <a:ext cx="304800" cy="118872"/>
          </a:xfrm>
          <a:prstGeom prst="rect">
            <a:avLst/>
          </a:prstGeom>
          <a:solidFill>
            <a:srgbClr val="FFFF00">
              <a:alpha val="4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1012" y="6324600"/>
            <a:ext cx="777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baseline="30000" dirty="0" smtClean="0"/>
              <a:t>1</a:t>
            </a:r>
            <a:r>
              <a:rPr lang="en-US" sz="1000" b="1" dirty="0" smtClean="0"/>
              <a:t>This </a:t>
            </a:r>
            <a:r>
              <a:rPr lang="en-US" sz="1000" b="1" dirty="0"/>
              <a:t>Company Added the Word ‘</a:t>
            </a:r>
            <a:r>
              <a:rPr lang="en-US" sz="1000" b="1" dirty="0" err="1"/>
              <a:t>Blockchain</a:t>
            </a:r>
            <a:r>
              <a:rPr lang="en-US" sz="1000" b="1" dirty="0"/>
              <a:t>’ to Its Name and Saw Its Shares Surge </a:t>
            </a:r>
            <a:r>
              <a:rPr lang="en-US" sz="1000" b="1" dirty="0" smtClean="0"/>
              <a:t>394%</a:t>
            </a:r>
            <a:r>
              <a:rPr lang="en-US" sz="1000" i="1" dirty="0" smtClean="0"/>
              <a:t>, Lisa Pham, Bloomberg. Oct. 27, </a:t>
            </a:r>
            <a:r>
              <a:rPr lang="en-US" sz="1000" i="1" dirty="0" smtClean="0"/>
              <a:t>2017</a:t>
            </a:r>
            <a:br>
              <a:rPr lang="en-US" sz="1000" i="1" dirty="0" smtClean="0"/>
            </a:br>
            <a:r>
              <a:rPr lang="en-US" sz="1000" b="1" baseline="30000" dirty="0"/>
              <a:t>2</a:t>
            </a:r>
            <a:r>
              <a:rPr lang="en-US" sz="1000" b="1" dirty="0" smtClean="0"/>
              <a:t>Blockchains in the Mainstream</a:t>
            </a:r>
            <a:r>
              <a:rPr lang="en-US" sz="1000" i="1" dirty="0" smtClean="0"/>
              <a:t>, Never Stop Marketing, 2017. Attributed to Erik </a:t>
            </a:r>
            <a:r>
              <a:rPr lang="en-US" sz="1000" i="1" dirty="0" err="1" smtClean="0"/>
              <a:t>Vorhees</a:t>
            </a:r>
            <a:r>
              <a:rPr lang="en-US" sz="1000" i="1" dirty="0" smtClean="0"/>
              <a:t> of </a:t>
            </a:r>
            <a:r>
              <a:rPr lang="en-US" sz="1000" i="1" dirty="0" err="1" smtClean="0"/>
              <a:t>Shapeshift.io</a:t>
            </a:r>
            <a:r>
              <a:rPr lang="en-US" sz="1000" i="1" dirty="0" smtClean="0"/>
              <a:t>.</a:t>
            </a:r>
            <a:br>
              <a:rPr lang="en-US" sz="1000" i="1" dirty="0" smtClean="0"/>
            </a:br>
            <a:r>
              <a:rPr lang="en-US" sz="1000" b="1" baseline="30000" dirty="0" smtClean="0"/>
              <a:t>2</a:t>
            </a:r>
            <a:r>
              <a:rPr lang="en-US" sz="1000" b="1" dirty="0" smtClean="0"/>
              <a:t>Blockchains </a:t>
            </a:r>
            <a:r>
              <a:rPr lang="en-US" sz="1000" b="1" dirty="0"/>
              <a:t>in the Mainstream</a:t>
            </a:r>
            <a:r>
              <a:rPr lang="en-US" sz="1000" i="1" dirty="0"/>
              <a:t>, Never Stop Marketing, 2017. Attributed to </a:t>
            </a:r>
            <a:r>
              <a:rPr lang="en-US" sz="1000" i="1" dirty="0" smtClean="0"/>
              <a:t>Tatiana </a:t>
            </a:r>
            <a:r>
              <a:rPr lang="en-US" sz="1000" i="1" dirty="0" err="1" smtClean="0"/>
              <a:t>Moroz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8845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</a:t>
            </a:r>
            <a:r>
              <a:rPr lang="en-US" dirty="0"/>
              <a:t>b</a:t>
            </a:r>
            <a:r>
              <a:rPr lang="en-US" dirty="0" smtClean="0"/>
              <a:t>ut it’s not </a:t>
            </a:r>
            <a:r>
              <a:rPr lang="en-US" u="sng" dirty="0" smtClean="0"/>
              <a:t>all</a:t>
            </a:r>
            <a:r>
              <a:rPr lang="en-US" dirty="0" smtClean="0"/>
              <a:t> hype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16301" y="1420368"/>
            <a:ext cx="5314328" cy="4828032"/>
          </a:xfrm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US" dirty="0" smtClean="0"/>
              <a:t>Remittance </a:t>
            </a:r>
            <a:r>
              <a:rPr lang="en-US" dirty="0"/>
              <a:t>payments by immigrants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US" b="0" dirty="0"/>
              <a:t>Bitcoin has fixed transaction fees, historically stable at &lt; $1 </a:t>
            </a:r>
            <a:r>
              <a:rPr lang="en-US" b="0" dirty="0" smtClean="0"/>
              <a:t>(although higher lately)</a:t>
            </a:r>
            <a:endParaRPr lang="en-US" b="0" dirty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US" b="0" dirty="0"/>
              <a:t>Average global fee for such payments </a:t>
            </a:r>
            <a:r>
              <a:rPr lang="en-US" b="0" dirty="0" smtClean="0"/>
              <a:t>is 7.21</a:t>
            </a:r>
            <a:r>
              <a:rPr lang="en-US" b="0" dirty="0"/>
              <a:t>% of the amount sent</a:t>
            </a:r>
            <a:r>
              <a:rPr lang="en-US" b="0" baseline="30000" dirty="0"/>
              <a:t>1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US" dirty="0"/>
              <a:t>Censorship-resistant payments and contracts for </a:t>
            </a:r>
            <a:r>
              <a:rPr lang="en-US" dirty="0" smtClean="0"/>
              <a:t>2 billion “unbanked”</a:t>
            </a:r>
            <a:r>
              <a:rPr lang="en-US" b="0" baseline="30000" dirty="0" smtClean="0"/>
              <a:t>2</a:t>
            </a:r>
            <a:endParaRPr lang="en-US" dirty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US" b="0" dirty="0"/>
              <a:t>Nonprofit Code to Inspire pays Afghan women in </a:t>
            </a:r>
            <a:r>
              <a:rPr lang="en-US" b="0" dirty="0" smtClean="0"/>
              <a:t>Bitcoin</a:t>
            </a:r>
            <a:r>
              <a:rPr lang="en-US" b="0" baseline="30000" dirty="0" smtClean="0"/>
              <a:t>3</a:t>
            </a:r>
            <a:endParaRPr lang="en-US" b="0" baseline="30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US" dirty="0"/>
              <a:t>Anonymous payments or purchases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-US" b="0" dirty="0"/>
              <a:t>Donations to independent or censored organizations (Tor, Freedom of the Press Foundation, WikiLeaks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751012" y="6324600"/>
            <a:ext cx="739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baseline="30000" dirty="0" smtClean="0"/>
              <a:t>1</a:t>
            </a:r>
            <a:r>
              <a:rPr lang="en-US" sz="1000" b="1" dirty="0" smtClean="0"/>
              <a:t>Remittance Prices Worldwide</a:t>
            </a:r>
            <a:r>
              <a:rPr lang="en-US" sz="1000" i="1" dirty="0"/>
              <a:t>, The World </a:t>
            </a:r>
            <a:r>
              <a:rPr lang="en-US" sz="1000" i="1" dirty="0" smtClean="0"/>
              <a:t>Bank. Issue 23, Sept. 2017</a:t>
            </a:r>
            <a:br>
              <a:rPr lang="en-US" sz="1000" i="1" dirty="0" smtClean="0"/>
            </a:br>
            <a:r>
              <a:rPr lang="en-US" sz="1000" b="1" baseline="30000" dirty="0" smtClean="0"/>
              <a:t>2</a:t>
            </a:r>
            <a:r>
              <a:rPr lang="en-US" sz="1000" b="1" baseline="30000" dirty="0"/>
              <a:t> </a:t>
            </a:r>
            <a:r>
              <a:rPr lang="en-US" sz="1000" b="1" dirty="0" smtClean="0"/>
              <a:t>Measuring Financial Inclusion around the World, </a:t>
            </a:r>
            <a:r>
              <a:rPr lang="en-US" sz="1000" i="1" dirty="0" smtClean="0"/>
              <a:t>The World Bank. Global </a:t>
            </a:r>
            <a:r>
              <a:rPr lang="en-US" sz="1000" i="1" dirty="0" err="1" smtClean="0"/>
              <a:t>Findex</a:t>
            </a:r>
            <a:r>
              <a:rPr lang="en-US" sz="1000" i="1" dirty="0" smtClean="0"/>
              <a:t> Database, 2014</a:t>
            </a:r>
          </a:p>
          <a:p>
            <a:r>
              <a:rPr lang="en-US" sz="1000" b="1" baseline="30000" dirty="0" smtClean="0"/>
              <a:t>3</a:t>
            </a:r>
            <a:r>
              <a:rPr lang="en-US" sz="1000" b="1" dirty="0" smtClean="0"/>
              <a:t>Code </a:t>
            </a:r>
            <a:r>
              <a:rPr lang="en-US" sz="1000" b="1" dirty="0"/>
              <a:t>to Inspire: Bitcoin Gives Afghan Women Financial </a:t>
            </a:r>
            <a:r>
              <a:rPr lang="en-US" sz="1000" b="1" dirty="0" smtClean="0"/>
              <a:t>Freedom</a:t>
            </a:r>
            <a:r>
              <a:rPr lang="en-US" sz="1000" i="1" dirty="0" smtClean="0"/>
              <a:t>, Rebecca Campbell, Bitcoin Magazine. Apr. 14, 2016</a:t>
            </a:r>
            <a:endParaRPr lang="en-US" sz="1000" b="1" dirty="0"/>
          </a:p>
        </p:txBody>
      </p:sp>
      <p:pic>
        <p:nvPicPr>
          <p:cNvPr id="1028" name="Picture 4" descr="https://4.bp.blogspot.com/-Da1_roDhOSQ/WNhym4zzRjI/AAAAAAAAD44/HCCRab5-YsMKHDI_3bQo7VpuQ1wYuPeyACLcB/s1600/header-bitco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2417064"/>
            <a:ext cx="50292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5212" y="113853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/>
              <a:t>Bitcoin </a:t>
            </a:r>
            <a:r>
              <a:rPr lang="en-US" dirty="0" smtClean="0"/>
              <a:t>leverages a </a:t>
            </a:r>
            <a:r>
              <a:rPr lang="en-US" dirty="0" err="1" smtClean="0"/>
              <a:t>blockchain</a:t>
            </a:r>
            <a:r>
              <a:rPr lang="en-US" dirty="0" smtClean="0"/>
              <a:t> to</a:t>
            </a:r>
            <a:r>
              <a:rPr lang="en-US" b="1" dirty="0" smtClean="0"/>
              <a:t> </a:t>
            </a:r>
            <a:r>
              <a:rPr lang="en-US" dirty="0" smtClean="0"/>
              <a:t>provide</a:t>
            </a:r>
            <a:r>
              <a:rPr lang="en-US" b="1" dirty="0" smtClean="0"/>
              <a:t> </a:t>
            </a:r>
            <a:r>
              <a:rPr lang="en-US" b="1" dirty="0"/>
              <a:t>real utility </a:t>
            </a:r>
            <a:r>
              <a:rPr lang="en-US" dirty="0"/>
              <a:t>to the </a:t>
            </a:r>
            <a:r>
              <a:rPr lang="en-US" dirty="0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beyond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8" y="1289304"/>
            <a:ext cx="11023193" cy="463296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billion-dollar question is: </a:t>
            </a:r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err="1" smtClean="0"/>
              <a:t>B</a:t>
            </a:r>
            <a:r>
              <a:rPr lang="en-US" dirty="0" err="1" smtClean="0"/>
              <a:t>lockchain</a:t>
            </a:r>
            <a:r>
              <a:rPr lang="en-US" dirty="0" smtClean="0"/>
              <a:t> technology </a:t>
            </a:r>
            <a:r>
              <a:rPr lang="en-US" dirty="0" smtClean="0"/>
              <a:t>beyond just Bitcoin?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38618" y="1897673"/>
            <a:ext cx="6374994" cy="4059936"/>
          </a:xfrm>
        </p:spPr>
        <p:txBody>
          <a:bodyPr anchor="ctr"/>
          <a:lstStyle/>
          <a:p>
            <a:pPr marL="0" indent="0">
              <a:buNone/>
            </a:pPr>
            <a:r>
              <a:rPr lang="en-US" b="0" dirty="0" smtClean="0"/>
              <a:t>Hundreds of whitepapers have been published in the last few years trying to answer this question.</a:t>
            </a:r>
          </a:p>
          <a:p>
            <a:r>
              <a:rPr lang="en-US" b="0" dirty="0" smtClean="0"/>
              <a:t>Private industry (legacy and startup)</a:t>
            </a:r>
          </a:p>
          <a:p>
            <a:r>
              <a:rPr lang="en-US" b="0" dirty="0" smtClean="0"/>
              <a:t>Governments</a:t>
            </a:r>
          </a:p>
          <a:p>
            <a:r>
              <a:rPr lang="en-US" b="0" dirty="0" err="1" smtClean="0"/>
              <a:t>Blockchain</a:t>
            </a:r>
            <a:r>
              <a:rPr lang="en-US" b="0" dirty="0" smtClean="0"/>
              <a:t> enthusiast communities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Each </a:t>
            </a:r>
            <a:r>
              <a:rPr lang="en-US" b="0" dirty="0"/>
              <a:t>identifies different </a:t>
            </a:r>
            <a:r>
              <a:rPr lang="en-US" dirty="0"/>
              <a:t>features</a:t>
            </a:r>
            <a:r>
              <a:rPr lang="en-US" b="0" dirty="0"/>
              <a:t>, </a:t>
            </a:r>
            <a:r>
              <a:rPr lang="en-US" b="0" dirty="0" smtClean="0"/>
              <a:t>potential </a:t>
            </a:r>
            <a:r>
              <a:rPr lang="en-US" dirty="0" smtClean="0"/>
              <a:t>use </a:t>
            </a:r>
            <a:r>
              <a:rPr lang="en-US" dirty="0"/>
              <a:t>cases</a:t>
            </a:r>
            <a:r>
              <a:rPr lang="en-US" b="0" dirty="0"/>
              <a:t>, surmountable </a:t>
            </a:r>
            <a:r>
              <a:rPr lang="en-US" dirty="0"/>
              <a:t>challenges, </a:t>
            </a:r>
            <a:r>
              <a:rPr lang="en-US" b="0" dirty="0"/>
              <a:t>and inherent </a:t>
            </a:r>
            <a:r>
              <a:rPr lang="en-US" dirty="0" smtClean="0"/>
              <a:t>limitations </a:t>
            </a:r>
            <a:r>
              <a:rPr lang="en-US" b="0" dirty="0" smtClean="0"/>
              <a:t>of the technology.</a:t>
            </a:r>
          </a:p>
          <a:p>
            <a:pPr marL="0" indent="0">
              <a:buNone/>
            </a:pPr>
            <a:r>
              <a:rPr lang="en-US" b="0" dirty="0" smtClean="0"/>
              <a:t>We wanted to parse this corpus and find out what the community talks about when it talks about </a:t>
            </a:r>
            <a:r>
              <a:rPr lang="en-US" b="0" dirty="0" err="1"/>
              <a:t>B</a:t>
            </a:r>
            <a:r>
              <a:rPr lang="en-US" b="0" dirty="0" err="1" smtClean="0"/>
              <a:t>lockchain</a:t>
            </a:r>
            <a:r>
              <a:rPr lang="en-US" b="0" dirty="0" smtClean="0"/>
              <a:t>.</a:t>
            </a:r>
            <a:endParaRPr lang="en-US" b="0" dirty="0"/>
          </a:p>
        </p:txBody>
      </p:sp>
      <p:pic>
        <p:nvPicPr>
          <p:cNvPr id="3074" name="Picture 2" descr="mage result for stack of pa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65491"/>
            <a:ext cx="2827804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265612" y="2133600"/>
            <a:ext cx="762000" cy="381000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Grounded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8" y="1289304"/>
            <a:ext cx="10870793" cy="463296"/>
          </a:xfrm>
        </p:spPr>
        <p:txBody>
          <a:bodyPr/>
          <a:lstStyle/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/>
            </a:pPr>
            <a:r>
              <a:rPr lang="en-US" dirty="0"/>
              <a:t>Grounded theory: </a:t>
            </a:r>
            <a:r>
              <a:rPr lang="en-US" b="0" dirty="0"/>
              <a:t>generate theories about patterns in qualitative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208212" y="2057400"/>
            <a:ext cx="1828800" cy="6858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1. Collect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data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</a:b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 papers to analyze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98249" y="3168926"/>
            <a:ext cx="1828800" cy="6858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2. Analyze</a:t>
            </a:r>
            <a:r>
              <a:rPr lang="en-US" sz="1400" b="1" i="1" dirty="0" smtClean="0"/>
              <a:t/>
            </a:r>
            <a:br>
              <a:rPr lang="en-US" sz="1400" b="1" i="1" dirty="0" smtClean="0"/>
            </a:br>
            <a:r>
              <a:rPr lang="en-US" sz="1400" b="1" i="1" dirty="0" smtClean="0"/>
              <a:t>“</a:t>
            </a:r>
            <a:r>
              <a:rPr lang="en-US" sz="1400" i="1" dirty="0" smtClean="0"/>
              <a:t>open code” – tag all observed ideas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091018" y="4422913"/>
            <a:ext cx="1828800" cy="6858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3. </a:t>
            </a:r>
            <a:r>
              <a:rPr lang="en-US" sz="1600" b="1" dirty="0" err="1" smtClean="0"/>
              <a:t>Memoize</a:t>
            </a:r>
            <a:r>
              <a:rPr lang="en-US" sz="1400" b="1" i="1" dirty="0" smtClean="0"/>
              <a:t/>
            </a:r>
            <a:br>
              <a:rPr lang="en-US" sz="1400" b="1" i="1" dirty="0" smtClean="0"/>
            </a:br>
            <a:r>
              <a:rPr lang="en-US" sz="1400" i="1" dirty="0" smtClean="0"/>
              <a:t>develop theories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427412" y="4419600"/>
            <a:ext cx="1828800" cy="6858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4. </a:t>
            </a:r>
            <a:r>
              <a:rPr lang="en-US" sz="1600" b="1" dirty="0" smtClean="0"/>
              <a:t>Sort</a:t>
            </a:r>
            <a:r>
              <a:rPr lang="en-US" sz="1400" b="1" i="1" dirty="0" smtClean="0"/>
              <a:t/>
            </a:r>
            <a:br>
              <a:rPr lang="en-US" sz="1400" b="1" i="1" dirty="0" smtClean="0"/>
            </a:br>
            <a:r>
              <a:rPr lang="en-US" sz="1400" i="1" dirty="0" smtClean="0"/>
              <a:t>subsume codes into concepts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732212" y="3168926"/>
            <a:ext cx="1828800" cy="6858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5</a:t>
            </a:r>
            <a:r>
              <a:rPr lang="en-US" sz="1400" b="1" dirty="0" smtClean="0"/>
              <a:t>. Outline </a:t>
            </a:r>
            <a:r>
              <a:rPr lang="en-US" sz="1400" b="1" dirty="0" smtClean="0"/>
              <a:t>theories</a:t>
            </a:r>
            <a:r>
              <a:rPr lang="en-US" sz="1400" b="1" i="1" dirty="0" smtClean="0"/>
              <a:t/>
            </a:r>
            <a:br>
              <a:rPr lang="en-US" sz="1400" b="1" i="1" dirty="0" smtClean="0"/>
            </a:br>
            <a:r>
              <a:rPr lang="en-US" sz="1400" i="1" dirty="0" smtClean="0"/>
              <a:t>iterate on theories using concepts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2" name="Straight Arrow Connector 11"/>
          <p:cNvCxnSpPr>
            <a:stCxn id="6" idx="1"/>
            <a:endCxn id="7" idx="0"/>
          </p:cNvCxnSpPr>
          <p:nvPr/>
        </p:nvCxnSpPr>
        <p:spPr bwMode="auto">
          <a:xfrm rot="10800000" flipV="1">
            <a:off x="1712650" y="2400300"/>
            <a:ext cx="495563" cy="76862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1"/>
          <p:cNvCxnSpPr>
            <a:stCxn id="7" idx="2"/>
          </p:cNvCxnSpPr>
          <p:nvPr/>
        </p:nvCxnSpPr>
        <p:spPr bwMode="auto">
          <a:xfrm rot="16200000" flipH="1">
            <a:off x="1577971" y="3989403"/>
            <a:ext cx="564875" cy="2955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1"/>
          <p:cNvCxnSpPr>
            <a:stCxn id="8" idx="3"/>
            <a:endCxn id="9" idx="1"/>
          </p:cNvCxnSpPr>
          <p:nvPr/>
        </p:nvCxnSpPr>
        <p:spPr bwMode="auto">
          <a:xfrm flipV="1">
            <a:off x="2919818" y="4762500"/>
            <a:ext cx="507594" cy="33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11"/>
          <p:cNvCxnSpPr>
            <a:stCxn id="9" idx="0"/>
            <a:endCxn id="10" idx="2"/>
          </p:cNvCxnSpPr>
          <p:nvPr/>
        </p:nvCxnSpPr>
        <p:spPr bwMode="auto">
          <a:xfrm rot="5400000" flipH="1" flipV="1">
            <a:off x="4211775" y="3984763"/>
            <a:ext cx="564874" cy="304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11"/>
          <p:cNvCxnSpPr>
            <a:stCxn id="10" idx="0"/>
            <a:endCxn id="6" idx="3"/>
          </p:cNvCxnSpPr>
          <p:nvPr/>
        </p:nvCxnSpPr>
        <p:spPr bwMode="auto">
          <a:xfrm rot="16200000" flipV="1">
            <a:off x="3957499" y="2479813"/>
            <a:ext cx="768626" cy="6096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Rounded Rectangular Callout 27"/>
          <p:cNvSpPr/>
          <p:nvPr/>
        </p:nvSpPr>
        <p:spPr bwMode="auto">
          <a:xfrm>
            <a:off x="5408612" y="4007126"/>
            <a:ext cx="1768900" cy="869674"/>
          </a:xfrm>
          <a:prstGeom prst="wedgeRoundRectCallout">
            <a:avLst>
              <a:gd name="adj1" fmla="val -58575"/>
              <a:gd name="adj2" fmla="val 66648"/>
              <a:gd name="adj3" fmla="val 16667"/>
            </a:avLst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FF0000"/>
                </a:solidFill>
              </a:rPr>
              <a:t>After 1</a:t>
            </a:r>
            <a:r>
              <a:rPr lang="en-US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iteration, terminate if </a:t>
            </a:r>
            <a:r>
              <a:rPr lang="en-US" sz="1400" dirty="0" smtClean="0">
                <a:solidFill>
                  <a:srgbClr val="FF0000"/>
                </a:solidFill>
              </a:rPr>
              <a:t>saturation is </a:t>
            </a:r>
            <a:r>
              <a:rPr lang="en-US" sz="1400" dirty="0" smtClean="0">
                <a:solidFill>
                  <a:srgbClr val="FF0000"/>
                </a:solidFill>
              </a:rPr>
              <a:t>reached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3086" y="30380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37412" y="2471678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 smtClean="0"/>
              <a:t>Benefits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Allows qualitative research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Allows for analysis of human phenomena (e.g., </a:t>
            </a:r>
            <a:r>
              <a:rPr lang="en-US" sz="1800" dirty="0" err="1" smtClean="0"/>
              <a:t>blockchain</a:t>
            </a:r>
            <a:r>
              <a:rPr lang="en-US" sz="1800" dirty="0" smtClean="0"/>
              <a:t> hype)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Identifies both </a:t>
            </a:r>
            <a:r>
              <a:rPr lang="en-US" sz="1800" dirty="0"/>
              <a:t>popular and ”fringe” </a:t>
            </a:r>
            <a:r>
              <a:rPr lang="en-US" sz="1800" dirty="0" smtClean="0"/>
              <a:t>ideas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endParaRPr lang="en-US" sz="1800" b="1" dirty="0" smtClean="0"/>
          </a:p>
          <a:p>
            <a:pPr algn="ctr"/>
            <a:r>
              <a:rPr lang="en-US" sz="1800" b="1" u="sng" dirty="0" smtClean="0"/>
              <a:t>Limitations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Minimizes, but does not erase, researcher bias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May miss truly “one-off” ideas</a:t>
            </a: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8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Theories</a:t>
            </a:r>
          </a:p>
          <a:p>
            <a:pPr lvl="1"/>
            <a:r>
              <a:rPr lang="en-US" dirty="0" smtClean="0"/>
              <a:t>Graph analysis</a:t>
            </a:r>
          </a:p>
          <a:p>
            <a:pPr lvl="1"/>
            <a:r>
              <a:rPr lang="en-US" dirty="0" smtClean="0"/>
              <a:t>Use case study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037012" y="2590800"/>
            <a:ext cx="762000" cy="381000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overview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838200"/>
            <a:ext cx="6705600" cy="59229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379412" y="838199"/>
            <a:ext cx="4343400" cy="5922927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/>
              <a:t>&gt;100 </a:t>
            </a:r>
            <a:r>
              <a:rPr lang="en-US" sz="3200" b="0" dirty="0"/>
              <a:t>papers </a:t>
            </a:r>
            <a:r>
              <a:rPr lang="en-US" sz="3200" b="0" dirty="0" smtClean="0"/>
              <a:t>coded</a:t>
            </a:r>
            <a:br>
              <a:rPr lang="en-US" sz="3200" b="0" dirty="0" smtClean="0"/>
            </a:br>
            <a:endParaRPr lang="en-US" sz="3200" dirty="0"/>
          </a:p>
          <a:p>
            <a:pPr marL="0" indent="0">
              <a:buNone/>
            </a:pPr>
            <a:r>
              <a:rPr lang="en-US" sz="3200" dirty="0"/>
              <a:t>&gt;600 </a:t>
            </a:r>
            <a:r>
              <a:rPr lang="en-US" sz="3200" b="0" dirty="0"/>
              <a:t>unique codes </a:t>
            </a:r>
            <a:r>
              <a:rPr lang="en-US" sz="3200" b="0" dirty="0" smtClean="0"/>
              <a:t>created</a:t>
            </a:r>
            <a:br>
              <a:rPr lang="en-US" sz="3200" b="0" dirty="0" smtClean="0"/>
            </a:br>
            <a:endParaRPr lang="en-US" sz="3200" dirty="0"/>
          </a:p>
          <a:p>
            <a:pPr marL="0" indent="0">
              <a:buNone/>
            </a:pPr>
            <a:r>
              <a:rPr lang="en-US" sz="3200" dirty="0"/>
              <a:t>68 </a:t>
            </a:r>
            <a:r>
              <a:rPr lang="en-US" sz="3200" b="0" dirty="0"/>
              <a:t>final concepts mapped into five categories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3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330452"/>
            <a:ext cx="3326993" cy="4828032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lack of shared taxonomy inhibits conversation</a:t>
            </a: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smtClean="0"/>
              <a:t>”</a:t>
            </a:r>
            <a:r>
              <a:rPr lang="en-US" b="0" dirty="0" err="1" smtClean="0"/>
              <a:t>Blockchain</a:t>
            </a:r>
            <a:r>
              <a:rPr lang="en-US" b="0" dirty="0" smtClean="0"/>
              <a:t>” vs “</a:t>
            </a:r>
            <a:r>
              <a:rPr lang="en-US" b="0" dirty="0" err="1" smtClean="0"/>
              <a:t>blockchain</a:t>
            </a:r>
            <a:r>
              <a:rPr lang="en-US" b="0" dirty="0" smtClean="0"/>
              <a:t>”</a:t>
            </a:r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smtClean="0"/>
              <a:t>Shared public ledgers (SPL), distributed consensus ledgers (DCL), distributed ledger technology (DLT)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43209" y="1330452"/>
            <a:ext cx="3326993" cy="48280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Misconceptions about the technical properties of </a:t>
            </a:r>
            <a:r>
              <a:rPr lang="en-US" dirty="0" err="1" smtClean="0"/>
              <a:t>blockchains</a:t>
            </a:r>
            <a:r>
              <a:rPr lang="en-US" dirty="0" smtClean="0"/>
              <a:t> are prevalent</a:t>
            </a:r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lang="en-US" dirty="0"/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smtClean="0"/>
              <a:t>Privacy is not protected by basic </a:t>
            </a:r>
            <a:r>
              <a:rPr lang="en-US" b="0" dirty="0" err="1" smtClean="0"/>
              <a:t>blockchains</a:t>
            </a:r>
            <a:endParaRPr lang="en-US" b="0" dirty="0" smtClean="0"/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err="1" smtClean="0"/>
              <a:t>Blockchains</a:t>
            </a:r>
            <a:r>
              <a:rPr lang="en-US" b="0" dirty="0" smtClean="0"/>
              <a:t> are not trustless – they </a:t>
            </a:r>
            <a:r>
              <a:rPr lang="en-US" b="0" i="1" dirty="0" smtClean="0"/>
              <a:t>diffuse </a:t>
            </a:r>
            <a:r>
              <a:rPr lang="en-US" b="0" dirty="0" smtClean="0"/>
              <a:t>trust</a:t>
            </a:r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b="0" dirty="0" smtClean="0"/>
              <a:t>Ledgers don’t store state – they store </a:t>
            </a:r>
            <a:r>
              <a:rPr lang="en-US" b="0" i="1" dirty="0" smtClean="0"/>
              <a:t>state changes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049806" y="1330452"/>
            <a:ext cx="3326993" cy="48280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Ideological and technical properties are often conflated</a:t>
            </a: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dirty="0" smtClean="0"/>
              <a:t>Technical capabilities are more nuanced than ideological claims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dirty="0" smtClean="0"/>
              <a:t>Ideology can cause suboptimal technical decisions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="0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="0" dirty="0"/>
          </a:p>
          <a:p>
            <a:pPr marL="2857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1665" b="-944"/>
          <a:stretch/>
        </p:blipFill>
        <p:spPr>
          <a:xfrm>
            <a:off x="1280908" y="4398264"/>
            <a:ext cx="2438400" cy="156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505" y="4114800"/>
            <a:ext cx="24384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22307" t="15596" r="21598" b="8716"/>
          <a:stretch/>
        </p:blipFill>
        <p:spPr>
          <a:xfrm>
            <a:off x="8550829" y="4324967"/>
            <a:ext cx="2324946" cy="16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4206</TotalTime>
  <Pages>1</Pages>
  <Words>1489</Words>
  <Application>Microsoft Macintosh PowerPoint</Application>
  <PresentationFormat>Custom</PresentationFormat>
  <Paragraphs>257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ＭＳ Ｐゴシック</vt:lpstr>
      <vt:lpstr>Times New Roman</vt:lpstr>
      <vt:lpstr>Wingdings</vt:lpstr>
      <vt:lpstr>Arial</vt:lpstr>
      <vt:lpstr>Lincoln_2012_v16x9</vt:lpstr>
      <vt:lpstr>Making Sense of Blockchain through Grounded Theory </vt:lpstr>
      <vt:lpstr>Blockchain technology comes with some hype…</vt:lpstr>
      <vt:lpstr>…but it’s not all hype</vt:lpstr>
      <vt:lpstr>Blockchain beyond Bitcoin</vt:lpstr>
      <vt:lpstr>Outline</vt:lpstr>
      <vt:lpstr>Grounded theory</vt:lpstr>
      <vt:lpstr>Outline</vt:lpstr>
      <vt:lpstr>Results overview</vt:lpstr>
      <vt:lpstr>Some theories</vt:lpstr>
      <vt:lpstr>Lack of standardized terminology</vt:lpstr>
      <vt:lpstr>Prevalent misconceptions</vt:lpstr>
      <vt:lpstr>Ideology, design goals, and technical realities are blurred</vt:lpstr>
      <vt:lpstr>Graph analysis</vt:lpstr>
      <vt:lpstr>Insights from graph analysis</vt:lpstr>
      <vt:lpstr>Decentralized governance</vt:lpstr>
      <vt:lpstr>Ledger, not data store</vt:lpstr>
      <vt:lpstr>Anonymity</vt:lpstr>
      <vt:lpstr>Applications</vt:lpstr>
      <vt:lpstr>Promising Applications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Sense of Blockchain through Grounded Theory </dc:title>
  <dc:subject/>
  <dc:creator>Ben Kaiser</dc:creator>
  <cp:keywords/>
  <dc:description/>
  <cp:lastModifiedBy>Ben Kaiser</cp:lastModifiedBy>
  <cp:revision>134</cp:revision>
  <cp:lastPrinted>2001-06-18T18:57:59Z</cp:lastPrinted>
  <dcterms:created xsi:type="dcterms:W3CDTF">2017-10-30T15:07:18Z</dcterms:created>
  <dcterms:modified xsi:type="dcterms:W3CDTF">2017-12-06T21:11:58Z</dcterms:modified>
  <cp:category/>
</cp:coreProperties>
</file>