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8"/>
  </p:notesMasterIdLst>
  <p:handoutMasterIdLst>
    <p:handoutMasterId r:id="rId9"/>
  </p:handoutMasterIdLst>
  <p:sldIdLst>
    <p:sldId id="269" r:id="rId2"/>
    <p:sldId id="278" r:id="rId3"/>
    <p:sldId id="270" r:id="rId4"/>
    <p:sldId id="279" r:id="rId5"/>
    <p:sldId id="280" r:id="rId6"/>
    <p:sldId id="271" r:id="rId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7155" autoAdjust="0"/>
  </p:normalViewPr>
  <p:slideViewPr>
    <p:cSldViewPr>
      <p:cViewPr varScale="1">
        <p:scale>
          <a:sx n="162" d="100"/>
          <a:sy n="162" d="100"/>
        </p:scale>
        <p:origin x="1812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3412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r>
              <a:rPr lang="en-US"/>
              <a:t>C</a:t>
            </a:r>
            <a:endParaRPr lang="en-US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0B6EC5B-DE15-4B62-9DC0-DE1BD893DD1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r>
              <a:rPr lang="en-US"/>
              <a:t>C</a:t>
            </a:r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23FACB9-4E35-4CB3-835A-2EBF55FAEDE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107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7108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Tx/>
              <a:buNone/>
              <a:defRPr sz="29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  <p:sp>
        <p:nvSpPr>
          <p:cNvPr id="47109" name="Date Placeholder 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DEC3B9C3-549E-4B1C-B1B1-35F4F6B44119}" type="datetime5">
              <a:rPr lang="en-US" altLang="en-US" smtClean="0"/>
              <a:t>26-Feb-19</a:t>
            </a:fld>
            <a:endParaRPr lang="en-US" altLang="en-US" dirty="0"/>
          </a:p>
        </p:txBody>
      </p:sp>
      <p:sp>
        <p:nvSpPr>
          <p:cNvPr id="47110" name="Footer Placeholder 4"/>
          <p:cNvSpPr>
            <a:spLocks noGrp="1" noChangeArrowheads="1"/>
          </p:cNvSpPr>
          <p:nvPr>
            <p:ph type="ftr" sz="quarter" idx="3"/>
          </p:nvPr>
        </p:nvSpPr>
        <p:spPr>
          <a:xfrm>
            <a:off x="26670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Concordia University</a:t>
            </a:r>
            <a:endParaRPr lang="en-US" altLang="en-US" dirty="0"/>
          </a:p>
        </p:txBody>
      </p:sp>
      <p:sp>
        <p:nvSpPr>
          <p:cNvPr id="47111" name="Slide Number Placeholder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945280F-DE53-48B1-9FB9-96A39916642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57826"/>
            <a:ext cx="8001000" cy="5847774"/>
          </a:xfrm>
        </p:spPr>
        <p:txBody>
          <a:bodyPr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F2CF1F-595D-418C-A704-91C43DB6F03D}" type="datetime5">
              <a:rPr lang="en-US" altLang="en-US" smtClean="0"/>
              <a:t>26-Feb-19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17282" y="1447800"/>
            <a:ext cx="826718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Concordia University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6F290-D301-4864-9490-340EF11588D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4B4448-8ADE-4B49-BB55-6278A2AD7A7D}" type="datetime5">
              <a:rPr lang="en-US" altLang="en-US" smtClean="0"/>
              <a:t>26-Feb-19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Concordia University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02DF6-5EF1-449D-8E8F-F40E7D2FCBC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8305800" y="152400"/>
            <a:ext cx="0" cy="17549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382000" y="152400"/>
            <a:ext cx="639763" cy="1046185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6083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599" y="228600"/>
            <a:ext cx="8001001" cy="59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46084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57826"/>
            <a:ext cx="8001000" cy="5923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6085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05800" y="1217656"/>
            <a:ext cx="838200" cy="217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893D0468-81F4-48FA-87E5-AD8DDBE8E334}" type="datetime5">
              <a:rPr lang="en-US" altLang="en-US" smtClean="0"/>
              <a:t>26-Feb-19</a:t>
            </a:fld>
            <a:endParaRPr lang="en-US" altLang="en-US" dirty="0"/>
          </a:p>
        </p:txBody>
      </p:sp>
      <p:sp>
        <p:nvSpPr>
          <p:cNvPr id="46087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52235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100" b="1"/>
            </a:lvl1pPr>
          </a:lstStyle>
          <a:p>
            <a:fld id="{D7E5119E-5338-4B55-81DC-57EAC9440FD0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0" name="Footer Placeholder 4"/>
          <p:cNvSpPr>
            <a:spLocks noGrp="1" noChangeArrowheads="1"/>
          </p:cNvSpPr>
          <p:nvPr>
            <p:ph type="ftr" sz="quarter" idx="3"/>
          </p:nvPr>
        </p:nvSpPr>
        <p:spPr>
          <a:xfrm>
            <a:off x="8305800" y="1450142"/>
            <a:ext cx="838200" cy="4572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r>
              <a:rPr lang="en-US" altLang="en-US"/>
              <a:t>Concordia University</a:t>
            </a:r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8" r:id="rId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20240" indent="-31591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43000"/>
            <a:ext cx="6945313" cy="1533525"/>
          </a:xfrm>
        </p:spPr>
        <p:txBody>
          <a:bodyPr/>
          <a:lstStyle/>
          <a:p>
            <a:pPr algn="ctr"/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Withdrawal Attack in ERC20 Tokens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543800" y="5715000"/>
            <a:ext cx="1381988" cy="217618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fld id="{47F2CF1F-595D-418C-A704-91C43DB6F03D}" type="datetime5">
              <a:rPr lang="en-US" altLang="en-US" sz="2000" smtClean="0"/>
              <a:pPr>
                <a:buNone/>
              </a:pPr>
              <a:t>26-Feb-19</a:t>
            </a:fld>
            <a:endParaRPr lang="en-US" alt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43800" y="6096000"/>
            <a:ext cx="1600200" cy="3810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Concordia University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496024-B596-46B1-B419-50D20BACFACF}"/>
              </a:ext>
            </a:extLst>
          </p:cNvPr>
          <p:cNvSpPr txBox="1"/>
          <p:nvPr/>
        </p:nvSpPr>
        <p:spPr>
          <a:xfrm>
            <a:off x="304800" y="3581400"/>
            <a:ext cx="5410200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/>
              <a:t>Presented by: </a:t>
            </a:r>
            <a:r>
              <a:rPr lang="en-US" sz="2400" dirty="0"/>
              <a:t>Reza Rahimian</a:t>
            </a:r>
          </a:p>
          <a:p>
            <a:pPr>
              <a:buNone/>
            </a:pPr>
            <a:r>
              <a:rPr lang="en-US" sz="2400" b="1" dirty="0"/>
              <a:t>Supervised by: </a:t>
            </a:r>
            <a:r>
              <a:rPr lang="en-US" sz="2400" dirty="0"/>
              <a:t>Dr. Jeremy Clark</a:t>
            </a:r>
          </a:p>
        </p:txBody>
      </p:sp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28600"/>
            <a:ext cx="8001001" cy="595489"/>
          </a:xfrm>
        </p:spPr>
        <p:txBody>
          <a:bodyPr/>
          <a:lstStyle/>
          <a:p>
            <a:r>
              <a:rPr lang="en-US" dirty="0"/>
              <a:t>Introduction to ERC20 Tokens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CF1F-595D-418C-A704-91C43DB6F03D}" type="datetime5">
              <a:rPr lang="en-US" altLang="en-US" smtClean="0"/>
              <a:t>26-Feb-19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Concordia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290-D301-4864-9490-340EF11588D9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0D440A-2268-4A7B-8BED-B631CF398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934065"/>
            <a:ext cx="5925232" cy="38704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052B18-D8EC-4609-9133-19D5EECA5698}"/>
              </a:ext>
            </a:extLst>
          </p:cNvPr>
          <p:cNvSpPr txBox="1"/>
          <p:nvPr/>
        </p:nvSpPr>
        <p:spPr>
          <a:xfrm>
            <a:off x="381805" y="1441409"/>
            <a:ext cx="1600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buNone/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z="1800" dirty="0"/>
              <a:t>Financial Assets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A60CF8-0979-4FD7-9770-AF5C6C3F5EE2}"/>
              </a:ext>
            </a:extLst>
          </p:cNvPr>
          <p:cNvSpPr txBox="1"/>
          <p:nvPr/>
        </p:nvSpPr>
        <p:spPr>
          <a:xfrm>
            <a:off x="256129" y="3406881"/>
            <a:ext cx="1842596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Blockchain representation</a:t>
            </a:r>
          </a:p>
          <a:p>
            <a:pPr algn="ctr">
              <a:buNone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</a:t>
            </a:r>
          </a:p>
          <a:p>
            <a:pPr algn="ctr">
              <a:buNone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ERC20 Token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8D7F2F-E0EB-49FC-8B23-67A9A1C83D3F}"/>
              </a:ext>
            </a:extLst>
          </p:cNvPr>
          <p:cNvCxnSpPr/>
          <p:nvPr/>
        </p:nvCxnSpPr>
        <p:spPr bwMode="auto">
          <a:xfrm>
            <a:off x="1177427" y="2279609"/>
            <a:ext cx="0" cy="1066800"/>
          </a:xfrm>
          <a:prstGeom prst="line">
            <a:avLst/>
          </a:prstGeom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52E4D4E-96FB-4DA5-92A1-6489F34E7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912" y="4149902"/>
            <a:ext cx="2388871" cy="270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5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 of ERC20 Standard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CD16-606C-4F1D-8826-8354C1344698}" type="datetime5">
              <a:rPr lang="en-US" altLang="en-US" smtClean="0"/>
              <a:t>26-Feb-19</a:t>
            </a:fld>
            <a:endParaRPr lang="en-US" alt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Concordia University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290-D301-4864-9490-340EF11588D9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EF5B1-317D-45D3-95D9-2FD6EC555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9" y="3962400"/>
            <a:ext cx="8852381" cy="21371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AD820A-E506-46CE-AD1A-63FCAB6B73EB}"/>
              </a:ext>
            </a:extLst>
          </p:cNvPr>
          <p:cNvSpPr txBox="1"/>
          <p:nvPr/>
        </p:nvSpPr>
        <p:spPr>
          <a:xfrm>
            <a:off x="152400" y="1066800"/>
            <a:ext cx="8610601" cy="250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sz="1400" dirty="0"/>
              <a:t>Calling approve function has to overwrite current allowance with new allowance.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sz="1400" dirty="0"/>
              <a:t>approve method does not adjust allowance, it sets new value of allowance.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sz="1400" dirty="0"/>
              <a:t>Transferring 0 values by </a:t>
            </a:r>
            <a:r>
              <a:rPr lang="en-US" sz="1400" dirty="0" err="1"/>
              <a:t>transferFrom</a:t>
            </a:r>
            <a:r>
              <a:rPr lang="en-US" sz="1400" dirty="0"/>
              <a:t> method MUST be treated as normal transfers and fire the Transfer event as non-zero transactions.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sz="1400" dirty="0"/>
              <a:t>Introducing new methods violates ERC20 API and it MUST be avoided for having compatible token with already deployed smart contracts.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sz="1400" dirty="0"/>
              <a:t>Spender will be allowed to withdraw from approver account multiple times, up to the allowed amount.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sz="1400" dirty="0"/>
              <a:t>Transferring initial allowed tokens is considered as legitimate transfer. It could happen right after approval or before changing allowance.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sz="1400" dirty="0"/>
              <a:t>Race condition MUST not happen in any case to prevent multiple withdrawal from the account.</a:t>
            </a:r>
          </a:p>
        </p:txBody>
      </p:sp>
    </p:spTree>
    <p:extLst>
      <p:ext uri="{BB962C8B-B14F-4D97-AF65-F5344CB8AC3E}">
        <p14:creationId xmlns:p14="http://schemas.microsoft.com/office/powerpoint/2010/main" val="319056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Withdrawal Attack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CF1F-595D-418C-A704-91C43DB6F03D}" type="datetime5">
              <a:rPr lang="en-US" altLang="en-US" smtClean="0"/>
              <a:t>26-Feb-19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Concordia University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290-D301-4864-9490-340EF11588D9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8438440-3E29-41AF-ABF2-E36593A23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5" y="1121400"/>
            <a:ext cx="8312727" cy="4615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CFF2E79-4E14-4B8A-AE0C-D86AAE389DC5}"/>
              </a:ext>
            </a:extLst>
          </p:cNvPr>
          <p:cNvSpPr txBox="1"/>
          <p:nvPr/>
        </p:nvSpPr>
        <p:spPr>
          <a:xfrm>
            <a:off x="381000" y="6076890"/>
            <a:ext cx="815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"/>
            </a:pPr>
            <a:r>
              <a:rPr lang="en-US" sz="2000" dirty="0"/>
              <a:t>The goal is to prevent Bob from transferring more M tokens</a:t>
            </a:r>
          </a:p>
        </p:txBody>
      </p:sp>
    </p:spTree>
    <p:extLst>
      <p:ext uri="{BB962C8B-B14F-4D97-AF65-F5344CB8AC3E}">
        <p14:creationId xmlns:p14="http://schemas.microsoft.com/office/powerpoint/2010/main" val="365064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Evaluating Proposed Solutions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CF1F-595D-418C-A704-91C43DB6F03D}" type="datetime5">
              <a:rPr lang="en-US" altLang="en-US" smtClean="0"/>
              <a:t>26-Feb-19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Concordia University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290-D301-4864-9490-340EF11588D9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A3E28F-0160-42B5-A02B-F2A2FDB6B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2" y="2021495"/>
            <a:ext cx="4390104" cy="46841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5A38F5-35B4-434F-AD9A-B5607E2A7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005" y="2021495"/>
            <a:ext cx="4038496" cy="46841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FCCC53-7463-4753-ADE9-F3502C8C2169}"/>
              </a:ext>
            </a:extLst>
          </p:cNvPr>
          <p:cNvSpPr txBox="1"/>
          <p:nvPr/>
        </p:nvSpPr>
        <p:spPr>
          <a:xfrm>
            <a:off x="2971800" y="1035164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ERC20 specifications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7B4AA5-223B-4178-96F3-261DF1CB4A07}"/>
              </a:ext>
            </a:extLst>
          </p:cNvPr>
          <p:cNvCxnSpPr>
            <a:stCxn id="14" idx="2"/>
          </p:cNvCxnSpPr>
          <p:nvPr/>
        </p:nvCxnSpPr>
        <p:spPr bwMode="auto">
          <a:xfrm flipH="1">
            <a:off x="3276600" y="1435274"/>
            <a:ext cx="1219200" cy="545926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A9B065-A046-419C-887A-B29C390EFF75}"/>
              </a:ext>
            </a:extLst>
          </p:cNvPr>
          <p:cNvCxnSpPr>
            <a:cxnSpLocks/>
          </p:cNvCxnSpPr>
          <p:nvPr/>
        </p:nvCxnSpPr>
        <p:spPr bwMode="auto">
          <a:xfrm>
            <a:off x="4495800" y="1435274"/>
            <a:ext cx="1219200" cy="545926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37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CF1F-595D-418C-A704-91C43DB6F03D}" type="datetime5">
              <a:rPr lang="en-US" altLang="en-US" smtClean="0"/>
              <a:t>26-Feb-19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Concordia University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290-D301-4864-9490-340EF11588D9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7627" y="1066800"/>
            <a:ext cx="7391400" cy="1123374"/>
          </a:xfrm>
        </p:spPr>
        <p:txBody>
          <a:bodyPr>
            <a:normAutofit/>
          </a:bodyPr>
          <a:lstStyle/>
          <a:p>
            <a:r>
              <a:rPr lang="en-US" dirty="0"/>
              <a:t>Securing </a:t>
            </a:r>
            <a:r>
              <a:rPr lang="en-US" b="1" dirty="0" err="1"/>
              <a:t>transferFrom</a:t>
            </a:r>
            <a:r>
              <a:rPr lang="en-US" dirty="0"/>
              <a:t> method instead of </a:t>
            </a:r>
            <a:r>
              <a:rPr lang="en-US" b="1" dirty="0"/>
              <a:t>approve</a:t>
            </a:r>
            <a:r>
              <a:rPr lang="en-US" dirty="0"/>
              <a:t> method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FE792D-31AF-4D31-ADAD-A96C3EFD4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86" y="2492666"/>
            <a:ext cx="8390514" cy="25300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268EF8-E50B-4FB7-BC28-E68C6F456292}"/>
              </a:ext>
            </a:extLst>
          </p:cNvPr>
          <p:cNvSpPr txBox="1"/>
          <p:nvPr/>
        </p:nvSpPr>
        <p:spPr>
          <a:xfrm>
            <a:off x="1905000" y="5311914"/>
            <a:ext cx="29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 dirty="0"/>
              <a:t>Keep tracking of transferred tokens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60D156-4342-44DC-B390-70B67A8F836B}"/>
              </a:ext>
            </a:extLst>
          </p:cNvPr>
          <p:cNvSpPr txBox="1"/>
          <p:nvPr/>
        </p:nvSpPr>
        <p:spPr>
          <a:xfrm>
            <a:off x="5907377" y="4881716"/>
            <a:ext cx="29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 dirty="0"/>
              <a:t>Preventing more token transfer than allowed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71FAD9-FD24-4DE5-A8B9-D568C7C187A5}"/>
              </a:ext>
            </a:extLst>
          </p:cNvPr>
          <p:cNvCxnSpPr>
            <a:cxnSpLocks/>
          </p:cNvCxnSpPr>
          <p:nvPr/>
        </p:nvCxnSpPr>
        <p:spPr bwMode="auto">
          <a:xfrm flipH="1">
            <a:off x="7696200" y="3870013"/>
            <a:ext cx="228600" cy="984701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E07E20-95B0-41B5-9BB7-D73505EFF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657600" y="4297718"/>
            <a:ext cx="952254" cy="937941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638690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training presentat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les training presentation.potx" id="{3181A242-BAE2-485E-97E8-919259126601}" vid="{819B686A-E690-42F4-91DA-6D012EEA393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presentation</Template>
  <TotalTime>939</TotalTime>
  <Words>212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Wingdings</vt:lpstr>
      <vt:lpstr>Sales training presentation</vt:lpstr>
      <vt:lpstr> Multiple Withdrawal Attack in ERC20 Tokens</vt:lpstr>
      <vt:lpstr>Introduction to ERC20 Tokens</vt:lpstr>
      <vt:lpstr>Specifications of ERC20 Standard</vt:lpstr>
      <vt:lpstr>Multiple Withdrawal Attack</vt:lpstr>
      <vt:lpstr>Evaluating Proposed Solutions</vt:lpstr>
      <vt:lpstr>Proposed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Order Books</dc:title>
  <dc:creator>Windows User</dc:creator>
  <cp:lastModifiedBy>Mohammadreza Rahimian</cp:lastModifiedBy>
  <cp:revision>43</cp:revision>
  <dcterms:created xsi:type="dcterms:W3CDTF">2018-04-30T01:02:39Z</dcterms:created>
  <dcterms:modified xsi:type="dcterms:W3CDTF">2019-02-27T03:18:18Z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