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</p:sldIdLst>
  <p:sldSz cy="5143500" cx="9144000"/>
  <p:notesSz cx="6858000" cy="9144000"/>
  <p:embeddedFontLst>
    <p:embeddedFont>
      <p:font typeface="Economica"/>
      <p:regular r:id="rId98"/>
      <p:bold r:id="rId99"/>
      <p:italic r:id="rId100"/>
      <p:boldItalic r:id="rId101"/>
    </p:embeddedFont>
    <p:embeddedFont>
      <p:font typeface="Sorts Mill Goudy"/>
      <p:regular r:id="rId102"/>
      <p:italic r:id="rId103"/>
    </p:embeddedFont>
    <p:embeddedFont>
      <p:font typeface="Open Sans"/>
      <p:regular r:id="rId104"/>
      <p:bold r:id="rId105"/>
      <p:italic r:id="rId106"/>
      <p:boldItalic r:id="rId10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OpenSans-boldItalic.fntdata"/><Relationship Id="rId106" Type="http://schemas.openxmlformats.org/officeDocument/2006/relationships/font" Target="fonts/OpenSans-italic.fntdata"/><Relationship Id="rId105" Type="http://schemas.openxmlformats.org/officeDocument/2006/relationships/font" Target="fonts/OpenSans-bold.fntdata"/><Relationship Id="rId104" Type="http://schemas.openxmlformats.org/officeDocument/2006/relationships/font" Target="fonts/OpenSans-regular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SortsMillGoudy-italic.fntdata"/><Relationship Id="rId102" Type="http://schemas.openxmlformats.org/officeDocument/2006/relationships/font" Target="fonts/SortsMillGoudy-regular.fntdata"/><Relationship Id="rId101" Type="http://schemas.openxmlformats.org/officeDocument/2006/relationships/font" Target="fonts/Economica-boldItalic.fntdata"/><Relationship Id="rId100" Type="http://schemas.openxmlformats.org/officeDocument/2006/relationships/font" Target="fonts/Economica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font" Target="fonts/Economica-bold.fntdata"/><Relationship Id="rId10" Type="http://schemas.openxmlformats.org/officeDocument/2006/relationships/slide" Target="slides/slide5.xml"/><Relationship Id="rId98" Type="http://schemas.openxmlformats.org/officeDocument/2006/relationships/font" Target="fonts/Economic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3b2fea411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3b2fea41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b2fea41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3b2fea41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3c7b866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3c7b866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3c7b866e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3c7b866e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3c7b866e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3c7b866e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339a732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339a732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339a7327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339a7327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339a732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339a732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3c7b866e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3c7b866e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3c7b866e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3c7b866e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486a31ec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486a31ec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3c7b866e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3c7b866e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339a7327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339a7327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3c7b866ee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3c7b866ee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3c7b866e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3c7b866e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3c7b866e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3c7b866e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3c7b866ee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3c7b866e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3c7b866ee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3c7b866e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3c7b866ee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3c7b866ee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3c7b866e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3c7b866e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3c7b866ee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3c7b866ee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814fbf01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814fbf01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339a7327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339a7327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3c7b866ee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e3c7b866ee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f339a7327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f339a7327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02bdccc2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02bdccc2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3c7b866e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3c7b866e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0486a31ec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0486a31ec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2bdccc2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2bdccc2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0486a31ec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0486a31ec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f339a7327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f339a7327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02bdccc22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02bdccc22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814fbf0c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814fbf0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2bdccc22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2bdccc22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02bdccc22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02bdccc22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02bdccc22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02bdccc22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02bdccc22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02bdccc22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02bdccc22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02bdccc22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02bdccc22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02bdccc22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02bdccc22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02bdccc22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02bdccc22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02bdccc22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02bdccc22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02bdccc22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f339a7327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f339a7327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b2fea41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3b2fea41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02be0d13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02be0d13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02be0d13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02be0d13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02be0d133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02be0d133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02be0d13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02be0d13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f8c82331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f8c82331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02be0d133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02be0d133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02be0d133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02be0d133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f339a7327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f339a7327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f339a7327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f339a7327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f347f7cd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f347f7cd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8c823316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8c823316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f347f7cd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f347f7cd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f347f7cd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f347f7cd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f339a7327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f339a7327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f339a7327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f339a7327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f339a7327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f339a7327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f339a7327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f339a7327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f8beac66f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f8beac66f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f339a7327d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f339a7327d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f339a7327d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f339a7327d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f8beac66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f8beac66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3b2fea41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3b2fea41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f8beac66f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f8beac66f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f8beac66f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f8beac66f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f8beac66f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f8beac66f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f8beac66f4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f8beac66f4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f8beac66f4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f8beac66f4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f8beac66f4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f8beac66f4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f8beac66f4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f8beac66f4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f8beac66f4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f8beac66f4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f8beac66f4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f8beac66f4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f8beac66f4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f8beac66f4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45ed9f40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45ed9f40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f8beac66f4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f8beac66f4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e3c7b866ee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e3c7b866ee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f8beac66f4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f8beac66f4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e3c7b866ee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e3c7b866ee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f8beac66f4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f8beac66f4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e3c7b866ee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e3c7b866ee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e3c7b866ee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e3c7b866ee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e3c7b866ee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e3c7b866ee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e3c7b866ee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e3c7b866ee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e3c7b866ee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e3c7b866ee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5ed9f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45ed9f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e3c7b866ee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e3c7b866ee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e3c7b866ee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e3c7b866ee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e3c7b866ee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e3c7b866ee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16.jpg"/><Relationship Id="rId6" Type="http://schemas.openxmlformats.org/officeDocument/2006/relationships/image" Target="../media/image18.jpg"/><Relationship Id="rId7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16.jpg"/><Relationship Id="rId6" Type="http://schemas.openxmlformats.org/officeDocument/2006/relationships/image" Target="../media/image18.jpg"/><Relationship Id="rId7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18.jpg"/><Relationship Id="rId6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19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19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2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2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Relationship Id="rId4" Type="http://schemas.openxmlformats.org/officeDocument/2006/relationships/image" Target="../media/image44.png"/><Relationship Id="rId5" Type="http://schemas.openxmlformats.org/officeDocument/2006/relationships/image" Target="../media/image2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2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Relationship Id="rId4" Type="http://schemas.openxmlformats.org/officeDocument/2006/relationships/image" Target="../media/image19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2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2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2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2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3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2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3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3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png"/><Relationship Id="rId4" Type="http://schemas.openxmlformats.org/officeDocument/2006/relationships/image" Target="../media/image35.jpg"/><Relationship Id="rId5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png"/><Relationship Id="rId4" Type="http://schemas.openxmlformats.org/officeDocument/2006/relationships/image" Target="../media/image4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8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2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9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7" Type="http://schemas.openxmlformats.org/officeDocument/2006/relationships/image" Target="../media/image1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43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Upgradeability</a:t>
            </a:r>
            <a:br>
              <a:rPr lang="en"/>
            </a:br>
            <a:r>
              <a:rPr lang="en"/>
              <a:t>Good, Bad, Ugly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Mehdi Salehi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75" y="1794500"/>
            <a:ext cx="1780401" cy="11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700" y="4343739"/>
            <a:ext cx="3054602" cy="698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>
            <a:off x="5561200" y="1756525"/>
            <a:ext cx="2164500" cy="102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Upgradeability is a Bug!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2"/>
          <p:cNvCxnSpPr/>
          <p:nvPr/>
        </p:nvCxnSpPr>
        <p:spPr>
          <a:xfrm flipH="1" rot="10800000">
            <a:off x="3374050" y="2231125"/>
            <a:ext cx="2022300" cy="550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2"/>
          <p:cNvSpPr txBox="1"/>
          <p:nvPr/>
        </p:nvSpPr>
        <p:spPr>
          <a:xfrm>
            <a:off x="5715025" y="1863750"/>
            <a:ext cx="165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How ?! (immutability)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1" name="Google Shape;151;p22"/>
          <p:cNvCxnSpPr/>
          <p:nvPr/>
        </p:nvCxnSpPr>
        <p:spPr>
          <a:xfrm>
            <a:off x="3368500" y="2978400"/>
            <a:ext cx="2033400" cy="4395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2"/>
          <p:cNvSpPr txBox="1"/>
          <p:nvPr/>
        </p:nvSpPr>
        <p:spPr>
          <a:xfrm>
            <a:off x="5715025" y="3191675"/>
            <a:ext cx="181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Who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" sz="17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Is responsible?!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560500" y="2571325"/>
            <a:ext cx="2648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No way!</a:t>
            </a:r>
            <a:br>
              <a:rPr lang="en" sz="15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We need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upgradeability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Upgradeability Patterns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6100" y="2112900"/>
            <a:ext cx="534352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Retail Changes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/>
          <p:nvPr/>
        </p:nvSpPr>
        <p:spPr>
          <a:xfrm>
            <a:off x="726250" y="2571750"/>
            <a:ext cx="1591800" cy="49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Retail Changes</a:t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3253225" y="2049450"/>
            <a:ext cx="1591800" cy="4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Parameter Change</a:t>
            </a:r>
            <a:endParaRPr sz="1200"/>
          </a:p>
        </p:txBody>
      </p:sp>
      <p:cxnSp>
        <p:nvCxnSpPr>
          <p:cNvPr id="169" name="Google Shape;169;p24"/>
          <p:cNvCxnSpPr>
            <a:stCxn id="167" idx="3"/>
            <a:endCxn id="168" idx="1"/>
          </p:cNvCxnSpPr>
          <p:nvPr/>
        </p:nvCxnSpPr>
        <p:spPr>
          <a:xfrm flipH="1" rot="10800000">
            <a:off x="2318050" y="2253450"/>
            <a:ext cx="935100" cy="565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Change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5"/>
          <p:cNvCxnSpPr/>
          <p:nvPr/>
        </p:nvCxnSpPr>
        <p:spPr>
          <a:xfrm>
            <a:off x="3396000" y="2351950"/>
            <a:ext cx="126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5"/>
          <p:cNvSpPr txBox="1"/>
          <p:nvPr/>
        </p:nvSpPr>
        <p:spPr>
          <a:xfrm>
            <a:off x="5681975" y="1828600"/>
            <a:ext cx="139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Upgrade to control Demand and Supply of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DAI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34400" y="3049723"/>
            <a:ext cx="139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Stability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Fee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1334400" y="3419023"/>
            <a:ext cx="139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Dai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Saving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Rate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1180550" y="3787600"/>
            <a:ext cx="180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Collateral Ratio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2989250" y="2933325"/>
            <a:ext cx="197700" cy="1340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25"/>
          <p:cNvCxnSpPr>
            <a:stCxn id="182" idx="1"/>
          </p:cNvCxnSpPr>
          <p:nvPr/>
        </p:nvCxnSpPr>
        <p:spPr>
          <a:xfrm flipH="1" rot="10800000">
            <a:off x="3186950" y="2912475"/>
            <a:ext cx="1637700" cy="69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050" y="1636813"/>
            <a:ext cx="650592" cy="92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0400" y="2459924"/>
            <a:ext cx="1263902" cy="589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Upgradeability Patterns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/>
          <p:nvPr/>
        </p:nvSpPr>
        <p:spPr>
          <a:xfrm>
            <a:off x="726250" y="2571750"/>
            <a:ext cx="1591800" cy="49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Retail Changes</a:t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3253225" y="2049450"/>
            <a:ext cx="1591800" cy="4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Parameter Change</a:t>
            </a:r>
            <a:endParaRPr sz="1200"/>
          </a:p>
        </p:txBody>
      </p:sp>
      <p:cxnSp>
        <p:nvCxnSpPr>
          <p:cNvPr id="195" name="Google Shape;195;p26"/>
          <p:cNvCxnSpPr>
            <a:stCxn id="193" idx="3"/>
            <a:endCxn id="194" idx="1"/>
          </p:cNvCxnSpPr>
          <p:nvPr/>
        </p:nvCxnSpPr>
        <p:spPr>
          <a:xfrm flipH="1" rot="10800000">
            <a:off x="2318050" y="2253450"/>
            <a:ext cx="935100" cy="565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6"/>
          <p:cNvSpPr/>
          <p:nvPr/>
        </p:nvSpPr>
        <p:spPr>
          <a:xfrm>
            <a:off x="3253225" y="3066150"/>
            <a:ext cx="1591800" cy="4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Component Change</a:t>
            </a:r>
            <a:endParaRPr sz="1200"/>
          </a:p>
        </p:txBody>
      </p:sp>
      <p:cxnSp>
        <p:nvCxnSpPr>
          <p:cNvPr id="197" name="Google Shape;197;p26"/>
          <p:cNvCxnSpPr>
            <a:stCxn id="193" idx="3"/>
            <a:endCxn id="196" idx="1"/>
          </p:cNvCxnSpPr>
          <p:nvPr/>
        </p:nvCxnSpPr>
        <p:spPr>
          <a:xfrm>
            <a:off x="2318050" y="2818950"/>
            <a:ext cx="935100" cy="451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</a:t>
            </a:r>
            <a:r>
              <a:rPr lang="en"/>
              <a:t> Change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7"/>
          <p:cNvCxnSpPr/>
          <p:nvPr/>
        </p:nvCxnSpPr>
        <p:spPr>
          <a:xfrm>
            <a:off x="3396000" y="2351950"/>
            <a:ext cx="126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7"/>
          <p:cNvSpPr txBox="1"/>
          <p:nvPr/>
        </p:nvSpPr>
        <p:spPr>
          <a:xfrm>
            <a:off x="1136600" y="3392235"/>
            <a:ext cx="139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Assets to Borrow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2989250" y="2988275"/>
            <a:ext cx="197700" cy="1177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7"/>
          <p:cNvCxnSpPr>
            <a:stCxn id="207" idx="1"/>
          </p:cNvCxnSpPr>
          <p:nvPr/>
        </p:nvCxnSpPr>
        <p:spPr>
          <a:xfrm flipH="1" rot="10800000">
            <a:off x="3186950" y="2885675"/>
            <a:ext cx="1637700" cy="69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209" name="Google Shape;2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050" y="1636813"/>
            <a:ext cx="650592" cy="92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0404" y="2560128"/>
            <a:ext cx="1263900" cy="67709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/>
        </p:nvSpPr>
        <p:spPr>
          <a:xfrm>
            <a:off x="1047150" y="3722375"/>
            <a:ext cx="197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Need a way to calculate interest rate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225" y="1802363"/>
            <a:ext cx="650592" cy="92332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/>
        </p:nvSpPr>
        <p:spPr>
          <a:xfrm>
            <a:off x="5347300" y="2838125"/>
            <a:ext cx="152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contract for calculations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Change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28"/>
          <p:cNvCxnSpPr/>
          <p:nvPr/>
        </p:nvCxnSpPr>
        <p:spPr>
          <a:xfrm>
            <a:off x="3396000" y="2351950"/>
            <a:ext cx="1923300" cy="73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8"/>
          <p:cNvSpPr txBox="1"/>
          <p:nvPr/>
        </p:nvSpPr>
        <p:spPr>
          <a:xfrm>
            <a:off x="1136600" y="3392235"/>
            <a:ext cx="139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Assets to Borrow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2989250" y="2988275"/>
            <a:ext cx="197700" cy="1177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28"/>
          <p:cNvCxnSpPr>
            <a:stCxn id="223" idx="1"/>
          </p:cNvCxnSpPr>
          <p:nvPr/>
        </p:nvCxnSpPr>
        <p:spPr>
          <a:xfrm flipH="1" rot="10800000">
            <a:off x="3186950" y="3571775"/>
            <a:ext cx="2154300" cy="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225" name="Google Shape;2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050" y="1636813"/>
            <a:ext cx="650592" cy="92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0404" y="2560128"/>
            <a:ext cx="1263900" cy="67709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1047150" y="3722375"/>
            <a:ext cx="197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Need a way to calculate interest rate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2200" y="1267013"/>
            <a:ext cx="650592" cy="85196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/>
        </p:nvSpPr>
        <p:spPr>
          <a:xfrm>
            <a:off x="5280800" y="2202443"/>
            <a:ext cx="119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Old contract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8700" y="2713513"/>
            <a:ext cx="650592" cy="92332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/>
        </p:nvSpPr>
        <p:spPr>
          <a:xfrm>
            <a:off x="5457200" y="3722375"/>
            <a:ext cx="139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New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contract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311700" y="1147225"/>
            <a:ext cx="85206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to implement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audit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Cons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fix a bug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add/change Logic in Parameter Configuration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add new functionality in Component change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Upgradeability Patterns</a:t>
            </a:r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850" y="1804975"/>
            <a:ext cx="73437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Upgradeability Patterns</a:t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/>
          <p:nvPr/>
        </p:nvSpPr>
        <p:spPr>
          <a:xfrm>
            <a:off x="726250" y="2571750"/>
            <a:ext cx="1591800" cy="49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Wholesale Changes</a:t>
            </a:r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253225" y="2049450"/>
            <a:ext cx="1591800" cy="4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Migration</a:t>
            </a:r>
            <a:endParaRPr sz="1200"/>
          </a:p>
        </p:txBody>
      </p:sp>
      <p:cxnSp>
        <p:nvCxnSpPr>
          <p:cNvPr id="255" name="Google Shape;255;p31"/>
          <p:cNvCxnSpPr>
            <a:stCxn id="253" idx="3"/>
            <a:endCxn id="254" idx="1"/>
          </p:cNvCxnSpPr>
          <p:nvPr/>
        </p:nvCxnSpPr>
        <p:spPr>
          <a:xfrm flipH="1" rot="10800000">
            <a:off x="2318050" y="2253450"/>
            <a:ext cx="935100" cy="565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Funding &amp; Partners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063" y="1548225"/>
            <a:ext cx="5078620" cy="28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(Social Upgrade)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2"/>
          <p:cNvSpPr/>
          <p:nvPr/>
        </p:nvSpPr>
        <p:spPr>
          <a:xfrm>
            <a:off x="549600" y="2698225"/>
            <a:ext cx="1591800" cy="4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Migration</a:t>
            </a:r>
            <a:endParaRPr sz="1200"/>
          </a:p>
        </p:txBody>
      </p:sp>
      <p:sp>
        <p:nvSpPr>
          <p:cNvPr id="264" name="Google Shape;264;p32"/>
          <p:cNvSpPr/>
          <p:nvPr/>
        </p:nvSpPr>
        <p:spPr>
          <a:xfrm>
            <a:off x="3561750" y="1883475"/>
            <a:ext cx="2020500" cy="4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Deploy</a:t>
            </a:r>
            <a:r>
              <a:rPr lang="en" sz="1200"/>
              <a:t> a new contract</a:t>
            </a:r>
            <a:endParaRPr sz="1200"/>
          </a:p>
        </p:txBody>
      </p:sp>
      <p:sp>
        <p:nvSpPr>
          <p:cNvPr id="265" name="Google Shape;265;p32"/>
          <p:cNvSpPr/>
          <p:nvPr/>
        </p:nvSpPr>
        <p:spPr>
          <a:xfrm>
            <a:off x="3561750" y="2698213"/>
            <a:ext cx="2020500" cy="4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Collecting data from old version</a:t>
            </a:r>
            <a:endParaRPr sz="1200"/>
          </a:p>
        </p:txBody>
      </p:sp>
      <p:sp>
        <p:nvSpPr>
          <p:cNvPr id="266" name="Google Shape;266;p32"/>
          <p:cNvSpPr/>
          <p:nvPr/>
        </p:nvSpPr>
        <p:spPr>
          <a:xfrm>
            <a:off x="3561750" y="3512975"/>
            <a:ext cx="2020500" cy="4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Push data in the newer version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(Social Upgrade)</a:t>
            </a:r>
            <a:endParaRPr/>
          </a:p>
        </p:txBody>
      </p:sp>
      <p:sp>
        <p:nvSpPr>
          <p:cNvPr id="272" name="Google Shape;272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/>
          <p:nvPr/>
        </p:nvSpPr>
        <p:spPr>
          <a:xfrm>
            <a:off x="549600" y="2698225"/>
            <a:ext cx="1591800" cy="4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Migration</a:t>
            </a:r>
            <a:endParaRPr sz="1200"/>
          </a:p>
        </p:txBody>
      </p:sp>
      <p:sp>
        <p:nvSpPr>
          <p:cNvPr id="275" name="Google Shape;275;p33"/>
          <p:cNvSpPr/>
          <p:nvPr/>
        </p:nvSpPr>
        <p:spPr>
          <a:xfrm>
            <a:off x="3561750" y="1883475"/>
            <a:ext cx="2020500" cy="4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Deploy a new contract</a:t>
            </a:r>
            <a:endParaRPr sz="1200"/>
          </a:p>
        </p:txBody>
      </p:sp>
      <p:sp>
        <p:nvSpPr>
          <p:cNvPr id="276" name="Google Shape;276;p33"/>
          <p:cNvSpPr/>
          <p:nvPr/>
        </p:nvSpPr>
        <p:spPr>
          <a:xfrm>
            <a:off x="3561750" y="2698213"/>
            <a:ext cx="2020500" cy="4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Collecting data from old version</a:t>
            </a:r>
            <a:endParaRPr sz="1200"/>
          </a:p>
        </p:txBody>
      </p:sp>
      <p:sp>
        <p:nvSpPr>
          <p:cNvPr id="277" name="Google Shape;277;p33"/>
          <p:cNvSpPr/>
          <p:nvPr/>
        </p:nvSpPr>
        <p:spPr>
          <a:xfrm>
            <a:off x="3561750" y="3512975"/>
            <a:ext cx="2020500" cy="4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Push data in the newer version</a:t>
            </a:r>
            <a:endParaRPr sz="1200"/>
          </a:p>
        </p:txBody>
      </p:sp>
      <p:sp>
        <p:nvSpPr>
          <p:cNvPr id="278" name="Google Shape;278;p33"/>
          <p:cNvSpPr txBox="1"/>
          <p:nvPr/>
        </p:nvSpPr>
        <p:spPr>
          <a:xfrm>
            <a:off x="6836025" y="3516875"/>
            <a:ext cx="7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Costly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9" name="Google Shape;279;p33"/>
          <p:cNvCxnSpPr>
            <a:stCxn id="277" idx="3"/>
            <a:endCxn id="278" idx="1"/>
          </p:cNvCxnSpPr>
          <p:nvPr/>
        </p:nvCxnSpPr>
        <p:spPr>
          <a:xfrm>
            <a:off x="5582250" y="3716975"/>
            <a:ext cx="125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3"/>
          <p:cNvSpPr txBox="1"/>
          <p:nvPr/>
        </p:nvSpPr>
        <p:spPr>
          <a:xfrm>
            <a:off x="6836025" y="1823100"/>
            <a:ext cx="159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Come up with 2 different versions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1" name="Google Shape;281;p33"/>
          <p:cNvCxnSpPr/>
          <p:nvPr/>
        </p:nvCxnSpPr>
        <p:spPr>
          <a:xfrm>
            <a:off x="5582250" y="2087475"/>
            <a:ext cx="125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3"/>
          <p:cNvSpPr txBox="1"/>
          <p:nvPr/>
        </p:nvSpPr>
        <p:spPr>
          <a:xfrm>
            <a:off x="6836025" y="2647150"/>
            <a:ext cx="141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Cannot Fix a Bug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Upgradeability Patterns</a:t>
            </a:r>
            <a:endParaRPr/>
          </a:p>
        </p:txBody>
      </p:sp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/>
          <p:nvPr/>
        </p:nvSpPr>
        <p:spPr>
          <a:xfrm>
            <a:off x="726250" y="2571750"/>
            <a:ext cx="1591800" cy="49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Wholesale Changes</a:t>
            </a:r>
            <a:endParaRPr/>
          </a:p>
        </p:txBody>
      </p:sp>
      <p:sp>
        <p:nvSpPr>
          <p:cNvPr id="291" name="Google Shape;291;p34"/>
          <p:cNvSpPr/>
          <p:nvPr/>
        </p:nvSpPr>
        <p:spPr>
          <a:xfrm>
            <a:off x="3253225" y="2049450"/>
            <a:ext cx="1591800" cy="4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Migration</a:t>
            </a:r>
            <a:endParaRPr sz="1200"/>
          </a:p>
        </p:txBody>
      </p:sp>
      <p:cxnSp>
        <p:nvCxnSpPr>
          <p:cNvPr id="292" name="Google Shape;292;p34"/>
          <p:cNvCxnSpPr>
            <a:stCxn id="290" idx="3"/>
            <a:endCxn id="291" idx="1"/>
          </p:cNvCxnSpPr>
          <p:nvPr/>
        </p:nvCxnSpPr>
        <p:spPr>
          <a:xfrm flipH="1" rot="10800000">
            <a:off x="2318050" y="2253450"/>
            <a:ext cx="935100" cy="565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34"/>
          <p:cNvSpPr/>
          <p:nvPr/>
        </p:nvSpPr>
        <p:spPr>
          <a:xfrm>
            <a:off x="3253225" y="3114050"/>
            <a:ext cx="1591800" cy="4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Separation</a:t>
            </a:r>
            <a:endParaRPr sz="1200"/>
          </a:p>
        </p:txBody>
      </p:sp>
      <p:cxnSp>
        <p:nvCxnSpPr>
          <p:cNvPr id="294" name="Google Shape;294;p34"/>
          <p:cNvCxnSpPr>
            <a:stCxn id="290" idx="3"/>
            <a:endCxn id="293" idx="1"/>
          </p:cNvCxnSpPr>
          <p:nvPr/>
        </p:nvCxnSpPr>
        <p:spPr>
          <a:xfrm>
            <a:off x="2318050" y="2818950"/>
            <a:ext cx="935100" cy="499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Separation</a:t>
            </a:r>
            <a:endParaRPr/>
          </a:p>
        </p:txBody>
      </p:sp>
      <p:sp>
        <p:nvSpPr>
          <p:cNvPr id="300" name="Google Shape;300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773" y="2571750"/>
            <a:ext cx="883950" cy="8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2425" y="1022075"/>
            <a:ext cx="1549676" cy="1549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35"/>
          <p:cNvCxnSpPr/>
          <p:nvPr/>
        </p:nvCxnSpPr>
        <p:spPr>
          <a:xfrm flipH="1">
            <a:off x="3396125" y="1318850"/>
            <a:ext cx="1252800" cy="92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305" name="Google Shape;3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673" y="2571750"/>
            <a:ext cx="883950" cy="8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7613" y="3140119"/>
            <a:ext cx="468850" cy="50490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5"/>
          <p:cNvSpPr txBox="1"/>
          <p:nvPr/>
        </p:nvSpPr>
        <p:spPr>
          <a:xfrm>
            <a:off x="2677475" y="3192475"/>
            <a:ext cx="7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Logic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8" name="Google Shape;30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2088" y="3244825"/>
            <a:ext cx="342361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5"/>
          <p:cNvSpPr txBox="1"/>
          <p:nvPr/>
        </p:nvSpPr>
        <p:spPr>
          <a:xfrm>
            <a:off x="5194440" y="3244825"/>
            <a:ext cx="9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Storage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0" name="Google Shape;310;p35"/>
          <p:cNvCxnSpPr>
            <a:stCxn id="303" idx="2"/>
            <a:endCxn id="302" idx="3"/>
          </p:cNvCxnSpPr>
          <p:nvPr/>
        </p:nvCxnSpPr>
        <p:spPr>
          <a:xfrm rot="5400000">
            <a:off x="3433613" y="2370001"/>
            <a:ext cx="441900" cy="845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5"/>
          <p:cNvCxnSpPr>
            <a:stCxn id="303" idx="2"/>
            <a:endCxn id="305" idx="1"/>
          </p:cNvCxnSpPr>
          <p:nvPr/>
        </p:nvCxnSpPr>
        <p:spPr>
          <a:xfrm flipH="1" rot="-5400000">
            <a:off x="4279013" y="2370001"/>
            <a:ext cx="441900" cy="845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Separation</a:t>
            </a:r>
            <a:endParaRPr/>
          </a:p>
        </p:txBody>
      </p:sp>
      <p:sp>
        <p:nvSpPr>
          <p:cNvPr id="317" name="Google Shape;317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773" y="2571750"/>
            <a:ext cx="883950" cy="8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2425" y="1022075"/>
            <a:ext cx="1549676" cy="1549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36"/>
          <p:cNvCxnSpPr/>
          <p:nvPr/>
        </p:nvCxnSpPr>
        <p:spPr>
          <a:xfrm flipH="1">
            <a:off x="3396125" y="1318850"/>
            <a:ext cx="1252800" cy="92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322" name="Google Shape;3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673" y="2571750"/>
            <a:ext cx="883950" cy="8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7613" y="3140119"/>
            <a:ext cx="468850" cy="50490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6"/>
          <p:cNvSpPr txBox="1"/>
          <p:nvPr/>
        </p:nvSpPr>
        <p:spPr>
          <a:xfrm>
            <a:off x="2677475" y="3192475"/>
            <a:ext cx="7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Logic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5" name="Google Shape;325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2088" y="3244825"/>
            <a:ext cx="342361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6"/>
          <p:cNvSpPr txBox="1"/>
          <p:nvPr/>
        </p:nvSpPr>
        <p:spPr>
          <a:xfrm>
            <a:off x="5194440" y="3244825"/>
            <a:ext cx="9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Storage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7" name="Google Shape;327;p36"/>
          <p:cNvCxnSpPr>
            <a:stCxn id="320" idx="2"/>
            <a:endCxn id="319" idx="3"/>
          </p:cNvCxnSpPr>
          <p:nvPr/>
        </p:nvCxnSpPr>
        <p:spPr>
          <a:xfrm rot="5400000">
            <a:off x="3433613" y="2370001"/>
            <a:ext cx="441900" cy="845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6"/>
          <p:cNvCxnSpPr>
            <a:stCxn id="320" idx="2"/>
            <a:endCxn id="322" idx="1"/>
          </p:cNvCxnSpPr>
          <p:nvPr/>
        </p:nvCxnSpPr>
        <p:spPr>
          <a:xfrm flipH="1" rot="-5400000">
            <a:off x="4279013" y="2370001"/>
            <a:ext cx="441900" cy="845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6"/>
          <p:cNvCxnSpPr/>
          <p:nvPr/>
        </p:nvCxnSpPr>
        <p:spPr>
          <a:xfrm flipH="1" rot="10800000">
            <a:off x="2110325" y="3714625"/>
            <a:ext cx="1362600" cy="1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36"/>
          <p:cNvSpPr txBox="1"/>
          <p:nvPr/>
        </p:nvSpPr>
        <p:spPr>
          <a:xfrm>
            <a:off x="1761275" y="3880675"/>
            <a:ext cx="20607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Change this part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Separation</a:t>
            </a:r>
            <a:endParaRPr/>
          </a:p>
        </p:txBody>
      </p:sp>
      <p:sp>
        <p:nvSpPr>
          <p:cNvPr id="336" name="Google Shape;336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8173" y="1809750"/>
            <a:ext cx="883950" cy="8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073" y="1809750"/>
            <a:ext cx="883950" cy="8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8013" y="2378119"/>
            <a:ext cx="468850" cy="50490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7"/>
          <p:cNvSpPr txBox="1"/>
          <p:nvPr/>
        </p:nvSpPr>
        <p:spPr>
          <a:xfrm>
            <a:off x="2067875" y="2430475"/>
            <a:ext cx="7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Logic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2" name="Google Shape;34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5488" y="2482825"/>
            <a:ext cx="342361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7"/>
          <p:cNvSpPr txBox="1"/>
          <p:nvPr/>
        </p:nvSpPr>
        <p:spPr>
          <a:xfrm>
            <a:off x="5727840" y="2482825"/>
            <a:ext cx="9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Storage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4" name="Google Shape;344;p37"/>
          <p:cNvCxnSpPr>
            <a:stCxn id="338" idx="3"/>
            <a:endCxn id="339" idx="1"/>
          </p:cNvCxnSpPr>
          <p:nvPr/>
        </p:nvCxnSpPr>
        <p:spPr>
          <a:xfrm>
            <a:off x="2622123" y="2251725"/>
            <a:ext cx="2833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37"/>
          <p:cNvSpPr txBox="1"/>
          <p:nvPr/>
        </p:nvSpPr>
        <p:spPr>
          <a:xfrm>
            <a:off x="3220175" y="1809750"/>
            <a:ext cx="19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Communicate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?!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37"/>
          <p:cNvSpPr txBox="1"/>
          <p:nvPr/>
        </p:nvSpPr>
        <p:spPr>
          <a:xfrm>
            <a:off x="2067875" y="3187200"/>
            <a:ext cx="454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Call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Opcode</a:t>
            </a:r>
            <a:br>
              <a:rPr lang="en" sz="1600"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DelegateCall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Opcode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Upgradeability Patterns</a:t>
            </a:r>
            <a:endParaRPr/>
          </a:p>
        </p:txBody>
      </p:sp>
      <p:sp>
        <p:nvSpPr>
          <p:cNvPr id="352" name="Google Shape;352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8"/>
          <p:cNvSpPr/>
          <p:nvPr/>
        </p:nvSpPr>
        <p:spPr>
          <a:xfrm>
            <a:off x="726250" y="2571750"/>
            <a:ext cx="1591800" cy="49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Separation</a:t>
            </a: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3253225" y="2049450"/>
            <a:ext cx="1591800" cy="4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Call-based</a:t>
            </a:r>
            <a:endParaRPr sz="1200"/>
          </a:p>
        </p:txBody>
      </p:sp>
      <p:cxnSp>
        <p:nvCxnSpPr>
          <p:cNvPr id="356" name="Google Shape;356;p38"/>
          <p:cNvCxnSpPr>
            <a:stCxn id="354" idx="3"/>
            <a:endCxn id="355" idx="1"/>
          </p:cNvCxnSpPr>
          <p:nvPr/>
        </p:nvCxnSpPr>
        <p:spPr>
          <a:xfrm flipH="1" rot="10800000">
            <a:off x="2318050" y="2253450"/>
            <a:ext cx="935100" cy="565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based pattern</a:t>
            </a:r>
            <a:endParaRPr/>
          </a:p>
        </p:txBody>
      </p:sp>
      <p:sp>
        <p:nvSpPr>
          <p:cNvPr id="362" name="Google Shape;362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373" y="2190750"/>
            <a:ext cx="883950" cy="8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898" y="2190750"/>
            <a:ext cx="883950" cy="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9"/>
          <p:cNvSpPr txBox="1"/>
          <p:nvPr/>
        </p:nvSpPr>
        <p:spPr>
          <a:xfrm>
            <a:off x="3056450" y="295275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Logic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7" name="Google Shape;367;p39"/>
          <p:cNvSpPr txBox="1"/>
          <p:nvPr/>
        </p:nvSpPr>
        <p:spPr>
          <a:xfrm>
            <a:off x="5357974" y="2952750"/>
            <a:ext cx="8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Storage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8" name="Google Shape;36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150" y="2257700"/>
            <a:ext cx="831300" cy="83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9" name="Google Shape;369;p39"/>
          <p:cNvCxnSpPr/>
          <p:nvPr/>
        </p:nvCxnSpPr>
        <p:spPr>
          <a:xfrm>
            <a:off x="1593860" y="2747725"/>
            <a:ext cx="1142700" cy="2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39"/>
          <p:cNvCxnSpPr/>
          <p:nvPr/>
        </p:nvCxnSpPr>
        <p:spPr>
          <a:xfrm flipH="1" rot="10800000">
            <a:off x="3929100" y="2747575"/>
            <a:ext cx="1285800" cy="1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39"/>
          <p:cNvSpPr txBox="1"/>
          <p:nvPr/>
        </p:nvSpPr>
        <p:spPr>
          <a:xfrm>
            <a:off x="1664050" y="2257700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Send transaction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4028263" y="2190750"/>
            <a:ext cx="114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Call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39"/>
          <p:cNvSpPr/>
          <p:nvPr/>
        </p:nvSpPr>
        <p:spPr>
          <a:xfrm>
            <a:off x="6275500" y="2143125"/>
            <a:ext cx="175800" cy="1110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9"/>
          <p:cNvSpPr txBox="1"/>
          <p:nvPr/>
        </p:nvSpPr>
        <p:spPr>
          <a:xfrm>
            <a:off x="6792050" y="2318975"/>
            <a:ext cx="198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Getter function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Setter function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Ability to add 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new variables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39"/>
          <p:cNvSpPr/>
          <p:nvPr/>
        </p:nvSpPr>
        <p:spPr>
          <a:xfrm rot="5400000">
            <a:off x="3212900" y="3339300"/>
            <a:ext cx="372900" cy="400200"/>
          </a:xfrm>
          <a:prstGeom prst="chevron">
            <a:avLst>
              <a:gd fmla="val 39843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9"/>
          <p:cNvSpPr txBox="1"/>
          <p:nvPr/>
        </p:nvSpPr>
        <p:spPr>
          <a:xfrm>
            <a:off x="2729000" y="3813650"/>
            <a:ext cx="12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 the logic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based pattern</a:t>
            </a:r>
            <a:endParaRPr/>
          </a:p>
        </p:txBody>
      </p:sp>
      <p:sp>
        <p:nvSpPr>
          <p:cNvPr id="382" name="Google Shape;382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573" y="1581150"/>
            <a:ext cx="883950" cy="8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5148" y="2321125"/>
            <a:ext cx="883950" cy="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0"/>
          <p:cNvSpPr txBox="1"/>
          <p:nvPr/>
        </p:nvSpPr>
        <p:spPr>
          <a:xfrm>
            <a:off x="2751650" y="2343150"/>
            <a:ext cx="68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Old</a:t>
            </a:r>
            <a:br>
              <a:rPr b="1" lang="en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Logic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40"/>
          <p:cNvSpPr txBox="1"/>
          <p:nvPr/>
        </p:nvSpPr>
        <p:spPr>
          <a:xfrm>
            <a:off x="5875224" y="3083125"/>
            <a:ext cx="8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Storage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8" name="Google Shape;38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150" y="25124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573" y="3205075"/>
            <a:ext cx="883950" cy="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0"/>
          <p:cNvSpPr txBox="1"/>
          <p:nvPr/>
        </p:nvSpPr>
        <p:spPr>
          <a:xfrm>
            <a:off x="2751650" y="3967075"/>
            <a:ext cx="68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New</a:t>
            </a:r>
            <a:br>
              <a:rPr b="1" lang="en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Logic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91" name="Google Shape;391;p40"/>
          <p:cNvCxnSpPr>
            <a:stCxn id="388" idx="3"/>
            <a:endCxn id="389" idx="1"/>
          </p:cNvCxnSpPr>
          <p:nvPr/>
        </p:nvCxnSpPr>
        <p:spPr>
          <a:xfrm>
            <a:off x="1356950" y="2855300"/>
            <a:ext cx="1295700" cy="79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40"/>
          <p:cNvCxnSpPr>
            <a:stCxn id="389" idx="3"/>
          </p:cNvCxnSpPr>
          <p:nvPr/>
        </p:nvCxnSpPr>
        <p:spPr>
          <a:xfrm flipH="1" rot="10800000">
            <a:off x="3536523" y="2989450"/>
            <a:ext cx="2233500" cy="657600"/>
          </a:xfrm>
          <a:prstGeom prst="straightConnector1">
            <a:avLst/>
          </a:prstGeom>
          <a:noFill/>
          <a:ln cap="flat" cmpd="sng" w="19050">
            <a:solidFill>
              <a:srgbClr val="1010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40"/>
          <p:cNvSpPr txBox="1"/>
          <p:nvPr/>
        </p:nvSpPr>
        <p:spPr>
          <a:xfrm>
            <a:off x="5382925" y="1930525"/>
            <a:ext cx="201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Change Logic address 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based pattern</a:t>
            </a:r>
            <a:endParaRPr/>
          </a:p>
        </p:txBody>
      </p:sp>
      <p:sp>
        <p:nvSpPr>
          <p:cNvPr id="399" name="Google Shape;399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Data Migration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for developers to change their codes and add this 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implement for complex data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address will 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 Composability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user friendly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aware all services about the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Deal with the old version</a:t>
            </a:r>
            <a:endParaRPr/>
          </a:p>
        </p:txBody>
      </p:sp>
      <p:pic>
        <p:nvPicPr>
          <p:cNvPr id="400" name="Google Shape;4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Maintenance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5158275" y="2451613"/>
            <a:ext cx="1891800" cy="901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Performance</a:t>
            </a:r>
            <a:br>
              <a:rPr lang="en"/>
            </a:br>
            <a:r>
              <a:rPr lang="en"/>
              <a:t>New Functionalities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868725" y="1973138"/>
            <a:ext cx="498375" cy="6425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81" name="Google Shape;81;p15"/>
          <p:cNvSpPr/>
          <p:nvPr/>
        </p:nvSpPr>
        <p:spPr>
          <a:xfrm>
            <a:off x="1593575" y="2451625"/>
            <a:ext cx="1580100" cy="105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Faults</a:t>
            </a:r>
            <a:br>
              <a:rPr lang="en"/>
            </a:br>
            <a:r>
              <a:rPr lang="en"/>
              <a:t>Fixing a bug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Changes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347999" y="1929175"/>
            <a:ext cx="377500" cy="7305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83" name="Google Shape;83;p15"/>
          <p:cNvSpPr/>
          <p:nvPr/>
        </p:nvSpPr>
        <p:spPr>
          <a:xfrm>
            <a:off x="2969650" y="3372600"/>
            <a:ext cx="960000" cy="6129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912500" y="3256400"/>
            <a:ext cx="960000" cy="6129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Upgradeability Patterns</a:t>
            </a:r>
            <a:endParaRPr/>
          </a:p>
        </p:txBody>
      </p:sp>
      <p:sp>
        <p:nvSpPr>
          <p:cNvPr id="406" name="Google Shape;406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2"/>
          <p:cNvSpPr/>
          <p:nvPr/>
        </p:nvSpPr>
        <p:spPr>
          <a:xfrm>
            <a:off x="726250" y="2571750"/>
            <a:ext cx="1591800" cy="49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Separation</a:t>
            </a:r>
            <a:endParaRPr/>
          </a:p>
        </p:txBody>
      </p:sp>
      <p:sp>
        <p:nvSpPr>
          <p:cNvPr id="409" name="Google Shape;409;p42"/>
          <p:cNvSpPr/>
          <p:nvPr/>
        </p:nvSpPr>
        <p:spPr>
          <a:xfrm>
            <a:off x="3253225" y="2049450"/>
            <a:ext cx="1591800" cy="4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Call-based</a:t>
            </a:r>
            <a:endParaRPr sz="1200"/>
          </a:p>
        </p:txBody>
      </p:sp>
      <p:cxnSp>
        <p:nvCxnSpPr>
          <p:cNvPr id="410" name="Google Shape;410;p42"/>
          <p:cNvCxnSpPr>
            <a:stCxn id="408" idx="3"/>
            <a:endCxn id="409" idx="1"/>
          </p:cNvCxnSpPr>
          <p:nvPr/>
        </p:nvCxnSpPr>
        <p:spPr>
          <a:xfrm flipH="1" rot="10800000">
            <a:off x="2318050" y="2253450"/>
            <a:ext cx="935100" cy="565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42"/>
          <p:cNvSpPr/>
          <p:nvPr/>
        </p:nvSpPr>
        <p:spPr>
          <a:xfrm>
            <a:off x="3253225" y="3066150"/>
            <a:ext cx="1591800" cy="4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Delegate Call-based</a:t>
            </a:r>
            <a:endParaRPr sz="1200"/>
          </a:p>
        </p:txBody>
      </p:sp>
      <p:cxnSp>
        <p:nvCxnSpPr>
          <p:cNvPr id="412" name="Google Shape;412;p42"/>
          <p:cNvCxnSpPr>
            <a:stCxn id="408" idx="3"/>
            <a:endCxn id="411" idx="1"/>
          </p:cNvCxnSpPr>
          <p:nvPr/>
        </p:nvCxnSpPr>
        <p:spPr>
          <a:xfrm>
            <a:off x="2318050" y="2818950"/>
            <a:ext cx="935100" cy="451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Delegate </a:t>
            </a:r>
            <a:r>
              <a:rPr lang="en"/>
              <a:t>Call based pattern</a:t>
            </a:r>
            <a:endParaRPr/>
          </a:p>
        </p:txBody>
      </p:sp>
      <p:sp>
        <p:nvSpPr>
          <p:cNvPr id="418" name="Google Shape;418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573" y="1581150"/>
            <a:ext cx="883950" cy="8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6098" y="1581150"/>
            <a:ext cx="883950" cy="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3"/>
          <p:cNvSpPr txBox="1"/>
          <p:nvPr/>
        </p:nvSpPr>
        <p:spPr>
          <a:xfrm>
            <a:off x="3831974" y="2343150"/>
            <a:ext cx="88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Storage</a:t>
            </a:r>
            <a:br>
              <a:rPr b="1" lang="en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(proxy)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3" name="Google Shape;42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0350" y="1648100"/>
            <a:ext cx="831300" cy="83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43"/>
          <p:cNvCxnSpPr/>
          <p:nvPr/>
        </p:nvCxnSpPr>
        <p:spPr>
          <a:xfrm>
            <a:off x="2508260" y="2138125"/>
            <a:ext cx="1142700" cy="2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43"/>
          <p:cNvCxnSpPr/>
          <p:nvPr/>
        </p:nvCxnSpPr>
        <p:spPr>
          <a:xfrm flipH="1" rot="10800000">
            <a:off x="4767300" y="2137975"/>
            <a:ext cx="1285800" cy="1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43"/>
          <p:cNvSpPr txBox="1"/>
          <p:nvPr/>
        </p:nvSpPr>
        <p:spPr>
          <a:xfrm>
            <a:off x="2502250" y="1648100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Send transaction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p43"/>
          <p:cNvSpPr txBox="1"/>
          <p:nvPr/>
        </p:nvSpPr>
        <p:spPr>
          <a:xfrm>
            <a:off x="4866450" y="1648100"/>
            <a:ext cx="114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Delegate call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43"/>
          <p:cNvSpPr txBox="1"/>
          <p:nvPr/>
        </p:nvSpPr>
        <p:spPr>
          <a:xfrm>
            <a:off x="5758775" y="2343150"/>
            <a:ext cx="175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Logic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(Implementation)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43"/>
          <p:cNvSpPr txBox="1"/>
          <p:nvPr/>
        </p:nvSpPr>
        <p:spPr>
          <a:xfrm>
            <a:off x="1641625" y="2980275"/>
            <a:ext cx="5726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Delegate call preserves the context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Similar to copy pasting (not the same)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Needs some consideration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Storage structure should be the same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Don’t have similar functions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20525"/>
            <a:ext cx="8839200" cy="2519302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Upgradeability Patterns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Proxy patterns</a:t>
            </a:r>
            <a:endParaRPr/>
          </a:p>
        </p:txBody>
      </p:sp>
      <p:sp>
        <p:nvSpPr>
          <p:cNvPr id="442" name="Google Shape;442;p45"/>
          <p:cNvSpPr txBox="1"/>
          <p:nvPr>
            <p:ph idx="1" type="body"/>
          </p:nvPr>
        </p:nvSpPr>
        <p:spPr>
          <a:xfrm>
            <a:off x="311700" y="1147225"/>
            <a:ext cx="85206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update the whole logic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need to migrate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add this pattern to </a:t>
            </a:r>
            <a:r>
              <a:rPr lang="en"/>
              <a:t>regular code (OpenZepplin 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endpoint not changed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downtime during upgrade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contract is unpauseable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fast in upgrades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friendly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need to deal with two Dapps at the end</a:t>
            </a:r>
            <a:endParaRPr/>
          </a:p>
        </p:txBody>
      </p:sp>
      <p:pic>
        <p:nvPicPr>
          <p:cNvPr id="443" name="Google Shape;4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Delegate Call based pattern</a:t>
            </a:r>
            <a:endParaRPr/>
          </a:p>
        </p:txBody>
      </p:sp>
      <p:sp>
        <p:nvSpPr>
          <p:cNvPr id="449" name="Google Shape;449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0773" y="2343150"/>
            <a:ext cx="883950" cy="8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073" y="1453813"/>
            <a:ext cx="883950" cy="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6"/>
          <p:cNvSpPr txBox="1"/>
          <p:nvPr/>
        </p:nvSpPr>
        <p:spPr>
          <a:xfrm>
            <a:off x="3527174" y="3105150"/>
            <a:ext cx="88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Storage</a:t>
            </a:r>
            <a:br>
              <a:rPr b="1" lang="en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(proxy)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4" name="Google Shape;45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5550" y="2410100"/>
            <a:ext cx="831300" cy="83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Google Shape;455;p46"/>
          <p:cNvCxnSpPr/>
          <p:nvPr/>
        </p:nvCxnSpPr>
        <p:spPr>
          <a:xfrm>
            <a:off x="2145585" y="2894575"/>
            <a:ext cx="1142700" cy="2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46"/>
          <p:cNvSpPr txBox="1"/>
          <p:nvPr/>
        </p:nvSpPr>
        <p:spPr>
          <a:xfrm>
            <a:off x="2161150" y="2410100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Send transaction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46"/>
          <p:cNvSpPr txBox="1"/>
          <p:nvPr/>
        </p:nvSpPr>
        <p:spPr>
          <a:xfrm>
            <a:off x="5533150" y="2179700"/>
            <a:ext cx="68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Old</a:t>
            </a:r>
            <a:br>
              <a:rPr b="1" lang="en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Logic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8" name="Google Shape;45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098" y="3105138"/>
            <a:ext cx="883950" cy="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6"/>
          <p:cNvSpPr txBox="1"/>
          <p:nvPr/>
        </p:nvSpPr>
        <p:spPr>
          <a:xfrm>
            <a:off x="5533175" y="3831025"/>
            <a:ext cx="68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New</a:t>
            </a:r>
            <a:br>
              <a:rPr b="1" lang="en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Logic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60" name="Google Shape;460;p46"/>
          <p:cNvCxnSpPr>
            <a:endCxn id="458" idx="1"/>
          </p:cNvCxnSpPr>
          <p:nvPr/>
        </p:nvCxnSpPr>
        <p:spPr>
          <a:xfrm>
            <a:off x="4396098" y="2956413"/>
            <a:ext cx="1038000" cy="5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46"/>
          <p:cNvSpPr txBox="1"/>
          <p:nvPr/>
        </p:nvSpPr>
        <p:spPr>
          <a:xfrm>
            <a:off x="2668850" y="3720750"/>
            <a:ext cx="252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Change implementation address</a:t>
            </a:r>
            <a:endParaRPr b="1" sz="15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Delegate Call based pattern</a:t>
            </a:r>
            <a:endParaRPr/>
          </a:p>
        </p:txBody>
      </p:sp>
      <p:sp>
        <p:nvSpPr>
          <p:cNvPr id="467" name="Google Shape;467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5673" y="2213425"/>
            <a:ext cx="883950" cy="8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198" y="2213425"/>
            <a:ext cx="883950" cy="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7"/>
          <p:cNvSpPr txBox="1"/>
          <p:nvPr/>
        </p:nvSpPr>
        <p:spPr>
          <a:xfrm>
            <a:off x="3812074" y="2975425"/>
            <a:ext cx="88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Storage</a:t>
            </a:r>
            <a:br>
              <a:rPr b="1" lang="en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(proxy)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2" name="Google Shape;47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0450" y="2280375"/>
            <a:ext cx="831300" cy="83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3" name="Google Shape;473;p47"/>
          <p:cNvCxnSpPr/>
          <p:nvPr/>
        </p:nvCxnSpPr>
        <p:spPr>
          <a:xfrm>
            <a:off x="2488360" y="2770400"/>
            <a:ext cx="1142700" cy="2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47"/>
          <p:cNvCxnSpPr/>
          <p:nvPr/>
        </p:nvCxnSpPr>
        <p:spPr>
          <a:xfrm flipH="1" rot="10800000">
            <a:off x="4747400" y="2770250"/>
            <a:ext cx="1285800" cy="1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47"/>
          <p:cNvSpPr txBox="1"/>
          <p:nvPr/>
        </p:nvSpPr>
        <p:spPr>
          <a:xfrm>
            <a:off x="2482350" y="2280375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Send transaction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47"/>
          <p:cNvSpPr txBox="1"/>
          <p:nvPr/>
        </p:nvSpPr>
        <p:spPr>
          <a:xfrm>
            <a:off x="4846550" y="2280375"/>
            <a:ext cx="114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Delegate call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7" name="Google Shape;477;p47"/>
          <p:cNvSpPr txBox="1"/>
          <p:nvPr/>
        </p:nvSpPr>
        <p:spPr>
          <a:xfrm>
            <a:off x="5738875" y="2975425"/>
            <a:ext cx="175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Logic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(Implementation)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Proxy patterns</a:t>
            </a:r>
            <a:endParaRPr/>
          </a:p>
        </p:txBody>
      </p:sp>
      <p:sp>
        <p:nvSpPr>
          <p:cNvPr id="483" name="Google Shape;483;p48"/>
          <p:cNvSpPr txBox="1"/>
          <p:nvPr>
            <p:ph idx="1" type="body"/>
          </p:nvPr>
        </p:nvSpPr>
        <p:spPr>
          <a:xfrm>
            <a:off x="311700" y="1147225"/>
            <a:ext cx="85206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Cons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Gas overhead for tx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Risks due to using Delegate Call opcode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Function selector clashes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Storage layout clashes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 constructor in Implementation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change the state layout (data layout)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Changing state of contract needs Migration plan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Delegate Call based pattern</a:t>
            </a:r>
            <a:endParaRPr/>
          </a:p>
        </p:txBody>
      </p:sp>
      <p:sp>
        <p:nvSpPr>
          <p:cNvPr id="490" name="Google Shape;490;p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91" name="Google Shape;49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5673" y="2213425"/>
            <a:ext cx="883950" cy="8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198" y="2213425"/>
            <a:ext cx="883950" cy="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9"/>
          <p:cNvSpPr txBox="1"/>
          <p:nvPr/>
        </p:nvSpPr>
        <p:spPr>
          <a:xfrm>
            <a:off x="3812074" y="2975425"/>
            <a:ext cx="88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Storage</a:t>
            </a:r>
            <a:br>
              <a:rPr b="1" lang="en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(proxy)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5" name="Google Shape;49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0450" y="2280375"/>
            <a:ext cx="831300" cy="83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6" name="Google Shape;496;p49"/>
          <p:cNvCxnSpPr/>
          <p:nvPr/>
        </p:nvCxnSpPr>
        <p:spPr>
          <a:xfrm>
            <a:off x="2488360" y="2770400"/>
            <a:ext cx="1142700" cy="2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49"/>
          <p:cNvCxnSpPr/>
          <p:nvPr/>
        </p:nvCxnSpPr>
        <p:spPr>
          <a:xfrm flipH="1" rot="10800000">
            <a:off x="4747400" y="2770250"/>
            <a:ext cx="1285800" cy="1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49"/>
          <p:cNvSpPr txBox="1"/>
          <p:nvPr/>
        </p:nvSpPr>
        <p:spPr>
          <a:xfrm>
            <a:off x="2482350" y="2280375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Send transaction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49"/>
          <p:cNvSpPr txBox="1"/>
          <p:nvPr/>
        </p:nvSpPr>
        <p:spPr>
          <a:xfrm>
            <a:off x="4846550" y="2280375"/>
            <a:ext cx="114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Delegate call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49"/>
          <p:cNvSpPr txBox="1"/>
          <p:nvPr/>
        </p:nvSpPr>
        <p:spPr>
          <a:xfrm>
            <a:off x="5738875" y="2975425"/>
            <a:ext cx="175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Logic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(Implementation)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25" y="1299625"/>
            <a:ext cx="8106030" cy="29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Upgradeability Patterns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Metamorphic</a:t>
            </a:r>
            <a:endParaRPr/>
          </a:p>
        </p:txBody>
      </p:sp>
      <p:pic>
        <p:nvPicPr>
          <p:cNvPr id="514" name="Google Shape;51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173" y="1687800"/>
            <a:ext cx="883950" cy="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1"/>
          <p:cNvSpPr txBox="1"/>
          <p:nvPr/>
        </p:nvSpPr>
        <p:spPr>
          <a:xfrm>
            <a:off x="1525150" y="2620425"/>
            <a:ext cx="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Contract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6" name="Google Shape;516;p51"/>
          <p:cNvSpPr txBox="1"/>
          <p:nvPr/>
        </p:nvSpPr>
        <p:spPr>
          <a:xfrm>
            <a:off x="1265800" y="3172025"/>
            <a:ext cx="149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Is there a way to delete a contract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600"/>
            </a:br>
            <a:br>
              <a:rPr b="1" lang="en" sz="1600"/>
            </a:b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Pieces of codes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300"/>
              <a:t>Better to say Bytecodes</a:t>
            </a:r>
            <a:br>
              <a:rPr lang="en" sz="1300"/>
            </a:b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Supposed to be immutable</a:t>
            </a:r>
            <a:endParaRPr b="1" sz="1600"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Contracts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9243" y="1139637"/>
            <a:ext cx="4934206" cy="27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3988" y="3683763"/>
            <a:ext cx="2814025" cy="3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4037" y="3024337"/>
            <a:ext cx="464649" cy="65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Metamorphic</a:t>
            </a:r>
            <a:endParaRPr/>
          </a:p>
        </p:txBody>
      </p:sp>
      <p:pic>
        <p:nvPicPr>
          <p:cNvPr id="523" name="Google Shape;52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173" y="1687800"/>
            <a:ext cx="883950" cy="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2"/>
          <p:cNvSpPr txBox="1"/>
          <p:nvPr/>
        </p:nvSpPr>
        <p:spPr>
          <a:xfrm>
            <a:off x="1525150" y="2620425"/>
            <a:ext cx="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Contract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5" name="Google Shape;525;p52"/>
          <p:cNvSpPr txBox="1"/>
          <p:nvPr/>
        </p:nvSpPr>
        <p:spPr>
          <a:xfrm>
            <a:off x="1219275" y="3261550"/>
            <a:ext cx="149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Is there a way to delete a contract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6" name="Google Shape;526;p52"/>
          <p:cNvCxnSpPr/>
          <p:nvPr/>
        </p:nvCxnSpPr>
        <p:spPr>
          <a:xfrm flipH="1">
            <a:off x="1341225" y="1668225"/>
            <a:ext cx="1252800" cy="92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Metamorphic</a:t>
            </a:r>
            <a:endParaRPr/>
          </a:p>
        </p:txBody>
      </p:sp>
      <p:pic>
        <p:nvPicPr>
          <p:cNvPr id="533" name="Google Shape;53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173" y="1687800"/>
            <a:ext cx="883950" cy="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53"/>
          <p:cNvSpPr txBox="1"/>
          <p:nvPr/>
        </p:nvSpPr>
        <p:spPr>
          <a:xfrm>
            <a:off x="1525150" y="2620425"/>
            <a:ext cx="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Contract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5" name="Google Shape;535;p53"/>
          <p:cNvSpPr txBox="1"/>
          <p:nvPr/>
        </p:nvSpPr>
        <p:spPr>
          <a:xfrm>
            <a:off x="1219275" y="3261550"/>
            <a:ext cx="149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Is there a way to delete a contract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36" name="Google Shape;536;p53"/>
          <p:cNvCxnSpPr/>
          <p:nvPr/>
        </p:nvCxnSpPr>
        <p:spPr>
          <a:xfrm flipH="1">
            <a:off x="1341225" y="1668225"/>
            <a:ext cx="1252800" cy="92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537" name="Google Shape;53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698" y="1810350"/>
            <a:ext cx="883950" cy="883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8" name="Google Shape;538;p53"/>
          <p:cNvCxnSpPr>
            <a:stCxn id="537" idx="1"/>
            <a:endCxn id="533" idx="0"/>
          </p:cNvCxnSpPr>
          <p:nvPr/>
        </p:nvCxnSpPr>
        <p:spPr>
          <a:xfrm rot="10800000">
            <a:off x="2014298" y="1687725"/>
            <a:ext cx="2018400" cy="564600"/>
          </a:xfrm>
          <a:prstGeom prst="curvedConnector4">
            <a:avLst>
              <a:gd fmla="val 39055" name="adj1"/>
              <a:gd fmla="val 142163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53"/>
          <p:cNvSpPr txBox="1"/>
          <p:nvPr/>
        </p:nvSpPr>
        <p:spPr>
          <a:xfrm>
            <a:off x="3823650" y="3572850"/>
            <a:ext cx="149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And then deploy another one on the same address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p53"/>
          <p:cNvSpPr txBox="1"/>
          <p:nvPr/>
        </p:nvSpPr>
        <p:spPr>
          <a:xfrm>
            <a:off x="3985675" y="2825763"/>
            <a:ext cx="97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New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Contract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Metamorphic</a:t>
            </a:r>
            <a:endParaRPr/>
          </a:p>
        </p:txBody>
      </p:sp>
      <p:pic>
        <p:nvPicPr>
          <p:cNvPr id="547" name="Google Shape;54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9598" y="1587250"/>
            <a:ext cx="883950" cy="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4"/>
          <p:cNvSpPr txBox="1"/>
          <p:nvPr/>
        </p:nvSpPr>
        <p:spPr>
          <a:xfrm>
            <a:off x="2022575" y="2421450"/>
            <a:ext cx="97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Factory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Contract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49" name="Google Shape;54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875" y="1974850"/>
            <a:ext cx="446600" cy="4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4"/>
          <p:cNvSpPr txBox="1"/>
          <p:nvPr/>
        </p:nvSpPr>
        <p:spPr>
          <a:xfrm>
            <a:off x="752750" y="1823125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Send transaction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51" name="Google Shape;551;p54"/>
          <p:cNvCxnSpPr/>
          <p:nvPr/>
        </p:nvCxnSpPr>
        <p:spPr>
          <a:xfrm>
            <a:off x="752760" y="2315725"/>
            <a:ext cx="1142700" cy="2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54"/>
          <p:cNvCxnSpPr/>
          <p:nvPr/>
        </p:nvCxnSpPr>
        <p:spPr>
          <a:xfrm flipH="1" rot="10800000">
            <a:off x="3127710" y="1750825"/>
            <a:ext cx="1369200" cy="56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54"/>
          <p:cNvSpPr txBox="1"/>
          <p:nvPr/>
        </p:nvSpPr>
        <p:spPr>
          <a:xfrm>
            <a:off x="3048100" y="1408450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Create a </a:t>
            </a:r>
            <a:br>
              <a:rPr lang="en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contract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Google Shape;554;p54"/>
          <p:cNvSpPr txBox="1"/>
          <p:nvPr/>
        </p:nvSpPr>
        <p:spPr>
          <a:xfrm>
            <a:off x="752750" y="2421450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Contain </a:t>
            </a:r>
            <a:br>
              <a:rPr lang="en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Bytecode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5" name="Google Shape;555;p54"/>
          <p:cNvSpPr txBox="1"/>
          <p:nvPr/>
        </p:nvSpPr>
        <p:spPr>
          <a:xfrm>
            <a:off x="4572000" y="1331500"/>
            <a:ext cx="149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Using 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Create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Opcode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&amp; save its address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6" name="Google Shape;556;p54"/>
          <p:cNvSpPr txBox="1"/>
          <p:nvPr/>
        </p:nvSpPr>
        <p:spPr>
          <a:xfrm>
            <a:off x="24275" y="1562125"/>
            <a:ext cx="8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Deployer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Metamorphic</a:t>
            </a:r>
            <a:endParaRPr/>
          </a:p>
        </p:txBody>
      </p:sp>
      <p:pic>
        <p:nvPicPr>
          <p:cNvPr id="563" name="Google Shape;56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9598" y="1587250"/>
            <a:ext cx="883950" cy="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55"/>
          <p:cNvSpPr txBox="1"/>
          <p:nvPr/>
        </p:nvSpPr>
        <p:spPr>
          <a:xfrm>
            <a:off x="2022575" y="2421450"/>
            <a:ext cx="97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Factory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Contract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5" name="Google Shape;565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875" y="1974850"/>
            <a:ext cx="446600" cy="4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55"/>
          <p:cNvSpPr txBox="1"/>
          <p:nvPr/>
        </p:nvSpPr>
        <p:spPr>
          <a:xfrm>
            <a:off x="752750" y="1823125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Send transaction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7" name="Google Shape;567;p55"/>
          <p:cNvCxnSpPr/>
          <p:nvPr/>
        </p:nvCxnSpPr>
        <p:spPr>
          <a:xfrm>
            <a:off x="752760" y="2315725"/>
            <a:ext cx="1142700" cy="2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55"/>
          <p:cNvCxnSpPr/>
          <p:nvPr/>
        </p:nvCxnSpPr>
        <p:spPr>
          <a:xfrm flipH="1" rot="10800000">
            <a:off x="3127710" y="1750825"/>
            <a:ext cx="1369200" cy="56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9" name="Google Shape;569;p55"/>
          <p:cNvSpPr txBox="1"/>
          <p:nvPr/>
        </p:nvSpPr>
        <p:spPr>
          <a:xfrm>
            <a:off x="3048100" y="1408450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Create a </a:t>
            </a:r>
            <a:br>
              <a:rPr lang="en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contract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0" name="Google Shape;570;p55"/>
          <p:cNvSpPr txBox="1"/>
          <p:nvPr/>
        </p:nvSpPr>
        <p:spPr>
          <a:xfrm>
            <a:off x="752750" y="2421450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Contain </a:t>
            </a:r>
            <a:br>
              <a:rPr lang="en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Bytecode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1" name="Google Shape;571;p55"/>
          <p:cNvSpPr txBox="1"/>
          <p:nvPr/>
        </p:nvSpPr>
        <p:spPr>
          <a:xfrm>
            <a:off x="4572000" y="1331500"/>
            <a:ext cx="149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Using 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Create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Opcode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&amp; save its address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72" name="Google Shape;572;p55"/>
          <p:cNvCxnSpPr/>
          <p:nvPr/>
        </p:nvCxnSpPr>
        <p:spPr>
          <a:xfrm>
            <a:off x="3127710" y="2337625"/>
            <a:ext cx="1475400" cy="57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55"/>
          <p:cNvSpPr txBox="1"/>
          <p:nvPr/>
        </p:nvSpPr>
        <p:spPr>
          <a:xfrm>
            <a:off x="3048100" y="2919325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Deploys specific code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4" name="Google Shape;574;p55"/>
          <p:cNvSpPr txBox="1"/>
          <p:nvPr/>
        </p:nvSpPr>
        <p:spPr>
          <a:xfrm>
            <a:off x="4603100" y="2783600"/>
            <a:ext cx="423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5D6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5860208158601c335a63aaf10f428752fa158151803b80938091923cf3</a:t>
            </a:r>
            <a:endParaRPr/>
          </a:p>
        </p:txBody>
      </p:sp>
      <p:sp>
        <p:nvSpPr>
          <p:cNvPr id="575" name="Google Shape;575;p55"/>
          <p:cNvSpPr txBox="1"/>
          <p:nvPr/>
        </p:nvSpPr>
        <p:spPr>
          <a:xfrm>
            <a:off x="5878450" y="3195100"/>
            <a:ext cx="149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Using 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Create2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Opcode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Metamorphic</a:t>
            </a:r>
            <a:endParaRPr/>
          </a:p>
        </p:txBody>
      </p:sp>
      <p:pic>
        <p:nvPicPr>
          <p:cNvPr id="582" name="Google Shape;58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9598" y="1587250"/>
            <a:ext cx="883950" cy="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6"/>
          <p:cNvSpPr txBox="1"/>
          <p:nvPr/>
        </p:nvSpPr>
        <p:spPr>
          <a:xfrm>
            <a:off x="2022575" y="2421450"/>
            <a:ext cx="97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Factory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Contract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4" name="Google Shape;58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875" y="1974850"/>
            <a:ext cx="446600" cy="4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56"/>
          <p:cNvSpPr txBox="1"/>
          <p:nvPr/>
        </p:nvSpPr>
        <p:spPr>
          <a:xfrm>
            <a:off x="752750" y="1823125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Send transaction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86" name="Google Shape;586;p56"/>
          <p:cNvCxnSpPr/>
          <p:nvPr/>
        </p:nvCxnSpPr>
        <p:spPr>
          <a:xfrm>
            <a:off x="752760" y="2315725"/>
            <a:ext cx="1142700" cy="2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56"/>
          <p:cNvCxnSpPr/>
          <p:nvPr/>
        </p:nvCxnSpPr>
        <p:spPr>
          <a:xfrm flipH="1" rot="10800000">
            <a:off x="3127710" y="1750825"/>
            <a:ext cx="1369200" cy="56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8" name="Google Shape;588;p56"/>
          <p:cNvSpPr txBox="1"/>
          <p:nvPr/>
        </p:nvSpPr>
        <p:spPr>
          <a:xfrm>
            <a:off x="3048100" y="1408450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Create a </a:t>
            </a:r>
            <a:br>
              <a:rPr lang="en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contract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9" name="Google Shape;589;p56"/>
          <p:cNvSpPr txBox="1"/>
          <p:nvPr/>
        </p:nvSpPr>
        <p:spPr>
          <a:xfrm>
            <a:off x="752750" y="2421450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Contain </a:t>
            </a:r>
            <a:br>
              <a:rPr lang="en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Bytecode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p56"/>
          <p:cNvSpPr txBox="1"/>
          <p:nvPr/>
        </p:nvSpPr>
        <p:spPr>
          <a:xfrm>
            <a:off x="4572000" y="1331500"/>
            <a:ext cx="149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Using 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Create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Opcode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&amp; save its address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91" name="Google Shape;591;p56"/>
          <p:cNvCxnSpPr/>
          <p:nvPr/>
        </p:nvCxnSpPr>
        <p:spPr>
          <a:xfrm>
            <a:off x="3127710" y="2337625"/>
            <a:ext cx="1475400" cy="57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2" name="Google Shape;592;p56"/>
          <p:cNvSpPr txBox="1"/>
          <p:nvPr/>
        </p:nvSpPr>
        <p:spPr>
          <a:xfrm>
            <a:off x="3048100" y="2919325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Deploys specific code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3" name="Google Shape;593;p56"/>
          <p:cNvSpPr txBox="1"/>
          <p:nvPr/>
        </p:nvSpPr>
        <p:spPr>
          <a:xfrm>
            <a:off x="4603100" y="2783600"/>
            <a:ext cx="423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5D6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5860208158601c335a63aaf10f428752fa158151803b80938091923cf3</a:t>
            </a:r>
            <a:endParaRPr/>
          </a:p>
        </p:txBody>
      </p:sp>
      <p:sp>
        <p:nvSpPr>
          <p:cNvPr id="594" name="Google Shape;594;p56"/>
          <p:cNvSpPr txBox="1"/>
          <p:nvPr/>
        </p:nvSpPr>
        <p:spPr>
          <a:xfrm>
            <a:off x="5878450" y="3195100"/>
            <a:ext cx="149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Using 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Create2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Opcode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5" name="Google Shape;595;p56"/>
          <p:cNvSpPr txBox="1"/>
          <p:nvPr/>
        </p:nvSpPr>
        <p:spPr>
          <a:xfrm>
            <a:off x="459550" y="3745450"/>
            <a:ext cx="13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Why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Create2 ?!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96" name="Google Shape;596;p56"/>
          <p:cNvCxnSpPr>
            <a:stCxn id="595" idx="3"/>
          </p:cNvCxnSpPr>
          <p:nvPr/>
        </p:nvCxnSpPr>
        <p:spPr>
          <a:xfrm flipH="1" rot="10800000">
            <a:off x="1828750" y="3910000"/>
            <a:ext cx="5391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56"/>
          <p:cNvSpPr txBox="1"/>
          <p:nvPr/>
        </p:nvSpPr>
        <p:spPr>
          <a:xfrm>
            <a:off x="2551950" y="3666100"/>
            <a:ext cx="338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The deployed address depends on the 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deployer address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&amp; 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Bytecode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98" name="Google Shape;598;p56"/>
          <p:cNvCxnSpPr/>
          <p:nvPr/>
        </p:nvCxnSpPr>
        <p:spPr>
          <a:xfrm flipH="1" rot="10800000">
            <a:off x="1828750" y="4596225"/>
            <a:ext cx="976800" cy="1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56"/>
          <p:cNvSpPr txBox="1"/>
          <p:nvPr/>
        </p:nvSpPr>
        <p:spPr>
          <a:xfrm>
            <a:off x="2953550" y="4412875"/>
            <a:ext cx="295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Re-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deploying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 a contract in specific address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Metamorphic</a:t>
            </a:r>
            <a:endParaRPr/>
          </a:p>
        </p:txBody>
      </p:sp>
      <p:pic>
        <p:nvPicPr>
          <p:cNvPr id="606" name="Google Shape;60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9598" y="1587250"/>
            <a:ext cx="883950" cy="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57"/>
          <p:cNvSpPr txBox="1"/>
          <p:nvPr/>
        </p:nvSpPr>
        <p:spPr>
          <a:xfrm>
            <a:off x="2022575" y="2421450"/>
            <a:ext cx="97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Factory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Contract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8" name="Google Shape;60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875" y="1974850"/>
            <a:ext cx="446600" cy="4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7"/>
          <p:cNvSpPr txBox="1"/>
          <p:nvPr/>
        </p:nvSpPr>
        <p:spPr>
          <a:xfrm>
            <a:off x="752750" y="1823125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Send transaction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10" name="Google Shape;610;p57"/>
          <p:cNvCxnSpPr/>
          <p:nvPr/>
        </p:nvCxnSpPr>
        <p:spPr>
          <a:xfrm>
            <a:off x="752760" y="2315725"/>
            <a:ext cx="1142700" cy="2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57"/>
          <p:cNvCxnSpPr>
            <a:endCxn id="612" idx="1"/>
          </p:cNvCxnSpPr>
          <p:nvPr/>
        </p:nvCxnSpPr>
        <p:spPr>
          <a:xfrm flipH="1" rot="10800000">
            <a:off x="3127800" y="1654750"/>
            <a:ext cx="1444200" cy="66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57"/>
          <p:cNvSpPr txBox="1"/>
          <p:nvPr/>
        </p:nvSpPr>
        <p:spPr>
          <a:xfrm>
            <a:off x="3048100" y="1408450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Create a </a:t>
            </a:r>
            <a:br>
              <a:rPr lang="en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contract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4" name="Google Shape;614;p57"/>
          <p:cNvSpPr txBox="1"/>
          <p:nvPr/>
        </p:nvSpPr>
        <p:spPr>
          <a:xfrm>
            <a:off x="752750" y="2421450"/>
            <a:ext cx="114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Contain </a:t>
            </a:r>
            <a:br>
              <a:rPr lang="en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Bytecode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Must have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self destruct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2" name="Google Shape;612;p57"/>
          <p:cNvSpPr txBox="1"/>
          <p:nvPr/>
        </p:nvSpPr>
        <p:spPr>
          <a:xfrm>
            <a:off x="4572000" y="1331500"/>
            <a:ext cx="149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Using 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Create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Opcode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&amp; save its address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15" name="Google Shape;615;p57"/>
          <p:cNvCxnSpPr/>
          <p:nvPr/>
        </p:nvCxnSpPr>
        <p:spPr>
          <a:xfrm>
            <a:off x="3127710" y="2337625"/>
            <a:ext cx="1475400" cy="57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6" name="Google Shape;616;p57"/>
          <p:cNvSpPr txBox="1"/>
          <p:nvPr/>
        </p:nvSpPr>
        <p:spPr>
          <a:xfrm>
            <a:off x="3048100" y="2919325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Deploys specific code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7" name="Google Shape;617;p57"/>
          <p:cNvSpPr txBox="1"/>
          <p:nvPr/>
        </p:nvSpPr>
        <p:spPr>
          <a:xfrm>
            <a:off x="4603100" y="2783600"/>
            <a:ext cx="423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5D6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5860208158601c335a63aaf10f428752fa158151803b80938091923cf3</a:t>
            </a:r>
            <a:endParaRPr/>
          </a:p>
        </p:txBody>
      </p:sp>
      <p:sp>
        <p:nvSpPr>
          <p:cNvPr id="618" name="Google Shape;618;p57"/>
          <p:cNvSpPr txBox="1"/>
          <p:nvPr/>
        </p:nvSpPr>
        <p:spPr>
          <a:xfrm>
            <a:off x="5878450" y="3195100"/>
            <a:ext cx="149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Using 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Create2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Opcode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57"/>
          <p:cNvSpPr txBox="1"/>
          <p:nvPr/>
        </p:nvSpPr>
        <p:spPr>
          <a:xfrm>
            <a:off x="459550" y="3745450"/>
            <a:ext cx="13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Why 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Create2 ?!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20" name="Google Shape;620;p57"/>
          <p:cNvCxnSpPr>
            <a:stCxn id="619" idx="3"/>
          </p:cNvCxnSpPr>
          <p:nvPr/>
        </p:nvCxnSpPr>
        <p:spPr>
          <a:xfrm flipH="1" rot="10800000">
            <a:off x="1828750" y="3910000"/>
            <a:ext cx="5391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57"/>
          <p:cNvSpPr txBox="1"/>
          <p:nvPr/>
        </p:nvSpPr>
        <p:spPr>
          <a:xfrm>
            <a:off x="2561900" y="3745450"/>
            <a:ext cx="338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But we want to change bytecode?!</a:t>
            </a:r>
            <a:br>
              <a:rPr lang="en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This way we just deploys the same bytecode?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Metamorphic</a:t>
            </a:r>
            <a:endParaRPr/>
          </a:p>
        </p:txBody>
      </p:sp>
      <p:pic>
        <p:nvPicPr>
          <p:cNvPr id="628" name="Google Shape;62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9598" y="1587250"/>
            <a:ext cx="883950" cy="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58"/>
          <p:cNvSpPr txBox="1"/>
          <p:nvPr/>
        </p:nvSpPr>
        <p:spPr>
          <a:xfrm>
            <a:off x="2022575" y="2421450"/>
            <a:ext cx="97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Factory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Contract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30" name="Google Shape;630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875" y="1974850"/>
            <a:ext cx="446600" cy="4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58"/>
          <p:cNvSpPr txBox="1"/>
          <p:nvPr/>
        </p:nvSpPr>
        <p:spPr>
          <a:xfrm>
            <a:off x="752750" y="1823125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Send transaction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2" name="Google Shape;632;p58"/>
          <p:cNvCxnSpPr/>
          <p:nvPr/>
        </p:nvCxnSpPr>
        <p:spPr>
          <a:xfrm>
            <a:off x="752760" y="2315725"/>
            <a:ext cx="1142700" cy="2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58"/>
          <p:cNvCxnSpPr/>
          <p:nvPr/>
        </p:nvCxnSpPr>
        <p:spPr>
          <a:xfrm flipH="1" rot="10800000">
            <a:off x="3127710" y="1750825"/>
            <a:ext cx="1369200" cy="56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58"/>
          <p:cNvSpPr txBox="1"/>
          <p:nvPr/>
        </p:nvSpPr>
        <p:spPr>
          <a:xfrm>
            <a:off x="3048100" y="1408450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Create a </a:t>
            </a:r>
            <a:br>
              <a:rPr lang="en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contract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5" name="Google Shape;635;p58"/>
          <p:cNvSpPr txBox="1"/>
          <p:nvPr/>
        </p:nvSpPr>
        <p:spPr>
          <a:xfrm>
            <a:off x="752750" y="2421450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Contain </a:t>
            </a:r>
            <a:br>
              <a:rPr lang="en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Bytecode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6" name="Google Shape;636;p58"/>
          <p:cNvSpPr txBox="1"/>
          <p:nvPr/>
        </p:nvSpPr>
        <p:spPr>
          <a:xfrm>
            <a:off x="4572000" y="1331500"/>
            <a:ext cx="149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Using 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Create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Opcode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&amp; save its address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7" name="Google Shape;637;p58"/>
          <p:cNvCxnSpPr/>
          <p:nvPr/>
        </p:nvCxnSpPr>
        <p:spPr>
          <a:xfrm>
            <a:off x="3127710" y="2337625"/>
            <a:ext cx="1475400" cy="57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8" name="Google Shape;638;p58"/>
          <p:cNvSpPr txBox="1"/>
          <p:nvPr/>
        </p:nvSpPr>
        <p:spPr>
          <a:xfrm>
            <a:off x="3048100" y="2919325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Deploys specific code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9" name="Google Shape;639;p58"/>
          <p:cNvSpPr txBox="1"/>
          <p:nvPr/>
        </p:nvSpPr>
        <p:spPr>
          <a:xfrm>
            <a:off x="4603100" y="2783600"/>
            <a:ext cx="423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5D6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5860208158601c335a63aaf10f428752fa158151803b80938091923cf3</a:t>
            </a:r>
            <a:endParaRPr/>
          </a:p>
        </p:txBody>
      </p:sp>
      <p:sp>
        <p:nvSpPr>
          <p:cNvPr id="640" name="Google Shape;640;p58"/>
          <p:cNvSpPr txBox="1"/>
          <p:nvPr/>
        </p:nvSpPr>
        <p:spPr>
          <a:xfrm>
            <a:off x="5878450" y="3195100"/>
            <a:ext cx="149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Using 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Create2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Opcode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1" name="Google Shape;641;p58"/>
          <p:cNvSpPr txBox="1"/>
          <p:nvPr/>
        </p:nvSpPr>
        <p:spPr>
          <a:xfrm>
            <a:off x="459550" y="3745450"/>
            <a:ext cx="13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Why 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Create2 ?!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42" name="Google Shape;642;p58"/>
          <p:cNvCxnSpPr>
            <a:stCxn id="641" idx="3"/>
          </p:cNvCxnSpPr>
          <p:nvPr/>
        </p:nvCxnSpPr>
        <p:spPr>
          <a:xfrm flipH="1" rot="10800000">
            <a:off x="1828750" y="3910000"/>
            <a:ext cx="5391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" name="Google Shape;643;p58"/>
          <p:cNvSpPr txBox="1"/>
          <p:nvPr/>
        </p:nvSpPr>
        <p:spPr>
          <a:xfrm>
            <a:off x="2432575" y="3668500"/>
            <a:ext cx="338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But we want to change bytecode?!</a:t>
            </a:r>
            <a:br>
              <a:rPr lang="en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This way we just deploys the same bytecode?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4" name="Google Shape;644;p58"/>
          <p:cNvSpPr/>
          <p:nvPr/>
        </p:nvSpPr>
        <p:spPr>
          <a:xfrm>
            <a:off x="5422050" y="3549250"/>
            <a:ext cx="736200" cy="726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8"/>
          <p:cNvSpPr txBox="1"/>
          <p:nvPr/>
        </p:nvSpPr>
        <p:spPr>
          <a:xfrm>
            <a:off x="5591200" y="4161100"/>
            <a:ext cx="6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46" name="Google Shape;646;p58"/>
          <p:cNvCxnSpPr>
            <a:endCxn id="640" idx="3"/>
          </p:cNvCxnSpPr>
          <p:nvPr/>
        </p:nvCxnSpPr>
        <p:spPr>
          <a:xfrm flipH="1" rot="10800000">
            <a:off x="6158050" y="3441400"/>
            <a:ext cx="1217100" cy="814200"/>
          </a:xfrm>
          <a:prstGeom prst="bentConnector3">
            <a:avLst>
              <a:gd fmla="val 11956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7" name="Google Shape;647;p58"/>
          <p:cNvSpPr txBox="1"/>
          <p:nvPr/>
        </p:nvSpPr>
        <p:spPr>
          <a:xfrm>
            <a:off x="7698500" y="3549250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This bytecode </a:t>
            </a:r>
            <a:br>
              <a:rPr lang="en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Is the key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Metamorphic</a:t>
            </a:r>
            <a:endParaRPr/>
          </a:p>
        </p:txBody>
      </p:sp>
      <p:pic>
        <p:nvPicPr>
          <p:cNvPr id="654" name="Google Shape;65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9598" y="1587250"/>
            <a:ext cx="883950" cy="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59"/>
          <p:cNvSpPr txBox="1"/>
          <p:nvPr/>
        </p:nvSpPr>
        <p:spPr>
          <a:xfrm>
            <a:off x="2022575" y="2421450"/>
            <a:ext cx="97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Factory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Contract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6" name="Google Shape;65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875" y="1974850"/>
            <a:ext cx="446600" cy="4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59"/>
          <p:cNvSpPr txBox="1"/>
          <p:nvPr/>
        </p:nvSpPr>
        <p:spPr>
          <a:xfrm>
            <a:off x="752750" y="1823125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Send transaction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58" name="Google Shape;658;p59"/>
          <p:cNvCxnSpPr/>
          <p:nvPr/>
        </p:nvCxnSpPr>
        <p:spPr>
          <a:xfrm>
            <a:off x="752760" y="2315725"/>
            <a:ext cx="1142700" cy="2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59"/>
          <p:cNvCxnSpPr/>
          <p:nvPr/>
        </p:nvCxnSpPr>
        <p:spPr>
          <a:xfrm flipH="1" rot="10800000">
            <a:off x="3127710" y="1750825"/>
            <a:ext cx="1369200" cy="56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0" name="Google Shape;660;p59"/>
          <p:cNvSpPr txBox="1"/>
          <p:nvPr/>
        </p:nvSpPr>
        <p:spPr>
          <a:xfrm>
            <a:off x="3048100" y="1408450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Create a </a:t>
            </a:r>
            <a:br>
              <a:rPr lang="en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contract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p59"/>
          <p:cNvSpPr txBox="1"/>
          <p:nvPr/>
        </p:nvSpPr>
        <p:spPr>
          <a:xfrm>
            <a:off x="752750" y="2421450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Contain </a:t>
            </a:r>
            <a:br>
              <a:rPr lang="en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Bytecode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2" name="Google Shape;662;p59"/>
          <p:cNvSpPr txBox="1"/>
          <p:nvPr/>
        </p:nvSpPr>
        <p:spPr>
          <a:xfrm>
            <a:off x="4572000" y="1331500"/>
            <a:ext cx="149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Using 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Create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Opcode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&amp; save its address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3" name="Google Shape;663;p59"/>
          <p:cNvCxnSpPr/>
          <p:nvPr/>
        </p:nvCxnSpPr>
        <p:spPr>
          <a:xfrm>
            <a:off x="3127710" y="2337625"/>
            <a:ext cx="1475400" cy="57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4" name="Google Shape;664;p59"/>
          <p:cNvSpPr txBox="1"/>
          <p:nvPr/>
        </p:nvSpPr>
        <p:spPr>
          <a:xfrm>
            <a:off x="3048100" y="2919325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Deploys specific code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5" name="Google Shape;665;p59"/>
          <p:cNvSpPr txBox="1"/>
          <p:nvPr/>
        </p:nvSpPr>
        <p:spPr>
          <a:xfrm>
            <a:off x="4603100" y="2783600"/>
            <a:ext cx="423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5D6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5860208158601c335a63aaf10f428752fa158151803b80938091923cf3</a:t>
            </a:r>
            <a:endParaRPr/>
          </a:p>
        </p:txBody>
      </p:sp>
      <p:cxnSp>
        <p:nvCxnSpPr>
          <p:cNvPr id="666" name="Google Shape;666;p59"/>
          <p:cNvCxnSpPr>
            <a:stCxn id="665" idx="0"/>
          </p:cNvCxnSpPr>
          <p:nvPr/>
        </p:nvCxnSpPr>
        <p:spPr>
          <a:xfrm flipH="1" rot="10800000">
            <a:off x="6722150" y="2129000"/>
            <a:ext cx="470700" cy="65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59"/>
          <p:cNvSpPr txBox="1"/>
          <p:nvPr/>
        </p:nvSpPr>
        <p:spPr>
          <a:xfrm>
            <a:off x="7192850" y="1151800"/>
            <a:ext cx="1761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Read the bytecode deployed in this contract &amp; simply copy it to the deployed bytecode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8" name="Google Shape;668;p59"/>
          <p:cNvCxnSpPr>
            <a:endCxn id="667" idx="1"/>
          </p:cNvCxnSpPr>
          <p:nvPr/>
        </p:nvCxnSpPr>
        <p:spPr>
          <a:xfrm>
            <a:off x="6108350" y="1668250"/>
            <a:ext cx="1084500" cy="11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674" name="Google Shape;674;p60"/>
          <p:cNvSpPr txBox="1"/>
          <p:nvPr>
            <p:ph idx="1" type="body"/>
          </p:nvPr>
        </p:nvSpPr>
        <p:spPr>
          <a:xfrm>
            <a:off x="311700" y="1147225"/>
            <a:ext cx="85206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Pros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Can change the whole logic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Can change the whole state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Just using a single address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 gas overhead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Nothing to change for deployers to add this pattern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User endpoint address is not changed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Cons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Self-destruct opcode removal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 way to keep state (self destruct deletes the state)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Downtime in upgrade events (because need to self destruct then deploy)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5" name="Google Shape;67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different methods</a:t>
            </a:r>
            <a:endParaRPr/>
          </a:p>
        </p:txBody>
      </p:sp>
      <p:pic>
        <p:nvPicPr>
          <p:cNvPr id="681" name="Google Shape;68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5675" y="315925"/>
            <a:ext cx="6911149" cy="433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1129375" y="2478925"/>
            <a:ext cx="3348000" cy="846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piece of software that you cannot change it!!!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2"/>
          <p:cNvSpPr/>
          <p:nvPr/>
        </p:nvSpPr>
        <p:spPr>
          <a:xfrm>
            <a:off x="5561200" y="3123900"/>
            <a:ext cx="2164500" cy="102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Upgradeability!</a:t>
            </a:r>
            <a:endParaRPr/>
          </a:p>
        </p:txBody>
      </p:sp>
      <p:pic>
        <p:nvPicPr>
          <p:cNvPr id="689" name="Google Shape;68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0" name="Google Shape;690;p62"/>
          <p:cNvCxnSpPr/>
          <p:nvPr/>
        </p:nvCxnSpPr>
        <p:spPr>
          <a:xfrm flipH="1" rot="10800000">
            <a:off x="3374050" y="2231125"/>
            <a:ext cx="2022300" cy="550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1" name="Google Shape;691;p62"/>
          <p:cNvSpPr txBox="1"/>
          <p:nvPr/>
        </p:nvSpPr>
        <p:spPr>
          <a:xfrm>
            <a:off x="5715025" y="1863750"/>
            <a:ext cx="165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How ?! (immutability)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2" name="Google Shape;692;p62"/>
          <p:cNvCxnSpPr/>
          <p:nvPr/>
        </p:nvCxnSpPr>
        <p:spPr>
          <a:xfrm>
            <a:off x="3368500" y="2978400"/>
            <a:ext cx="2033400" cy="4395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3" name="Google Shape;693;p62"/>
          <p:cNvSpPr txBox="1"/>
          <p:nvPr/>
        </p:nvSpPr>
        <p:spPr>
          <a:xfrm>
            <a:off x="5715025" y="3191675"/>
            <a:ext cx="181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Who </a:t>
            </a:r>
            <a:br>
              <a:rPr lang="en" sz="17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Is responsible?!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4" name="Google Shape;694;p62"/>
          <p:cNvSpPr txBox="1"/>
          <p:nvPr/>
        </p:nvSpPr>
        <p:spPr>
          <a:xfrm>
            <a:off x="560500" y="2571325"/>
            <a:ext cx="2648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No way!</a:t>
            </a:r>
            <a:br>
              <a:rPr lang="en" sz="15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We need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upgradeability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the decision maker?!</a:t>
            </a:r>
            <a:endParaRPr/>
          </a:p>
        </p:txBody>
      </p:sp>
      <p:sp>
        <p:nvSpPr>
          <p:cNvPr id="700" name="Google Shape;700;p63"/>
          <p:cNvSpPr txBox="1"/>
          <p:nvPr>
            <p:ph idx="1" type="body"/>
          </p:nvPr>
        </p:nvSpPr>
        <p:spPr>
          <a:xfrm>
            <a:off x="402850" y="11979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Externally Owned Address (EOA)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person decision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Signature Wallet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 out of N person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Decentralized Governance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Governance token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Threshold on acceptance of a proposal</a:t>
            </a:r>
            <a:endParaRPr/>
          </a:p>
        </p:txBody>
      </p:sp>
      <p:pic>
        <p:nvPicPr>
          <p:cNvPr id="701" name="Google Shape;70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4"/>
          <p:cNvSpPr/>
          <p:nvPr/>
        </p:nvSpPr>
        <p:spPr>
          <a:xfrm>
            <a:off x="311700" y="1147225"/>
            <a:ext cx="4689000" cy="19563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the decision maker?!</a:t>
            </a:r>
            <a:endParaRPr/>
          </a:p>
        </p:txBody>
      </p:sp>
      <p:sp>
        <p:nvSpPr>
          <p:cNvPr id="708" name="Google Shape;708;p64"/>
          <p:cNvSpPr txBox="1"/>
          <p:nvPr>
            <p:ph idx="1" type="body"/>
          </p:nvPr>
        </p:nvSpPr>
        <p:spPr>
          <a:xfrm>
            <a:off x="402850" y="11979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Externally Owned Address (EOA)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person decision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Signature Wallet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 out of N person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Decentralized Governance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Governance token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Threshold on acceptance of a proposal</a:t>
            </a:r>
            <a:endParaRPr/>
          </a:p>
        </p:txBody>
      </p:sp>
      <p:pic>
        <p:nvPicPr>
          <p:cNvPr id="709" name="Google Shape;70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0" name="Google Shape;710;p64"/>
          <p:cNvCxnSpPr/>
          <p:nvPr/>
        </p:nvCxnSpPr>
        <p:spPr>
          <a:xfrm>
            <a:off x="5053950" y="2138975"/>
            <a:ext cx="875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1" name="Google Shape;711;p64"/>
          <p:cNvSpPr txBox="1"/>
          <p:nvPr/>
        </p:nvSpPr>
        <p:spPr>
          <a:xfrm>
            <a:off x="6436825" y="1738775"/>
            <a:ext cx="22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Compromised/ Malicious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2" name="Google Shape;712;p64"/>
          <p:cNvSpPr txBox="1"/>
          <p:nvPr/>
        </p:nvSpPr>
        <p:spPr>
          <a:xfrm>
            <a:off x="7085025" y="2251125"/>
            <a:ext cx="1311600" cy="41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Rug pools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718" name="Google Shape;718;p65"/>
          <p:cNvSpPr txBox="1"/>
          <p:nvPr>
            <p:ph idx="1" type="body"/>
          </p:nvPr>
        </p:nvSpPr>
        <p:spPr>
          <a:xfrm>
            <a:off x="311700" y="12681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to Find the owners of the smart contract.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9" name="Google Shape;71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300" y="1711275"/>
            <a:ext cx="4502999" cy="31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75" y="1912825"/>
            <a:ext cx="3349901" cy="30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Study</a:t>
            </a:r>
            <a:endParaRPr/>
          </a:p>
        </p:txBody>
      </p:sp>
      <p:sp>
        <p:nvSpPr>
          <p:cNvPr id="726" name="Google Shape;726;p66"/>
          <p:cNvSpPr txBox="1"/>
          <p:nvPr>
            <p:ph idx="1" type="body"/>
          </p:nvPr>
        </p:nvSpPr>
        <p:spPr>
          <a:xfrm>
            <a:off x="190825" y="1587838"/>
            <a:ext cx="8520600" cy="23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Main Goal in this part is to find contracts that uses upgradeability </a:t>
            </a:r>
            <a:br>
              <a:rPr lang="en"/>
            </a:br>
            <a:r>
              <a:rPr lang="en"/>
              <a:t>patterns</a:t>
            </a:r>
            <a:endParaRPr/>
          </a:p>
        </p:txBody>
      </p:sp>
      <p:pic>
        <p:nvPicPr>
          <p:cNvPr id="727" name="Google Shape;72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33" name="Google Shape;733;p67"/>
          <p:cNvSpPr txBox="1"/>
          <p:nvPr>
            <p:ph idx="1" type="body"/>
          </p:nvPr>
        </p:nvSpPr>
        <p:spPr>
          <a:xfrm>
            <a:off x="311700" y="12681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Regular Upgradeable proxies:</a:t>
            </a:r>
            <a:br>
              <a:rPr lang="en"/>
            </a:b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7470</a:t>
            </a:r>
            <a:r>
              <a:rPr lang="en"/>
              <a:t> Unique contracts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UUPS proxies:</a:t>
            </a:r>
            <a:br>
              <a:rPr lang="en"/>
            </a:b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403 </a:t>
            </a:r>
            <a:r>
              <a:rPr lang="en"/>
              <a:t>Unique Contracts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Beacon Proxies</a:t>
            </a:r>
            <a:br>
              <a:rPr lang="en"/>
            </a:br>
            <a:endParaRPr b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352 </a:t>
            </a:r>
            <a:r>
              <a:rPr lang="en"/>
              <a:t>Unique contracts</a:t>
            </a:r>
            <a:endParaRPr/>
          </a:p>
        </p:txBody>
      </p:sp>
      <p:pic>
        <p:nvPicPr>
          <p:cNvPr id="734" name="Google Shape;73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Google Shape;73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68"/>
          <p:cNvSpPr txBox="1"/>
          <p:nvPr/>
        </p:nvSpPr>
        <p:spPr>
          <a:xfrm>
            <a:off x="2108125" y="1452453"/>
            <a:ext cx="44808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5A2A2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Thanks!</a:t>
            </a:r>
            <a:endParaRPr b="1" sz="5500">
              <a:solidFill>
                <a:srgbClr val="5A2A2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41" name="Google Shape;741;p68"/>
          <p:cNvSpPr txBox="1"/>
          <p:nvPr/>
        </p:nvSpPr>
        <p:spPr>
          <a:xfrm>
            <a:off x="3072600" y="2736575"/>
            <a:ext cx="29988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questions?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mehdi.salehi@concordia.ca</a:t>
            </a:r>
            <a:br>
              <a:rPr b="1" lang="en" sz="1500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@Greatsaoshyant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2" name="Google Shape;74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351" y="3536473"/>
            <a:ext cx="360900" cy="3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7600" y="2949778"/>
            <a:ext cx="446400" cy="586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</a:t>
            </a:r>
            <a:r>
              <a:rPr lang="en"/>
              <a:t> Study</a:t>
            </a:r>
            <a:endParaRPr/>
          </a:p>
        </p:txBody>
      </p:sp>
      <p:pic>
        <p:nvPicPr>
          <p:cNvPr id="749" name="Google Shape;74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69"/>
          <p:cNvPicPr preferRelativeResize="0"/>
          <p:nvPr/>
        </p:nvPicPr>
        <p:blipFill rotWithShape="1">
          <a:blip r:embed="rId4">
            <a:alphaModFix/>
          </a:blip>
          <a:srcRect b="0" l="0" r="26948" t="0"/>
          <a:stretch/>
        </p:blipFill>
        <p:spPr>
          <a:xfrm>
            <a:off x="3614388" y="1695063"/>
            <a:ext cx="5364774" cy="153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1" name="Google Shape;751;p69"/>
          <p:cNvCxnSpPr>
            <a:endCxn id="750" idx="1"/>
          </p:cNvCxnSpPr>
          <p:nvPr/>
        </p:nvCxnSpPr>
        <p:spPr>
          <a:xfrm flipH="1">
            <a:off x="3614388" y="1450825"/>
            <a:ext cx="1132800" cy="101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69"/>
          <p:cNvCxnSpPr/>
          <p:nvPr/>
        </p:nvCxnSpPr>
        <p:spPr>
          <a:xfrm flipH="1">
            <a:off x="3614388" y="2461825"/>
            <a:ext cx="1132800" cy="101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" name="Google Shape;753;p69"/>
          <p:cNvSpPr txBox="1"/>
          <p:nvPr/>
        </p:nvSpPr>
        <p:spPr>
          <a:xfrm>
            <a:off x="406675" y="2090177"/>
            <a:ext cx="296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These patterns are more general and not just used for upgradeability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25" y="1299625"/>
            <a:ext cx="8106030" cy="29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Measurement Study</a:t>
            </a:r>
            <a:endParaRPr/>
          </a:p>
        </p:txBody>
      </p:sp>
      <p:cxnSp>
        <p:nvCxnSpPr>
          <p:cNvPr id="761" name="Google Shape;761;p70"/>
          <p:cNvCxnSpPr/>
          <p:nvPr/>
        </p:nvCxnSpPr>
        <p:spPr>
          <a:xfrm flipH="1">
            <a:off x="2758675" y="2736600"/>
            <a:ext cx="802200" cy="62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2" name="Google Shape;762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6600" y="1373775"/>
            <a:ext cx="334175" cy="38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0100" y="2130650"/>
            <a:ext cx="334175" cy="38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6925" y="3513975"/>
            <a:ext cx="334175" cy="38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Study</a:t>
            </a:r>
            <a:endParaRPr/>
          </a:p>
        </p:txBody>
      </p:sp>
      <p:sp>
        <p:nvSpPr>
          <p:cNvPr id="770" name="Google Shape;770;p7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main ways of analysis on Ethereum</a:t>
            </a:r>
            <a:br>
              <a:rPr lang="en"/>
            </a:b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 Code analysis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Limited because we don’t have the HLL code for majority of bytecodes on Ethereum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Etherscan Verified Contracts</a:t>
            </a:r>
            <a:endParaRPr/>
          </a:p>
        </p:txBody>
      </p:sp>
      <p:pic>
        <p:nvPicPr>
          <p:cNvPr id="771" name="Google Shape;77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1129375" y="2478925"/>
            <a:ext cx="3348000" cy="846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piece of software that you cannot change it!!!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595675" y="2407600"/>
            <a:ext cx="2681700" cy="831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 is worst in Blockchains Because codes are keeping money here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5913" y="1506375"/>
            <a:ext cx="901226" cy="90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Study</a:t>
            </a:r>
            <a:endParaRPr/>
          </a:p>
        </p:txBody>
      </p:sp>
      <p:sp>
        <p:nvSpPr>
          <p:cNvPr id="777" name="Google Shape;777;p7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main ways of analysis on Ethereum</a:t>
            </a:r>
            <a:br>
              <a:rPr lang="en"/>
            </a:b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Smart Contract Code analysis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Etherscan Verified Contracts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Transaction-based Analysis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Bytecode-based Analysis</a:t>
            </a:r>
            <a:endParaRPr/>
          </a:p>
        </p:txBody>
      </p:sp>
      <p:pic>
        <p:nvPicPr>
          <p:cNvPr id="778" name="Google Shape;77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Study</a:t>
            </a:r>
            <a:endParaRPr/>
          </a:p>
        </p:txBody>
      </p:sp>
      <p:sp>
        <p:nvSpPr>
          <p:cNvPr id="784" name="Google Shape;784;p73"/>
          <p:cNvSpPr txBox="1"/>
          <p:nvPr>
            <p:ph idx="1" type="body"/>
          </p:nvPr>
        </p:nvSpPr>
        <p:spPr>
          <a:xfrm>
            <a:off x="311700" y="12681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find contracts that used These patterns:</a:t>
            </a:r>
            <a:br>
              <a:rPr lang="en"/>
            </a:b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Call-Based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pattern is almost dead. It proposed in early 2016 and devs do not use it right now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Delegate-Call Based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the most favorite pattern that people are using on their contracts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Metamorphic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pattern is new and not tested yet. Also because of risks and limitations in this pattern it is not widely used (On the plan to measure them)</a:t>
            </a:r>
            <a:endParaRPr/>
          </a:p>
        </p:txBody>
      </p:sp>
      <p:pic>
        <p:nvPicPr>
          <p:cNvPr id="785" name="Google Shape;78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4"/>
          <p:cNvSpPr/>
          <p:nvPr/>
        </p:nvSpPr>
        <p:spPr>
          <a:xfrm>
            <a:off x="5214750" y="1251725"/>
            <a:ext cx="3379800" cy="15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Call-based are dead?! Prove it!</a:t>
            </a:r>
            <a:endParaRPr/>
          </a:p>
        </p:txBody>
      </p:sp>
      <p:pic>
        <p:nvPicPr>
          <p:cNvPr id="792" name="Google Shape;79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448" y="1480600"/>
            <a:ext cx="883950" cy="8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973" y="1480600"/>
            <a:ext cx="883950" cy="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74"/>
          <p:cNvSpPr txBox="1"/>
          <p:nvPr/>
        </p:nvSpPr>
        <p:spPr>
          <a:xfrm>
            <a:off x="2968525" y="224260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Logic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6" name="Google Shape;796;p74"/>
          <p:cNvSpPr txBox="1"/>
          <p:nvPr/>
        </p:nvSpPr>
        <p:spPr>
          <a:xfrm>
            <a:off x="5270049" y="2242600"/>
            <a:ext cx="8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Storage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7" name="Google Shape;797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225" y="1547550"/>
            <a:ext cx="831300" cy="83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8" name="Google Shape;798;p74"/>
          <p:cNvCxnSpPr/>
          <p:nvPr/>
        </p:nvCxnSpPr>
        <p:spPr>
          <a:xfrm>
            <a:off x="1505935" y="2037575"/>
            <a:ext cx="1142700" cy="2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9" name="Google Shape;799;p74"/>
          <p:cNvCxnSpPr/>
          <p:nvPr/>
        </p:nvCxnSpPr>
        <p:spPr>
          <a:xfrm flipH="1" rot="10800000">
            <a:off x="3841175" y="2037425"/>
            <a:ext cx="1285800" cy="1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0" name="Google Shape;800;p74"/>
          <p:cNvSpPr txBox="1"/>
          <p:nvPr/>
        </p:nvSpPr>
        <p:spPr>
          <a:xfrm>
            <a:off x="1576125" y="1547550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Send transaction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1" name="Google Shape;801;p74"/>
          <p:cNvSpPr txBox="1"/>
          <p:nvPr/>
        </p:nvSpPr>
        <p:spPr>
          <a:xfrm>
            <a:off x="3940338" y="1480600"/>
            <a:ext cx="114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Call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2" name="Google Shape;802;p74"/>
          <p:cNvSpPr/>
          <p:nvPr/>
        </p:nvSpPr>
        <p:spPr>
          <a:xfrm>
            <a:off x="6187575" y="1432975"/>
            <a:ext cx="175800" cy="1110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74"/>
          <p:cNvSpPr txBox="1"/>
          <p:nvPr/>
        </p:nvSpPr>
        <p:spPr>
          <a:xfrm>
            <a:off x="6506300" y="1472925"/>
            <a:ext cx="202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Ability to add new variable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Getter function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Setter function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04" name="Google Shape;804;p74"/>
          <p:cNvCxnSpPr>
            <a:stCxn id="790" idx="2"/>
          </p:cNvCxnSpPr>
          <p:nvPr/>
        </p:nvCxnSpPr>
        <p:spPr>
          <a:xfrm flipH="1">
            <a:off x="4813650" y="2845325"/>
            <a:ext cx="2091000" cy="891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5" name="Google Shape;805;p74"/>
          <p:cNvSpPr txBox="1"/>
          <p:nvPr/>
        </p:nvSpPr>
        <p:spPr>
          <a:xfrm>
            <a:off x="2533375" y="3560875"/>
            <a:ext cx="27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Eternal Storage Pattern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75"/>
          <p:cNvSpPr/>
          <p:nvPr/>
        </p:nvSpPr>
        <p:spPr>
          <a:xfrm>
            <a:off x="197550" y="1634188"/>
            <a:ext cx="3379800" cy="15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Call-based are dead?! Prove it!</a:t>
            </a:r>
            <a:endParaRPr/>
          </a:p>
        </p:txBody>
      </p:sp>
      <p:pic>
        <p:nvPicPr>
          <p:cNvPr id="812" name="Google Shape;81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773" y="1863063"/>
            <a:ext cx="883950" cy="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75"/>
          <p:cNvSpPr txBox="1"/>
          <p:nvPr/>
        </p:nvSpPr>
        <p:spPr>
          <a:xfrm>
            <a:off x="252849" y="2625063"/>
            <a:ext cx="8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Storage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75"/>
          <p:cNvSpPr/>
          <p:nvPr/>
        </p:nvSpPr>
        <p:spPr>
          <a:xfrm>
            <a:off x="1170375" y="1815438"/>
            <a:ext cx="175800" cy="1110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75"/>
          <p:cNvSpPr txBox="1"/>
          <p:nvPr/>
        </p:nvSpPr>
        <p:spPr>
          <a:xfrm>
            <a:off x="1489100" y="1855388"/>
            <a:ext cx="202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Ability to add new variable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Getter function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Setter function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17" name="Google Shape;817;p75"/>
          <p:cNvCxnSpPr/>
          <p:nvPr/>
        </p:nvCxnSpPr>
        <p:spPr>
          <a:xfrm>
            <a:off x="3615063" y="2427838"/>
            <a:ext cx="1643100" cy="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8" name="Google Shape;818;p75"/>
          <p:cNvSpPr txBox="1"/>
          <p:nvPr/>
        </p:nvSpPr>
        <p:spPr>
          <a:xfrm>
            <a:off x="5405800" y="1247475"/>
            <a:ext cx="216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Eternal Storage Pattern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9" name="Google Shape;819;p75"/>
          <p:cNvSpPr txBox="1"/>
          <p:nvPr/>
        </p:nvSpPr>
        <p:spPr>
          <a:xfrm>
            <a:off x="5405800" y="2180925"/>
            <a:ext cx="216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Using Verified Contracts on Etherscan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0" name="Google Shape;820;p75"/>
          <p:cNvSpPr txBox="1"/>
          <p:nvPr/>
        </p:nvSpPr>
        <p:spPr>
          <a:xfrm>
            <a:off x="5405800" y="3114375"/>
            <a:ext cx="2352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Smart-Contract-Sanctuary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Github repo dataset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Call-based are dead?! Prove it!</a:t>
            </a:r>
            <a:endParaRPr/>
          </a:p>
        </p:txBody>
      </p:sp>
      <p:pic>
        <p:nvPicPr>
          <p:cNvPr id="826" name="Google Shape;82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123" y="1898250"/>
            <a:ext cx="883950" cy="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76"/>
          <p:cNvSpPr txBox="1"/>
          <p:nvPr/>
        </p:nvSpPr>
        <p:spPr>
          <a:xfrm>
            <a:off x="849500" y="2705275"/>
            <a:ext cx="10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93K Contracts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9" name="Google Shape;829;p76"/>
          <p:cNvCxnSpPr/>
          <p:nvPr/>
        </p:nvCxnSpPr>
        <p:spPr>
          <a:xfrm>
            <a:off x="1808073" y="2757850"/>
            <a:ext cx="14451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0" name="Google Shape;830;p76"/>
          <p:cNvSpPr txBox="1"/>
          <p:nvPr/>
        </p:nvSpPr>
        <p:spPr>
          <a:xfrm>
            <a:off x="2136425" y="2171550"/>
            <a:ext cx="7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Regex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1" name="Google Shape;831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798" y="2024863"/>
            <a:ext cx="883950" cy="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6"/>
          <p:cNvSpPr txBox="1"/>
          <p:nvPr/>
        </p:nvSpPr>
        <p:spPr>
          <a:xfrm>
            <a:off x="3430775" y="2853875"/>
            <a:ext cx="135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470 contracts uses Eternal Storage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33" name="Google Shape;833;p76"/>
          <p:cNvCxnSpPr/>
          <p:nvPr/>
        </p:nvCxnSpPr>
        <p:spPr>
          <a:xfrm>
            <a:off x="4659873" y="2757850"/>
            <a:ext cx="14451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4" name="Google Shape;834;p76"/>
          <p:cNvSpPr txBox="1"/>
          <p:nvPr/>
        </p:nvSpPr>
        <p:spPr>
          <a:xfrm>
            <a:off x="4915525" y="2266750"/>
            <a:ext cx="7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Filter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5" name="Google Shape;835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7998" y="2024863"/>
            <a:ext cx="883950" cy="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76"/>
          <p:cNvSpPr txBox="1"/>
          <p:nvPr/>
        </p:nvSpPr>
        <p:spPr>
          <a:xfrm>
            <a:off x="6104975" y="2877400"/>
            <a:ext cx="135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70 contracts for Call-based pattern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37" name="Google Shape;837;p76"/>
          <p:cNvCxnSpPr/>
          <p:nvPr/>
        </p:nvCxnSpPr>
        <p:spPr>
          <a:xfrm>
            <a:off x="7221948" y="2705263"/>
            <a:ext cx="625200" cy="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8" name="Google Shape;838;p76"/>
          <p:cNvSpPr txBox="1"/>
          <p:nvPr/>
        </p:nvSpPr>
        <p:spPr>
          <a:xfrm>
            <a:off x="7988950" y="2533275"/>
            <a:ext cx="78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2018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9" name="Google Shape;839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8338" y="2024875"/>
            <a:ext cx="429625" cy="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Delegate proxy</a:t>
            </a:r>
            <a:endParaRPr/>
          </a:p>
        </p:txBody>
      </p:sp>
      <p:sp>
        <p:nvSpPr>
          <p:cNvPr id="845" name="Google Shape;845;p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6" name="Google Shape;84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800" y="1809213"/>
            <a:ext cx="762525" cy="7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77"/>
          <p:cNvSpPr txBox="1"/>
          <p:nvPr/>
        </p:nvSpPr>
        <p:spPr>
          <a:xfrm>
            <a:off x="2835162" y="1225225"/>
            <a:ext cx="88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Storage</a:t>
            </a:r>
            <a:br>
              <a:rPr b="1" lang="en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(proxy)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9" name="Google Shape;849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300" y="2324475"/>
            <a:ext cx="494550" cy="49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0" name="Google Shape;850;p77"/>
          <p:cNvCxnSpPr/>
          <p:nvPr/>
        </p:nvCxnSpPr>
        <p:spPr>
          <a:xfrm>
            <a:off x="874860" y="2672300"/>
            <a:ext cx="1142700" cy="2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1" name="Google Shape;851;p77"/>
          <p:cNvSpPr txBox="1"/>
          <p:nvPr/>
        </p:nvSpPr>
        <p:spPr>
          <a:xfrm>
            <a:off x="874850" y="2179700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Send transaction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52" name="Google Shape;852;p77"/>
          <p:cNvCxnSpPr/>
          <p:nvPr/>
        </p:nvCxnSpPr>
        <p:spPr>
          <a:xfrm>
            <a:off x="5110473" y="2678888"/>
            <a:ext cx="9891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3" name="Google Shape;853;p77"/>
          <p:cNvSpPr/>
          <p:nvPr/>
        </p:nvSpPr>
        <p:spPr>
          <a:xfrm>
            <a:off x="2182425" y="2571750"/>
            <a:ext cx="2576425" cy="2088175"/>
          </a:xfrm>
          <a:prstGeom prst="flowChartPredefined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address imp;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Upgrade (new_address){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Imp = new_address;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Fallback ()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DelegateCall to imp </a:t>
            </a:r>
            <a:br>
              <a:rPr lang="en" sz="1100"/>
            </a:br>
            <a:r>
              <a:rPr lang="en" sz="1100"/>
              <a:t>Forward the message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</p:txBody>
      </p:sp>
      <p:pic>
        <p:nvPicPr>
          <p:cNvPr id="854" name="Google Shape;85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0075" y="2482475"/>
            <a:ext cx="762525" cy="7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77"/>
          <p:cNvSpPr txBox="1"/>
          <p:nvPr/>
        </p:nvSpPr>
        <p:spPr>
          <a:xfrm>
            <a:off x="6005798" y="1913438"/>
            <a:ext cx="199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Implementation Contract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7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UUPS Proxies</a:t>
            </a:r>
            <a:endParaRPr/>
          </a:p>
        </p:txBody>
      </p:sp>
      <p:sp>
        <p:nvSpPr>
          <p:cNvPr id="861" name="Google Shape;861;p7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2" name="Google Shape;86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800" y="1809213"/>
            <a:ext cx="762525" cy="7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78"/>
          <p:cNvSpPr txBox="1"/>
          <p:nvPr/>
        </p:nvSpPr>
        <p:spPr>
          <a:xfrm>
            <a:off x="2835162" y="1225225"/>
            <a:ext cx="88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Storage</a:t>
            </a:r>
            <a:br>
              <a:rPr b="1" lang="en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(proxy)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5" name="Google Shape;865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300" y="2324475"/>
            <a:ext cx="494550" cy="49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6" name="Google Shape;866;p78"/>
          <p:cNvCxnSpPr/>
          <p:nvPr/>
        </p:nvCxnSpPr>
        <p:spPr>
          <a:xfrm>
            <a:off x="874860" y="2672300"/>
            <a:ext cx="1142700" cy="2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7" name="Google Shape;867;p78"/>
          <p:cNvSpPr txBox="1"/>
          <p:nvPr/>
        </p:nvSpPr>
        <p:spPr>
          <a:xfrm>
            <a:off x="874850" y="2179700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Send transaction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68" name="Google Shape;868;p78"/>
          <p:cNvCxnSpPr/>
          <p:nvPr/>
        </p:nvCxnSpPr>
        <p:spPr>
          <a:xfrm>
            <a:off x="5110473" y="2678888"/>
            <a:ext cx="9891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9" name="Google Shape;869;p78"/>
          <p:cNvSpPr/>
          <p:nvPr/>
        </p:nvSpPr>
        <p:spPr>
          <a:xfrm>
            <a:off x="2182425" y="2571750"/>
            <a:ext cx="2576425" cy="1538650"/>
          </a:xfrm>
          <a:prstGeom prst="flowChartPredefined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address imp;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Fallback ()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DelegateCall to imp </a:t>
            </a:r>
            <a:br>
              <a:rPr lang="en" sz="1100"/>
            </a:br>
            <a:r>
              <a:rPr lang="en" sz="1100"/>
              <a:t>Forward the message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</p:txBody>
      </p:sp>
      <p:pic>
        <p:nvPicPr>
          <p:cNvPr id="870" name="Google Shape;870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0075" y="2482475"/>
            <a:ext cx="762525" cy="7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78"/>
          <p:cNvSpPr txBox="1"/>
          <p:nvPr/>
        </p:nvSpPr>
        <p:spPr>
          <a:xfrm>
            <a:off x="6005798" y="1913438"/>
            <a:ext cx="199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Implementation Contract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2" name="Google Shape;872;p78"/>
          <p:cNvSpPr/>
          <p:nvPr/>
        </p:nvSpPr>
        <p:spPr>
          <a:xfrm>
            <a:off x="5852500" y="3157575"/>
            <a:ext cx="2369050" cy="965925"/>
          </a:xfrm>
          <a:prstGeom prst="flowChartPredefined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address imp;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Upgrade (new_address){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Imp = </a:t>
            </a:r>
            <a:r>
              <a:rPr lang="en" sz="1100">
                <a:solidFill>
                  <a:schemeClr val="dk1"/>
                </a:solidFill>
              </a:rPr>
              <a:t>new_address;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Study</a:t>
            </a:r>
            <a:endParaRPr/>
          </a:p>
        </p:txBody>
      </p:sp>
      <p:sp>
        <p:nvSpPr>
          <p:cNvPr id="878" name="Google Shape;878;p79"/>
          <p:cNvSpPr txBox="1"/>
          <p:nvPr>
            <p:ph idx="1" type="body"/>
          </p:nvPr>
        </p:nvSpPr>
        <p:spPr>
          <a:xfrm>
            <a:off x="311700" y="12681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hybrid analysis: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Transaction-based analysis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Bytecode-based analysis</a:t>
            </a:r>
            <a:endParaRPr/>
          </a:p>
        </p:txBody>
      </p:sp>
      <p:pic>
        <p:nvPicPr>
          <p:cNvPr id="879" name="Google Shape;87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79"/>
          <p:cNvSpPr/>
          <p:nvPr/>
        </p:nvSpPr>
        <p:spPr>
          <a:xfrm>
            <a:off x="4209300" y="2494800"/>
            <a:ext cx="1340700" cy="7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79"/>
          <p:cNvSpPr txBox="1"/>
          <p:nvPr/>
        </p:nvSpPr>
        <p:spPr>
          <a:xfrm>
            <a:off x="5956800" y="2538750"/>
            <a:ext cx="234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Data of Transactions for 1 year</a:t>
            </a:r>
            <a:br>
              <a:rPr b="1" lang="en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(2 million Ethereum </a:t>
            </a:r>
            <a:br>
              <a:rPr b="1" lang="en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Blocks)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80"/>
          <p:cNvSpPr txBox="1"/>
          <p:nvPr>
            <p:ph type="title"/>
          </p:nvPr>
        </p:nvSpPr>
        <p:spPr>
          <a:xfrm>
            <a:off x="311700" y="2719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Study</a:t>
            </a:r>
            <a:endParaRPr/>
          </a:p>
        </p:txBody>
      </p:sp>
      <p:sp>
        <p:nvSpPr>
          <p:cNvPr id="887" name="Google Shape;887;p80"/>
          <p:cNvSpPr txBox="1"/>
          <p:nvPr>
            <p:ph idx="1" type="body"/>
          </p:nvPr>
        </p:nvSpPr>
        <p:spPr>
          <a:xfrm>
            <a:off x="-820300" y="20485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8" name="Google Shape;88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80"/>
          <p:cNvSpPr/>
          <p:nvPr/>
        </p:nvSpPr>
        <p:spPr>
          <a:xfrm>
            <a:off x="1868375" y="2371800"/>
            <a:ext cx="879300" cy="6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80"/>
          <p:cNvSpPr txBox="1"/>
          <p:nvPr/>
        </p:nvSpPr>
        <p:spPr>
          <a:xfrm>
            <a:off x="199375" y="2263950"/>
            <a:ext cx="147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Data of Transactions for 1 year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Google Shape;891;p80"/>
          <p:cNvSpPr txBox="1"/>
          <p:nvPr/>
        </p:nvSpPr>
        <p:spPr>
          <a:xfrm>
            <a:off x="2943975" y="2219975"/>
            <a:ext cx="138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Need to access to a full Archival Node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2" name="Google Shape;892;p80"/>
          <p:cNvSpPr/>
          <p:nvPr/>
        </p:nvSpPr>
        <p:spPr>
          <a:xfrm>
            <a:off x="4394700" y="2371800"/>
            <a:ext cx="879300" cy="6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80"/>
          <p:cNvSpPr txBox="1"/>
          <p:nvPr/>
        </p:nvSpPr>
        <p:spPr>
          <a:xfrm>
            <a:off x="5569200" y="2048550"/>
            <a:ext cx="1386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Request to replay transactions inside each block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4" name="Google Shape;894;p80"/>
          <p:cNvSpPr/>
          <p:nvPr/>
        </p:nvSpPr>
        <p:spPr>
          <a:xfrm>
            <a:off x="6955500" y="2371800"/>
            <a:ext cx="879300" cy="6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80"/>
          <p:cNvSpPr txBox="1"/>
          <p:nvPr/>
        </p:nvSpPr>
        <p:spPr>
          <a:xfrm>
            <a:off x="7884300" y="2418000"/>
            <a:ext cx="108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Transaction</a:t>
            </a:r>
            <a:br>
              <a:rPr b="1" lang="en" sz="1100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Traces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81"/>
          <p:cNvSpPr txBox="1"/>
          <p:nvPr>
            <p:ph type="title"/>
          </p:nvPr>
        </p:nvSpPr>
        <p:spPr>
          <a:xfrm>
            <a:off x="311700" y="2719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Study</a:t>
            </a:r>
            <a:endParaRPr/>
          </a:p>
        </p:txBody>
      </p:sp>
      <p:pic>
        <p:nvPicPr>
          <p:cNvPr id="901" name="Google Shape;90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088" y="1169825"/>
            <a:ext cx="6320322" cy="29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code is Buggy</a:t>
            </a:r>
            <a:r>
              <a:rPr lang="en"/>
              <a:t>!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6925" y="1596247"/>
            <a:ext cx="2164351" cy="140654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2775700" y="3163700"/>
            <a:ext cx="31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Hacker will drain all the fund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82"/>
          <p:cNvSpPr txBox="1"/>
          <p:nvPr>
            <p:ph type="title"/>
          </p:nvPr>
        </p:nvSpPr>
        <p:spPr>
          <a:xfrm>
            <a:off x="311700" y="2719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Study</a:t>
            </a:r>
            <a:endParaRPr/>
          </a:p>
        </p:txBody>
      </p:sp>
      <p:pic>
        <p:nvPicPr>
          <p:cNvPr id="908" name="Google Shape;90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50" y="1905375"/>
            <a:ext cx="1199425" cy="11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82"/>
          <p:cNvSpPr/>
          <p:nvPr/>
        </p:nvSpPr>
        <p:spPr>
          <a:xfrm>
            <a:off x="2099150" y="2153338"/>
            <a:ext cx="1340700" cy="7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82"/>
          <p:cNvSpPr txBox="1"/>
          <p:nvPr/>
        </p:nvSpPr>
        <p:spPr>
          <a:xfrm>
            <a:off x="3681625" y="2305000"/>
            <a:ext cx="16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Fall Back function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1" name="Google Shape;911;p82"/>
          <p:cNvSpPr/>
          <p:nvPr/>
        </p:nvSpPr>
        <p:spPr>
          <a:xfrm>
            <a:off x="5374225" y="2153338"/>
            <a:ext cx="1606200" cy="7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DelegateCall</a:t>
            </a:r>
            <a:endParaRPr/>
          </a:p>
        </p:txBody>
      </p:sp>
      <p:pic>
        <p:nvPicPr>
          <p:cNvPr id="912" name="Google Shape;912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9034" y="1622200"/>
            <a:ext cx="722167" cy="83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3" name="Google Shape;913;p82"/>
          <p:cNvCxnSpPr>
            <a:stCxn id="908" idx="2"/>
          </p:cNvCxnSpPr>
          <p:nvPr/>
        </p:nvCxnSpPr>
        <p:spPr>
          <a:xfrm>
            <a:off x="1257662" y="3104800"/>
            <a:ext cx="3775800" cy="6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4" name="Google Shape;914;p82"/>
          <p:cNvCxnSpPr>
            <a:stCxn id="912" idx="2"/>
          </p:cNvCxnSpPr>
          <p:nvPr/>
        </p:nvCxnSpPr>
        <p:spPr>
          <a:xfrm flipH="1">
            <a:off x="6414017" y="2453500"/>
            <a:ext cx="1346100" cy="13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5" name="Google Shape;915;p82"/>
          <p:cNvSpPr txBox="1"/>
          <p:nvPr/>
        </p:nvSpPr>
        <p:spPr>
          <a:xfrm>
            <a:off x="4879725" y="3846750"/>
            <a:ext cx="19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It’s a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Proxy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Contract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83"/>
          <p:cNvSpPr txBox="1"/>
          <p:nvPr>
            <p:ph type="title"/>
          </p:nvPr>
        </p:nvSpPr>
        <p:spPr>
          <a:xfrm>
            <a:off x="311700" y="2719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Study</a:t>
            </a:r>
            <a:endParaRPr/>
          </a:p>
        </p:txBody>
      </p:sp>
      <p:pic>
        <p:nvPicPr>
          <p:cNvPr id="921" name="Google Shape;92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50" y="1905375"/>
            <a:ext cx="1199425" cy="11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83"/>
          <p:cNvSpPr/>
          <p:nvPr/>
        </p:nvSpPr>
        <p:spPr>
          <a:xfrm>
            <a:off x="2099150" y="2153338"/>
            <a:ext cx="1340700" cy="7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83"/>
          <p:cNvSpPr txBox="1"/>
          <p:nvPr/>
        </p:nvSpPr>
        <p:spPr>
          <a:xfrm>
            <a:off x="3681625" y="2305000"/>
            <a:ext cx="16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Fall Back function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4" name="Google Shape;924;p83"/>
          <p:cNvSpPr/>
          <p:nvPr/>
        </p:nvSpPr>
        <p:spPr>
          <a:xfrm>
            <a:off x="5374225" y="2153338"/>
            <a:ext cx="1606200" cy="7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DelegateCall</a:t>
            </a:r>
            <a:endParaRPr/>
          </a:p>
        </p:txBody>
      </p:sp>
      <p:pic>
        <p:nvPicPr>
          <p:cNvPr id="925" name="Google Shape;925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9034" y="1622200"/>
            <a:ext cx="722167" cy="83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6" name="Google Shape;926;p83"/>
          <p:cNvCxnSpPr>
            <a:stCxn id="921" idx="2"/>
          </p:cNvCxnSpPr>
          <p:nvPr/>
        </p:nvCxnSpPr>
        <p:spPr>
          <a:xfrm>
            <a:off x="1257662" y="3104800"/>
            <a:ext cx="3775800" cy="6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7" name="Google Shape;927;p83"/>
          <p:cNvCxnSpPr>
            <a:stCxn id="925" idx="2"/>
          </p:cNvCxnSpPr>
          <p:nvPr/>
        </p:nvCxnSpPr>
        <p:spPr>
          <a:xfrm flipH="1">
            <a:off x="6414017" y="2453500"/>
            <a:ext cx="1346100" cy="13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8" name="Google Shape;928;p83"/>
          <p:cNvSpPr txBox="1"/>
          <p:nvPr/>
        </p:nvSpPr>
        <p:spPr>
          <a:xfrm>
            <a:off x="4879725" y="3846750"/>
            <a:ext cx="19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It’s a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Proxy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Contract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29" name="Google Shape;929;p83"/>
          <p:cNvCxnSpPr>
            <a:stCxn id="928" idx="3"/>
          </p:cNvCxnSpPr>
          <p:nvPr/>
        </p:nvCxnSpPr>
        <p:spPr>
          <a:xfrm>
            <a:off x="6875625" y="4046850"/>
            <a:ext cx="510000" cy="8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0" name="Google Shape;930;p83"/>
          <p:cNvSpPr txBox="1"/>
          <p:nvPr/>
        </p:nvSpPr>
        <p:spPr>
          <a:xfrm>
            <a:off x="7453975" y="3846750"/>
            <a:ext cx="14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Upgradeable?!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8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Delegate proxy</a:t>
            </a:r>
            <a:endParaRPr/>
          </a:p>
        </p:txBody>
      </p:sp>
      <p:pic>
        <p:nvPicPr>
          <p:cNvPr id="936" name="Google Shape;936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800" y="1809213"/>
            <a:ext cx="762525" cy="7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84"/>
          <p:cNvSpPr txBox="1"/>
          <p:nvPr/>
        </p:nvSpPr>
        <p:spPr>
          <a:xfrm>
            <a:off x="2835162" y="1225225"/>
            <a:ext cx="88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Storage</a:t>
            </a:r>
            <a:br>
              <a:rPr b="1" lang="en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(proxy)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9" name="Google Shape;939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300" y="2324475"/>
            <a:ext cx="494550" cy="49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0" name="Google Shape;940;p84"/>
          <p:cNvCxnSpPr/>
          <p:nvPr/>
        </p:nvCxnSpPr>
        <p:spPr>
          <a:xfrm>
            <a:off x="874860" y="2672300"/>
            <a:ext cx="1142700" cy="2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84"/>
          <p:cNvSpPr txBox="1"/>
          <p:nvPr/>
        </p:nvSpPr>
        <p:spPr>
          <a:xfrm>
            <a:off x="874850" y="2179700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Send transaction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2" name="Google Shape;942;p84"/>
          <p:cNvSpPr/>
          <p:nvPr/>
        </p:nvSpPr>
        <p:spPr>
          <a:xfrm>
            <a:off x="2182425" y="2571750"/>
            <a:ext cx="2576425" cy="2088175"/>
          </a:xfrm>
          <a:prstGeom prst="flowChartPredefined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address imp;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Upgrade (new_address){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Imp = new_address;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Fallback ()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DelegateCall to imp </a:t>
            </a:r>
            <a:br>
              <a:rPr lang="en" sz="1100"/>
            </a:br>
            <a:r>
              <a:rPr lang="en" sz="1100"/>
              <a:t>Forward the message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</p:txBody>
      </p:sp>
      <p:sp>
        <p:nvSpPr>
          <p:cNvPr id="943" name="Google Shape;943;p84"/>
          <p:cNvSpPr/>
          <p:nvPr/>
        </p:nvSpPr>
        <p:spPr>
          <a:xfrm>
            <a:off x="2505800" y="2934425"/>
            <a:ext cx="1813200" cy="554100"/>
          </a:xfrm>
          <a:prstGeom prst="bracePai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4" name="Google Shape;944;p84"/>
          <p:cNvCxnSpPr/>
          <p:nvPr/>
        </p:nvCxnSpPr>
        <p:spPr>
          <a:xfrm>
            <a:off x="4318998" y="3207113"/>
            <a:ext cx="9891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5" name="Google Shape;945;p84"/>
          <p:cNvSpPr txBox="1"/>
          <p:nvPr/>
        </p:nvSpPr>
        <p:spPr>
          <a:xfrm>
            <a:off x="5407300" y="2903675"/>
            <a:ext cx="147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Can we change Imp address?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6" name="Google Shape;946;p84"/>
          <p:cNvCxnSpPr>
            <a:stCxn id="945" idx="3"/>
          </p:cNvCxnSpPr>
          <p:nvPr/>
        </p:nvCxnSpPr>
        <p:spPr>
          <a:xfrm flipH="1" rot="10800000">
            <a:off x="6880000" y="2648675"/>
            <a:ext cx="7692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7" name="Google Shape;947;p84"/>
          <p:cNvCxnSpPr>
            <a:stCxn id="945" idx="3"/>
          </p:cNvCxnSpPr>
          <p:nvPr/>
        </p:nvCxnSpPr>
        <p:spPr>
          <a:xfrm>
            <a:off x="6880000" y="3211475"/>
            <a:ext cx="791400" cy="4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8" name="Google Shape;948;p84"/>
          <p:cNvSpPr txBox="1"/>
          <p:nvPr/>
        </p:nvSpPr>
        <p:spPr>
          <a:xfrm>
            <a:off x="7671400" y="2516800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Upgradeable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9" name="Google Shape;949;p84"/>
          <p:cNvSpPr txBox="1"/>
          <p:nvPr/>
        </p:nvSpPr>
        <p:spPr>
          <a:xfrm>
            <a:off x="7780000" y="34412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Forwarder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0" name="Google Shape;950;p84"/>
          <p:cNvSpPr txBox="1"/>
          <p:nvPr/>
        </p:nvSpPr>
        <p:spPr>
          <a:xfrm rot="-1971635">
            <a:off x="6827075" y="2483165"/>
            <a:ext cx="494290" cy="400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Yes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1" name="Google Shape;951;p84"/>
          <p:cNvSpPr txBox="1"/>
          <p:nvPr/>
        </p:nvSpPr>
        <p:spPr>
          <a:xfrm rot="2195085">
            <a:off x="6827091" y="3475579"/>
            <a:ext cx="494286" cy="4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85"/>
          <p:cNvSpPr txBox="1"/>
          <p:nvPr>
            <p:ph type="title"/>
          </p:nvPr>
        </p:nvSpPr>
        <p:spPr>
          <a:xfrm>
            <a:off x="311700" y="2719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Study</a:t>
            </a:r>
            <a:endParaRPr/>
          </a:p>
        </p:txBody>
      </p:sp>
      <p:sp>
        <p:nvSpPr>
          <p:cNvPr id="957" name="Google Shape;957;p85"/>
          <p:cNvSpPr txBox="1"/>
          <p:nvPr/>
        </p:nvSpPr>
        <p:spPr>
          <a:xfrm>
            <a:off x="7377650" y="2593775"/>
            <a:ext cx="11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Forwarders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8" name="Google Shape;95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00" y="1483700"/>
            <a:ext cx="4575701" cy="2620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9" name="Google Shape;959;p85"/>
          <p:cNvCxnSpPr>
            <a:stCxn id="958" idx="3"/>
            <a:endCxn id="957" idx="1"/>
          </p:cNvCxnSpPr>
          <p:nvPr/>
        </p:nvCxnSpPr>
        <p:spPr>
          <a:xfrm>
            <a:off x="4958901" y="2793887"/>
            <a:ext cx="2418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0" name="Google Shape;960;p85"/>
          <p:cNvSpPr txBox="1"/>
          <p:nvPr/>
        </p:nvSpPr>
        <p:spPr>
          <a:xfrm>
            <a:off x="5102975" y="1852850"/>
            <a:ext cx="213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the target address is hardcoded in the Bytecode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86"/>
          <p:cNvSpPr txBox="1"/>
          <p:nvPr>
            <p:ph type="title"/>
          </p:nvPr>
        </p:nvSpPr>
        <p:spPr>
          <a:xfrm>
            <a:off x="311700" y="2719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Study</a:t>
            </a:r>
            <a:endParaRPr/>
          </a:p>
        </p:txBody>
      </p:sp>
      <p:pic>
        <p:nvPicPr>
          <p:cNvPr id="966" name="Google Shape;966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6625"/>
            <a:ext cx="831300" cy="83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7" name="Google Shape;967;p86"/>
          <p:cNvCxnSpPr>
            <a:stCxn id="966" idx="3"/>
          </p:cNvCxnSpPr>
          <p:nvPr/>
        </p:nvCxnSpPr>
        <p:spPr>
          <a:xfrm>
            <a:off x="1143000" y="1982275"/>
            <a:ext cx="5055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6"/>
          <p:cNvSpPr txBox="1"/>
          <p:nvPr/>
        </p:nvSpPr>
        <p:spPr>
          <a:xfrm>
            <a:off x="1714475" y="1785625"/>
            <a:ext cx="12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Decompile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69" name="Google Shape;969;p86"/>
          <p:cNvCxnSpPr/>
          <p:nvPr/>
        </p:nvCxnSpPr>
        <p:spPr>
          <a:xfrm>
            <a:off x="2846350" y="1982275"/>
            <a:ext cx="5055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70" name="Google Shape;970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5750" y="1542563"/>
            <a:ext cx="879425" cy="87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1" name="Google Shape;971;p86"/>
          <p:cNvCxnSpPr/>
          <p:nvPr/>
        </p:nvCxnSpPr>
        <p:spPr>
          <a:xfrm>
            <a:off x="4440125" y="1982275"/>
            <a:ext cx="5055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2" name="Google Shape;972;p86"/>
          <p:cNvSpPr txBox="1"/>
          <p:nvPr/>
        </p:nvSpPr>
        <p:spPr>
          <a:xfrm>
            <a:off x="5055200" y="1570075"/>
            <a:ext cx="193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Check to find the target address variable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73" name="Google Shape;973;p86"/>
          <p:cNvCxnSpPr/>
          <p:nvPr/>
        </p:nvCxnSpPr>
        <p:spPr>
          <a:xfrm>
            <a:off x="6605075" y="1978825"/>
            <a:ext cx="5055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4" name="Google Shape;974;p86"/>
          <p:cNvSpPr txBox="1"/>
          <p:nvPr/>
        </p:nvSpPr>
        <p:spPr>
          <a:xfrm>
            <a:off x="7242275" y="1570075"/>
            <a:ext cx="13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Find storage slot of the Variable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5" name="Google Shape;975;p86"/>
          <p:cNvSpPr/>
          <p:nvPr/>
        </p:nvSpPr>
        <p:spPr>
          <a:xfrm rot="5400000">
            <a:off x="5583900" y="148425"/>
            <a:ext cx="505500" cy="4747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86"/>
          <p:cNvSpPr txBox="1"/>
          <p:nvPr/>
        </p:nvSpPr>
        <p:spPr>
          <a:xfrm>
            <a:off x="4593800" y="2923450"/>
            <a:ext cx="278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Check if anybody can change the Implementation address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77" name="Google Shape;977;p86"/>
          <p:cNvCxnSpPr/>
          <p:nvPr/>
        </p:nvCxnSpPr>
        <p:spPr>
          <a:xfrm flipH="1">
            <a:off x="5484150" y="3539050"/>
            <a:ext cx="489000" cy="5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8" name="Google Shape;978;p86"/>
          <p:cNvCxnSpPr/>
          <p:nvPr/>
        </p:nvCxnSpPr>
        <p:spPr>
          <a:xfrm>
            <a:off x="5973150" y="3539050"/>
            <a:ext cx="511200" cy="5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9" name="Google Shape;979;p86"/>
          <p:cNvSpPr txBox="1"/>
          <p:nvPr/>
        </p:nvSpPr>
        <p:spPr>
          <a:xfrm rot="-2698646">
            <a:off x="5253490" y="3494918"/>
            <a:ext cx="538603" cy="369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Yes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0" name="Google Shape;980;p86"/>
          <p:cNvSpPr txBox="1"/>
          <p:nvPr/>
        </p:nvSpPr>
        <p:spPr>
          <a:xfrm rot="2701662">
            <a:off x="6277694" y="3612434"/>
            <a:ext cx="438901" cy="369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1" name="Google Shape;981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6129" y="3941400"/>
            <a:ext cx="347672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86"/>
          <p:cNvSpPr txBox="1"/>
          <p:nvPr/>
        </p:nvSpPr>
        <p:spPr>
          <a:xfrm>
            <a:off x="4678650" y="4083100"/>
            <a:ext cx="129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Upgradeable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3" name="Google Shape;983;p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5225" y="4086263"/>
            <a:ext cx="347675" cy="3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UUPS Proxies</a:t>
            </a:r>
            <a:endParaRPr/>
          </a:p>
        </p:txBody>
      </p:sp>
      <p:sp>
        <p:nvSpPr>
          <p:cNvPr id="989" name="Google Shape;989;p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0" name="Google Shape;99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800" y="1809213"/>
            <a:ext cx="762525" cy="7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87"/>
          <p:cNvSpPr txBox="1"/>
          <p:nvPr/>
        </p:nvSpPr>
        <p:spPr>
          <a:xfrm>
            <a:off x="2835162" y="1225225"/>
            <a:ext cx="88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Storage</a:t>
            </a:r>
            <a:br>
              <a:rPr b="1" lang="en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(proxy)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3" name="Google Shape;993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300" y="2324475"/>
            <a:ext cx="494550" cy="49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4" name="Google Shape;994;p87"/>
          <p:cNvCxnSpPr/>
          <p:nvPr/>
        </p:nvCxnSpPr>
        <p:spPr>
          <a:xfrm>
            <a:off x="874860" y="2672300"/>
            <a:ext cx="1142700" cy="2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5" name="Google Shape;995;p87"/>
          <p:cNvSpPr txBox="1"/>
          <p:nvPr/>
        </p:nvSpPr>
        <p:spPr>
          <a:xfrm>
            <a:off x="874850" y="2179700"/>
            <a:ext cx="11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Send transaction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96" name="Google Shape;996;p87"/>
          <p:cNvCxnSpPr/>
          <p:nvPr/>
        </p:nvCxnSpPr>
        <p:spPr>
          <a:xfrm>
            <a:off x="5110473" y="2678888"/>
            <a:ext cx="9891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7" name="Google Shape;997;p87"/>
          <p:cNvSpPr/>
          <p:nvPr/>
        </p:nvSpPr>
        <p:spPr>
          <a:xfrm>
            <a:off x="2182425" y="2571750"/>
            <a:ext cx="2576425" cy="1538650"/>
          </a:xfrm>
          <a:prstGeom prst="flowChartPredefined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address imp;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Fallback ()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DelegateCall to imp </a:t>
            </a:r>
            <a:br>
              <a:rPr lang="en" sz="1100"/>
            </a:br>
            <a:r>
              <a:rPr lang="en" sz="1100"/>
              <a:t>Forward the message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</p:txBody>
      </p:sp>
      <p:pic>
        <p:nvPicPr>
          <p:cNvPr id="998" name="Google Shape;998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0075" y="2482475"/>
            <a:ext cx="762525" cy="7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87"/>
          <p:cNvSpPr txBox="1"/>
          <p:nvPr/>
        </p:nvSpPr>
        <p:spPr>
          <a:xfrm>
            <a:off x="6005798" y="1913438"/>
            <a:ext cx="199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Implementation Contract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0" name="Google Shape;1000;p87"/>
          <p:cNvSpPr/>
          <p:nvPr/>
        </p:nvSpPr>
        <p:spPr>
          <a:xfrm>
            <a:off x="5852500" y="3157575"/>
            <a:ext cx="2369050" cy="965925"/>
          </a:xfrm>
          <a:prstGeom prst="flowChartPredefinedProcess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address imp;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Upgrade (new_address){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Imp = </a:t>
            </a:r>
            <a:r>
              <a:rPr lang="en" sz="1100">
                <a:solidFill>
                  <a:schemeClr val="dk1"/>
                </a:solidFill>
              </a:rPr>
              <a:t>new_address;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01" name="Google Shape;1001;p87"/>
          <p:cNvSpPr/>
          <p:nvPr/>
        </p:nvSpPr>
        <p:spPr>
          <a:xfrm>
            <a:off x="6094750" y="3363488"/>
            <a:ext cx="1813200" cy="554100"/>
          </a:xfrm>
          <a:prstGeom prst="bracePai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88"/>
          <p:cNvSpPr txBox="1"/>
          <p:nvPr>
            <p:ph type="title"/>
          </p:nvPr>
        </p:nvSpPr>
        <p:spPr>
          <a:xfrm>
            <a:off x="311700" y="2719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UUPS proxies</a:t>
            </a:r>
            <a:endParaRPr/>
          </a:p>
        </p:txBody>
      </p:sp>
      <p:pic>
        <p:nvPicPr>
          <p:cNvPr id="1007" name="Google Shape;100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6625"/>
            <a:ext cx="831300" cy="83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8" name="Google Shape;1008;p88"/>
          <p:cNvCxnSpPr>
            <a:stCxn id="1007" idx="3"/>
          </p:cNvCxnSpPr>
          <p:nvPr/>
        </p:nvCxnSpPr>
        <p:spPr>
          <a:xfrm>
            <a:off x="1143000" y="1982275"/>
            <a:ext cx="5055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9" name="Google Shape;1009;p88"/>
          <p:cNvSpPr txBox="1"/>
          <p:nvPr/>
        </p:nvSpPr>
        <p:spPr>
          <a:xfrm>
            <a:off x="1714475" y="1785625"/>
            <a:ext cx="12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Decompile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10" name="Google Shape;1010;p88"/>
          <p:cNvCxnSpPr/>
          <p:nvPr/>
        </p:nvCxnSpPr>
        <p:spPr>
          <a:xfrm>
            <a:off x="2846350" y="1982275"/>
            <a:ext cx="5055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11" name="Google Shape;1011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700" y="1542563"/>
            <a:ext cx="879425" cy="87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2" name="Google Shape;1012;p88"/>
          <p:cNvCxnSpPr/>
          <p:nvPr/>
        </p:nvCxnSpPr>
        <p:spPr>
          <a:xfrm>
            <a:off x="4539075" y="2009900"/>
            <a:ext cx="5055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3" name="Google Shape;1013;p88"/>
          <p:cNvSpPr txBox="1"/>
          <p:nvPr/>
        </p:nvSpPr>
        <p:spPr>
          <a:xfrm>
            <a:off x="5132524" y="1490000"/>
            <a:ext cx="3417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Check if anybody can change the storage slot of  Implementation address inside Proxy using Implementation contract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4" name="Google Shape;1014;p88"/>
          <p:cNvSpPr/>
          <p:nvPr/>
        </p:nvSpPr>
        <p:spPr>
          <a:xfrm rot="5400000">
            <a:off x="5742825" y="44325"/>
            <a:ext cx="505500" cy="4956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5" name="Google Shape;1015;p88"/>
          <p:cNvCxnSpPr/>
          <p:nvPr/>
        </p:nvCxnSpPr>
        <p:spPr>
          <a:xfrm flipH="1">
            <a:off x="5458350" y="3041675"/>
            <a:ext cx="489000" cy="5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6" name="Google Shape;1016;p88"/>
          <p:cNvCxnSpPr/>
          <p:nvPr/>
        </p:nvCxnSpPr>
        <p:spPr>
          <a:xfrm>
            <a:off x="5947350" y="3041675"/>
            <a:ext cx="511200" cy="5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7" name="Google Shape;1017;p88"/>
          <p:cNvSpPr txBox="1"/>
          <p:nvPr/>
        </p:nvSpPr>
        <p:spPr>
          <a:xfrm rot="-2698646">
            <a:off x="5227690" y="2997543"/>
            <a:ext cx="538603" cy="369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Yes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8" name="Google Shape;1018;p88"/>
          <p:cNvSpPr txBox="1"/>
          <p:nvPr/>
        </p:nvSpPr>
        <p:spPr>
          <a:xfrm rot="2701662">
            <a:off x="6251894" y="3115059"/>
            <a:ext cx="438901" cy="369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9" name="Google Shape;1019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0329" y="3444025"/>
            <a:ext cx="347672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p88"/>
          <p:cNvSpPr txBox="1"/>
          <p:nvPr/>
        </p:nvSpPr>
        <p:spPr>
          <a:xfrm>
            <a:off x="4652850" y="3585725"/>
            <a:ext cx="129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UUPS proxy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1" name="Google Shape;1021;p88"/>
          <p:cNvSpPr txBox="1"/>
          <p:nvPr/>
        </p:nvSpPr>
        <p:spPr>
          <a:xfrm>
            <a:off x="54950" y="2516800"/>
            <a:ext cx="1725900" cy="615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Implementation Contract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2" name="Google Shape;1022;p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7513" y="3592063"/>
            <a:ext cx="347675" cy="3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89"/>
          <p:cNvSpPr txBox="1"/>
          <p:nvPr>
            <p:ph type="title"/>
          </p:nvPr>
        </p:nvSpPr>
        <p:spPr>
          <a:xfrm>
            <a:off x="311700" y="2719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Beacon Proxies</a:t>
            </a:r>
            <a:endParaRPr/>
          </a:p>
        </p:txBody>
      </p:sp>
      <p:pic>
        <p:nvPicPr>
          <p:cNvPr id="1028" name="Google Shape;1028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6625"/>
            <a:ext cx="831300" cy="83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9" name="Google Shape;1029;p89"/>
          <p:cNvCxnSpPr>
            <a:stCxn id="1028" idx="3"/>
          </p:cNvCxnSpPr>
          <p:nvPr/>
        </p:nvCxnSpPr>
        <p:spPr>
          <a:xfrm>
            <a:off x="1143000" y="1982275"/>
            <a:ext cx="5055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0" name="Google Shape;1030;p89"/>
          <p:cNvSpPr txBox="1"/>
          <p:nvPr/>
        </p:nvSpPr>
        <p:spPr>
          <a:xfrm>
            <a:off x="1714475" y="1785625"/>
            <a:ext cx="12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Decompile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31" name="Google Shape;1031;p89"/>
          <p:cNvCxnSpPr/>
          <p:nvPr/>
        </p:nvCxnSpPr>
        <p:spPr>
          <a:xfrm>
            <a:off x="2846350" y="1982275"/>
            <a:ext cx="5055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32" name="Google Shape;1032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700" y="1542563"/>
            <a:ext cx="879425" cy="87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3" name="Google Shape;1033;p89"/>
          <p:cNvCxnSpPr/>
          <p:nvPr/>
        </p:nvCxnSpPr>
        <p:spPr>
          <a:xfrm>
            <a:off x="4539075" y="2009900"/>
            <a:ext cx="5055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4" name="Google Shape;1034;p89"/>
          <p:cNvSpPr txBox="1"/>
          <p:nvPr/>
        </p:nvSpPr>
        <p:spPr>
          <a:xfrm>
            <a:off x="5132525" y="1490000"/>
            <a:ext cx="261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Check if the target address comes from an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External Call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5" name="Google Shape;1035;p89"/>
          <p:cNvSpPr/>
          <p:nvPr/>
        </p:nvSpPr>
        <p:spPr>
          <a:xfrm rot="5400000">
            <a:off x="5742825" y="44325"/>
            <a:ext cx="505500" cy="4956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6" name="Google Shape;1036;p89"/>
          <p:cNvCxnSpPr/>
          <p:nvPr/>
        </p:nvCxnSpPr>
        <p:spPr>
          <a:xfrm flipH="1">
            <a:off x="5458350" y="3041675"/>
            <a:ext cx="489000" cy="5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7" name="Google Shape;1037;p89"/>
          <p:cNvCxnSpPr/>
          <p:nvPr/>
        </p:nvCxnSpPr>
        <p:spPr>
          <a:xfrm>
            <a:off x="5947350" y="3041675"/>
            <a:ext cx="511200" cy="5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8" name="Google Shape;1038;p89"/>
          <p:cNvSpPr txBox="1"/>
          <p:nvPr/>
        </p:nvSpPr>
        <p:spPr>
          <a:xfrm rot="-2698646">
            <a:off x="5227690" y="2997543"/>
            <a:ext cx="538603" cy="369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Yes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9" name="Google Shape;1039;p89"/>
          <p:cNvSpPr txBox="1"/>
          <p:nvPr/>
        </p:nvSpPr>
        <p:spPr>
          <a:xfrm rot="2701662">
            <a:off x="6251894" y="3115059"/>
            <a:ext cx="438901" cy="369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0" name="Google Shape;1040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0329" y="3444025"/>
            <a:ext cx="347672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89"/>
          <p:cNvSpPr txBox="1"/>
          <p:nvPr/>
        </p:nvSpPr>
        <p:spPr>
          <a:xfrm>
            <a:off x="4652850" y="3585725"/>
            <a:ext cx="129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Beacon Proxy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2" name="Google Shape;1042;p89"/>
          <p:cNvSpPr txBox="1"/>
          <p:nvPr/>
        </p:nvSpPr>
        <p:spPr>
          <a:xfrm>
            <a:off x="120875" y="2536700"/>
            <a:ext cx="1527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Proxy Contract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3" name="Google Shape;1043;p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7513" y="3654813"/>
            <a:ext cx="347675" cy="3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49" name="Google Shape;1049;p90"/>
          <p:cNvSpPr txBox="1"/>
          <p:nvPr>
            <p:ph idx="1" type="body"/>
          </p:nvPr>
        </p:nvSpPr>
        <p:spPr>
          <a:xfrm>
            <a:off x="311700" y="12681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Regular Upgradeable proxies:</a:t>
            </a:r>
            <a:br>
              <a:rPr lang="en"/>
            </a:b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7470</a:t>
            </a:r>
            <a:r>
              <a:rPr lang="en"/>
              <a:t> Unique contracts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UUPS proxies:</a:t>
            </a:r>
            <a:br>
              <a:rPr lang="en"/>
            </a:b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403</a:t>
            </a:r>
            <a:r>
              <a:rPr b="1" lang="en"/>
              <a:t> </a:t>
            </a:r>
            <a:r>
              <a:rPr lang="en"/>
              <a:t>Unique Contracts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Beacon Proxies</a:t>
            </a:r>
            <a:br>
              <a:rPr lang="en"/>
            </a:br>
            <a:endParaRPr b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352 </a:t>
            </a:r>
            <a:r>
              <a:rPr lang="en"/>
              <a:t>Unique contracts</a:t>
            </a:r>
            <a:endParaRPr/>
          </a:p>
        </p:txBody>
      </p:sp>
      <p:pic>
        <p:nvPicPr>
          <p:cNvPr id="1050" name="Google Shape;105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9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1056" name="Google Shape;1056;p91"/>
          <p:cNvSpPr txBox="1"/>
          <p:nvPr>
            <p:ph idx="1" type="body"/>
          </p:nvPr>
        </p:nvSpPr>
        <p:spPr>
          <a:xfrm>
            <a:off x="311700" y="12681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 for possible </a:t>
            </a:r>
            <a:r>
              <a:rPr lang="en"/>
              <a:t>Vulnerability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 UUPS proxies on my dataset</a:t>
            </a:r>
            <a:endParaRPr/>
          </a:p>
        </p:txBody>
      </p:sp>
      <p:pic>
        <p:nvPicPr>
          <p:cNvPr id="1057" name="Google Shape;105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7125" y="1527375"/>
            <a:ext cx="2677574" cy="283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285663"/>
            <a:ext cx="5214404" cy="15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code is Buggy!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6925" y="1596247"/>
            <a:ext cx="2164351" cy="14065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775700" y="3163700"/>
            <a:ext cx="31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Hacker will drain all the fund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381250" y="3524100"/>
            <a:ext cx="147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If possible</a:t>
            </a:r>
            <a:endParaRPr b="1" sz="1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1065" name="Google Shape;1065;p92"/>
          <p:cNvSpPr txBox="1"/>
          <p:nvPr>
            <p:ph idx="1" type="body"/>
          </p:nvPr>
        </p:nvSpPr>
        <p:spPr>
          <a:xfrm>
            <a:off x="311700" y="12681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 to find contracts with known </a:t>
            </a:r>
            <a:r>
              <a:rPr lang="en"/>
              <a:t>vulnerabilities</a:t>
            </a:r>
            <a:r>
              <a:rPr lang="en"/>
              <a:t> </a:t>
            </a:r>
            <a:br>
              <a:rPr lang="en"/>
            </a:br>
            <a:r>
              <a:rPr lang="en"/>
              <a:t>Regarding the upgradeability patterns</a:t>
            </a:r>
            <a:endParaRPr/>
          </a:p>
        </p:txBody>
      </p:sp>
      <p:pic>
        <p:nvPicPr>
          <p:cNvPr id="1066" name="Google Shape;106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50" y="2571750"/>
            <a:ext cx="3989500" cy="167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1200" y="2346324"/>
            <a:ext cx="4521024" cy="19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93"/>
          <p:cNvSpPr/>
          <p:nvPr/>
        </p:nvSpPr>
        <p:spPr>
          <a:xfrm>
            <a:off x="311700" y="1147225"/>
            <a:ext cx="4689000" cy="19563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the </a:t>
            </a:r>
            <a:r>
              <a:rPr lang="en"/>
              <a:t>decision</a:t>
            </a:r>
            <a:r>
              <a:rPr lang="en"/>
              <a:t> maker?!</a:t>
            </a:r>
            <a:endParaRPr/>
          </a:p>
        </p:txBody>
      </p:sp>
      <p:sp>
        <p:nvSpPr>
          <p:cNvPr id="1074" name="Google Shape;1074;p93"/>
          <p:cNvSpPr txBox="1"/>
          <p:nvPr>
            <p:ph idx="1" type="body"/>
          </p:nvPr>
        </p:nvSpPr>
        <p:spPr>
          <a:xfrm>
            <a:off x="402850" y="11979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Externally Owned Address (EOA)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person decision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Signature Wallet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 out of N person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Decentralized Governance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Governance token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Threshold</a:t>
            </a:r>
            <a:r>
              <a:rPr lang="en"/>
              <a:t> on acceptance of a proposal</a:t>
            </a:r>
            <a:endParaRPr/>
          </a:p>
        </p:txBody>
      </p:sp>
      <p:pic>
        <p:nvPicPr>
          <p:cNvPr id="1075" name="Google Shape;107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1081" name="Google Shape;1081;p94"/>
          <p:cNvSpPr txBox="1"/>
          <p:nvPr>
            <p:ph idx="1" type="body"/>
          </p:nvPr>
        </p:nvSpPr>
        <p:spPr>
          <a:xfrm>
            <a:off x="311700" y="12681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to Find </a:t>
            </a:r>
            <a:r>
              <a:rPr lang="en"/>
              <a:t>the</a:t>
            </a:r>
            <a:r>
              <a:rPr lang="en"/>
              <a:t> owners of the smart contract.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2" name="Google Shape;108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300" y="1711275"/>
            <a:ext cx="4502999" cy="31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75" y="1912825"/>
            <a:ext cx="3349901" cy="30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Google Shape;1088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95"/>
          <p:cNvSpPr txBox="1"/>
          <p:nvPr/>
        </p:nvSpPr>
        <p:spPr>
          <a:xfrm>
            <a:off x="2108125" y="1452453"/>
            <a:ext cx="44808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5A2A2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Thanks!</a:t>
            </a:r>
            <a:endParaRPr b="1" sz="5500">
              <a:solidFill>
                <a:srgbClr val="5A2A2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90" name="Google Shape;1090;p95"/>
          <p:cNvSpPr txBox="1"/>
          <p:nvPr/>
        </p:nvSpPr>
        <p:spPr>
          <a:xfrm>
            <a:off x="2959025" y="3549825"/>
            <a:ext cx="29988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Do you have any questions?</a:t>
            </a:r>
            <a:br>
              <a:rPr b="1" lang="en" sz="1500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@Greatsaoshyant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1" name="Google Shape;1091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7603" y="3977240"/>
            <a:ext cx="446400" cy="4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based on interface</a:t>
            </a:r>
            <a:endParaRPr/>
          </a:p>
        </p:txBody>
      </p:sp>
      <p:pic>
        <p:nvPicPr>
          <p:cNvPr id="1097" name="Google Shape;1097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9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Upgrade Events:</a:t>
            </a:r>
            <a:br>
              <a:rPr b="1" lang="en"/>
            </a:br>
            <a:endParaRPr b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implementation address changed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Upgraded </a:t>
            </a:r>
            <a:r>
              <a:rPr lang="en"/>
              <a:t>event will be emitted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them based on </a:t>
            </a:r>
            <a:r>
              <a:rPr b="1" lang="en"/>
              <a:t>Ethereum Logs</a:t>
            </a:r>
            <a:endParaRPr b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Querying a full node to get desired logs </a:t>
            </a:r>
            <a:br>
              <a:rPr b="1" lang="en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Admin Change Events:</a:t>
            </a:r>
            <a:endParaRPr b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Ownership address changed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AdminChanged </a:t>
            </a:r>
            <a:r>
              <a:rPr lang="en"/>
              <a:t>event will be emitted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them based on </a:t>
            </a:r>
            <a:r>
              <a:rPr b="1" lang="en"/>
              <a:t>Ethereum Logs</a:t>
            </a:r>
            <a:endParaRPr b="1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9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Upgraded Events for V 2.6:</a:t>
            </a:r>
            <a:endParaRPr/>
          </a:p>
        </p:txBody>
      </p:sp>
      <p:pic>
        <p:nvPicPr>
          <p:cNvPr id="1104" name="Google Shape;110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475" y="1147225"/>
            <a:ext cx="4921966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97"/>
          <p:cNvSpPr txBox="1"/>
          <p:nvPr/>
        </p:nvSpPr>
        <p:spPr>
          <a:xfrm>
            <a:off x="549500" y="1615600"/>
            <a:ext cx="2758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110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with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One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Upgrade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60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with Two Upgrade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with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upgrades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 with Five upgrade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4 with 7 Upgrades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 with 10,12,15,16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Upgrades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 with 16 upgrades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Upgraded Events for V 3:</a:t>
            </a:r>
            <a:endParaRPr/>
          </a:p>
        </p:txBody>
      </p:sp>
      <p:pic>
        <p:nvPicPr>
          <p:cNvPr id="1111" name="Google Shape;111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475" y="1048350"/>
            <a:ext cx="4921966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98"/>
          <p:cNvSpPr txBox="1"/>
          <p:nvPr/>
        </p:nvSpPr>
        <p:spPr>
          <a:xfrm>
            <a:off x="516525" y="1384800"/>
            <a:ext cx="2758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30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with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One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Upgrade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10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with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Two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Upgrade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4 with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Three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upgrade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 with 4 Upgrades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 with 5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Upgrades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 with 7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Upgrades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AdminChanged Events for V 2.6:</a:t>
            </a:r>
            <a:endParaRPr/>
          </a:p>
        </p:txBody>
      </p:sp>
      <p:pic>
        <p:nvPicPr>
          <p:cNvPr id="1118" name="Google Shape;111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199" y="1147225"/>
            <a:ext cx="4624974" cy="34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99"/>
          <p:cNvSpPr txBox="1"/>
          <p:nvPr/>
        </p:nvSpPr>
        <p:spPr>
          <a:xfrm>
            <a:off x="714350" y="1604038"/>
            <a:ext cx="2758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57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with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One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Change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14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with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Two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change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4 with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Three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change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 with 4 changes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 Dapp with 5, 6,7,9 Changes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AdminChanged Events for V 3:</a:t>
            </a:r>
            <a:endParaRPr/>
          </a:p>
        </p:txBody>
      </p:sp>
      <p:pic>
        <p:nvPicPr>
          <p:cNvPr id="1125" name="Google Shape;1125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925" y="1280426"/>
            <a:ext cx="4022475" cy="30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100"/>
          <p:cNvSpPr txBox="1"/>
          <p:nvPr/>
        </p:nvSpPr>
        <p:spPr>
          <a:xfrm>
            <a:off x="835250" y="2265488"/>
            <a:ext cx="275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11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with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One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Change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with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Two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change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0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Pauseability</a:t>
            </a:r>
            <a:endParaRPr/>
          </a:p>
        </p:txBody>
      </p:sp>
      <p:pic>
        <p:nvPicPr>
          <p:cNvPr id="1132" name="Google Shape;1132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Google Shape;1133;p10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Upgrading a Dapp is like changing Wings of an airplane in the sky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you cannot stop the network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we need a button to push and stop our Dapp?!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can push this button?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		</a:t>
            </a:r>
            <a:endParaRPr/>
          </a:p>
        </p:txBody>
      </p:sp>
      <p:sp>
        <p:nvSpPr>
          <p:cNvPr id="1134" name="Google Shape;1134;p101"/>
          <p:cNvSpPr txBox="1"/>
          <p:nvPr/>
        </p:nvSpPr>
        <p:spPr>
          <a:xfrm>
            <a:off x="3659800" y="3275150"/>
            <a:ext cx="2209200" cy="5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Open Sans"/>
                <a:ea typeface="Open Sans"/>
                <a:cs typeface="Open Sans"/>
                <a:sym typeface="Open Sans"/>
              </a:rPr>
              <a:t>Pauseability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code is Buggy!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2368" y="3253150"/>
            <a:ext cx="772312" cy="103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8075" y="1466922"/>
            <a:ext cx="2164351" cy="14065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3602700" y="4363740"/>
            <a:ext cx="19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DAO Hack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9" name="Google Shape;139;p21"/>
          <p:cNvCxnSpPr/>
          <p:nvPr/>
        </p:nvCxnSpPr>
        <p:spPr>
          <a:xfrm flipH="1">
            <a:off x="3650926" y="3303048"/>
            <a:ext cx="1553100" cy="93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0" name="Google Shape;14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4578" y="1433825"/>
            <a:ext cx="1849047" cy="14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5213" y="1685200"/>
            <a:ext cx="886550" cy="8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0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Pauseable Tokens</a:t>
            </a:r>
            <a:endParaRPr/>
          </a:p>
        </p:txBody>
      </p:sp>
      <p:pic>
        <p:nvPicPr>
          <p:cNvPr id="1140" name="Google Shape;1140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100" y="4365750"/>
            <a:ext cx="2164352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102"/>
          <p:cNvSpPr txBox="1"/>
          <p:nvPr>
            <p:ph idx="1" type="body"/>
          </p:nvPr>
        </p:nvSpPr>
        <p:spPr>
          <a:xfrm>
            <a:off x="311700" y="1983575"/>
            <a:ext cx="8520600" cy="1170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711 </a:t>
            </a:r>
            <a:r>
              <a:rPr lang="en"/>
              <a:t>tokens that uses </a:t>
            </a:r>
            <a:r>
              <a:rPr b="1" lang="en"/>
              <a:t>PauseableToken</a:t>
            </a:r>
            <a:r>
              <a:rPr lang="en"/>
              <a:t> Library from OpenZepplin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</a:t>
            </a:r>
            <a:r>
              <a:rPr b="1" lang="en"/>
              <a:t>AST</a:t>
            </a:r>
            <a:r>
              <a:rPr lang="en"/>
              <a:t> tool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10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Pause on PauseableToken Library</a:t>
            </a:r>
            <a:endParaRPr/>
          </a:p>
        </p:txBody>
      </p:sp>
      <p:pic>
        <p:nvPicPr>
          <p:cNvPr id="1147" name="Google Shape;1147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474" y="1202175"/>
            <a:ext cx="4287974" cy="32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103"/>
          <p:cNvSpPr txBox="1"/>
          <p:nvPr/>
        </p:nvSpPr>
        <p:spPr>
          <a:xfrm>
            <a:off x="824275" y="2287463"/>
            <a:ext cx="275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86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Dapps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One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time paused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Dapps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Two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time paused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Dapps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time paused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Dapps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time paused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Ownership transfer on PauseableToken </a:t>
            </a:r>
            <a:endParaRPr/>
          </a:p>
        </p:txBody>
      </p:sp>
      <p:pic>
        <p:nvPicPr>
          <p:cNvPr id="1154" name="Google Shape;1154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325" y="1257150"/>
            <a:ext cx="4506075" cy="33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104"/>
          <p:cNvSpPr txBox="1"/>
          <p:nvPr/>
        </p:nvSpPr>
        <p:spPr>
          <a:xfrm>
            <a:off x="769325" y="2012688"/>
            <a:ext cx="275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170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Dapps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One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time Changed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Dapps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Two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time changed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Dapps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time changed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Dapps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time changed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