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72" r:id="rId5"/>
    <p:sldId id="273" r:id="rId6"/>
    <p:sldId id="276" r:id="rId7"/>
    <p:sldId id="274" r:id="rId8"/>
    <p:sldId id="269" r:id="rId9"/>
    <p:sldId id="259" r:id="rId10"/>
    <p:sldId id="261" r:id="rId11"/>
    <p:sldId id="268" r:id="rId12"/>
    <p:sldId id="271" r:id="rId13"/>
    <p:sldId id="277" r:id="rId14"/>
    <p:sldId id="265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CDC"/>
    <a:srgbClr val="FF0000"/>
    <a:srgbClr val="007033"/>
    <a:srgbClr val="00E6F2"/>
    <a:srgbClr val="FF015C"/>
    <a:srgbClr val="E50D79"/>
    <a:srgbClr val="CC0099"/>
    <a:srgbClr val="E2109C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>
      <p:cViewPr varScale="1">
        <p:scale>
          <a:sx n="88" d="100"/>
          <a:sy n="88" d="100"/>
        </p:scale>
        <p:origin x="66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335275"/>
            <a:ext cx="1213405" cy="458115"/>
          </a:xfrm>
        </p:spPr>
        <p:txBody>
          <a:bodyPr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946095"/>
            <a:ext cx="6413610" cy="916230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Design and Development of Brain-Computer Interface (BCI) for Navigating Drone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3929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Aims and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560458"/>
            <a:ext cx="6252670" cy="275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make people able to control electric devices specifically Drone through Brain signals.</a:t>
            </a:r>
          </a:p>
          <a:p>
            <a:pPr algn="just"/>
            <a:r>
              <a:rPr lang="en-US" dirty="0"/>
              <a:t>To control Drone movement through mental commands in six specific directions (left, right, forward, backward, takeoff, land).</a:t>
            </a:r>
          </a:p>
        </p:txBody>
      </p:sp>
    </p:spTree>
    <p:extLst>
      <p:ext uri="{BB962C8B-B14F-4D97-AF65-F5344CB8AC3E}">
        <p14:creationId xmlns:p14="http://schemas.microsoft.com/office/powerpoint/2010/main" val="183966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433880"/>
            <a:ext cx="6252670" cy="763525"/>
          </a:xfrm>
        </p:spPr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407753"/>
            <a:ext cx="6260904" cy="3149162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We will prefer the agile methodology for the development of this project.</a:t>
            </a:r>
          </a:p>
          <a:p>
            <a:r>
              <a:rPr lang="en-US" sz="3400" dirty="0"/>
              <a:t>It is iterative and incremental.</a:t>
            </a:r>
          </a:p>
          <a:p>
            <a:r>
              <a:rPr lang="en-US" sz="3400" dirty="0"/>
              <a:t>A strong </a:t>
            </a:r>
            <a:r>
              <a:rPr lang="en-US" sz="3400" dirty="0">
                <a:ea typeface="Calibri" panose="020F0502020204030204" pitchFamily="34" charset="0"/>
                <a:cs typeface="Times New Roman" panose="02020603050405020304" pitchFamily="18" charset="0"/>
              </a:rPr>
              <a:t>communication and coordination is needed between team and project stakeholders.</a:t>
            </a:r>
          </a:p>
          <a:p>
            <a:r>
              <a:rPr lang="en-US" sz="3400" dirty="0">
                <a:cs typeface="Times New Roman" panose="02020603050405020304" pitchFamily="18" charset="0"/>
              </a:rPr>
              <a:t>Focuses more on development than documentation.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4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713082" cy="763525"/>
          </a:xfrm>
        </p:spPr>
        <p:txBody>
          <a:bodyPr>
            <a:noAutofit/>
          </a:bodyPr>
          <a:lstStyle/>
          <a:p>
            <a:r>
              <a:rPr lang="en-US" dirty="0"/>
              <a:t>Proposed System Architecture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C4B0C0-7B80-CB36-F9AD-46FEF073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024430" cy="3759554"/>
          </a:xfrm>
        </p:spPr>
      </p:pic>
    </p:spTree>
    <p:extLst>
      <p:ext uri="{BB962C8B-B14F-4D97-AF65-F5344CB8AC3E}">
        <p14:creationId xmlns:p14="http://schemas.microsoft.com/office/powerpoint/2010/main" val="26885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Technology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F5A2C-28B4-4F63-4678-7C45BAFF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Tools</a:t>
            </a:r>
          </a:p>
          <a:p>
            <a:pPr lvl="1"/>
            <a:r>
              <a:rPr lang="en-US" sz="2600" dirty="0"/>
              <a:t>PyCharm IDE or Google Collaboratory</a:t>
            </a:r>
          </a:p>
          <a:p>
            <a:pPr lvl="1"/>
            <a:r>
              <a:rPr lang="en-US" sz="2600" dirty="0"/>
              <a:t>Visual Studio</a:t>
            </a:r>
          </a:p>
          <a:p>
            <a:r>
              <a:rPr lang="en-US" sz="2600" dirty="0"/>
              <a:t>Programming Languages</a:t>
            </a:r>
          </a:p>
          <a:p>
            <a:pPr lvl="1"/>
            <a:r>
              <a:rPr lang="en-US" sz="2600" dirty="0"/>
              <a:t>Python</a:t>
            </a:r>
          </a:p>
          <a:p>
            <a:pPr lvl="1"/>
            <a:r>
              <a:rPr lang="en-US" sz="2600" dirty="0"/>
              <a:t>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204" y="28117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699804"/>
              </p:ext>
            </p:extLst>
          </p:nvPr>
        </p:nvGraphicFramePr>
        <p:xfrm>
          <a:off x="143555" y="1350110"/>
          <a:ext cx="6821424" cy="3056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552">
                  <a:extLst>
                    <a:ext uri="{9D8B030D-6E8A-4147-A177-3AD203B41FA5}">
                      <a16:colId xmlns:a16="http://schemas.microsoft.com/office/drawing/2014/main" val="373080373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1892853314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158678064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639680196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76985792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390818499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473328567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092438573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260910282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1256270751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27466956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970752253"/>
                    </a:ext>
                  </a:extLst>
                </a:gridCol>
              </a:tblGrid>
              <a:tr h="37564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Activity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2022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2023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504253"/>
                  </a:ext>
                </a:extLst>
              </a:tr>
              <a:tr h="203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April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June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July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August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Sep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Oct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Nov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023632"/>
                  </a:ext>
                </a:extLst>
              </a:tr>
              <a:tr h="375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Literature Review (LR)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084743"/>
                  </a:ext>
                </a:extLst>
              </a:tr>
              <a:tr h="375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Problem Identification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868384"/>
                  </a:ext>
                </a:extLst>
              </a:tr>
              <a:tr h="5695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Requirements Specification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157318"/>
                  </a:ext>
                </a:extLst>
              </a:tr>
              <a:tr h="388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Design Specification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888658"/>
                  </a:ext>
                </a:extLst>
              </a:tr>
              <a:tr h="43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Development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107622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7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96" y="2113635"/>
            <a:ext cx="6108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		</a:t>
            </a:r>
            <a:r>
              <a:rPr lang="en-US" sz="3600" b="1" dirty="0">
                <a:solidFill>
                  <a:srgbClr val="929CDC"/>
                </a:solidFill>
              </a:rPr>
              <a:t>THANK YOU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dirty="0">
                <a:solidFill>
                  <a:srgbClr val="929CDC"/>
                </a:solidFill>
              </a:rPr>
              <a:t> </a:t>
            </a:r>
            <a:r>
              <a:rPr lang="en-US" sz="2600" dirty="0">
                <a:solidFill>
                  <a:srgbClr val="929CDC"/>
                </a:solidFill>
              </a:rPr>
              <a:t>ANY SUGGESTION? 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808226"/>
            <a:ext cx="3206805" cy="1679754"/>
          </a:xfrm>
        </p:spPr>
        <p:txBody>
          <a:bodyPr>
            <a:normAutofit/>
          </a:bodyPr>
          <a:lstStyle/>
          <a:p>
            <a:r>
              <a:rPr lang="en-US" sz="2600" dirty="0" err="1"/>
              <a:t>Naneeta</a:t>
            </a:r>
            <a:endParaRPr lang="en-US" sz="2600" dirty="0"/>
          </a:p>
          <a:p>
            <a:r>
              <a:rPr lang="en-US" sz="2600" dirty="0" err="1"/>
              <a:t>Madiha</a:t>
            </a:r>
            <a:endParaRPr lang="en-US" sz="2600" dirty="0"/>
          </a:p>
          <a:p>
            <a:r>
              <a:rPr lang="en-US" sz="2600" dirty="0"/>
              <a:t>M </a:t>
            </a:r>
            <a:r>
              <a:rPr lang="en-US" sz="2600" dirty="0" err="1"/>
              <a:t>Raheal</a:t>
            </a:r>
            <a:r>
              <a:rPr lang="en-US" sz="2600" dirty="0"/>
              <a:t> </a:t>
            </a:r>
            <a:r>
              <a:rPr lang="en-US" sz="2600" dirty="0" err="1"/>
              <a:t>Safdar</a:t>
            </a:r>
            <a:endParaRPr lang="en-US" sz="2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055" y="3424542"/>
            <a:ext cx="67190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SUPERVISOR: DR. AHSANULLAH ABRO</a:t>
            </a:r>
          </a:p>
          <a:p>
            <a:r>
              <a:rPr lang="en-US" sz="26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Co-SUPERVISOR: AHMED ALI SHAH / RIAZ AFRIDI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104854"/>
            <a:ext cx="6102261" cy="351852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According to WHO data, over one billion people, out of seven billion world’s population, live with some form of disability.</a:t>
            </a: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Common diseases in disabled persons such as; spinal cord damage, brainstem stroke, loss of voluntary muscle control etc. </a:t>
            </a: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In recent years, cutting-edge technology such as the Brain-Computer Interface (BCI) has been more widely available to the general public.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SimSun" panose="02010600030101010101" pitchFamily="2" charset="-122"/>
              </a:rPr>
              <a:t>S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uch technologies allow disabled persons to resume a normal life.</a:t>
            </a:r>
          </a:p>
        </p:txBody>
      </p:sp>
    </p:spTree>
    <p:extLst>
      <p:ext uri="{BB962C8B-B14F-4D97-AF65-F5344CB8AC3E}">
        <p14:creationId xmlns:p14="http://schemas.microsoft.com/office/powerpoint/2010/main" val="36304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02815"/>
            <a:ext cx="6252670" cy="27550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Brain Computer Interfaces (BCI)</a:t>
            </a:r>
          </a:p>
          <a:p>
            <a:pPr algn="just"/>
            <a:r>
              <a:rPr lang="en-US" sz="2600" dirty="0"/>
              <a:t>Electroencephalography (EEG)</a:t>
            </a:r>
          </a:p>
          <a:p>
            <a:pPr algn="just"/>
            <a:r>
              <a:rPr lang="en-US" sz="2600" dirty="0"/>
              <a:t>EEG Headset (EMOTIV EPOC)</a:t>
            </a:r>
          </a:p>
          <a:p>
            <a:pPr algn="just"/>
            <a:r>
              <a:rPr lang="en-US" sz="2600" dirty="0"/>
              <a:t>Unmanned Aerial Vehicle (UAV) OR Drone</a:t>
            </a:r>
          </a:p>
        </p:txBody>
      </p:sp>
    </p:spTree>
    <p:extLst>
      <p:ext uri="{BB962C8B-B14F-4D97-AF65-F5344CB8AC3E}">
        <p14:creationId xmlns:p14="http://schemas.microsoft.com/office/powerpoint/2010/main" val="92756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275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600" dirty="0"/>
              <a:t>Brain Computer Interfaces (BCI)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58CCE1-011C-363C-6E5D-86FB97D1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808225"/>
            <a:ext cx="5955495" cy="30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275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600" dirty="0"/>
              <a:t>EEG Headset (EMOTIV EPOC)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CCBCE-92C9-54AD-1776-9C834580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502815"/>
            <a:ext cx="3449888" cy="34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904" y="1191095"/>
            <a:ext cx="6865786" cy="617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	Unmanned Aerial Vehicle (UAV) OR Drone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3A70B-D8A7-719C-5658-FBD89D51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113635"/>
            <a:ext cx="3226503" cy="21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5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344243-D887-0431-46FC-80261D0BE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133452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9740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2192135"/>
            <a:ext cx="6252670" cy="16860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/>
              <a:t>There is a lack of navigational cues to detect user’s brain signals and to translate them into expected actions and activities accurately to control the navigational cues of drone.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On-screen Show (16:9)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Title</vt:lpstr>
      <vt:lpstr>GROUP MEMBERS</vt:lpstr>
      <vt:lpstr>Background</vt:lpstr>
      <vt:lpstr>Introduction</vt:lpstr>
      <vt:lpstr>Introduction</vt:lpstr>
      <vt:lpstr>Introduction</vt:lpstr>
      <vt:lpstr>Introduction</vt:lpstr>
      <vt:lpstr>Literature Review</vt:lpstr>
      <vt:lpstr>Problem Statement</vt:lpstr>
      <vt:lpstr>Aims and Objectives</vt:lpstr>
      <vt:lpstr>Proposed Methodology</vt:lpstr>
      <vt:lpstr>Proposed System Architecture</vt:lpstr>
      <vt:lpstr>Tools and Technology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2022-06-07T06:03:19Z</dcterms:modified>
</cp:coreProperties>
</file>