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5" r:id="rId4"/>
    <p:sldId id="272" r:id="rId5"/>
    <p:sldId id="273" r:id="rId6"/>
    <p:sldId id="274" r:id="rId7"/>
    <p:sldId id="269" r:id="rId8"/>
    <p:sldId id="259" r:id="rId9"/>
    <p:sldId id="261" r:id="rId10"/>
    <p:sldId id="263" r:id="rId11"/>
    <p:sldId id="268" r:id="rId12"/>
    <p:sldId id="271" r:id="rId13"/>
    <p:sldId id="276" r:id="rId14"/>
    <p:sldId id="266" r:id="rId15"/>
    <p:sldId id="265" r:id="rId16"/>
    <p:sldId id="260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9CDC"/>
    <a:srgbClr val="FF0000"/>
    <a:srgbClr val="007033"/>
    <a:srgbClr val="00E6F2"/>
    <a:srgbClr val="FF015C"/>
    <a:srgbClr val="E50D79"/>
    <a:srgbClr val="CC0099"/>
    <a:srgbClr val="E2109C"/>
    <a:srgbClr val="990099"/>
    <a:srgbClr val="FE9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9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08225"/>
            <a:ext cx="8094242" cy="140042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87980"/>
            <a:ext cx="8229600" cy="763524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400254"/>
            <a:ext cx="8246070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6"/>
            <a:ext cx="8246070" cy="3264446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03" y="369927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904" y="1191095"/>
            <a:ext cx="6252670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328707"/>
            <a:ext cx="8076896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182570"/>
            <a:ext cx="1213405" cy="458115"/>
          </a:xfrm>
        </p:spPr>
        <p:txBody>
          <a:bodyPr>
            <a:normAutofit fontScale="90000"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3793390"/>
            <a:ext cx="4886560" cy="916230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Design and Development of Brain-Computer Interface (BCI) for Navigating Drone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502815"/>
            <a:ext cx="6252670" cy="763525"/>
          </a:xfrm>
        </p:spPr>
        <p:txBody>
          <a:bodyPr>
            <a:normAutofit/>
          </a:bodyPr>
          <a:lstStyle/>
          <a:p>
            <a:r>
              <a:rPr lang="en-US" dirty="0"/>
              <a:t>Significance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6" y="2323983"/>
            <a:ext cx="6252670" cy="1469407"/>
          </a:xfrm>
        </p:spPr>
        <p:txBody>
          <a:bodyPr/>
          <a:lstStyle/>
          <a:p>
            <a:pPr algn="just"/>
            <a:r>
              <a:rPr lang="en-US" dirty="0"/>
              <a:t>With the help of this project disabled people will be able to perform their daily tasks without help of others.</a:t>
            </a:r>
          </a:p>
        </p:txBody>
      </p:sp>
    </p:spTree>
    <p:extLst>
      <p:ext uri="{BB962C8B-B14F-4D97-AF65-F5344CB8AC3E}">
        <p14:creationId xmlns:p14="http://schemas.microsoft.com/office/powerpoint/2010/main" val="310429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586585"/>
            <a:ext cx="6252670" cy="763525"/>
          </a:xfrm>
        </p:spPr>
        <p:txBody>
          <a:bodyPr/>
          <a:lstStyle/>
          <a:p>
            <a:r>
              <a:rPr lang="en-US" dirty="0"/>
              <a:t>Proposed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1" y="1407753"/>
            <a:ext cx="5949556" cy="2755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will prefer the agile methodology for the development of this project.</a:t>
            </a:r>
          </a:p>
          <a:p>
            <a:r>
              <a:rPr lang="en-US" dirty="0"/>
              <a:t>It is iterative and incremental.</a:t>
            </a:r>
          </a:p>
          <a:p>
            <a:r>
              <a:rPr lang="en-US" dirty="0"/>
              <a:t>A strong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communication and coordination is needed between team and project stakeholders.</a:t>
            </a:r>
          </a:p>
          <a:p>
            <a:r>
              <a:rPr lang="en-US" dirty="0">
                <a:cs typeface="Times New Roman" panose="02020603050405020304" pitchFamily="18" charset="0"/>
              </a:rPr>
              <a:t>Focuses more on development than documentation.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45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 Application Architecture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00" y="1350110"/>
            <a:ext cx="5448121" cy="2901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8557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Tools and Technology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4F5A2C-28B4-4F63-4678-7C45BAFF0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Tools</a:t>
            </a:r>
          </a:p>
          <a:p>
            <a:pPr lvl="1"/>
            <a:r>
              <a:rPr lang="en-US" sz="2000" dirty="0"/>
              <a:t>PyCharm IDE or Google Collaboratory</a:t>
            </a:r>
          </a:p>
          <a:p>
            <a:pPr lvl="1"/>
            <a:r>
              <a:rPr lang="en-US" sz="2000" dirty="0"/>
              <a:t>Visual Studio</a:t>
            </a:r>
          </a:p>
          <a:p>
            <a:r>
              <a:rPr lang="en-US" sz="2000" dirty="0"/>
              <a:t>Programming Languages</a:t>
            </a:r>
          </a:p>
          <a:p>
            <a:pPr lvl="1"/>
            <a:r>
              <a:rPr lang="en-US" sz="2000" dirty="0"/>
              <a:t>Python</a:t>
            </a:r>
          </a:p>
          <a:p>
            <a:pPr lvl="1"/>
            <a:r>
              <a:rPr lang="en-US" sz="2000" dirty="0"/>
              <a:t>C#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32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502815"/>
            <a:ext cx="6252670" cy="763525"/>
          </a:xfrm>
        </p:spPr>
        <p:txBody>
          <a:bodyPr>
            <a:normAutofit/>
          </a:bodyPr>
          <a:lstStyle/>
          <a:p>
            <a:r>
              <a:rPr lang="en-US" dirty="0"/>
              <a:t>Expected Outcome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6" y="2323983"/>
            <a:ext cx="6252670" cy="1163997"/>
          </a:xfrm>
        </p:spPr>
        <p:txBody>
          <a:bodyPr/>
          <a:lstStyle/>
          <a:p>
            <a:pPr algn="just"/>
            <a:r>
              <a:rPr lang="en-US" dirty="0"/>
              <a:t>Drone will be controlled with brain signals acquired through EEG device.</a:t>
            </a:r>
          </a:p>
        </p:txBody>
      </p:sp>
    </p:spTree>
    <p:extLst>
      <p:ext uri="{BB962C8B-B14F-4D97-AF65-F5344CB8AC3E}">
        <p14:creationId xmlns:p14="http://schemas.microsoft.com/office/powerpoint/2010/main" val="2770055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5204" y="281175"/>
            <a:ext cx="6252670" cy="763525"/>
          </a:xfrm>
        </p:spPr>
        <p:txBody>
          <a:bodyPr>
            <a:normAutofit/>
          </a:bodyPr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52569"/>
              </p:ext>
            </p:extLst>
          </p:nvPr>
        </p:nvGraphicFramePr>
        <p:xfrm>
          <a:off x="601670" y="1350110"/>
          <a:ext cx="5866552" cy="32243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1965">
                  <a:extLst>
                    <a:ext uri="{9D8B030D-6E8A-4147-A177-3AD203B41FA5}">
                      <a16:colId xmlns:a16="http://schemas.microsoft.com/office/drawing/2014/main" val="373080373"/>
                    </a:ext>
                  </a:extLst>
                </a:gridCol>
                <a:gridCol w="420504">
                  <a:extLst>
                    <a:ext uri="{9D8B030D-6E8A-4147-A177-3AD203B41FA5}">
                      <a16:colId xmlns:a16="http://schemas.microsoft.com/office/drawing/2014/main" val="1892853314"/>
                    </a:ext>
                  </a:extLst>
                </a:gridCol>
                <a:gridCol w="420504">
                  <a:extLst>
                    <a:ext uri="{9D8B030D-6E8A-4147-A177-3AD203B41FA5}">
                      <a16:colId xmlns:a16="http://schemas.microsoft.com/office/drawing/2014/main" val="2158678064"/>
                    </a:ext>
                  </a:extLst>
                </a:gridCol>
                <a:gridCol w="396491">
                  <a:extLst>
                    <a:ext uri="{9D8B030D-6E8A-4147-A177-3AD203B41FA5}">
                      <a16:colId xmlns:a16="http://schemas.microsoft.com/office/drawing/2014/main" val="2639680196"/>
                    </a:ext>
                  </a:extLst>
                </a:gridCol>
                <a:gridCol w="396491">
                  <a:extLst>
                    <a:ext uri="{9D8B030D-6E8A-4147-A177-3AD203B41FA5}">
                      <a16:colId xmlns:a16="http://schemas.microsoft.com/office/drawing/2014/main" val="276985792"/>
                    </a:ext>
                  </a:extLst>
                </a:gridCol>
                <a:gridCol w="520651">
                  <a:extLst>
                    <a:ext uri="{9D8B030D-6E8A-4147-A177-3AD203B41FA5}">
                      <a16:colId xmlns:a16="http://schemas.microsoft.com/office/drawing/2014/main" val="3390818499"/>
                    </a:ext>
                  </a:extLst>
                </a:gridCol>
                <a:gridCol w="520651">
                  <a:extLst>
                    <a:ext uri="{9D8B030D-6E8A-4147-A177-3AD203B41FA5}">
                      <a16:colId xmlns:a16="http://schemas.microsoft.com/office/drawing/2014/main" val="473328567"/>
                    </a:ext>
                  </a:extLst>
                </a:gridCol>
                <a:gridCol w="366623">
                  <a:extLst>
                    <a:ext uri="{9D8B030D-6E8A-4147-A177-3AD203B41FA5}">
                      <a16:colId xmlns:a16="http://schemas.microsoft.com/office/drawing/2014/main" val="3092438573"/>
                    </a:ext>
                  </a:extLst>
                </a:gridCol>
                <a:gridCol w="362523">
                  <a:extLst>
                    <a:ext uri="{9D8B030D-6E8A-4147-A177-3AD203B41FA5}">
                      <a16:colId xmlns:a16="http://schemas.microsoft.com/office/drawing/2014/main" val="2260910282"/>
                    </a:ext>
                  </a:extLst>
                </a:gridCol>
                <a:gridCol w="366623">
                  <a:extLst>
                    <a:ext uri="{9D8B030D-6E8A-4147-A177-3AD203B41FA5}">
                      <a16:colId xmlns:a16="http://schemas.microsoft.com/office/drawing/2014/main" val="1256270751"/>
                    </a:ext>
                  </a:extLst>
                </a:gridCol>
                <a:gridCol w="401763">
                  <a:extLst>
                    <a:ext uri="{9D8B030D-6E8A-4147-A177-3AD203B41FA5}">
                      <a16:colId xmlns:a16="http://schemas.microsoft.com/office/drawing/2014/main" val="3827466956"/>
                    </a:ext>
                  </a:extLst>
                </a:gridCol>
                <a:gridCol w="401763">
                  <a:extLst>
                    <a:ext uri="{9D8B030D-6E8A-4147-A177-3AD203B41FA5}">
                      <a16:colId xmlns:a16="http://schemas.microsoft.com/office/drawing/2014/main" val="2970752253"/>
                    </a:ext>
                  </a:extLst>
                </a:gridCol>
              </a:tblGrid>
              <a:tr h="375643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Activity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10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2022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2023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9504253"/>
                  </a:ext>
                </a:extLst>
              </a:tr>
              <a:tr h="2031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Mar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April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May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June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July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August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Sep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Oct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Nov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Dec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Jan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0023632"/>
                  </a:ext>
                </a:extLst>
              </a:tr>
              <a:tr h="37564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Literature Review (LR)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7084743"/>
                  </a:ext>
                </a:extLst>
              </a:tr>
              <a:tr h="37564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Problem Identification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1868384"/>
                  </a:ext>
                </a:extLst>
              </a:tr>
              <a:tr h="56959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System Requirements Specification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8157318"/>
                  </a:ext>
                </a:extLst>
              </a:tr>
              <a:tr h="388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System Design Specification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6888658"/>
                  </a:ext>
                </a:extLst>
              </a:tr>
              <a:tr h="4335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System Development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107622"/>
                  </a:ext>
                </a:extLst>
              </a:tr>
              <a:tr h="33282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System Testing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717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872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5196" y="2113635"/>
            <a:ext cx="610819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		</a:t>
            </a:r>
            <a:r>
              <a:rPr lang="en-US" sz="3600" b="1" dirty="0">
                <a:solidFill>
                  <a:srgbClr val="929CDC"/>
                </a:solidFill>
              </a:rPr>
              <a:t>THANK YOU</a:t>
            </a:r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2000" dirty="0">
                <a:solidFill>
                  <a:srgbClr val="929CDC"/>
                </a:solidFill>
              </a:rPr>
              <a:t> ANY SUGGESTION?  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GROUP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785" y="1808226"/>
            <a:ext cx="3206805" cy="1679754"/>
          </a:xfrm>
        </p:spPr>
        <p:txBody>
          <a:bodyPr>
            <a:normAutofit/>
          </a:bodyPr>
          <a:lstStyle/>
          <a:p>
            <a:r>
              <a:rPr lang="en-US" sz="2000" dirty="0" err="1"/>
              <a:t>Naneeta</a:t>
            </a:r>
            <a:endParaRPr lang="en-US" sz="2000" dirty="0"/>
          </a:p>
          <a:p>
            <a:r>
              <a:rPr lang="en-US" sz="2000" dirty="0" err="1"/>
              <a:t>Madiha</a:t>
            </a:r>
            <a:endParaRPr lang="en-US" sz="2000" dirty="0"/>
          </a:p>
          <a:p>
            <a:r>
              <a:rPr lang="en-US" sz="2000" dirty="0"/>
              <a:t>M </a:t>
            </a:r>
            <a:r>
              <a:rPr lang="en-US" sz="2000" dirty="0" err="1"/>
              <a:t>Raheal</a:t>
            </a:r>
            <a:r>
              <a:rPr lang="en-US" sz="2000" dirty="0"/>
              <a:t> </a:t>
            </a:r>
            <a:r>
              <a:rPr lang="en-US" sz="2000" dirty="0" err="1"/>
              <a:t>Safdar</a:t>
            </a:r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9785" y="3182570"/>
            <a:ext cx="6719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SUPERVISOR: DR. AHSANULLAH ABRO</a:t>
            </a:r>
          </a:p>
          <a:p>
            <a:r>
              <a:rPr lang="en-US" sz="2000" b="1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Co-SUPERVISOR: AHMED ALI SHAH / RIAZ AFRIDI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Background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59785" y="1133452"/>
            <a:ext cx="6102261" cy="3518525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Calibri" panose="020F0502020204030204" pitchFamily="34" charset="0"/>
                <a:ea typeface="SimSun" panose="02010600030101010101" pitchFamily="2" charset="-122"/>
              </a:rPr>
              <a:t>O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ne out of every five individuals on the planet Earth is according to WHO global report 2011.</a:t>
            </a:r>
          </a:p>
          <a:p>
            <a:pPr algn="just"/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Common diseases in disabled persons such as:</a:t>
            </a:r>
          </a:p>
          <a:p>
            <a:pPr lvl="1" algn="just"/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amyotrophic lateral sclerosis (ALS), </a:t>
            </a:r>
          </a:p>
          <a:p>
            <a:pPr lvl="1" algn="just"/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spinal cord damage</a:t>
            </a:r>
          </a:p>
          <a:p>
            <a:pPr lvl="1" algn="just"/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brainstem stroke</a:t>
            </a:r>
          </a:p>
          <a:p>
            <a:pPr lvl="1" algn="just"/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conditions that cause voluntary muscle control to be lost.</a:t>
            </a:r>
            <a:endParaRPr lang="en-US" sz="2000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algn="just"/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Those who lack motor skills might benefit greatly from devices that increase movement.</a:t>
            </a:r>
          </a:p>
        </p:txBody>
      </p:sp>
    </p:spTree>
    <p:extLst>
      <p:ext uri="{BB962C8B-B14F-4D97-AF65-F5344CB8AC3E}">
        <p14:creationId xmlns:p14="http://schemas.microsoft.com/office/powerpoint/2010/main" val="363041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59785" y="1502815"/>
            <a:ext cx="6252670" cy="275500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Brain Computer Interfaces (BCI)</a:t>
            </a:r>
          </a:p>
          <a:p>
            <a:pPr algn="just"/>
            <a:r>
              <a:rPr lang="en-US" sz="2000" dirty="0"/>
              <a:t>Electroencephalography (EEG)</a:t>
            </a:r>
          </a:p>
          <a:p>
            <a:pPr algn="just"/>
            <a:r>
              <a:rPr lang="en-US" sz="2000" dirty="0"/>
              <a:t>EEG Headset (EMOTIV EPOC)</a:t>
            </a:r>
          </a:p>
          <a:p>
            <a:pPr algn="just"/>
            <a:r>
              <a:rPr lang="en-US" sz="2000" dirty="0"/>
              <a:t>Unmanned Aerial Vehicle (UAV) OR Drone</a:t>
            </a:r>
          </a:p>
        </p:txBody>
      </p:sp>
    </p:spTree>
    <p:extLst>
      <p:ext uri="{BB962C8B-B14F-4D97-AF65-F5344CB8AC3E}">
        <p14:creationId xmlns:p14="http://schemas.microsoft.com/office/powerpoint/2010/main" val="92756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4904" y="1191095"/>
            <a:ext cx="6252670" cy="27550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EEG Headset (EMOTIV EPOC)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ACCBCE-92C9-54AD-1776-9C8345807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1502815"/>
            <a:ext cx="3449888" cy="344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04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4904" y="1191095"/>
            <a:ext cx="6252670" cy="27550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Unmanned Aerial Vehicle (UAV) OR Drone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63A70B-D8A7-719C-5658-FBD89D511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40" y="2113635"/>
            <a:ext cx="3226503" cy="210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51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B770C4-3CAC-484C-E704-3359952E8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38" y="1133452"/>
            <a:ext cx="5943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6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197405"/>
            <a:ext cx="6252670" cy="763525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6" y="2018573"/>
            <a:ext cx="6252670" cy="16860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is a lack of navigational cues to detect user’s brain signals and to translate them into expected actions and activities accurately to control the navigational cues of drone.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739290"/>
            <a:ext cx="6252670" cy="763525"/>
          </a:xfrm>
        </p:spPr>
        <p:txBody>
          <a:bodyPr>
            <a:normAutofit/>
          </a:bodyPr>
          <a:lstStyle/>
          <a:p>
            <a:r>
              <a:rPr lang="en-US" dirty="0"/>
              <a:t>Aim and 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6" y="1560458"/>
            <a:ext cx="6252670" cy="2755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To make people able to control electric devices specifically Drone through Brain signals.</a:t>
            </a:r>
          </a:p>
          <a:p>
            <a:pPr algn="just"/>
            <a:r>
              <a:rPr lang="en-US" dirty="0"/>
              <a:t>To control Drone movement through mental commands in six specific directions (left, right, forward, backward, takeoff, land).</a:t>
            </a:r>
          </a:p>
        </p:txBody>
      </p:sp>
    </p:spTree>
    <p:extLst>
      <p:ext uri="{BB962C8B-B14F-4D97-AF65-F5344CB8AC3E}">
        <p14:creationId xmlns:p14="http://schemas.microsoft.com/office/powerpoint/2010/main" val="1839665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Microsoft Office PowerPoint</Application>
  <PresentationFormat>On-screen Show (16:9)</PresentationFormat>
  <Paragraphs>140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Title</vt:lpstr>
      <vt:lpstr>GROUP MEMBERS</vt:lpstr>
      <vt:lpstr>Background</vt:lpstr>
      <vt:lpstr>Introduction</vt:lpstr>
      <vt:lpstr>Introduction</vt:lpstr>
      <vt:lpstr>Introduction</vt:lpstr>
      <vt:lpstr>Literature Review</vt:lpstr>
      <vt:lpstr>Problem Statement</vt:lpstr>
      <vt:lpstr>Aim and Objectives</vt:lpstr>
      <vt:lpstr>Significance</vt:lpstr>
      <vt:lpstr>Proposed Methodology</vt:lpstr>
      <vt:lpstr>Proposed Application Architecture</vt:lpstr>
      <vt:lpstr>Tools and Technology</vt:lpstr>
      <vt:lpstr>Expected Outcome</vt:lpstr>
      <vt:lpstr>Timeline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2022-06-05T11:12:18Z</dcterms:modified>
</cp:coreProperties>
</file>