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BCG has been brought in to help ClothingCo, a luxury clothing brand, grow their top line (i.e., increase revenue) after a period of declining sales.</a:t>
            </a:r>
            <a:endParaRPr/>
          </a:p>
          <a:p>
            <a:pPr marL="0" lvl="0" indent="0" algn="l" rtl="0">
              <a:spcBef>
                <a:spcPts val="1200"/>
              </a:spcBef>
              <a:spcAft>
                <a:spcPts val="0"/>
              </a:spcAft>
              <a:buNone/>
            </a:pPr>
            <a:r>
              <a:rPr lang="en-GB"/>
              <a:t>The client is gearing up for the winter season. Imagine that you are a strategy consultant working on the project. </a:t>
            </a:r>
            <a:endParaRPr/>
          </a:p>
          <a:p>
            <a:pPr marL="0" lvl="0" indent="0" algn="l" rtl="0">
              <a:spcBef>
                <a:spcPts val="1200"/>
              </a:spcBef>
              <a:spcAft>
                <a:spcPts val="1200"/>
              </a:spcAft>
              <a:buNone/>
            </a:pPr>
            <a:r>
              <a:rPr lang="en-GB"/>
              <a:t>You will enter your responses in the </a:t>
            </a:r>
            <a:r>
              <a:rPr lang="en-GB">
                <a:highlight>
                  <a:srgbClr val="D9EAD3"/>
                </a:highlight>
              </a:rPr>
              <a:t>green boxes</a:t>
            </a:r>
            <a:r>
              <a:rPr lang="en-GB"/>
              <a:t> throughout the remaining slides.</a:t>
            </a:r>
            <a:endParaRPr/>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a:t>“If I were given one hour to save the planet, I would spend fifty-nine minutes defining the problem and one minute resolving it.” </a:t>
            </a:r>
            <a:endParaRPr sz="2952" i="1"/>
          </a:p>
          <a:p>
            <a:pPr marL="0" lvl="0" indent="0" algn="r" rtl="0">
              <a:spcBef>
                <a:spcPts val="1200"/>
              </a:spcBef>
              <a:spcAft>
                <a:spcPts val="1200"/>
              </a:spcAft>
              <a:buNone/>
            </a:pPr>
            <a:r>
              <a:rPr lang="en-GB" b="1"/>
              <a:t>– Albert Einstein</a:t>
            </a:r>
            <a:endParaRPr/>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lang="en-IN" sz="1200" dirty="0">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GB" sz="1200" dirty="0">
                <a:latin typeface="Georgia"/>
                <a:ea typeface="Georgia"/>
                <a:cs typeface="Georgia"/>
                <a:sym typeface="Georgia"/>
              </a:rPr>
              <a:t>How make our client gear up our  recent winter collection?</a:t>
            </a:r>
            <a:endParaRPr lang="en-IN" sz="1200" dirty="0">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How to increase top line of luxury winter collection?</a:t>
            </a:r>
          </a:p>
          <a:p>
            <a:pPr marL="457200" lvl="0" indent="-304800" algn="ctr"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How to improve the declining sales of earlier quarter?</a:t>
            </a:r>
            <a:endParaRPr sz="1200" b="1"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first step in the creative process entails identifying and doubting one’s current boxes and determining which ones require re-evaluation or replacement. </a:t>
            </a:r>
            <a:endParaRPr/>
          </a:p>
          <a:p>
            <a:pPr marL="0" lvl="0" indent="0" algn="l" rtl="0">
              <a:spcBef>
                <a:spcPts val="1200"/>
              </a:spcBef>
              <a:spcAft>
                <a:spcPts val="1200"/>
              </a:spcAft>
              <a:buNone/>
            </a:pPr>
            <a:r>
              <a:rPr lang="en-GB"/>
              <a:t>Make a short list of the shared beliefs and assumptions that likely prevail in ClothingCo. Determine which are still relevant and which need to be redefined.</a:t>
            </a:r>
            <a:endParaRPr/>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[Quality parameter decreased]</a:t>
            </a:r>
          </a:p>
          <a:p>
            <a:pPr marL="457200" lvl="0" indent="-304800" algn="l"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[Popularity of product decreased]</a:t>
            </a:r>
          </a:p>
          <a:p>
            <a:pPr marL="0" lvl="0" indent="0" algn="l"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dirty="0">
                <a:solidFill>
                  <a:schemeClr val="dk1"/>
                </a:solidFill>
                <a:latin typeface="Georgia"/>
                <a:ea typeface="Georgia"/>
                <a:cs typeface="Georgia"/>
                <a:sym typeface="Georgia"/>
              </a:rPr>
              <a:t>–</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r>
              <a:rPr lang="en-GB" sz="1200" dirty="0">
                <a:latin typeface="Georgia"/>
                <a:ea typeface="Georgia"/>
                <a:cs typeface="Georgia"/>
                <a:sym typeface="Georgia"/>
              </a:rPr>
              <a:t>[promotional activities]</a:t>
            </a: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r>
              <a:rPr lang="en-GB" sz="1200" dirty="0">
                <a:solidFill>
                  <a:schemeClr val="dk1"/>
                </a:solidFill>
                <a:latin typeface="Georgia"/>
                <a:ea typeface="Georgia"/>
                <a:cs typeface="Georgia"/>
                <a:sym typeface="Georgia"/>
              </a:rPr>
              <a:t>[Quality assurance]</a:t>
            </a: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[Service quality provided]</a:t>
            </a:r>
            <a:endParaRPr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a:t>Prepare for brainstorming by creating new boxes to bring to the session; new boxes will nurture ideation and can dramatically increase the odds of a useful result.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Remember:</a:t>
            </a:r>
            <a:r>
              <a:rPr lang="en-GB"/>
              <a:t> Defining new boxes requires a mixture of analysis and art. Boxes need to be grounded in fact. Different sectors will call for different inputs.</a:t>
            </a:r>
            <a:endParaRPr/>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[Quality Improvement]</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lang="en-IN"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Providing quality at par with the lux pricing</a:t>
            </a: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Adding quality assurance certificates to create customer trust</a:t>
            </a: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[Promotional activities using gen Z influencers and services improvement]</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Promotional activities to be done with more relatable and followed influencers</a:t>
            </a: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Making the brand look more chic and stylish</a:t>
            </a:r>
          </a:p>
          <a:p>
            <a:pPr marL="179999" marR="0" lvl="0" indent="-171450" algn="l" rtl="0">
              <a:lnSpc>
                <a:spcPct val="100000"/>
              </a:lnSpc>
              <a:spcBef>
                <a:spcPts val="0"/>
              </a:spcBef>
              <a:spcAft>
                <a:spcPts val="0"/>
              </a:spcAft>
              <a:buSzPts val="1200"/>
              <a:buFont typeface="Georgia"/>
              <a:buChar char="●"/>
            </a:pPr>
            <a:endParaRPr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700" y="1961675"/>
            <a:ext cx="4035600" cy="2607000"/>
          </a:xfrm>
          <a:prstGeom prst="rect">
            <a:avLst/>
          </a:prstGeom>
        </p:spPr>
        <p:txBody>
          <a:bodyPr spcFirstLastPara="1" wrap="square" lIns="91425" tIns="91425" rIns="91425" bIns="91425" anchor="ctr" anchorCtr="0">
            <a:normAutofit/>
          </a:bodyPr>
          <a:lstStyle/>
          <a:p>
            <a:pPr marL="179999" marR="0" lvl="0" indent="-171450" algn="l" rtl="0">
              <a:lnSpc>
                <a:spcPct val="100000"/>
              </a:lnSpc>
              <a:spcBef>
                <a:spcPts val="0"/>
              </a:spcBef>
              <a:spcAft>
                <a:spcPts val="0"/>
              </a:spcAft>
              <a:buSzPts val="1200"/>
              <a:buFont typeface="Georgia"/>
              <a:buChar char="●"/>
            </a:pPr>
            <a:r>
              <a:rPr lang="en-GB" sz="1600" dirty="0">
                <a:solidFill>
                  <a:schemeClr val="dk1"/>
                </a:solidFill>
                <a:latin typeface="Georgia"/>
                <a:ea typeface="Georgia"/>
                <a:cs typeface="Georgia"/>
                <a:sym typeface="Georgia"/>
              </a:rPr>
              <a:t>Promotional activities to be done with more relatable and followed influencers</a:t>
            </a:r>
          </a:p>
          <a:p>
            <a:pPr marL="179999" marR="0" lvl="0" indent="-171450" algn="l" rtl="0">
              <a:lnSpc>
                <a:spcPct val="100000"/>
              </a:lnSpc>
              <a:spcBef>
                <a:spcPts val="0"/>
              </a:spcBef>
              <a:spcAft>
                <a:spcPts val="0"/>
              </a:spcAft>
              <a:buSzPts val="1200"/>
              <a:buFont typeface="Georgia"/>
              <a:buChar char="●"/>
            </a:pPr>
            <a:r>
              <a:rPr lang="en-GB" sz="1600" dirty="0">
                <a:solidFill>
                  <a:schemeClr val="dk1"/>
                </a:solidFill>
                <a:latin typeface="Georgia"/>
                <a:ea typeface="Georgia"/>
                <a:cs typeface="Georgia"/>
                <a:sym typeface="Georgia"/>
              </a:rPr>
              <a:t>Making the brand look more chic and stylish</a:t>
            </a:r>
          </a:p>
        </p:txBody>
      </p:sp>
      <p:sp>
        <p:nvSpPr>
          <p:cNvPr id="117" name="Google Shape;117;p20"/>
          <p:cNvSpPr txBox="1">
            <a:spLocks noGrp="1"/>
          </p:cNvSpPr>
          <p:nvPr>
            <p:ph type="body" idx="1"/>
          </p:nvPr>
        </p:nvSpPr>
        <p:spPr>
          <a:xfrm>
            <a:off x="4731300" y="1961675"/>
            <a:ext cx="4035600" cy="2607000"/>
          </a:xfrm>
          <a:prstGeom prst="rect">
            <a:avLst/>
          </a:prstGeom>
        </p:spPr>
        <p:txBody>
          <a:bodyPr spcFirstLastPara="1" wrap="square" lIns="91425" tIns="91425" rIns="91425" bIns="91425" anchor="ctr" anchorCtr="0">
            <a:normAutofit/>
          </a:bodyPr>
          <a:lstStyle/>
          <a:p>
            <a:pPr marL="179999" marR="0" lvl="0" indent="-171450" algn="l" rtl="0">
              <a:lnSpc>
                <a:spcPct val="100000"/>
              </a:lnSpc>
              <a:spcBef>
                <a:spcPts val="0"/>
              </a:spcBef>
              <a:spcAft>
                <a:spcPts val="0"/>
              </a:spcAft>
              <a:buSzPts val="1200"/>
              <a:buFont typeface="Georgia"/>
              <a:buChar char="●"/>
            </a:pPr>
            <a:r>
              <a:rPr lang="en-GB" sz="1600" dirty="0">
                <a:latin typeface="Georgia"/>
                <a:ea typeface="Georgia"/>
                <a:cs typeface="Georgia"/>
                <a:sym typeface="Georgia"/>
              </a:rPr>
              <a:t>Providing quality at par with the lux pricing</a:t>
            </a:r>
          </a:p>
          <a:p>
            <a:pPr marL="179999" marR="0" lvl="0" indent="-171450" algn="l" rtl="0">
              <a:lnSpc>
                <a:spcPct val="100000"/>
              </a:lnSpc>
              <a:spcBef>
                <a:spcPts val="0"/>
              </a:spcBef>
              <a:spcAft>
                <a:spcPts val="0"/>
              </a:spcAft>
              <a:buSzPts val="1200"/>
              <a:buFont typeface="Georgia"/>
              <a:buChar char="●"/>
            </a:pPr>
            <a:r>
              <a:rPr lang="en-GB" sz="1600">
                <a:latin typeface="Georgia"/>
                <a:ea typeface="Georgia"/>
                <a:cs typeface="Georgia"/>
                <a:sym typeface="Georgia"/>
              </a:rPr>
              <a:t>Adding quality assurance certificates to create customer trust</a:t>
            </a:r>
          </a:p>
          <a:p>
            <a:pPr marL="457200" lvl="0" indent="-330200" algn="l" rtl="0">
              <a:spcBef>
                <a:spcPts val="0"/>
              </a:spcBef>
              <a:spcAft>
                <a:spcPts val="0"/>
              </a:spcAft>
              <a:buSzPts val="1600"/>
              <a:buChar char="●"/>
            </a:pPr>
            <a:endParaRPr sz="1600" dirty="0"/>
          </a:p>
        </p:txBody>
      </p:sp>
      <p:graphicFrame>
        <p:nvGraphicFramePr>
          <p:cNvPr id="118" name="Google Shape;118;p20"/>
          <p:cNvGraphicFramePr/>
          <p:nvPr>
            <p:extLst>
              <p:ext uri="{D42A27DB-BD31-4B8C-83A1-F6EECF244321}">
                <p14:modId xmlns:p14="http://schemas.microsoft.com/office/powerpoint/2010/main" val="2187881283"/>
              </p:ext>
            </p:extLst>
          </p:nvPr>
        </p:nvGraphicFramePr>
        <p:xfrm>
          <a:off x="3744250" y="303595"/>
          <a:ext cx="5264350" cy="1219140"/>
        </p:xfrm>
        <a:graphic>
          <a:graphicData uri="http://schemas.openxmlformats.org/drawingml/2006/table">
            <a:tbl>
              <a:tblPr>
                <a:noFill/>
                <a:tableStyleId>{BB5403E0-DBA2-472D-B42A-28A8DA74AA83}</a:tableStyleId>
              </a:tblPr>
              <a:tblGrid>
                <a:gridCol w="914175">
                  <a:extLst>
                    <a:ext uri="{9D8B030D-6E8A-4147-A177-3AD203B41FA5}">
                      <a16:colId xmlns:a16="http://schemas.microsoft.com/office/drawing/2014/main" val="20000"/>
                    </a:ext>
                  </a:extLst>
                </a:gridCol>
                <a:gridCol w="4350175">
                  <a:extLst>
                    <a:ext uri="{9D8B030D-6E8A-4147-A177-3AD203B41FA5}">
                      <a16:colId xmlns:a16="http://schemas.microsoft.com/office/drawing/2014/main" val="20001"/>
                    </a:ext>
                  </a:extLst>
                </a:gridCol>
              </a:tblGrid>
              <a:tr h="466925">
                <a:tc>
                  <a:txBody>
                    <a:bodyPr/>
                    <a:lstStyle/>
                    <a:p>
                      <a:pPr marL="0" lvl="0" indent="0" algn="l" rtl="0">
                        <a:spcBef>
                          <a:spcPts val="0"/>
                        </a:spcBef>
                        <a:spcAft>
                          <a:spcPts val="0"/>
                        </a:spcAft>
                        <a:buNone/>
                      </a:pPr>
                      <a:r>
                        <a:rPr lang="en-GB" sz="1150" b="1">
                          <a:latin typeface="Georgia"/>
                          <a:ea typeface="Georgia"/>
                          <a:cs typeface="Georgia"/>
                          <a:sym typeface="Georgia"/>
                        </a:rPr>
                        <a:t>Question</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dk1"/>
                          </a:solidFill>
                          <a:latin typeface="Georgia"/>
                          <a:ea typeface="Georgia"/>
                          <a:cs typeface="Georgia"/>
                          <a:sym typeface="Georgia"/>
                        </a:rPr>
                        <a:t>How to improve the declining sales of earlier quarter?</a:t>
                      </a:r>
                      <a:endParaRPr lang="en-GB" sz="1400" b="1" dirty="0">
                        <a:solidFill>
                          <a:schemeClr val="dk1"/>
                        </a:solidFill>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1400" b="1" dirty="0">
                          <a:solidFill>
                            <a:schemeClr val="dk1"/>
                          </a:solidFill>
                          <a:latin typeface="Georgia"/>
                          <a:ea typeface="Georgia"/>
                          <a:cs typeface="Georgia"/>
                          <a:sym typeface="Georgia"/>
                        </a:rPr>
                        <a:t>Promotional activities using gen Z influencers and services improvement</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Brainstorm</a:t>
            </a:r>
            <a:endParaRPr/>
          </a:p>
          <a:p>
            <a:pPr marL="0" lvl="0" indent="0" algn="l" rtl="0">
              <a:spcBef>
                <a:spcPts val="0"/>
              </a:spcBef>
              <a:spcAft>
                <a:spcPts val="0"/>
              </a:spcAft>
              <a:buClr>
                <a:schemeClr val="dk1"/>
              </a:buClr>
              <a:buSzPct val="85344"/>
              <a:buFont typeface="Arial"/>
              <a:buNone/>
            </a:pPr>
            <a:r>
              <a:rPr lang="en-GB" sz="1288" b="0">
                <a:solidFill>
                  <a:schemeClr val="dk1"/>
                </a:solidFill>
              </a:rPr>
              <a:t>Choose one of the effective questions you created on slide 5, and a new box from slide 7, and brainstorm potential ideas to address the question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590</Words>
  <Application>Microsoft Office PowerPoint</Application>
  <PresentationFormat>On-screen Show (16:9)</PresentationFormat>
  <Paragraphs>79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new boxes</dc:title>
  <dc:creator>Madiha Nasim</dc:creator>
  <cp:lastModifiedBy>Madiha Nasim</cp:lastModifiedBy>
  <cp:revision>3</cp:revision>
  <dcterms:modified xsi:type="dcterms:W3CDTF">2024-07-02T04:56:24Z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edccd6f8-c21f-47dc-b227-70912c08f0f6</vt:lpwstr>
  </property>
  <property fmtid="{D5CDD505-2E9C-101B-9397-08002B2CF9AE}" pid="3" name="Classification">
    <vt:lpwstr>Internal</vt:lpwstr>
  </property>
</Properties>
</file>