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74" r:id="rId5"/>
    <p:sldId id="275" r:id="rId6"/>
    <p:sldId id="276" r:id="rId7"/>
    <p:sldId id="277" r:id="rId8"/>
    <p:sldId id="259" r:id="rId9"/>
    <p:sldId id="260" r:id="rId10"/>
    <p:sldId id="261" r:id="rId11"/>
    <p:sldId id="262" r:id="rId12"/>
    <p:sldId id="263" r:id="rId13"/>
    <p:sldId id="270" r:id="rId14"/>
    <p:sldId id="271" r:id="rId15"/>
    <p:sldId id="272" r:id="rId16"/>
    <p:sldId id="265" r:id="rId17"/>
    <p:sldId id="273" r:id="rId18"/>
    <p:sldId id="278" r:id="rId19"/>
    <p:sldId id="266" r:id="rId20"/>
    <p:sldId id="267" r:id="rId21"/>
    <p:sldId id="268" r:id="rId22"/>
    <p:sldId id="26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2/29/2024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2/29/2024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2/29/2024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2/29/2024</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2/29/2024</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2/29/2024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2/29/2024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2/29/2024</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2/29/2024</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learn.microsoft.com/en-us/azure/databricks/delta/optimize" TargetMode="External"/><Relationship Id="rId2" Type="http://schemas.openxmlformats.org/officeDocument/2006/relationships/hyperlink" Target="https://learn.microsoft.com/en-us/azure/architecture/example-scenario/data/synapse-exploratory-data-analytics"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CBD1B-1765-D353-A351-A65A7CF36241}"/>
              </a:ext>
            </a:extLst>
          </p:cNvPr>
          <p:cNvSpPr>
            <a:spLocks noGrp="1"/>
          </p:cNvSpPr>
          <p:nvPr>
            <p:ph type="ctrTitle"/>
          </p:nvPr>
        </p:nvSpPr>
        <p:spPr/>
        <p:txBody>
          <a:bodyPr>
            <a:normAutofit fontScale="90000"/>
          </a:bodyPr>
          <a:lstStyle/>
          <a:p>
            <a:r>
              <a:rPr lang="en-US" b="0" i="0" dirty="0">
                <a:solidFill>
                  <a:schemeClr val="bg1"/>
                </a:solidFill>
                <a:effectLst/>
                <a:latin typeface="Times New Roman" panose="02020603050405020304" pitchFamily="18" charset="0"/>
                <a:cs typeface="Times New Roman" panose="02020603050405020304" pitchFamily="18" charset="0"/>
              </a:rPr>
              <a:t>Exploring and Optimizing Data Lakes with PySparkSQL in Azure Databricks</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34572C1-E12A-647D-C8EF-4D841D3C90E7}"/>
              </a:ext>
            </a:extLst>
          </p:cNvPr>
          <p:cNvSpPr>
            <a:spLocks noGrp="1"/>
          </p:cNvSpPr>
          <p:nvPr>
            <p:ph type="subTitle" idx="1"/>
          </p:nvPr>
        </p:nvSpPr>
        <p:spPr/>
        <p:txBody>
          <a:bodyPr/>
          <a:lstStyle/>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Madiha</a:t>
            </a:r>
            <a:r>
              <a:rPr lang="en-IN" dirty="0"/>
              <a:t> Aimon</a:t>
            </a:r>
          </a:p>
          <a:p>
            <a:endParaRPr lang="en-IN" dirty="0"/>
          </a:p>
          <a:p>
            <a:endParaRPr lang="en-IN" dirty="0"/>
          </a:p>
        </p:txBody>
      </p:sp>
    </p:spTree>
    <p:extLst>
      <p:ext uri="{BB962C8B-B14F-4D97-AF65-F5344CB8AC3E}">
        <p14:creationId xmlns:p14="http://schemas.microsoft.com/office/powerpoint/2010/main" val="41761972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5698C-7B6F-14C0-42FA-8C85229F0463}"/>
              </a:ext>
            </a:extLst>
          </p:cNvPr>
          <p:cNvSpPr>
            <a:spLocks noGrp="1"/>
          </p:cNvSpPr>
          <p:nvPr>
            <p:ph type="title"/>
          </p:nvPr>
        </p:nvSpPr>
        <p:spPr/>
        <p:txBody>
          <a:bodyPr>
            <a:normAutofit/>
          </a:bodyPr>
          <a:lstStyle/>
          <a:p>
            <a:r>
              <a:rPr lang="en-US" sz="4000" b="1" dirty="0">
                <a:solidFill>
                  <a:schemeClr val="bg1"/>
                </a:solidFill>
                <a:latin typeface="Times New Roman" panose="02020603050405020304" pitchFamily="18" charset="0"/>
                <a:cs typeface="Times New Roman" panose="02020603050405020304" pitchFamily="18" charset="0"/>
              </a:rPr>
              <a:t>Overview of Azure Databricks platform</a:t>
            </a:r>
            <a:br>
              <a:rPr lang="en-US" sz="4000" b="1" dirty="0">
                <a:solidFill>
                  <a:schemeClr val="tx1"/>
                </a:solidFill>
                <a:latin typeface="Times New Roman" panose="02020603050405020304" pitchFamily="18" charset="0"/>
                <a:cs typeface="Times New Roman" panose="02020603050405020304" pitchFamily="18" charset="0"/>
              </a:rPr>
            </a:br>
            <a:endParaRPr lang="en-IN" sz="40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1132E33-511B-84D8-ECDC-9FD6A8D04DDA}"/>
              </a:ext>
            </a:extLst>
          </p:cNvPr>
          <p:cNvSpPr>
            <a:spLocks noGrp="1"/>
          </p:cNvSpPr>
          <p:nvPr>
            <p:ph idx="1"/>
          </p:nvPr>
        </p:nvSpPr>
        <p:spPr/>
        <p:txBody>
          <a:bodyPr/>
          <a:lstStyle/>
          <a:p>
            <a:pPr marL="0" indent="0">
              <a:buNone/>
            </a:pPr>
            <a:r>
              <a:rPr lang="en-US" sz="2400" b="1" u="sng" dirty="0">
                <a:solidFill>
                  <a:schemeClr val="tx1"/>
                </a:solidFill>
                <a:latin typeface="Times New Roman" panose="02020603050405020304" pitchFamily="18" charset="0"/>
                <a:cs typeface="Times New Roman" panose="02020603050405020304" pitchFamily="18" charset="0"/>
              </a:rPr>
              <a:t>Unified Analytics</a:t>
            </a:r>
          </a:p>
          <a:p>
            <a:pPr marL="0" indent="0">
              <a:buNone/>
            </a:pPr>
            <a:r>
              <a:rPr lang="en-US" sz="2400" dirty="0">
                <a:solidFill>
                  <a:schemeClr val="tx1"/>
                </a:solidFill>
                <a:latin typeface="Times New Roman" panose="02020603050405020304" pitchFamily="18" charset="0"/>
                <a:cs typeface="Times New Roman" panose="02020603050405020304" pitchFamily="18" charset="0"/>
              </a:rPr>
              <a:t>Provides a collaborative platform for data engineering, data science, and analytics.</a:t>
            </a:r>
          </a:p>
          <a:p>
            <a:pPr marL="0" indent="0">
              <a:buNone/>
            </a:pPr>
            <a:r>
              <a:rPr lang="en-US" sz="2400" b="1" u="sng" dirty="0">
                <a:solidFill>
                  <a:schemeClr val="tx1"/>
                </a:solidFill>
                <a:latin typeface="Times New Roman" panose="02020603050405020304" pitchFamily="18" charset="0"/>
                <a:cs typeface="Times New Roman" panose="02020603050405020304" pitchFamily="18" charset="0"/>
              </a:rPr>
              <a:t>Auto-Scaling</a:t>
            </a:r>
          </a:p>
          <a:p>
            <a:pPr marL="0" indent="0">
              <a:buNone/>
            </a:pPr>
            <a:r>
              <a:rPr lang="en-US" sz="2400" dirty="0">
                <a:solidFill>
                  <a:schemeClr val="tx1"/>
                </a:solidFill>
                <a:latin typeface="Times New Roman" panose="02020603050405020304" pitchFamily="18" charset="0"/>
                <a:cs typeface="Times New Roman" panose="02020603050405020304" pitchFamily="18" charset="0"/>
              </a:rPr>
              <a:t>Automatically scales resources based on workload demands for cost efficiency.</a:t>
            </a:r>
          </a:p>
          <a:p>
            <a:pPr marL="0" indent="0">
              <a:buNone/>
            </a:pPr>
            <a:r>
              <a:rPr lang="en-US" sz="2400" b="1" u="sng" dirty="0">
                <a:solidFill>
                  <a:schemeClr val="tx1"/>
                </a:solidFill>
                <a:latin typeface="Times New Roman" panose="02020603050405020304" pitchFamily="18" charset="0"/>
                <a:cs typeface="Times New Roman" panose="02020603050405020304" pitchFamily="18" charset="0"/>
              </a:rPr>
              <a:t>Workspace</a:t>
            </a:r>
          </a:p>
          <a:p>
            <a:pPr marL="0" indent="0">
              <a:buNone/>
            </a:pPr>
            <a:r>
              <a:rPr lang="en-US" sz="2400" dirty="0">
                <a:solidFill>
                  <a:schemeClr val="tx1"/>
                </a:solidFill>
                <a:latin typeface="Times New Roman" panose="02020603050405020304" pitchFamily="18" charset="0"/>
                <a:cs typeface="Times New Roman" panose="02020603050405020304" pitchFamily="18" charset="0"/>
              </a:rPr>
              <a:t>Offers a collaborative workspace with interactive notebooks for streamlined workflows.</a:t>
            </a:r>
          </a:p>
          <a:p>
            <a:endParaRPr lang="en-IN" dirty="0"/>
          </a:p>
        </p:txBody>
      </p:sp>
    </p:spTree>
    <p:extLst>
      <p:ext uri="{BB962C8B-B14F-4D97-AF65-F5344CB8AC3E}">
        <p14:creationId xmlns:p14="http://schemas.microsoft.com/office/powerpoint/2010/main" val="1618182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69482-8A03-F318-F987-DD213CC68286}"/>
              </a:ext>
            </a:extLst>
          </p:cNvPr>
          <p:cNvSpPr>
            <a:spLocks noGrp="1"/>
          </p:cNvSpPr>
          <p:nvPr>
            <p:ph type="title"/>
          </p:nvPr>
        </p:nvSpPr>
        <p:spPr/>
        <p:txBody>
          <a:bodyPr/>
          <a:lstStyle/>
          <a:p>
            <a:r>
              <a:rPr lang="en-US" b="1" dirty="0"/>
              <a:t>Data exploration techniques using PySparkSQL</a:t>
            </a:r>
            <a:br>
              <a:rPr lang="en-US" b="1" dirty="0"/>
            </a:br>
            <a:endParaRPr lang="en-IN" dirty="0"/>
          </a:p>
        </p:txBody>
      </p:sp>
      <p:sp>
        <p:nvSpPr>
          <p:cNvPr id="3" name="Content Placeholder 2">
            <a:extLst>
              <a:ext uri="{FF2B5EF4-FFF2-40B4-BE49-F238E27FC236}">
                <a16:creationId xmlns:a16="http://schemas.microsoft.com/office/drawing/2014/main" id="{A78270F6-D89C-F424-5FEE-4C2EDF264383}"/>
              </a:ext>
            </a:extLst>
          </p:cNvPr>
          <p:cNvSpPr>
            <a:spLocks noGrp="1"/>
          </p:cNvSpPr>
          <p:nvPr>
            <p:ph idx="1"/>
          </p:nvPr>
        </p:nvSpPr>
        <p:spPr/>
        <p:txBody>
          <a:bodyPr/>
          <a:lstStyle/>
          <a:p>
            <a:pPr marL="0" indent="0">
              <a:buNone/>
            </a:pPr>
            <a:r>
              <a:rPr lang="en-IN" sz="2400" b="1" u="sng" dirty="0">
                <a:solidFill>
                  <a:schemeClr val="tx1"/>
                </a:solidFill>
                <a:latin typeface="Times New Roman" panose="02020603050405020304" pitchFamily="18" charset="0"/>
                <a:cs typeface="Times New Roman" panose="02020603050405020304" pitchFamily="18" charset="0"/>
              </a:rPr>
              <a:t>SQL Queries</a:t>
            </a:r>
          </a:p>
          <a:p>
            <a:pPr marL="0" indent="0">
              <a:buNone/>
            </a:pPr>
            <a:r>
              <a:rPr lang="en-IN" sz="2400" dirty="0">
                <a:solidFill>
                  <a:schemeClr val="tx1"/>
                </a:solidFill>
                <a:latin typeface="Times New Roman" panose="02020603050405020304" pitchFamily="18" charset="0"/>
                <a:cs typeface="Times New Roman" panose="02020603050405020304" pitchFamily="18" charset="0"/>
              </a:rPr>
              <a:t>Use SQL queries to extract, filter, and aggregate data for exploration.</a:t>
            </a:r>
          </a:p>
          <a:p>
            <a:pPr marL="0" indent="0">
              <a:buNone/>
            </a:pPr>
            <a:r>
              <a:rPr lang="en-IN" sz="2400" b="1" u="sng" dirty="0">
                <a:solidFill>
                  <a:schemeClr val="tx1"/>
                </a:solidFill>
                <a:latin typeface="Times New Roman" panose="02020603050405020304" pitchFamily="18" charset="0"/>
                <a:cs typeface="Times New Roman" panose="02020603050405020304" pitchFamily="18" charset="0"/>
              </a:rPr>
              <a:t>Data Visualization</a:t>
            </a:r>
          </a:p>
          <a:p>
            <a:pPr marL="0" indent="0">
              <a:buNone/>
            </a:pPr>
            <a:r>
              <a:rPr lang="en-IN" sz="2400" dirty="0">
                <a:solidFill>
                  <a:schemeClr val="tx1"/>
                </a:solidFill>
                <a:latin typeface="Times New Roman" panose="02020603050405020304" pitchFamily="18" charset="0"/>
                <a:cs typeface="Times New Roman" panose="02020603050405020304" pitchFamily="18" charset="0"/>
              </a:rPr>
              <a:t>Visualize data trends and patterns using various libraries and tools.</a:t>
            </a:r>
          </a:p>
          <a:p>
            <a:pPr marL="0" indent="0">
              <a:buNone/>
            </a:pPr>
            <a:r>
              <a:rPr lang="en-IN" sz="2400" b="1" u="sng" dirty="0">
                <a:solidFill>
                  <a:schemeClr val="tx1"/>
                </a:solidFill>
                <a:latin typeface="Times New Roman" panose="02020603050405020304" pitchFamily="18" charset="0"/>
                <a:cs typeface="Times New Roman" panose="02020603050405020304" pitchFamily="18" charset="0"/>
              </a:rPr>
              <a:t>Data Profiling</a:t>
            </a:r>
          </a:p>
          <a:p>
            <a:pPr marL="0" indent="0">
              <a:buNone/>
            </a:pPr>
            <a:r>
              <a:rPr lang="en-IN" sz="2400" dirty="0">
                <a:solidFill>
                  <a:schemeClr val="tx1"/>
                </a:solidFill>
                <a:latin typeface="Times New Roman" panose="02020603050405020304" pitchFamily="18" charset="0"/>
                <a:cs typeface="Times New Roman" panose="02020603050405020304" pitchFamily="18" charset="0"/>
              </a:rPr>
              <a:t>Perform comprehensive data profiling to understand data quality and integrity.</a:t>
            </a:r>
          </a:p>
          <a:p>
            <a:endParaRPr lang="en-IN" dirty="0"/>
          </a:p>
        </p:txBody>
      </p:sp>
    </p:spTree>
    <p:extLst>
      <p:ext uri="{BB962C8B-B14F-4D97-AF65-F5344CB8AC3E}">
        <p14:creationId xmlns:p14="http://schemas.microsoft.com/office/powerpoint/2010/main" val="51647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3A245-7A01-AE8F-4ECB-DD89876EB219}"/>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Data optimization techniques using PySparkSQL</a:t>
            </a:r>
            <a:br>
              <a:rPr lang="en-US" b="1"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AB4C041-29E9-AD3D-75F0-E4C5DFF725EC}"/>
              </a:ext>
            </a:extLst>
          </p:cNvPr>
          <p:cNvSpPr>
            <a:spLocks noGrp="1"/>
          </p:cNvSpPr>
          <p:nvPr>
            <p:ph idx="1"/>
          </p:nvPr>
        </p:nvSpPr>
        <p:spPr>
          <a:xfrm>
            <a:off x="3737188" y="1036828"/>
            <a:ext cx="7315200" cy="5120640"/>
          </a:xfrm>
        </p:spPr>
        <p:txBody>
          <a:bodyPr>
            <a:normAutofit/>
          </a:bodyPr>
          <a:lstStyle/>
          <a:p>
            <a:pPr marL="0" indent="0">
              <a:lnSpc>
                <a:spcPct val="100000"/>
              </a:lnSpc>
              <a:buNone/>
            </a:pPr>
            <a:r>
              <a:rPr lang="en-IN" sz="2600" b="1" u="sng" dirty="0">
                <a:solidFill>
                  <a:schemeClr val="tx1"/>
                </a:solidFill>
                <a:latin typeface="Times New Roman" panose="02020603050405020304" pitchFamily="18" charset="0"/>
                <a:cs typeface="Times New Roman" panose="02020603050405020304" pitchFamily="18" charset="0"/>
              </a:rPr>
              <a:t>Data Partitioning</a:t>
            </a:r>
          </a:p>
          <a:p>
            <a:pPr marL="0" indent="0">
              <a:lnSpc>
                <a:spcPct val="100000"/>
              </a:lnSpc>
              <a:buNone/>
            </a:pPr>
            <a:r>
              <a:rPr lang="en-IN" sz="2600" dirty="0">
                <a:solidFill>
                  <a:schemeClr val="tx1"/>
                </a:solidFill>
                <a:latin typeface="Times New Roman" panose="02020603050405020304" pitchFamily="18" charset="0"/>
                <a:cs typeface="Times New Roman" panose="02020603050405020304" pitchFamily="18" charset="0"/>
              </a:rPr>
              <a:t>Partition data for parallel processing and efficient query performance</a:t>
            </a:r>
            <a:r>
              <a:rPr lang="en-IN" sz="2600" b="1" dirty="0">
                <a:solidFill>
                  <a:schemeClr val="tx1"/>
                </a:solidFill>
                <a:latin typeface="Times New Roman" panose="02020603050405020304" pitchFamily="18" charset="0"/>
                <a:cs typeface="Times New Roman" panose="02020603050405020304" pitchFamily="18" charset="0"/>
              </a:rPr>
              <a:t>.</a:t>
            </a:r>
          </a:p>
          <a:p>
            <a:pPr marL="0" indent="0">
              <a:lnSpc>
                <a:spcPct val="100000"/>
              </a:lnSpc>
              <a:buNone/>
            </a:pPr>
            <a:r>
              <a:rPr lang="en-IN" sz="2600" b="1" u="sng" dirty="0">
                <a:solidFill>
                  <a:schemeClr val="tx1"/>
                </a:solidFill>
                <a:latin typeface="Times New Roman" panose="02020603050405020304" pitchFamily="18" charset="0"/>
                <a:cs typeface="Times New Roman" panose="02020603050405020304" pitchFamily="18" charset="0"/>
              </a:rPr>
              <a:t>File Management Optimization</a:t>
            </a:r>
          </a:p>
          <a:p>
            <a:pPr>
              <a:lnSpc>
                <a:spcPct val="100000"/>
              </a:lnSpc>
            </a:pPr>
            <a:r>
              <a:rPr lang="en-IN" sz="2600" b="1" dirty="0">
                <a:solidFill>
                  <a:schemeClr val="tx1"/>
                </a:solidFill>
                <a:latin typeface="Times New Roman" panose="02020603050405020304" pitchFamily="18" charset="0"/>
                <a:cs typeface="Times New Roman" panose="02020603050405020304" pitchFamily="18" charset="0"/>
              </a:rPr>
              <a:t>Compacting</a:t>
            </a:r>
          </a:p>
          <a:p>
            <a:pPr>
              <a:lnSpc>
                <a:spcPct val="100000"/>
              </a:lnSpc>
              <a:spcAft>
                <a:spcPts val="800"/>
              </a:spcAft>
            </a:pPr>
            <a:r>
              <a:rPr lang="en-IN" sz="2600" b="1" dirty="0">
                <a:solidFill>
                  <a:schemeClr val="tx1"/>
                </a:solidFill>
                <a:latin typeface="Times New Roman" panose="02020603050405020304" pitchFamily="18" charset="0"/>
                <a:cs typeface="Times New Roman" panose="02020603050405020304" pitchFamily="18" charset="0"/>
              </a:rPr>
              <a:t>Z-ordering</a:t>
            </a:r>
          </a:p>
          <a:p>
            <a:pPr marL="0" lvl="0" indent="0">
              <a:lnSpc>
                <a:spcPct val="100000"/>
              </a:lnSpc>
              <a:spcAft>
                <a:spcPts val="800"/>
              </a:spcAft>
              <a:buNone/>
            </a:pPr>
            <a:r>
              <a:rPr lang="en-IN" sz="2600" b="1" u="sng" dirty="0">
                <a:solidFill>
                  <a:schemeClr val="tx1"/>
                </a:solidFill>
                <a:latin typeface="Times New Roman" panose="02020603050405020304" pitchFamily="18" charset="0"/>
                <a:cs typeface="Times New Roman" panose="02020603050405020304" pitchFamily="18" charset="0"/>
              </a:rPr>
              <a:t>Data Skipping</a:t>
            </a:r>
          </a:p>
          <a:p>
            <a:pPr marL="0" lvl="0" indent="0">
              <a:lnSpc>
                <a:spcPct val="100000"/>
              </a:lnSpc>
              <a:spcAft>
                <a:spcPts val="800"/>
              </a:spcAft>
              <a:buNone/>
            </a:pPr>
            <a:r>
              <a:rPr lang="en-IN" sz="2600" b="1" u="sng" dirty="0">
                <a:solidFill>
                  <a:schemeClr val="tx1"/>
                </a:solidFill>
                <a:latin typeface="Times New Roman" panose="02020603050405020304" pitchFamily="18" charset="0"/>
                <a:cs typeface="Times New Roman" panose="02020603050405020304" pitchFamily="18" charset="0"/>
              </a:rPr>
              <a:t>Caching</a:t>
            </a:r>
          </a:p>
          <a:p>
            <a:pPr marL="0" indent="0">
              <a:lnSpc>
                <a:spcPct val="106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577340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B1FB8-64A4-784D-6315-FB07988B3A1F}"/>
              </a:ext>
            </a:extLst>
          </p:cNvPr>
          <p:cNvSpPr>
            <a:spLocks noGrp="1"/>
          </p:cNvSpPr>
          <p:nvPr>
            <p:ph type="title"/>
          </p:nvPr>
        </p:nvSpPr>
        <p:spPr/>
        <p:txBody>
          <a:bodyPr/>
          <a:lstStyle/>
          <a:p>
            <a:r>
              <a:rPr lang="en-US" b="1" dirty="0"/>
              <a:t>Project Flow</a:t>
            </a:r>
          </a:p>
        </p:txBody>
      </p:sp>
      <p:sp>
        <p:nvSpPr>
          <p:cNvPr id="3" name="Content Placeholder 2">
            <a:extLst>
              <a:ext uri="{FF2B5EF4-FFF2-40B4-BE49-F238E27FC236}">
                <a16:creationId xmlns:a16="http://schemas.microsoft.com/office/drawing/2014/main" id="{AA781705-D933-7964-B045-54F1A937E161}"/>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1.The user submits a request to explore and optimize data.</a:t>
            </a:r>
          </a:p>
          <a:p>
            <a:pPr marL="0" indent="0">
              <a:buNone/>
            </a:pPr>
            <a:r>
              <a:rPr lang="en-US" dirty="0">
                <a:solidFill>
                  <a:schemeClr val="tx1"/>
                </a:solidFill>
                <a:latin typeface="Times New Roman" panose="02020603050405020304" pitchFamily="18" charset="0"/>
                <a:cs typeface="Times New Roman" panose="02020603050405020304" pitchFamily="18" charset="0"/>
              </a:rPr>
              <a:t>2. The Azure Databricks Workspace manages and allocates</a:t>
            </a:r>
          </a:p>
          <a:p>
            <a:pPr marL="0" indent="0">
              <a:buNone/>
            </a:pPr>
            <a:r>
              <a:rPr lang="en-US" dirty="0">
                <a:solidFill>
                  <a:schemeClr val="tx1"/>
                </a:solidFill>
                <a:latin typeface="Times New Roman" panose="02020603050405020304" pitchFamily="18" charset="0"/>
                <a:cs typeface="Times New Roman" panose="02020603050405020304" pitchFamily="18" charset="0"/>
              </a:rPr>
              <a:t>resources (cluster) for the project.</a:t>
            </a:r>
          </a:p>
          <a:p>
            <a:pPr marL="0" indent="0">
              <a:buNone/>
            </a:pPr>
            <a:r>
              <a:rPr lang="en-US" dirty="0">
                <a:solidFill>
                  <a:schemeClr val="tx1"/>
                </a:solidFill>
                <a:latin typeface="Times New Roman" panose="02020603050405020304" pitchFamily="18" charset="0"/>
                <a:cs typeface="Times New Roman" panose="02020603050405020304" pitchFamily="18" charset="0"/>
              </a:rPr>
              <a:t>3. The PySpark notebook in the cluster reads data from ADLS.</a:t>
            </a:r>
          </a:p>
          <a:p>
            <a:pPr marL="0" indent="0">
              <a:buNone/>
            </a:pPr>
            <a:r>
              <a:rPr lang="en-US" dirty="0">
                <a:solidFill>
                  <a:schemeClr val="tx1"/>
                </a:solidFill>
                <a:latin typeface="Times New Roman" panose="02020603050405020304" pitchFamily="18" charset="0"/>
                <a:cs typeface="Times New Roman" panose="02020603050405020304" pitchFamily="18" charset="0"/>
              </a:rPr>
              <a:t>4. The notebook performs data exploration, transformation, and</a:t>
            </a:r>
          </a:p>
          <a:p>
            <a:pPr marL="0" indent="0">
              <a:buNone/>
            </a:pPr>
            <a:r>
              <a:rPr lang="en-US" dirty="0">
                <a:solidFill>
                  <a:schemeClr val="tx1"/>
                </a:solidFill>
                <a:latin typeface="Times New Roman" panose="02020603050405020304" pitchFamily="18" charset="0"/>
                <a:cs typeface="Times New Roman" panose="02020603050405020304" pitchFamily="18" charset="0"/>
              </a:rPr>
              <a:t>optimization.</a:t>
            </a:r>
          </a:p>
          <a:p>
            <a:pPr marL="0" indent="0">
              <a:buNone/>
            </a:pPr>
            <a:r>
              <a:rPr lang="en-US" dirty="0">
                <a:solidFill>
                  <a:schemeClr val="tx1"/>
                </a:solidFill>
                <a:latin typeface="Times New Roman" panose="02020603050405020304" pitchFamily="18" charset="0"/>
                <a:cs typeface="Times New Roman" panose="02020603050405020304" pitchFamily="18" charset="0"/>
              </a:rPr>
              <a:t>5. Analysis and insights are generated from the processed data.</a:t>
            </a:r>
          </a:p>
          <a:p>
            <a:pPr marL="0" indent="0">
              <a:buNone/>
            </a:pPr>
            <a:r>
              <a:rPr lang="en-US" dirty="0">
                <a:solidFill>
                  <a:schemeClr val="tx1"/>
                </a:solidFill>
                <a:latin typeface="Times New Roman" panose="02020603050405020304" pitchFamily="18" charset="0"/>
                <a:cs typeface="Times New Roman" panose="02020603050405020304" pitchFamily="18" charset="0"/>
              </a:rPr>
              <a:t>6. Optionally, the data can be exported for visualization.</a:t>
            </a:r>
          </a:p>
          <a:p>
            <a:pPr marL="0" indent="0">
              <a:buNone/>
            </a:pPr>
            <a:r>
              <a:rPr lang="en-US" dirty="0">
                <a:solidFill>
                  <a:schemeClr val="tx1"/>
                </a:solidFill>
                <a:latin typeface="Times New Roman" panose="02020603050405020304" pitchFamily="18" charset="0"/>
                <a:cs typeface="Times New Roman" panose="02020603050405020304" pitchFamily="18" charset="0"/>
              </a:rPr>
              <a:t>7. Optionally, the insights can be exported to a reporting tool for</a:t>
            </a:r>
          </a:p>
          <a:p>
            <a:pPr marL="0" indent="0">
              <a:buNone/>
            </a:pPr>
            <a:r>
              <a:rPr lang="en-US" dirty="0">
                <a:solidFill>
                  <a:schemeClr val="tx1"/>
                </a:solidFill>
                <a:latin typeface="Times New Roman" panose="02020603050405020304" pitchFamily="18" charset="0"/>
                <a:cs typeface="Times New Roman" panose="02020603050405020304" pitchFamily="18" charset="0"/>
              </a:rPr>
              <a:t>further analysis and communication</a:t>
            </a:r>
          </a:p>
        </p:txBody>
      </p:sp>
    </p:spTree>
    <p:extLst>
      <p:ext uri="{BB962C8B-B14F-4D97-AF65-F5344CB8AC3E}">
        <p14:creationId xmlns:p14="http://schemas.microsoft.com/office/powerpoint/2010/main" val="2146544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E05A6-5D8F-8FA8-7EC5-220306BBCF36}"/>
              </a:ext>
            </a:extLst>
          </p:cNvPr>
          <p:cNvSpPr>
            <a:spLocks noGrp="1"/>
          </p:cNvSpPr>
          <p:nvPr>
            <p:ph type="ctrTitle"/>
          </p:nvPr>
        </p:nvSpPr>
        <p:spPr/>
        <p:txBody>
          <a:bodyPr/>
          <a:lstStyle/>
          <a:p>
            <a:r>
              <a:rPr lang="en-IN"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Visualization in order to Explore Data</a:t>
            </a:r>
            <a:endParaRPr lang="en-US" dirty="0">
              <a:solidFill>
                <a:schemeClr val="bg1"/>
              </a:solidFill>
            </a:endParaRPr>
          </a:p>
        </p:txBody>
      </p:sp>
    </p:spTree>
    <p:extLst>
      <p:ext uri="{BB962C8B-B14F-4D97-AF65-F5344CB8AC3E}">
        <p14:creationId xmlns:p14="http://schemas.microsoft.com/office/powerpoint/2010/main" val="8836383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4">
            <a:extLst>
              <a:ext uri="{FF2B5EF4-FFF2-40B4-BE49-F238E27FC236}">
                <a16:creationId xmlns:a16="http://schemas.microsoft.com/office/drawing/2014/main" id="{61E363E9-ECE4-57D5-2A39-71CBAA06601D}"/>
              </a:ext>
            </a:extLst>
          </p:cNvPr>
          <p:cNvPicPr>
            <a:picLocks noChangeAspect="1"/>
          </p:cNvPicPr>
          <p:nvPr/>
        </p:nvPicPr>
        <p:blipFill rotWithShape="1">
          <a:blip r:embed="rId2"/>
          <a:srcRect l="3470" t="19528" r="7164" b="5305"/>
          <a:stretch/>
        </p:blipFill>
        <p:spPr>
          <a:xfrm>
            <a:off x="1634808" y="1751330"/>
            <a:ext cx="8465154" cy="4007104"/>
          </a:xfrm>
          <a:prstGeom prst="rect">
            <a:avLst/>
          </a:prstGeom>
        </p:spPr>
      </p:pic>
    </p:spTree>
    <p:extLst>
      <p:ext uri="{BB962C8B-B14F-4D97-AF65-F5344CB8AC3E}">
        <p14:creationId xmlns:p14="http://schemas.microsoft.com/office/powerpoint/2010/main" val="35904268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E463A18-32B2-6DE0-B839-F95CAF73E6E0}"/>
              </a:ext>
            </a:extLst>
          </p:cNvPr>
          <p:cNvPicPr>
            <a:picLocks noChangeAspect="1"/>
          </p:cNvPicPr>
          <p:nvPr/>
        </p:nvPicPr>
        <p:blipFill rotWithShape="1">
          <a:blip r:embed="rId2"/>
          <a:srcRect t="14222" r="3500" b="5481"/>
          <a:stretch/>
        </p:blipFill>
        <p:spPr>
          <a:xfrm>
            <a:off x="1663700" y="1498600"/>
            <a:ext cx="8470900" cy="4546600"/>
          </a:xfrm>
          <a:prstGeom prst="rect">
            <a:avLst/>
          </a:prstGeom>
        </p:spPr>
      </p:pic>
    </p:spTree>
    <p:extLst>
      <p:ext uri="{BB962C8B-B14F-4D97-AF65-F5344CB8AC3E}">
        <p14:creationId xmlns:p14="http://schemas.microsoft.com/office/powerpoint/2010/main" val="18163817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EAC3B31-6BB6-A41A-32D5-A6744476C969}"/>
              </a:ext>
            </a:extLst>
          </p:cNvPr>
          <p:cNvPicPr>
            <a:picLocks noChangeAspect="1"/>
          </p:cNvPicPr>
          <p:nvPr/>
        </p:nvPicPr>
        <p:blipFill rotWithShape="1">
          <a:blip r:embed="rId2"/>
          <a:srcRect l="38833" t="18074" r="-37250" b="28741"/>
          <a:stretch/>
        </p:blipFill>
        <p:spPr>
          <a:xfrm>
            <a:off x="1397000" y="1800860"/>
            <a:ext cx="12606020" cy="3647440"/>
          </a:xfrm>
          <a:prstGeom prst="rect">
            <a:avLst/>
          </a:prstGeom>
        </p:spPr>
      </p:pic>
    </p:spTree>
    <p:extLst>
      <p:ext uri="{BB962C8B-B14F-4D97-AF65-F5344CB8AC3E}">
        <p14:creationId xmlns:p14="http://schemas.microsoft.com/office/powerpoint/2010/main" val="19130213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319BF-B3D1-8E7C-8B21-2B262CE0D8F5}"/>
              </a:ext>
            </a:extLst>
          </p:cNvPr>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Technologies used</a:t>
            </a:r>
          </a:p>
        </p:txBody>
      </p:sp>
      <p:sp>
        <p:nvSpPr>
          <p:cNvPr id="3" name="Content Placeholder 2">
            <a:extLst>
              <a:ext uri="{FF2B5EF4-FFF2-40B4-BE49-F238E27FC236}">
                <a16:creationId xmlns:a16="http://schemas.microsoft.com/office/drawing/2014/main" id="{F06128D4-1011-ED08-5CF4-AEDDB4FBD93E}"/>
              </a:ext>
            </a:extLst>
          </p:cNvPr>
          <p:cNvSpPr>
            <a:spLocks noGrp="1"/>
          </p:cNvSpPr>
          <p:nvPr>
            <p:ph idx="1"/>
          </p:nvPr>
        </p:nvSpPr>
        <p:spPr/>
        <p:txBody>
          <a:bodyPr/>
          <a:lstStyle/>
          <a:p>
            <a:pPr marL="342900" marR="0" lvl="0" indent="-342900">
              <a:lnSpc>
                <a:spcPct val="106000"/>
              </a:lnSpc>
              <a:spcBef>
                <a:spcPts val="0"/>
              </a:spcBef>
              <a:spcAft>
                <a:spcPts val="800"/>
              </a:spcAft>
              <a:buSzPts val="1000"/>
              <a:buFont typeface="Symbol" panose="05050102010706020507" pitchFamily="18" charset="2"/>
              <a:buChar char=""/>
              <a:tabLst>
                <a:tab pos="457200" algn="l"/>
              </a:tabLst>
            </a:pP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Pyspark</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6000"/>
              </a:lnSpc>
              <a:spcBef>
                <a:spcPts val="300"/>
              </a:spcBef>
              <a:spcAft>
                <a:spcPts val="800"/>
              </a:spcAft>
              <a:buSzPts val="1000"/>
              <a:buFont typeface="Symbol" panose="05050102010706020507" pitchFamily="18" charset="2"/>
              <a:buChar char=""/>
              <a:tabLst>
                <a:tab pos="457200" algn="l"/>
              </a:tabLst>
            </a:pP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Spark SQL</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6000"/>
              </a:lnSpc>
              <a:spcBef>
                <a:spcPts val="300"/>
              </a:spcBef>
              <a:spcAft>
                <a:spcPts val="800"/>
              </a:spcAft>
              <a:buSzPts val="1000"/>
              <a:buFont typeface="Symbol" panose="05050102010706020507" pitchFamily="18" charset="2"/>
              <a:buChar char=""/>
              <a:tabLst>
                <a:tab pos="457200" algn="l"/>
              </a:tabLst>
            </a:pP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Delta Lake</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6000"/>
              </a:lnSpc>
              <a:spcBef>
                <a:spcPts val="300"/>
              </a:spcBef>
              <a:spcAft>
                <a:spcPts val="800"/>
              </a:spcAft>
              <a:buSzPts val="1000"/>
              <a:buFont typeface="Symbol" panose="05050102010706020507" pitchFamily="18" charset="2"/>
              <a:buChar char=""/>
              <a:tabLst>
                <a:tab pos="457200" algn="l"/>
              </a:tabLst>
            </a:pP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Azure Databricks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6000"/>
              </a:lnSpc>
              <a:spcBef>
                <a:spcPts val="300"/>
              </a:spcBef>
              <a:spcAft>
                <a:spcPts val="800"/>
              </a:spcAft>
              <a:buSzPts val="1000"/>
              <a:buFont typeface="Symbol" panose="05050102010706020507" pitchFamily="18" charset="2"/>
              <a:buChar char=""/>
              <a:tabLst>
                <a:tab pos="457200" algn="l"/>
              </a:tabLst>
            </a:pP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Azure Data Factory</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6000"/>
              </a:lnSpc>
              <a:spcBef>
                <a:spcPts val="300"/>
              </a:spcBef>
              <a:spcAft>
                <a:spcPts val="800"/>
              </a:spcAft>
              <a:buSzPts val="1000"/>
              <a:buFont typeface="Symbol" panose="05050102010706020507" pitchFamily="18" charset="2"/>
              <a:buChar char=""/>
              <a:tabLst>
                <a:tab pos="457200" algn="l"/>
              </a:tabLst>
            </a:pP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Azure Date Lake Storage Gen2</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6000"/>
              </a:lnSpc>
              <a:spcBef>
                <a:spcPts val="300"/>
              </a:spcBef>
              <a:spcAft>
                <a:spcPts val="800"/>
              </a:spcAft>
              <a:buSzPts val="1000"/>
              <a:buFont typeface="Symbol" panose="05050102010706020507" pitchFamily="18" charset="2"/>
              <a:buChar char=""/>
              <a:tabLst>
                <a:tab pos="457200" algn="l"/>
              </a:tabLst>
            </a:pP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Azure Key vault</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6000"/>
              </a:lnSpc>
              <a:spcBef>
                <a:spcPts val="300"/>
              </a:spcBef>
              <a:spcAft>
                <a:spcPts val="800"/>
              </a:spcAft>
              <a:buSzPts val="1000"/>
              <a:buFont typeface="Symbol" panose="05050102010706020507" pitchFamily="18" charset="2"/>
              <a:buChar char=""/>
              <a:tabLst>
                <a:tab pos="457200" algn="l"/>
              </a:tabLst>
            </a:pP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Power BI(Optional)</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3526705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01074-217C-B158-6233-7D8107CF8242}"/>
              </a:ext>
            </a:extLst>
          </p:cNvPr>
          <p:cNvSpPr>
            <a:spLocks noGrp="1"/>
          </p:cNvSpPr>
          <p:nvPr>
            <p:ph type="title"/>
          </p:nvPr>
        </p:nvSpPr>
        <p:spPr/>
        <p:txBody>
          <a:bodyPr/>
          <a:lstStyle/>
          <a:p>
            <a:r>
              <a:rPr lang="en-IN" b="1" i="0" dirty="0">
                <a:solidFill>
                  <a:schemeClr val="bg1"/>
                </a:solidFill>
                <a:effectLst/>
                <a:latin typeface="Times New Roman" panose="02020603050405020304" pitchFamily="18" charset="0"/>
                <a:cs typeface="Times New Roman" panose="02020603050405020304" pitchFamily="18" charset="0"/>
              </a:rPr>
              <a:t>Project Scope</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D627277-EDF1-3573-E70F-1C4CAF67BAFD}"/>
              </a:ext>
            </a:extLst>
          </p:cNvPr>
          <p:cNvSpPr>
            <a:spLocks noGrp="1"/>
          </p:cNvSpPr>
          <p:nvPr>
            <p:ph idx="1"/>
          </p:nvPr>
        </p:nvSpPr>
        <p:spPr/>
        <p:txBody>
          <a:bodyPr>
            <a:normAutofit/>
          </a:bodyPr>
          <a:lstStyle/>
          <a:p>
            <a:pPr algn="l"/>
            <a:r>
              <a:rPr lang="en-IN" b="0" i="0" dirty="0">
                <a:solidFill>
                  <a:schemeClr val="tx1"/>
                </a:solidFill>
                <a:effectLst/>
                <a:latin typeface="Times New Roman" panose="02020603050405020304" pitchFamily="18" charset="0"/>
                <a:cs typeface="Times New Roman" panose="02020603050405020304" pitchFamily="18" charset="0"/>
              </a:rPr>
              <a:t>This project aimed to </a:t>
            </a:r>
            <a:r>
              <a:rPr lang="en-IN" b="1" i="0" dirty="0">
                <a:solidFill>
                  <a:schemeClr val="tx1"/>
                </a:solidFill>
                <a:effectLst/>
                <a:latin typeface="Times New Roman" panose="02020603050405020304" pitchFamily="18" charset="0"/>
                <a:cs typeface="Times New Roman" panose="02020603050405020304" pitchFamily="18" charset="0"/>
              </a:rPr>
              <a:t>explore and optimize a data lake</a:t>
            </a:r>
            <a:r>
              <a:rPr lang="en-IN" b="0" i="0" dirty="0">
                <a:solidFill>
                  <a:schemeClr val="tx1"/>
                </a:solidFill>
                <a:effectLst/>
                <a:latin typeface="Times New Roman" panose="02020603050405020304" pitchFamily="18" charset="0"/>
                <a:cs typeface="Times New Roman" panose="02020603050405020304" pitchFamily="18" charset="0"/>
              </a:rPr>
              <a:t> containing sensor data from a network of smart devices.</a:t>
            </a:r>
          </a:p>
          <a:p>
            <a:pPr>
              <a:buFont typeface="+mj-lt"/>
              <a:buAutoNum type="arabicPeriod"/>
            </a:pPr>
            <a:r>
              <a:rPr lang="en-IN" b="1" i="0" u="sng" dirty="0">
                <a:solidFill>
                  <a:schemeClr val="tx1"/>
                </a:solidFill>
                <a:effectLst/>
                <a:latin typeface="Times New Roman" panose="02020603050405020304" pitchFamily="18" charset="0"/>
                <a:cs typeface="Times New Roman" panose="02020603050405020304" pitchFamily="18" charset="0"/>
              </a:rPr>
              <a:t>Data Exploration and Analysis:</a:t>
            </a:r>
            <a:endParaRPr lang="en-IN" b="0" i="0" u="sng" dirty="0">
              <a:solidFill>
                <a:schemeClr val="tx1"/>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IN" b="0" i="0" dirty="0">
                <a:solidFill>
                  <a:schemeClr val="tx1"/>
                </a:solidFill>
                <a:effectLst/>
                <a:latin typeface="Times New Roman" panose="02020603050405020304" pitchFamily="18" charset="0"/>
                <a:cs typeface="Times New Roman" panose="02020603050405020304" pitchFamily="18" charset="0"/>
              </a:rPr>
              <a:t>Analyze sensor data to identify trends in device performance and energy consumption.</a:t>
            </a:r>
          </a:p>
          <a:p>
            <a:pPr marL="742950" lvl="1" indent="-285750" algn="l">
              <a:buFont typeface="+mj-lt"/>
              <a:buAutoNum type="arabicPeriod"/>
            </a:pPr>
            <a:r>
              <a:rPr lang="en-IN" b="0" i="0" dirty="0">
                <a:solidFill>
                  <a:schemeClr val="tx1"/>
                </a:solidFill>
                <a:effectLst/>
                <a:latin typeface="Times New Roman" panose="02020603050405020304" pitchFamily="18" charset="0"/>
                <a:cs typeface="Times New Roman" panose="02020603050405020304" pitchFamily="18" charset="0"/>
              </a:rPr>
              <a:t>Investigate potential correlations between various sensor readings.</a:t>
            </a:r>
          </a:p>
          <a:p>
            <a:pPr algn="l">
              <a:buFont typeface="+mj-lt"/>
              <a:buAutoNum type="arabicPeriod"/>
            </a:pPr>
            <a:r>
              <a:rPr lang="en-IN" b="1" i="1" dirty="0">
                <a:solidFill>
                  <a:schemeClr val="tx1"/>
                </a:solidFill>
                <a:effectLst/>
                <a:latin typeface="Times New Roman" panose="02020603050405020304" pitchFamily="18" charset="0"/>
                <a:cs typeface="Times New Roman" panose="02020603050405020304" pitchFamily="18" charset="0"/>
              </a:rPr>
              <a:t>Data Management and Optimization</a:t>
            </a:r>
            <a:r>
              <a:rPr lang="en-IN" b="1" i="0" dirty="0">
                <a:solidFill>
                  <a:schemeClr val="tx1"/>
                </a:solidFill>
                <a:effectLst/>
                <a:latin typeface="Times New Roman" panose="02020603050405020304" pitchFamily="18" charset="0"/>
                <a:cs typeface="Times New Roman" panose="02020603050405020304" pitchFamily="18" charset="0"/>
              </a:rPr>
              <a:t>:</a:t>
            </a:r>
            <a:endParaRPr lang="en-IN" b="0" i="0" dirty="0">
              <a:solidFill>
                <a:schemeClr val="tx1"/>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IN" b="0" i="0" dirty="0">
                <a:solidFill>
                  <a:schemeClr val="tx1"/>
                </a:solidFill>
                <a:effectLst/>
                <a:latin typeface="Times New Roman" panose="02020603050405020304" pitchFamily="18" charset="0"/>
                <a:cs typeface="Times New Roman" panose="02020603050405020304" pitchFamily="18" charset="0"/>
              </a:rPr>
              <a:t>Utilize PySparkSQL to clean, filter, and transform the sensor data for efficient analysis.</a:t>
            </a:r>
          </a:p>
          <a:p>
            <a:pPr marL="742950" lvl="1" indent="-285750" algn="l">
              <a:buFont typeface="+mj-lt"/>
              <a:buAutoNum type="arabicPeriod"/>
            </a:pPr>
            <a:r>
              <a:rPr lang="en-IN" b="0" i="0" dirty="0">
                <a:solidFill>
                  <a:schemeClr val="tx1"/>
                </a:solidFill>
                <a:effectLst/>
                <a:latin typeface="Times New Roman" panose="02020603050405020304" pitchFamily="18" charset="0"/>
                <a:cs typeface="Times New Roman" panose="02020603050405020304" pitchFamily="18" charset="0"/>
              </a:rPr>
              <a:t>Implement data partitioning techniques to optimize query performance on large datasets.</a:t>
            </a:r>
          </a:p>
          <a:p>
            <a:pPr algn="l">
              <a:buFont typeface="+mj-lt"/>
              <a:buAutoNum type="arabicPeriod"/>
            </a:pPr>
            <a:r>
              <a:rPr lang="en-IN" b="1" i="0" dirty="0">
                <a:solidFill>
                  <a:schemeClr val="tx1"/>
                </a:solidFill>
                <a:effectLst/>
                <a:latin typeface="Times New Roman" panose="02020603050405020304" pitchFamily="18" charset="0"/>
                <a:cs typeface="Times New Roman" panose="02020603050405020304" pitchFamily="18" charset="0"/>
              </a:rPr>
              <a:t>Deliverables and Outcomes:</a:t>
            </a:r>
            <a:endParaRPr lang="en-IN" b="0" i="0" dirty="0">
              <a:solidFill>
                <a:schemeClr val="tx1"/>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IN" b="0" i="0" dirty="0">
                <a:solidFill>
                  <a:schemeClr val="tx1"/>
                </a:solidFill>
                <a:effectLst/>
                <a:latin typeface="Times New Roman" panose="02020603050405020304" pitchFamily="18" charset="0"/>
                <a:cs typeface="Times New Roman" panose="02020603050405020304" pitchFamily="18" charset="0"/>
              </a:rPr>
              <a:t>Gain insights into device performance and identify areas for improvement.</a:t>
            </a:r>
          </a:p>
          <a:p>
            <a:pPr marL="742950" lvl="1" indent="-285750" algn="l">
              <a:buFont typeface="+mj-lt"/>
              <a:buAutoNum type="arabicPeriod"/>
            </a:pPr>
            <a:r>
              <a:rPr lang="en-IN" b="0" i="0" dirty="0">
                <a:solidFill>
                  <a:schemeClr val="tx1"/>
                </a:solidFill>
                <a:effectLst/>
                <a:latin typeface="Times New Roman" panose="02020603050405020304" pitchFamily="18" charset="0"/>
                <a:cs typeface="Times New Roman" panose="02020603050405020304" pitchFamily="18" charset="0"/>
              </a:rPr>
              <a:t>Enhance the efficiency and scalability of the data lake environment for future data analysis endeavors.</a:t>
            </a:r>
          </a:p>
          <a:p>
            <a:endParaRPr lang="en-IN" dirty="0"/>
          </a:p>
        </p:txBody>
      </p:sp>
    </p:spTree>
    <p:extLst>
      <p:ext uri="{BB962C8B-B14F-4D97-AF65-F5344CB8AC3E}">
        <p14:creationId xmlns:p14="http://schemas.microsoft.com/office/powerpoint/2010/main" val="2242094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96231-8309-CD5F-B9F9-C9E18D2242E1}"/>
              </a:ext>
            </a:extLst>
          </p:cNvPr>
          <p:cNvSpPr>
            <a:spLocks noGrp="1"/>
          </p:cNvSpPr>
          <p:nvPr>
            <p:ph type="title"/>
          </p:nvPr>
        </p:nvSpPr>
        <p:spPr/>
        <p:txBody>
          <a:bodyPr/>
          <a:lstStyle/>
          <a:p>
            <a:r>
              <a:rPr lang="en-IN" b="1" i="0" dirty="0">
                <a:solidFill>
                  <a:schemeClr val="bg1"/>
                </a:solidFill>
                <a:effectLst/>
                <a:latin typeface="Times New Roman" panose="02020603050405020304" pitchFamily="18" charset="0"/>
                <a:cs typeface="Times New Roman" panose="02020603050405020304" pitchFamily="18" charset="0"/>
              </a:rPr>
              <a:t>Introduction</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85109EC-3945-5478-F7E5-2AE2FC1C4043}"/>
              </a:ext>
            </a:extLst>
          </p:cNvPr>
          <p:cNvSpPr>
            <a:spLocks noGrp="1"/>
          </p:cNvSpPr>
          <p:nvPr>
            <p:ph idx="1"/>
          </p:nvPr>
        </p:nvSpPr>
        <p:spPr/>
        <p:txBody>
          <a:bodyPr/>
          <a:lstStyle/>
          <a:p>
            <a:pPr marL="0" indent="0">
              <a:buNone/>
            </a:pPr>
            <a:r>
              <a:rPr lang="en-IN" sz="2800" dirty="0">
                <a:solidFill>
                  <a:srgbClr val="1F1F1F"/>
                </a:solidFill>
                <a:effectLst/>
                <a:latin typeface="Times New Roman" panose="02020603050405020304" pitchFamily="18" charset="0"/>
                <a:ea typeface="Calibri" panose="020F0502020204030204" pitchFamily="34" charset="0"/>
                <a:cs typeface="Times New Roman" panose="02020603050405020304" pitchFamily="18" charset="0"/>
              </a:rPr>
              <a:t>This project aims to explore and optimize data stored in an Azure Data Lake using PySparkSQL on the Azure Databricks platform. By leveraging PySparkSQL's functionalities, you'll gain insights into the data and improve its efficiency for further analysis or downstream applications.</a:t>
            </a:r>
          </a:p>
          <a:p>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0804131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DCD55-98D4-F8D9-F713-7E34406182DD}"/>
              </a:ext>
            </a:extLst>
          </p:cNvPr>
          <p:cNvSpPr>
            <a:spLocks noGrp="1"/>
          </p:cNvSpPr>
          <p:nvPr>
            <p:ph type="title"/>
          </p:nvPr>
        </p:nvSpPr>
        <p:spPr/>
        <p:txBody>
          <a:bodyPr/>
          <a:lstStyle/>
          <a:p>
            <a:br>
              <a:rPr lang="en-IN" dirty="0"/>
            </a:br>
            <a:r>
              <a:rPr lang="en-IN" b="1" i="0" dirty="0">
                <a:solidFill>
                  <a:schemeClr val="bg1"/>
                </a:solidFill>
                <a:effectLst/>
                <a:latin typeface="Times New Roman" panose="02020603050405020304" pitchFamily="18" charset="0"/>
                <a:cs typeface="Times New Roman" panose="02020603050405020304" pitchFamily="18" charset="0"/>
              </a:rPr>
              <a:t>Conclusion</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3AD2B5E-1811-9A83-788F-C023B7EA3A2C}"/>
              </a:ext>
            </a:extLst>
          </p:cNvPr>
          <p:cNvSpPr>
            <a:spLocks noGrp="1"/>
          </p:cNvSpPr>
          <p:nvPr>
            <p:ph idx="1"/>
          </p:nvPr>
        </p:nvSpPr>
        <p:spPr/>
        <p:txBody>
          <a:bodyPr>
            <a:normAutofit/>
          </a:bodyPr>
          <a:lstStyle/>
          <a:p>
            <a:pPr marL="0" indent="0">
              <a:buNone/>
            </a:pPr>
            <a:r>
              <a:rPr lang="en-US" sz="2800" b="0" i="0" dirty="0">
                <a:solidFill>
                  <a:srgbClr val="1F1F1F"/>
                </a:solidFill>
                <a:effectLst/>
                <a:latin typeface="Times New Roman" panose="02020603050405020304" pitchFamily="18" charset="0"/>
                <a:cs typeface="Times New Roman" panose="02020603050405020304" pitchFamily="18" charset="0"/>
              </a:rPr>
              <a:t>This project successfully </a:t>
            </a:r>
            <a:r>
              <a:rPr lang="en-US" sz="2800" b="1" i="0" dirty="0">
                <a:solidFill>
                  <a:srgbClr val="1F1F1F"/>
                </a:solidFill>
                <a:effectLst/>
                <a:latin typeface="Times New Roman" panose="02020603050405020304" pitchFamily="18" charset="0"/>
                <a:cs typeface="Times New Roman" panose="02020603050405020304" pitchFamily="18" charset="0"/>
              </a:rPr>
              <a:t>demonstrated the potential of PySparkSQL in Azure Databricks for exploring and optimizing data lakes</a:t>
            </a:r>
            <a:r>
              <a:rPr lang="en-US" sz="2800" b="0" i="0" dirty="0">
                <a:solidFill>
                  <a:srgbClr val="1F1F1F"/>
                </a:solidFill>
                <a:effectLst/>
                <a:latin typeface="Times New Roman" panose="02020603050405020304" pitchFamily="18" charset="0"/>
                <a:cs typeface="Times New Roman" panose="02020603050405020304" pitchFamily="18" charset="0"/>
              </a:rPr>
              <a:t>.</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26967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91FCD-F57F-8C5A-4506-D7F0B84E3A83}"/>
              </a:ext>
            </a:extLst>
          </p:cNvPr>
          <p:cNvSpPr>
            <a:spLocks noGrp="1"/>
          </p:cNvSpPr>
          <p:nvPr>
            <p:ph type="title"/>
          </p:nvPr>
        </p:nvSpPr>
        <p:spPr/>
        <p:txBody>
          <a:bodyPr>
            <a:normAutofit/>
          </a:bodyPr>
          <a:lstStyle/>
          <a:p>
            <a:r>
              <a:rPr lang="en-IN" sz="32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REFERCENCE LINKS:</a:t>
            </a:r>
            <a:br>
              <a:rPr lang="en-IN"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br>
            <a:endParaRPr lang="en-IN" sz="54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369E6AC-B38A-0AF6-72F8-A64FD00A6483}"/>
              </a:ext>
            </a:extLst>
          </p:cNvPr>
          <p:cNvSpPr>
            <a:spLocks noGrp="1"/>
          </p:cNvSpPr>
          <p:nvPr>
            <p:ph idx="1"/>
          </p:nvPr>
        </p:nvSpPr>
        <p:spPr/>
        <p:txBody>
          <a:bodyPr/>
          <a:lstStyle/>
          <a:p>
            <a:pPr>
              <a:lnSpc>
                <a:spcPct val="106000"/>
              </a:lnSpc>
              <a:spcAft>
                <a:spcPts val="800"/>
              </a:spcAft>
            </a:pPr>
            <a:r>
              <a:rPr lang="en-IN" sz="2800" u="sng" dirty="0">
                <a:solidFill>
                  <a:srgbClr val="00B0F0"/>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https://learn.microsoft.com/en-us/azure/architecture/example-scenario/data/synapse-exploratory-data-analytics</a:t>
            </a:r>
            <a:endParaRPr lang="en-IN" sz="28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6000"/>
              </a:lnSpc>
              <a:spcAft>
                <a:spcPts val="800"/>
              </a:spcAft>
              <a:buNone/>
            </a:pPr>
            <a:endParaRPr lang="en-IN" sz="28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r>
              <a:rPr lang="en-IN" sz="2800" u="sng" dirty="0">
                <a:solidFill>
                  <a:srgbClr val="00B0F0"/>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https://learn.microsoft.com/en-us/azure/databricks/delta/optimize</a:t>
            </a:r>
            <a:endParaRPr lang="en-IN" sz="28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887116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68875-AF78-2ED4-8335-4C0BADF8A86A}"/>
              </a:ext>
            </a:extLst>
          </p:cNvPr>
          <p:cNvSpPr>
            <a:spLocks noGrp="1"/>
          </p:cNvSpPr>
          <p:nvPr>
            <p:ph type="ctrTitle"/>
          </p:nvPr>
        </p:nvSpPr>
        <p:spPr/>
        <p:txBody>
          <a:bodyPr/>
          <a:lstStyle/>
          <a:p>
            <a:r>
              <a:rPr lang="en-IN" dirty="0"/>
              <a:t>Thank You…!</a:t>
            </a:r>
            <a:br>
              <a:rPr lang="en-IN" dirty="0"/>
            </a:br>
            <a:endParaRPr lang="en-IN" dirty="0"/>
          </a:p>
        </p:txBody>
      </p:sp>
    </p:spTree>
    <p:extLst>
      <p:ext uri="{BB962C8B-B14F-4D97-AF65-F5344CB8AC3E}">
        <p14:creationId xmlns:p14="http://schemas.microsoft.com/office/powerpoint/2010/main" val="3997253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40776-66B8-0465-5D9A-338ED6759F3D}"/>
              </a:ext>
            </a:extLst>
          </p:cNvPr>
          <p:cNvSpPr>
            <a:spLocks noGrp="1"/>
          </p:cNvSpPr>
          <p:nvPr>
            <p:ph type="title"/>
          </p:nvPr>
        </p:nvSpPr>
        <p:spPr/>
        <p:txBody>
          <a:bodyPr>
            <a:normAutofit/>
          </a:bodyPr>
          <a:lstStyle/>
          <a:p>
            <a:r>
              <a:rPr lang="en-IN" b="1" i="0" dirty="0">
                <a:solidFill>
                  <a:schemeClr val="bg1"/>
                </a:solidFill>
                <a:effectLst/>
                <a:latin typeface="Times New Roman" panose="02020603050405020304" pitchFamily="18" charset="0"/>
                <a:cs typeface="Times New Roman" panose="02020603050405020304" pitchFamily="18" charset="0"/>
              </a:rPr>
              <a:t>Project </a:t>
            </a:r>
            <a:r>
              <a:rPr lang="en-IN" b="1" dirty="0">
                <a:solidFill>
                  <a:schemeClr val="bg1"/>
                </a:solidFill>
                <a:latin typeface="Times New Roman" panose="02020603050405020304" pitchFamily="18" charset="0"/>
                <a:cs typeface="Times New Roman" panose="02020603050405020304" pitchFamily="18" charset="0"/>
              </a:rPr>
              <a:t>Overview</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09ADCBF-3B95-3F32-725C-EB236ECB6434}"/>
              </a:ext>
            </a:extLst>
          </p:cNvPr>
          <p:cNvSpPr>
            <a:spLocks noGrp="1"/>
          </p:cNvSpPr>
          <p:nvPr>
            <p:ph idx="1"/>
          </p:nvPr>
        </p:nvSpPr>
        <p:spPr/>
        <p:txBody>
          <a:bodyPr/>
          <a:lstStyle/>
          <a:p>
            <a:pPr algn="l">
              <a:buFont typeface="Arial" panose="020B0604020202020204" pitchFamily="34" charset="0"/>
              <a:buChar char="•"/>
            </a:pPr>
            <a:endParaRPr lang="en-IN" b="0" i="0" dirty="0">
              <a:solidFill>
                <a:srgbClr val="1F1F1F"/>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IN" b="0" i="0" dirty="0">
              <a:solidFill>
                <a:srgbClr val="1F1F1F"/>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IN" dirty="0">
              <a:solidFill>
                <a:srgbClr val="1F1F1F"/>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IN" b="0" i="0" dirty="0">
              <a:solidFill>
                <a:srgbClr val="1F1F1F"/>
              </a:solidFill>
              <a:effectLst/>
              <a:latin typeface="Times New Roman" panose="02020603050405020304" pitchFamily="18" charset="0"/>
              <a:cs typeface="Times New Roman" panose="02020603050405020304" pitchFamily="18" charset="0"/>
            </a:endParaRPr>
          </a:p>
          <a:p>
            <a:pPr marL="0" indent="0" algn="l">
              <a:buNone/>
            </a:pPr>
            <a:endParaRPr lang="en-IN" dirty="0">
              <a:solidFill>
                <a:srgbClr val="1F1F1F"/>
              </a:solidFill>
              <a:latin typeface="Times New Roman" panose="02020603050405020304" pitchFamily="18" charset="0"/>
              <a:cs typeface="Times New Roman" panose="02020603050405020304" pitchFamily="18" charset="0"/>
            </a:endParaRPr>
          </a:p>
          <a:p>
            <a:pPr marL="0" indent="0" algn="l">
              <a:buNone/>
            </a:pPr>
            <a:r>
              <a:rPr lang="en-US" sz="2400" dirty="0">
                <a:solidFill>
                  <a:srgbClr val="1F1F1F"/>
                </a:solidFill>
                <a:latin typeface="Times New Roman" panose="02020603050405020304" pitchFamily="18" charset="0"/>
                <a:cs typeface="Times New Roman" panose="02020603050405020304" pitchFamily="18" charset="0"/>
              </a:rPr>
              <a:t>The goal of this project is to use PySparkSQL on the Azure Databricks platform to investigate and optimize data contained in an Azure Data Lake. Utilizing PySparkSQL's features will help you understand the data and increase its effectiveness for use in downstream applications or additional analysis.</a:t>
            </a:r>
            <a:endParaRPr lang="en-IN" sz="2400" dirty="0">
              <a:solidFill>
                <a:srgbClr val="1F1F1F"/>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IN" b="0" i="0" dirty="0">
              <a:solidFill>
                <a:srgbClr val="1F1F1F"/>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IN" dirty="0">
              <a:solidFill>
                <a:srgbClr val="1F1F1F"/>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IN" b="0" i="0" dirty="0">
              <a:solidFill>
                <a:srgbClr val="1F1F1F"/>
              </a:solidFill>
              <a:effectLst/>
              <a:latin typeface="Times New Roman" panose="02020603050405020304" pitchFamily="18" charset="0"/>
              <a:cs typeface="Times New Roman" panose="02020603050405020304" pitchFamily="18" charset="0"/>
            </a:endParaRPr>
          </a:p>
          <a:p>
            <a:pPr marL="0" indent="0" algn="l">
              <a:buNone/>
            </a:pPr>
            <a:endParaRPr lang="en-IN" b="0" i="0" dirty="0">
              <a:solidFill>
                <a:srgbClr val="1F1F1F"/>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32596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2D9FE-679D-86FA-5F69-E920ECBD3E21}"/>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Architecture Diagram</a:t>
            </a:r>
          </a:p>
        </p:txBody>
      </p:sp>
      <p:pic>
        <p:nvPicPr>
          <p:cNvPr id="3" name="Graphic 2">
            <a:extLst>
              <a:ext uri="{FF2B5EF4-FFF2-40B4-BE49-F238E27FC236}">
                <a16:creationId xmlns:a16="http://schemas.microsoft.com/office/drawing/2014/main" id="{8F57ED31-7297-BF66-9793-C16922F0EC1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145280" y="1320800"/>
            <a:ext cx="6700520" cy="4051299"/>
          </a:xfrm>
          <a:prstGeom prst="rect">
            <a:avLst/>
          </a:prstGeom>
        </p:spPr>
      </p:pic>
    </p:spTree>
    <p:extLst>
      <p:ext uri="{BB962C8B-B14F-4D97-AF65-F5344CB8AC3E}">
        <p14:creationId xmlns:p14="http://schemas.microsoft.com/office/powerpoint/2010/main" val="937468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E8317-8360-06AE-D81E-2FC99F25DE06}"/>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Azure resources used</a:t>
            </a:r>
          </a:p>
        </p:txBody>
      </p:sp>
      <p:sp>
        <p:nvSpPr>
          <p:cNvPr id="4" name="TextBox 3">
            <a:extLst>
              <a:ext uri="{FF2B5EF4-FFF2-40B4-BE49-F238E27FC236}">
                <a16:creationId xmlns:a16="http://schemas.microsoft.com/office/drawing/2014/main" id="{ECBA2DDC-F018-445A-08B1-F0688D5544EE}"/>
              </a:ext>
            </a:extLst>
          </p:cNvPr>
          <p:cNvSpPr txBox="1"/>
          <p:nvPr/>
        </p:nvSpPr>
        <p:spPr>
          <a:xfrm>
            <a:off x="3927474" y="2074160"/>
            <a:ext cx="6892925" cy="3536546"/>
          </a:xfrm>
          <a:prstGeom prst="rect">
            <a:avLst/>
          </a:prstGeom>
          <a:noFill/>
        </p:spPr>
        <p:txBody>
          <a:bodyPr wrap="square">
            <a:spAutoFit/>
          </a:bodyPr>
          <a:lstStyle/>
          <a:p>
            <a:pPr marR="0" lvl="0">
              <a:lnSpc>
                <a:spcPct val="106000"/>
              </a:lnSpc>
              <a:spcBef>
                <a:spcPts val="0"/>
              </a:spcBef>
              <a:spcAft>
                <a:spcPts val="0"/>
              </a:spcAft>
              <a:buSzPts val="1000"/>
              <a:tabLst>
                <a:tab pos="457200" algn="l"/>
              </a:tabLst>
            </a:pPr>
            <a:r>
              <a:rPr lang="en-IN" sz="2000" b="1" u="sng" dirty="0">
                <a:solidFill>
                  <a:srgbClr val="1F1F1F"/>
                </a:solidFill>
                <a:effectLst/>
                <a:latin typeface="Times New Roman" panose="02020603050405020304" pitchFamily="18" charset="0"/>
                <a:ea typeface="Times New Roman" panose="02020603050405020304" pitchFamily="18" charset="0"/>
                <a:cs typeface="Mangal" panose="02040503050203030202" pitchFamily="18" charset="0"/>
              </a:rPr>
              <a:t>Azure Databricks Workspace: </a:t>
            </a:r>
          </a:p>
          <a:p>
            <a:pPr marR="0" lvl="0">
              <a:lnSpc>
                <a:spcPct val="106000"/>
              </a:lnSpc>
              <a:spcBef>
                <a:spcPts val="0"/>
              </a:spcBef>
              <a:spcAft>
                <a:spcPts val="0"/>
              </a:spcAft>
              <a:buSzPts val="1000"/>
              <a:tabLst>
                <a:tab pos="457200" algn="l"/>
              </a:tabLst>
            </a:pPr>
            <a:r>
              <a:rPr lang="en-IN" sz="1800" dirty="0">
                <a:solidFill>
                  <a:srgbClr val="1F1F1F"/>
                </a:solidFill>
                <a:effectLst/>
                <a:latin typeface="Times New Roman" panose="02020603050405020304" pitchFamily="18" charset="0"/>
                <a:ea typeface="Times New Roman" panose="02020603050405020304" pitchFamily="18" charset="0"/>
                <a:cs typeface="Mangal" panose="02040503050203030202" pitchFamily="18" charset="0"/>
              </a:rPr>
              <a:t>Serves as the central platform for creating and managing your Databricks projects, including notebooks, clusters, and data access.</a:t>
            </a:r>
          </a:p>
          <a:p>
            <a:pPr marR="0" lvl="0">
              <a:lnSpc>
                <a:spcPct val="106000"/>
              </a:lnSpc>
              <a:spcBef>
                <a:spcPts val="0"/>
              </a:spcBef>
              <a:spcAft>
                <a:spcPts val="0"/>
              </a:spcAft>
              <a:buSzPts val="1000"/>
              <a:tabLst>
                <a:tab pos="457200" algn="l"/>
              </a:tabLst>
            </a:pPr>
            <a:endParaRPr lang="en-US" sz="1400" dirty="0">
              <a:solidFill>
                <a:srgbClr val="1F1F1F"/>
              </a:solidFill>
              <a:effectLst/>
              <a:latin typeface="Calibri" panose="020F0502020204030204" pitchFamily="34" charset="0"/>
              <a:ea typeface="Calibri" panose="020F0502020204030204" pitchFamily="34" charset="0"/>
              <a:cs typeface="Mangal" panose="02040503050203030202" pitchFamily="18" charset="0"/>
            </a:endParaRPr>
          </a:p>
          <a:p>
            <a:pPr marR="0" lvl="0">
              <a:lnSpc>
                <a:spcPct val="106000"/>
              </a:lnSpc>
              <a:spcBef>
                <a:spcPts val="0"/>
              </a:spcBef>
              <a:spcAft>
                <a:spcPts val="0"/>
              </a:spcAft>
              <a:buSzPts val="1000"/>
              <a:tabLst>
                <a:tab pos="457200" algn="l"/>
              </a:tabLst>
            </a:pPr>
            <a:r>
              <a:rPr lang="en-IN" sz="2000" b="1" u="sng" dirty="0">
                <a:solidFill>
                  <a:srgbClr val="1F1F1F"/>
                </a:solidFill>
                <a:effectLst/>
                <a:latin typeface="Times New Roman" panose="02020603050405020304" pitchFamily="18" charset="0"/>
                <a:ea typeface="Times New Roman" panose="02020603050405020304" pitchFamily="18" charset="0"/>
                <a:cs typeface="Mangal" panose="02040503050203030202" pitchFamily="18" charset="0"/>
              </a:rPr>
              <a:t>Azure Databricks Cluster:</a:t>
            </a:r>
            <a:r>
              <a:rPr lang="en-IN" sz="2000" u="sng" dirty="0">
                <a:solidFill>
                  <a:srgbClr val="1F1F1F"/>
                </a:solidFill>
                <a:effectLst/>
                <a:latin typeface="Times New Roman" panose="02020603050405020304" pitchFamily="18" charset="0"/>
                <a:ea typeface="Times New Roman" panose="02020603050405020304" pitchFamily="18" charset="0"/>
                <a:cs typeface="Mangal" panose="02040503050203030202" pitchFamily="18" charset="0"/>
              </a:rPr>
              <a:t> </a:t>
            </a:r>
          </a:p>
          <a:p>
            <a:pPr marR="0" lvl="0">
              <a:lnSpc>
                <a:spcPct val="106000"/>
              </a:lnSpc>
              <a:spcBef>
                <a:spcPts val="0"/>
              </a:spcBef>
              <a:spcAft>
                <a:spcPts val="0"/>
              </a:spcAft>
              <a:buSzPts val="1000"/>
              <a:tabLst>
                <a:tab pos="457200" algn="l"/>
              </a:tabLst>
            </a:pPr>
            <a:r>
              <a:rPr lang="en-IN" sz="1800" dirty="0">
                <a:solidFill>
                  <a:srgbClr val="1F1F1F"/>
                </a:solidFill>
                <a:effectLst/>
                <a:latin typeface="Times New Roman" panose="02020603050405020304" pitchFamily="18" charset="0"/>
                <a:ea typeface="Times New Roman" panose="02020603050405020304" pitchFamily="18" charset="0"/>
                <a:cs typeface="Mangal" panose="02040503050203030202" pitchFamily="18" charset="0"/>
              </a:rPr>
              <a:t>Provides a scalable compute environment with Apache Spark installed, where your PySpark notebooks execute the data exploration and optimization operations.</a:t>
            </a:r>
          </a:p>
          <a:p>
            <a:pPr marR="0" lvl="0">
              <a:lnSpc>
                <a:spcPct val="106000"/>
              </a:lnSpc>
              <a:spcBef>
                <a:spcPts val="0"/>
              </a:spcBef>
              <a:spcAft>
                <a:spcPts val="0"/>
              </a:spcAft>
              <a:buSzPts val="1000"/>
              <a:tabLst>
                <a:tab pos="457200" algn="l"/>
              </a:tabLst>
            </a:pPr>
            <a:endParaRPr lang="en-US" sz="1400" dirty="0">
              <a:solidFill>
                <a:srgbClr val="1F1F1F"/>
              </a:solidFill>
              <a:effectLst/>
              <a:latin typeface="Calibri" panose="020F0502020204030204" pitchFamily="34" charset="0"/>
              <a:ea typeface="Calibri" panose="020F0502020204030204" pitchFamily="34" charset="0"/>
              <a:cs typeface="Mangal" panose="02040503050203030202" pitchFamily="18" charset="0"/>
            </a:endParaRPr>
          </a:p>
          <a:p>
            <a:pPr marR="0" lvl="0">
              <a:lnSpc>
                <a:spcPct val="106000"/>
              </a:lnSpc>
              <a:spcBef>
                <a:spcPts val="0"/>
              </a:spcBef>
              <a:spcAft>
                <a:spcPts val="0"/>
              </a:spcAft>
              <a:buSzPts val="1000"/>
              <a:tabLst>
                <a:tab pos="457200" algn="l"/>
              </a:tabLst>
            </a:pPr>
            <a:r>
              <a:rPr lang="en-IN" sz="2000" b="1" u="sng" dirty="0">
                <a:solidFill>
                  <a:srgbClr val="1F1F1F"/>
                </a:solidFill>
                <a:effectLst/>
                <a:latin typeface="Times New Roman" panose="02020603050405020304" pitchFamily="18" charset="0"/>
                <a:ea typeface="Times New Roman" panose="02020603050405020304" pitchFamily="18" charset="0"/>
                <a:cs typeface="Mangal" panose="02040503050203030202" pitchFamily="18" charset="0"/>
              </a:rPr>
              <a:t>Azure Data Lake Storage (ADLS):</a:t>
            </a:r>
            <a:r>
              <a:rPr lang="en-IN" sz="2000" u="sng" dirty="0">
                <a:solidFill>
                  <a:srgbClr val="1F1F1F"/>
                </a:solidFill>
                <a:effectLst/>
                <a:latin typeface="Times New Roman" panose="02020603050405020304" pitchFamily="18" charset="0"/>
                <a:ea typeface="Times New Roman" panose="02020603050405020304" pitchFamily="18" charset="0"/>
                <a:cs typeface="Mangal" panose="02040503050203030202" pitchFamily="18" charset="0"/>
              </a:rPr>
              <a:t> </a:t>
            </a:r>
          </a:p>
          <a:p>
            <a:pPr marR="0" lvl="0">
              <a:lnSpc>
                <a:spcPct val="106000"/>
              </a:lnSpc>
              <a:spcBef>
                <a:spcPts val="0"/>
              </a:spcBef>
              <a:spcAft>
                <a:spcPts val="0"/>
              </a:spcAft>
              <a:buSzPts val="1000"/>
              <a:tabLst>
                <a:tab pos="457200" algn="l"/>
              </a:tabLst>
            </a:pPr>
            <a:r>
              <a:rPr lang="en-IN" sz="1800" dirty="0">
                <a:solidFill>
                  <a:srgbClr val="1F1F1F"/>
                </a:solidFill>
                <a:effectLst/>
                <a:latin typeface="Times New Roman" panose="02020603050405020304" pitchFamily="18" charset="0"/>
                <a:ea typeface="Times New Roman" panose="02020603050405020304" pitchFamily="18" charset="0"/>
                <a:cs typeface="Mangal" panose="02040503050203030202" pitchFamily="18" charset="0"/>
              </a:rPr>
              <a:t>Serves as the data source, storing your raw data in various formats like parquet, CSV, etc.</a:t>
            </a:r>
            <a:endParaRPr lang="en-US" sz="1400" dirty="0">
              <a:solidFill>
                <a:srgbClr val="1F1F1F"/>
              </a:solidFill>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749410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06831-1754-3FDC-0388-242D59F120EC}"/>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Project Requirements</a:t>
            </a:r>
          </a:p>
        </p:txBody>
      </p:sp>
      <p:sp>
        <p:nvSpPr>
          <p:cNvPr id="3" name="Content Placeholder 2">
            <a:extLst>
              <a:ext uri="{FF2B5EF4-FFF2-40B4-BE49-F238E27FC236}">
                <a16:creationId xmlns:a16="http://schemas.microsoft.com/office/drawing/2014/main" id="{03EFF207-BDE6-EF7B-BCB9-7693CAFF9C0E}"/>
              </a:ext>
            </a:extLst>
          </p:cNvPr>
          <p:cNvSpPr>
            <a:spLocks noGrp="1"/>
          </p:cNvSpPr>
          <p:nvPr>
            <p:ph idx="1"/>
          </p:nvPr>
        </p:nvSpPr>
        <p:spPr>
          <a:xfrm>
            <a:off x="3831168" y="1123837"/>
            <a:ext cx="7315200" cy="5120640"/>
          </a:xfrm>
        </p:spPr>
        <p:txBody>
          <a:bodyPr>
            <a:normAutofit fontScale="92500" lnSpcReduction="10000"/>
          </a:bodyPr>
          <a:lstStyle/>
          <a:p>
            <a:pPr marL="0" marR="0" lvl="0" indent="0">
              <a:lnSpc>
                <a:spcPct val="106000"/>
              </a:lnSpc>
              <a:spcBef>
                <a:spcPts val="0"/>
              </a:spcBef>
              <a:spcAft>
                <a:spcPts val="0"/>
              </a:spcAft>
              <a:buSzPts val="1000"/>
              <a:buNone/>
              <a:tabLst>
                <a:tab pos="457200" algn="l"/>
              </a:tabLst>
            </a:pPr>
            <a:r>
              <a:rPr lang="en-IN" b="1" u="sng" dirty="0">
                <a:solidFill>
                  <a:srgbClr val="1F1F1F"/>
                </a:solidFill>
                <a:effectLst/>
                <a:latin typeface="Times New Roman" panose="02020603050405020304" pitchFamily="18" charset="0"/>
                <a:ea typeface="Times New Roman" panose="02020603050405020304" pitchFamily="18" charset="0"/>
                <a:cs typeface="Mangal" panose="02040503050203030202" pitchFamily="18" charset="0"/>
              </a:rPr>
              <a:t>Format:</a:t>
            </a:r>
            <a:r>
              <a:rPr lang="en-IN" u="sng" dirty="0">
                <a:solidFill>
                  <a:srgbClr val="1F1F1F"/>
                </a:solidFill>
                <a:effectLst/>
                <a:latin typeface="Times New Roman" panose="02020603050405020304" pitchFamily="18" charset="0"/>
                <a:ea typeface="Times New Roman" panose="02020603050405020304" pitchFamily="18" charset="0"/>
                <a:cs typeface="Mangal" panose="02040503050203030202" pitchFamily="18" charset="0"/>
              </a:rPr>
              <a:t> </a:t>
            </a:r>
          </a:p>
          <a:p>
            <a:pPr marL="0" marR="0" lvl="0" indent="0">
              <a:lnSpc>
                <a:spcPct val="106000"/>
              </a:lnSpc>
              <a:spcBef>
                <a:spcPts val="0"/>
              </a:spcBef>
              <a:spcAft>
                <a:spcPts val="0"/>
              </a:spcAft>
              <a:buSzPts val="1000"/>
              <a:buNone/>
              <a:tabLst>
                <a:tab pos="457200" algn="l"/>
              </a:tabLst>
            </a:pPr>
            <a:r>
              <a:rPr lang="en-IN" sz="1800" dirty="0">
                <a:solidFill>
                  <a:srgbClr val="1F1F1F"/>
                </a:solidFill>
                <a:effectLst/>
                <a:latin typeface="Times New Roman" panose="02020603050405020304" pitchFamily="18" charset="0"/>
                <a:ea typeface="Times New Roman" panose="02020603050405020304" pitchFamily="18" charset="0"/>
                <a:cs typeface="Mangal" panose="02040503050203030202" pitchFamily="18" charset="0"/>
              </a:rPr>
              <a:t>Specify the format of the data stored in ADLS (e.g., parquet, CSV, JSON). </a:t>
            </a:r>
          </a:p>
          <a:p>
            <a:pPr marL="0" marR="0" lvl="0" indent="0">
              <a:lnSpc>
                <a:spcPct val="106000"/>
              </a:lnSpc>
              <a:spcBef>
                <a:spcPts val="0"/>
              </a:spcBef>
              <a:spcAft>
                <a:spcPts val="0"/>
              </a:spcAft>
              <a:buSzPts val="1000"/>
              <a:buNone/>
              <a:tabLst>
                <a:tab pos="457200" algn="l"/>
              </a:tabLst>
            </a:pPr>
            <a:endParaRPr lang="en-IN" sz="1800" dirty="0">
              <a:solidFill>
                <a:srgbClr val="1F1F1F"/>
              </a:solidFill>
              <a:effectLst/>
              <a:latin typeface="Times New Roman" panose="02020603050405020304" pitchFamily="18" charset="0"/>
              <a:ea typeface="Times New Roman" panose="02020603050405020304" pitchFamily="18" charset="0"/>
              <a:cs typeface="Mangal" panose="02040503050203030202" pitchFamily="18" charset="0"/>
            </a:endParaRPr>
          </a:p>
          <a:p>
            <a:pPr marL="0" marR="0" lvl="0" indent="0">
              <a:lnSpc>
                <a:spcPct val="106000"/>
              </a:lnSpc>
              <a:spcBef>
                <a:spcPts val="0"/>
              </a:spcBef>
              <a:spcAft>
                <a:spcPts val="0"/>
              </a:spcAft>
              <a:buSzPts val="1000"/>
              <a:buNone/>
              <a:tabLst>
                <a:tab pos="457200" algn="l"/>
              </a:tabLst>
            </a:pPr>
            <a:r>
              <a:rPr lang="en-IN" b="1" u="sng" dirty="0">
                <a:solidFill>
                  <a:srgbClr val="1F1F1F"/>
                </a:solidFill>
                <a:effectLst/>
                <a:latin typeface="Times New Roman" panose="02020603050405020304" pitchFamily="18" charset="0"/>
                <a:ea typeface="Times New Roman" panose="02020603050405020304" pitchFamily="18" charset="0"/>
                <a:cs typeface="Mangal" panose="02040503050203030202" pitchFamily="18" charset="0"/>
              </a:rPr>
              <a:t>Location:</a:t>
            </a:r>
          </a:p>
          <a:p>
            <a:pPr marL="0" marR="0" lvl="0" indent="0">
              <a:lnSpc>
                <a:spcPct val="106000"/>
              </a:lnSpc>
              <a:spcBef>
                <a:spcPts val="0"/>
              </a:spcBef>
              <a:spcAft>
                <a:spcPts val="0"/>
              </a:spcAft>
              <a:buSzPts val="1000"/>
              <a:buNone/>
              <a:tabLst>
                <a:tab pos="457200" algn="l"/>
              </a:tabLst>
            </a:pPr>
            <a:r>
              <a:rPr lang="en-IN" sz="1800" dirty="0">
                <a:solidFill>
                  <a:srgbClr val="1F1F1F"/>
                </a:solidFill>
                <a:effectLst/>
                <a:latin typeface="Times New Roman" panose="02020603050405020304" pitchFamily="18" charset="0"/>
                <a:ea typeface="Times New Roman" panose="02020603050405020304" pitchFamily="18" charset="0"/>
                <a:cs typeface="Mangal" panose="02040503050203030202" pitchFamily="18" charset="0"/>
              </a:rPr>
              <a:t> Provide the path to the data location within your ADLS Gen2 storage account. This includes the container name and folder path.</a:t>
            </a:r>
          </a:p>
          <a:p>
            <a:pPr marL="0" marR="0" lvl="0" indent="0">
              <a:lnSpc>
                <a:spcPct val="106000"/>
              </a:lnSpc>
              <a:spcBef>
                <a:spcPts val="0"/>
              </a:spcBef>
              <a:spcAft>
                <a:spcPts val="0"/>
              </a:spcAft>
              <a:buSzPts val="1000"/>
              <a:buNone/>
              <a:tabLst>
                <a:tab pos="457200" algn="l"/>
              </a:tabLst>
            </a:pPr>
            <a:endParaRPr lang="en-US" sz="1800" dirty="0">
              <a:solidFill>
                <a:srgbClr val="1F1F1F"/>
              </a:solidFill>
              <a:effectLst/>
              <a:latin typeface="Calibri" panose="020F0502020204030204" pitchFamily="34" charset="0"/>
              <a:ea typeface="Calibri" panose="020F0502020204030204" pitchFamily="34" charset="0"/>
              <a:cs typeface="Mangal" panose="02040503050203030202" pitchFamily="18" charset="0"/>
            </a:endParaRPr>
          </a:p>
          <a:p>
            <a:pPr marL="0" marR="0" lvl="0" indent="0">
              <a:lnSpc>
                <a:spcPct val="106000"/>
              </a:lnSpc>
              <a:spcBef>
                <a:spcPts val="0"/>
              </a:spcBef>
              <a:spcAft>
                <a:spcPts val="0"/>
              </a:spcAft>
              <a:buSzPts val="1000"/>
              <a:buNone/>
              <a:tabLst>
                <a:tab pos="457200" algn="l"/>
              </a:tabLst>
            </a:pPr>
            <a:r>
              <a:rPr lang="en-IN" b="1" u="sng" dirty="0">
                <a:solidFill>
                  <a:srgbClr val="1F1F1F"/>
                </a:solidFill>
                <a:effectLst/>
                <a:latin typeface="Times New Roman" panose="02020603050405020304" pitchFamily="18" charset="0"/>
                <a:ea typeface="Times New Roman" panose="02020603050405020304" pitchFamily="18" charset="0"/>
                <a:cs typeface="Mangal" panose="02040503050203030202" pitchFamily="18" charset="0"/>
              </a:rPr>
              <a:t>Credentials:</a:t>
            </a:r>
          </a:p>
          <a:p>
            <a:pPr marL="0" marR="0" lvl="0" indent="0">
              <a:lnSpc>
                <a:spcPct val="106000"/>
              </a:lnSpc>
              <a:spcBef>
                <a:spcPts val="0"/>
              </a:spcBef>
              <a:spcAft>
                <a:spcPts val="0"/>
              </a:spcAft>
              <a:buSzPts val="1000"/>
              <a:buNone/>
              <a:tabLst>
                <a:tab pos="457200" algn="l"/>
              </a:tabLst>
            </a:pPr>
            <a:r>
              <a:rPr lang="en-IN" sz="1800" dirty="0">
                <a:solidFill>
                  <a:srgbClr val="1F1F1F"/>
                </a:solidFill>
                <a:effectLst/>
                <a:latin typeface="Times New Roman" panose="02020603050405020304" pitchFamily="18" charset="0"/>
                <a:ea typeface="Times New Roman" panose="02020603050405020304" pitchFamily="18" charset="0"/>
                <a:cs typeface="Mangal" panose="02040503050203030202" pitchFamily="18" charset="0"/>
              </a:rPr>
              <a:t> Outline the access method for ADLS. You might need to configure service principals or use managed identities to grant your Azure Databricks cluster access to your ADLS data.</a:t>
            </a:r>
          </a:p>
          <a:p>
            <a:pPr marL="0" marR="0" lvl="0" indent="0">
              <a:lnSpc>
                <a:spcPct val="106000"/>
              </a:lnSpc>
              <a:spcBef>
                <a:spcPts val="0"/>
              </a:spcBef>
              <a:spcAft>
                <a:spcPts val="0"/>
              </a:spcAft>
              <a:buSzPts val="1000"/>
              <a:buNone/>
              <a:tabLst>
                <a:tab pos="457200" algn="l"/>
              </a:tabLst>
            </a:pPr>
            <a:endParaRPr lang="en-IN" sz="1800" dirty="0">
              <a:solidFill>
                <a:srgbClr val="1F1F1F"/>
              </a:solidFill>
              <a:latin typeface="Times New Roman" panose="02020603050405020304" pitchFamily="18" charset="0"/>
              <a:ea typeface="Calibri" panose="020F0502020204030204" pitchFamily="34" charset="0"/>
              <a:cs typeface="Mangal" panose="02040503050203030202" pitchFamily="18" charset="0"/>
            </a:endParaRPr>
          </a:p>
          <a:p>
            <a:pPr marL="0" marR="0" lvl="0" indent="0">
              <a:lnSpc>
                <a:spcPct val="106000"/>
              </a:lnSpc>
              <a:spcBef>
                <a:spcPts val="0"/>
              </a:spcBef>
              <a:spcAft>
                <a:spcPts val="0"/>
              </a:spcAft>
              <a:buSzPts val="1000"/>
              <a:buNone/>
              <a:tabLst>
                <a:tab pos="457200" algn="l"/>
              </a:tabLst>
            </a:pPr>
            <a:r>
              <a:rPr lang="en-IN" sz="2200" b="1" u="sng" dirty="0">
                <a:solidFill>
                  <a:srgbClr val="1F1F1F"/>
                </a:solidFill>
                <a:effectLst/>
                <a:latin typeface="Times New Roman" panose="02020603050405020304" pitchFamily="18" charset="0"/>
                <a:ea typeface="Times New Roman" panose="02020603050405020304" pitchFamily="18" charset="0"/>
                <a:cs typeface="Mangal" panose="02040503050203030202" pitchFamily="18" charset="0"/>
              </a:rPr>
              <a:t>Filtering: </a:t>
            </a:r>
          </a:p>
          <a:p>
            <a:pPr marL="0" marR="0" lvl="0" indent="0">
              <a:lnSpc>
                <a:spcPct val="106000"/>
              </a:lnSpc>
              <a:spcBef>
                <a:spcPts val="0"/>
              </a:spcBef>
              <a:spcAft>
                <a:spcPts val="0"/>
              </a:spcAft>
              <a:buSzPts val="1000"/>
              <a:buNone/>
              <a:tabLst>
                <a:tab pos="457200" algn="l"/>
              </a:tabLst>
            </a:pPr>
            <a:r>
              <a:rPr lang="en-IN" sz="1800" dirty="0">
                <a:solidFill>
                  <a:srgbClr val="1F1F1F"/>
                </a:solidFill>
                <a:effectLst/>
                <a:latin typeface="Times New Roman" panose="02020603050405020304" pitchFamily="18" charset="0"/>
                <a:ea typeface="Times New Roman" panose="02020603050405020304" pitchFamily="18" charset="0"/>
                <a:cs typeface="Mangal" panose="02040503050203030202" pitchFamily="18" charset="0"/>
              </a:rPr>
              <a:t>Define specific conditions for filtering data subsets based on specific column values or conditions.</a:t>
            </a:r>
          </a:p>
          <a:p>
            <a:pPr marL="0" marR="0" lvl="0" indent="0">
              <a:lnSpc>
                <a:spcPct val="106000"/>
              </a:lnSpc>
              <a:spcBef>
                <a:spcPts val="0"/>
              </a:spcBef>
              <a:spcAft>
                <a:spcPts val="0"/>
              </a:spcAft>
              <a:buSzPts val="1000"/>
              <a:buNone/>
              <a:tabLst>
                <a:tab pos="457200" algn="l"/>
              </a:tabLst>
            </a:pPr>
            <a:endParaRPr lang="en-US" sz="1800" dirty="0">
              <a:solidFill>
                <a:srgbClr val="1F1F1F"/>
              </a:solidFill>
              <a:effectLst/>
              <a:latin typeface="Calibri" panose="020F0502020204030204" pitchFamily="34" charset="0"/>
              <a:ea typeface="Calibri" panose="020F0502020204030204" pitchFamily="34" charset="0"/>
              <a:cs typeface="Mangal" panose="02040503050203030202" pitchFamily="18" charset="0"/>
            </a:endParaRPr>
          </a:p>
          <a:p>
            <a:pPr marL="0" marR="0" lvl="0" indent="0">
              <a:lnSpc>
                <a:spcPct val="106000"/>
              </a:lnSpc>
              <a:spcBef>
                <a:spcPts val="0"/>
              </a:spcBef>
              <a:spcAft>
                <a:spcPts val="0"/>
              </a:spcAft>
              <a:buSzPts val="1000"/>
              <a:buNone/>
              <a:tabLst>
                <a:tab pos="457200" algn="l"/>
              </a:tabLst>
            </a:pPr>
            <a:r>
              <a:rPr lang="en-IN" sz="2200" b="1" u="sng" dirty="0">
                <a:solidFill>
                  <a:srgbClr val="1F1F1F"/>
                </a:solidFill>
                <a:effectLst/>
                <a:latin typeface="Times New Roman" panose="02020603050405020304" pitchFamily="18" charset="0"/>
                <a:ea typeface="Times New Roman" panose="02020603050405020304" pitchFamily="18" charset="0"/>
                <a:cs typeface="Mangal" panose="02040503050203030202" pitchFamily="18" charset="0"/>
              </a:rPr>
              <a:t>Aggregation: </a:t>
            </a:r>
          </a:p>
          <a:p>
            <a:pPr marL="0" marR="0" lvl="0" indent="0">
              <a:lnSpc>
                <a:spcPct val="106000"/>
              </a:lnSpc>
              <a:spcBef>
                <a:spcPts val="0"/>
              </a:spcBef>
              <a:spcAft>
                <a:spcPts val="0"/>
              </a:spcAft>
              <a:buSzPts val="1000"/>
              <a:buNone/>
              <a:tabLst>
                <a:tab pos="457200" algn="l"/>
              </a:tabLst>
            </a:pPr>
            <a:r>
              <a:rPr lang="en-IN" sz="1800" dirty="0">
                <a:solidFill>
                  <a:srgbClr val="1F1F1F"/>
                </a:solidFill>
                <a:effectLst/>
                <a:latin typeface="Times New Roman" panose="02020603050405020304" pitchFamily="18" charset="0"/>
                <a:ea typeface="Times New Roman" panose="02020603050405020304" pitchFamily="18" charset="0"/>
                <a:cs typeface="Mangal" panose="02040503050203030202" pitchFamily="18" charset="0"/>
              </a:rPr>
              <a:t>Specify the desired aggregation operations like calculating averages, sums, or counts across groups of data.</a:t>
            </a:r>
            <a:endParaRPr lang="en-US" sz="1800" dirty="0">
              <a:solidFill>
                <a:srgbClr val="1F1F1F"/>
              </a:solidFill>
              <a:effectLst/>
              <a:latin typeface="Calibri" panose="020F0502020204030204" pitchFamily="34" charset="0"/>
              <a:ea typeface="Calibri" panose="020F0502020204030204" pitchFamily="34" charset="0"/>
              <a:cs typeface="Mangal" panose="02040503050203030202" pitchFamily="18" charset="0"/>
            </a:endParaRPr>
          </a:p>
          <a:p>
            <a:pPr marL="0" marR="0" lvl="0" indent="0">
              <a:lnSpc>
                <a:spcPct val="106000"/>
              </a:lnSpc>
              <a:spcBef>
                <a:spcPts val="0"/>
              </a:spcBef>
              <a:spcAft>
                <a:spcPts val="0"/>
              </a:spcAft>
              <a:buSzPts val="1000"/>
              <a:buNone/>
              <a:tabLst>
                <a:tab pos="457200" algn="l"/>
              </a:tabLst>
            </a:pPr>
            <a:endParaRPr lang="en-US" sz="1800" dirty="0">
              <a:solidFill>
                <a:srgbClr val="1F1F1F"/>
              </a:solidFill>
              <a:effectLst/>
              <a:latin typeface="Calibri" panose="020F0502020204030204" pitchFamily="34" charset="0"/>
              <a:ea typeface="Calibri" panose="020F0502020204030204" pitchFamily="34" charset="0"/>
              <a:cs typeface="Mangal" panose="02040503050203030202" pitchFamily="18" charset="0"/>
            </a:endParaRPr>
          </a:p>
          <a:p>
            <a:endParaRPr lang="en-US" dirty="0"/>
          </a:p>
        </p:txBody>
      </p:sp>
    </p:spTree>
    <p:extLst>
      <p:ext uri="{BB962C8B-B14F-4D97-AF65-F5344CB8AC3E}">
        <p14:creationId xmlns:p14="http://schemas.microsoft.com/office/powerpoint/2010/main" val="4228248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DDB55F-15FF-B9CE-2DF8-9C70CE61C336}"/>
              </a:ext>
            </a:extLst>
          </p:cNvPr>
          <p:cNvSpPr/>
          <p:nvPr/>
        </p:nvSpPr>
        <p:spPr>
          <a:xfrm>
            <a:off x="3184227" y="1367135"/>
            <a:ext cx="6102954" cy="1107996"/>
          </a:xfrm>
          <a:prstGeom prst="rect">
            <a:avLst/>
          </a:prstGeom>
          <a:noFill/>
        </p:spPr>
        <p:txBody>
          <a:bodyPr wrap="none" lIns="91440" tIns="45720" rIns="91440" bIns="45720">
            <a:spAutoFit/>
          </a:bodyPr>
          <a:lstStyle/>
          <a:p>
            <a:pPr algn="ctr"/>
            <a:r>
              <a:rPr lang="en-US" sz="6600" b="1" u="sng" cap="none" spc="0" dirty="0">
                <a:ln w="0"/>
                <a:solidFill>
                  <a:schemeClr val="accent1"/>
                </a:solidFill>
                <a:effectLst>
                  <a:outerShdw blurRad="38100" dist="25400" dir="5400000" algn="ctr" rotWithShape="0">
                    <a:srgbClr val="6E747A">
                      <a:alpha val="43000"/>
                    </a:srgbClr>
                  </a:outerShdw>
                </a:effectLst>
              </a:rPr>
              <a:t>Implementation</a:t>
            </a:r>
          </a:p>
        </p:txBody>
      </p:sp>
      <p:pic>
        <p:nvPicPr>
          <p:cNvPr id="3" name="Picture 2">
            <a:extLst>
              <a:ext uri="{FF2B5EF4-FFF2-40B4-BE49-F238E27FC236}">
                <a16:creationId xmlns:a16="http://schemas.microsoft.com/office/drawing/2014/main" id="{DC2825A3-F956-A1BB-4335-BECBEA07471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69949" y="2720657"/>
            <a:ext cx="5731510" cy="3651885"/>
          </a:xfrm>
          <a:prstGeom prst="rect">
            <a:avLst/>
          </a:prstGeom>
          <a:noFill/>
          <a:ln>
            <a:noFill/>
          </a:ln>
        </p:spPr>
      </p:pic>
    </p:spTree>
    <p:extLst>
      <p:ext uri="{BB962C8B-B14F-4D97-AF65-F5344CB8AC3E}">
        <p14:creationId xmlns:p14="http://schemas.microsoft.com/office/powerpoint/2010/main" val="3270612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0EB02-E353-7E0A-9AA8-61921594A018}"/>
              </a:ext>
            </a:extLst>
          </p:cNvPr>
          <p:cNvSpPr>
            <a:spLocks noGrp="1"/>
          </p:cNvSpPr>
          <p:nvPr>
            <p:ph type="title"/>
          </p:nvPr>
        </p:nvSpPr>
        <p:spPr/>
        <p:txBody>
          <a:bodyPr>
            <a:normAutofit/>
          </a:bodyPr>
          <a:lstStyle/>
          <a:p>
            <a:r>
              <a:rPr lang="en-US" b="1" dirty="0">
                <a:solidFill>
                  <a:schemeClr val="bg1"/>
                </a:solidFill>
                <a:latin typeface="Times New Roman" panose="02020603050405020304" pitchFamily="18" charset="0"/>
                <a:cs typeface="Times New Roman" panose="02020603050405020304" pitchFamily="18" charset="0"/>
              </a:rPr>
              <a:t>Overview of Azure Data Lake</a:t>
            </a:r>
            <a:br>
              <a:rPr lang="en-US" sz="4000" b="1" dirty="0">
                <a:solidFill>
                  <a:schemeClr val="tx1"/>
                </a:solidFill>
                <a:latin typeface="Times New Roman" panose="02020603050405020304" pitchFamily="18" charset="0"/>
                <a:cs typeface="Times New Roman" panose="02020603050405020304" pitchFamily="18" charset="0"/>
              </a:rPr>
            </a:br>
            <a:endParaRPr lang="en-IN" sz="40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7CB9643-68F8-8B4A-31D4-7797D762CC21}"/>
              </a:ext>
            </a:extLst>
          </p:cNvPr>
          <p:cNvSpPr>
            <a:spLocks noGrp="1"/>
          </p:cNvSpPr>
          <p:nvPr>
            <p:ph idx="1"/>
          </p:nvPr>
        </p:nvSpPr>
        <p:spPr/>
        <p:txBody>
          <a:bodyPr/>
          <a:lstStyle/>
          <a:p>
            <a:pPr marL="0" indent="0">
              <a:buNone/>
            </a:pPr>
            <a:r>
              <a:rPr lang="en-US" sz="2400" b="1" u="sng" dirty="0">
                <a:solidFill>
                  <a:schemeClr val="tx1"/>
                </a:solidFill>
                <a:latin typeface="Times New Roman" panose="02020603050405020304" pitchFamily="18" charset="0"/>
                <a:cs typeface="Times New Roman" panose="02020603050405020304" pitchFamily="18" charset="0"/>
              </a:rPr>
              <a:t>Data Storage</a:t>
            </a:r>
          </a:p>
          <a:p>
            <a:pPr marL="0" indent="0">
              <a:buNone/>
            </a:pPr>
            <a:r>
              <a:rPr lang="en-US" sz="2400" dirty="0">
                <a:solidFill>
                  <a:schemeClr val="tx1"/>
                </a:solidFill>
                <a:latin typeface="Times New Roman" panose="02020603050405020304" pitchFamily="18" charset="0"/>
                <a:cs typeface="Times New Roman" panose="02020603050405020304" pitchFamily="18" charset="0"/>
              </a:rPr>
              <a:t>Azure Data Lake provides secure, scalable storage for big data with no limits on capacity.</a:t>
            </a:r>
          </a:p>
          <a:p>
            <a:pPr marL="0" indent="0">
              <a:buNone/>
            </a:pPr>
            <a:r>
              <a:rPr lang="en-US" sz="2400" b="1" u="sng" dirty="0">
                <a:solidFill>
                  <a:schemeClr val="tx1"/>
                </a:solidFill>
                <a:latin typeface="Times New Roman" panose="02020603050405020304" pitchFamily="18" charset="0"/>
                <a:cs typeface="Times New Roman" panose="02020603050405020304" pitchFamily="18" charset="0"/>
              </a:rPr>
              <a:t>Data Analytics</a:t>
            </a:r>
          </a:p>
          <a:p>
            <a:pPr marL="0" indent="0">
              <a:buNone/>
            </a:pPr>
            <a:r>
              <a:rPr lang="en-US" sz="2400" dirty="0">
                <a:solidFill>
                  <a:schemeClr val="tx1"/>
                </a:solidFill>
                <a:latin typeface="Times New Roman" panose="02020603050405020304" pitchFamily="18" charset="0"/>
                <a:cs typeface="Times New Roman" panose="02020603050405020304" pitchFamily="18" charset="0"/>
              </a:rPr>
              <a:t>It offers analytics through integration with various big data tools and languages.</a:t>
            </a:r>
          </a:p>
          <a:p>
            <a:pPr marL="0" indent="0">
              <a:buNone/>
            </a:pPr>
            <a:r>
              <a:rPr lang="en-US" sz="2400" b="1" u="sng" dirty="0">
                <a:solidFill>
                  <a:schemeClr val="tx1"/>
                </a:solidFill>
                <a:latin typeface="Times New Roman" panose="02020603050405020304" pitchFamily="18" charset="0"/>
                <a:cs typeface="Times New Roman" panose="02020603050405020304" pitchFamily="18" charset="0"/>
              </a:rPr>
              <a:t>Security &amp; Governance</a:t>
            </a:r>
          </a:p>
          <a:p>
            <a:pPr marL="0" indent="0">
              <a:buNone/>
            </a:pPr>
            <a:r>
              <a:rPr lang="en-US" sz="2400" dirty="0">
                <a:solidFill>
                  <a:schemeClr val="tx1"/>
                </a:solidFill>
                <a:latin typeface="Times New Roman" panose="02020603050405020304" pitchFamily="18" charset="0"/>
                <a:cs typeface="Times New Roman" panose="02020603050405020304" pitchFamily="18" charset="0"/>
              </a:rPr>
              <a:t>Robust security features and governance capabilities ensure data protection and compliance.</a:t>
            </a:r>
          </a:p>
          <a:p>
            <a:endParaRPr lang="en-IN" dirty="0"/>
          </a:p>
        </p:txBody>
      </p:sp>
    </p:spTree>
    <p:extLst>
      <p:ext uri="{BB962C8B-B14F-4D97-AF65-F5344CB8AC3E}">
        <p14:creationId xmlns:p14="http://schemas.microsoft.com/office/powerpoint/2010/main" val="526672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D5FE1-CD28-FE78-10C1-E536BF126875}"/>
              </a:ext>
            </a:extLst>
          </p:cNvPr>
          <p:cNvSpPr>
            <a:spLocks noGrp="1"/>
          </p:cNvSpPr>
          <p:nvPr>
            <p:ph type="title"/>
          </p:nvPr>
        </p:nvSpPr>
        <p:spPr>
          <a:xfrm>
            <a:off x="293559" y="1255917"/>
            <a:ext cx="2947482" cy="4601183"/>
          </a:xfrm>
        </p:spPr>
        <p:txBody>
          <a:bodyPr/>
          <a:lstStyle/>
          <a:p>
            <a:r>
              <a:rPr lang="en-IN" b="1" dirty="0">
                <a:solidFill>
                  <a:schemeClr val="bg1"/>
                </a:solidFill>
                <a:latin typeface="Times New Roman" panose="02020603050405020304" pitchFamily="18" charset="0"/>
                <a:cs typeface="Times New Roman" panose="02020603050405020304" pitchFamily="18" charset="0"/>
              </a:rPr>
              <a:t>Introduction to PySparkSQL</a:t>
            </a:r>
            <a:br>
              <a:rPr lang="en-IN" b="1" dirty="0">
                <a:solidFill>
                  <a:schemeClr val="tx1"/>
                </a:solidFill>
                <a:latin typeface="Times New Roman" panose="02020603050405020304" pitchFamily="18" charset="0"/>
                <a:cs typeface="Times New Roman" panose="02020603050405020304" pitchFamily="18" charset="0"/>
              </a:rPr>
            </a:b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FE878F4-4BBE-F607-F9F9-DB8EEF1AE53B}"/>
              </a:ext>
            </a:extLst>
          </p:cNvPr>
          <p:cNvSpPr>
            <a:spLocks noGrp="1"/>
          </p:cNvSpPr>
          <p:nvPr>
            <p:ph idx="1"/>
          </p:nvPr>
        </p:nvSpPr>
        <p:spPr/>
        <p:txBody>
          <a:bodyPr/>
          <a:lstStyle/>
          <a:p>
            <a:pPr marL="0" indent="0">
              <a:buNone/>
            </a:pPr>
            <a:r>
              <a:rPr lang="en-IN" sz="2400" b="1" u="sng" dirty="0">
                <a:solidFill>
                  <a:schemeClr val="tx1"/>
                </a:solidFill>
                <a:latin typeface="Times New Roman" panose="02020603050405020304" pitchFamily="18" charset="0"/>
                <a:cs typeface="Times New Roman" panose="02020603050405020304" pitchFamily="18" charset="0"/>
              </a:rPr>
              <a:t>Scalability</a:t>
            </a:r>
          </a:p>
          <a:p>
            <a:pPr marL="0" indent="0">
              <a:buNone/>
            </a:pPr>
            <a:r>
              <a:rPr lang="en-IN" sz="2400" dirty="0">
                <a:solidFill>
                  <a:schemeClr val="tx1"/>
                </a:solidFill>
                <a:latin typeface="Times New Roman" panose="02020603050405020304" pitchFamily="18" charset="0"/>
                <a:cs typeface="Times New Roman" panose="02020603050405020304" pitchFamily="18" charset="0"/>
              </a:rPr>
              <a:t>PySparkSQL provides scalable SQL interface for handling large-scale data processing.</a:t>
            </a:r>
          </a:p>
          <a:p>
            <a:pPr marL="0" indent="0">
              <a:buNone/>
            </a:pPr>
            <a:r>
              <a:rPr lang="en-IN" sz="2400" b="1" u="sng" dirty="0">
                <a:solidFill>
                  <a:schemeClr val="tx1"/>
                </a:solidFill>
                <a:latin typeface="Times New Roman" panose="02020603050405020304" pitchFamily="18" charset="0"/>
                <a:cs typeface="Times New Roman" panose="02020603050405020304" pitchFamily="18" charset="0"/>
              </a:rPr>
              <a:t>Integration</a:t>
            </a:r>
          </a:p>
          <a:p>
            <a:pPr marL="0" indent="0">
              <a:buNone/>
            </a:pPr>
            <a:r>
              <a:rPr lang="en-IN" sz="2400" dirty="0">
                <a:solidFill>
                  <a:schemeClr val="tx1"/>
                </a:solidFill>
                <a:latin typeface="Times New Roman" panose="02020603050405020304" pitchFamily="18" charset="0"/>
                <a:cs typeface="Times New Roman" panose="02020603050405020304" pitchFamily="18" charset="0"/>
              </a:rPr>
              <a:t>Seamless integration with other data processing and machine learning libraries.</a:t>
            </a:r>
          </a:p>
          <a:p>
            <a:pPr marL="0" indent="0">
              <a:buNone/>
            </a:pPr>
            <a:r>
              <a:rPr lang="en-IN" sz="2400" b="1" u="sng" dirty="0">
                <a:solidFill>
                  <a:schemeClr val="tx1"/>
                </a:solidFill>
                <a:latin typeface="Times New Roman" panose="02020603050405020304" pitchFamily="18" charset="0"/>
                <a:cs typeface="Times New Roman" panose="02020603050405020304" pitchFamily="18" charset="0"/>
              </a:rPr>
              <a:t>Performance</a:t>
            </a:r>
          </a:p>
          <a:p>
            <a:pPr marL="0" indent="0">
              <a:buNone/>
            </a:pPr>
            <a:r>
              <a:rPr lang="en-IN" sz="2400" dirty="0">
                <a:solidFill>
                  <a:schemeClr val="tx1"/>
                </a:solidFill>
                <a:latin typeface="Times New Roman" panose="02020603050405020304" pitchFamily="18" charset="0"/>
                <a:cs typeface="Times New Roman" panose="02020603050405020304" pitchFamily="18" charset="0"/>
              </a:rPr>
              <a:t>Offers high performance due to in-memory computation and lazy evaluation.</a:t>
            </a:r>
          </a:p>
          <a:p>
            <a:endParaRPr lang="en-IN" dirty="0"/>
          </a:p>
        </p:txBody>
      </p:sp>
    </p:spTree>
    <p:extLst>
      <p:ext uri="{BB962C8B-B14F-4D97-AF65-F5344CB8AC3E}">
        <p14:creationId xmlns:p14="http://schemas.microsoft.com/office/powerpoint/2010/main" val="3709024339"/>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95</TotalTime>
  <Words>835</Words>
  <Application>Microsoft Office PowerPoint</Application>
  <PresentationFormat>Widescreen</PresentationFormat>
  <Paragraphs>116</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Corbel</vt:lpstr>
      <vt:lpstr>Symbol</vt:lpstr>
      <vt:lpstr>Times New Roman</vt:lpstr>
      <vt:lpstr>Wingdings 2</vt:lpstr>
      <vt:lpstr>Frame</vt:lpstr>
      <vt:lpstr>Exploring and Optimizing Data Lakes with PySparkSQL in Azure Databricks</vt:lpstr>
      <vt:lpstr>Introduction</vt:lpstr>
      <vt:lpstr>Project Overview</vt:lpstr>
      <vt:lpstr>Architecture Diagram</vt:lpstr>
      <vt:lpstr>Azure resources used</vt:lpstr>
      <vt:lpstr>Project Requirements</vt:lpstr>
      <vt:lpstr>PowerPoint Presentation</vt:lpstr>
      <vt:lpstr>Overview of Azure Data Lake </vt:lpstr>
      <vt:lpstr>Introduction to PySparkSQL </vt:lpstr>
      <vt:lpstr>Overview of Azure Databricks platform </vt:lpstr>
      <vt:lpstr>Data exploration techniques using PySparkSQL </vt:lpstr>
      <vt:lpstr>Data optimization techniques using PySparkSQL </vt:lpstr>
      <vt:lpstr>Project Flow</vt:lpstr>
      <vt:lpstr>Visualization in order to Explore Data</vt:lpstr>
      <vt:lpstr>PowerPoint Presentation</vt:lpstr>
      <vt:lpstr>PowerPoint Presentation</vt:lpstr>
      <vt:lpstr>PowerPoint Presentation</vt:lpstr>
      <vt:lpstr>Technologies used</vt:lpstr>
      <vt:lpstr>Project Scope</vt:lpstr>
      <vt:lpstr> Conclusion</vt:lpstr>
      <vt:lpstr>REFERCENCE LINKS: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and Optimizing Data Lakes with PySparkSQL in Azure Databricks</dc:title>
  <dc:creator>Madiha Aimon</dc:creator>
  <cp:lastModifiedBy>Madiha Aimon</cp:lastModifiedBy>
  <cp:revision>3</cp:revision>
  <dcterms:created xsi:type="dcterms:W3CDTF">2024-02-27T14:16:02Z</dcterms:created>
  <dcterms:modified xsi:type="dcterms:W3CDTF">2024-02-29T04:58:26Z</dcterms:modified>
</cp:coreProperties>
</file>