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3E0CA3-EA13-45AD-BBB8-68E783078228}" type="datetimeFigureOut">
              <a:rPr lang="en-PK" smtClean="0"/>
              <a:t>06/11/2023</a:t>
            </a:fld>
            <a:endParaRPr lang="en-PK"/>
          </a:p>
        </p:txBody>
      </p:sp>
      <p:sp>
        <p:nvSpPr>
          <p:cNvPr id="5" name="Footer Placeholder 4"/>
          <p:cNvSpPr>
            <a:spLocks noGrp="1"/>
          </p:cNvSpPr>
          <p:nvPr>
            <p:ph type="ftr" sz="quarter" idx="11"/>
          </p:nvPr>
        </p:nvSpPr>
        <p:spPr>
          <a:xfrm>
            <a:off x="5332412" y="5883275"/>
            <a:ext cx="4324044" cy="365125"/>
          </a:xfrm>
        </p:spPr>
        <p:txBody>
          <a:bodyPr/>
          <a:lstStyle/>
          <a:p>
            <a:endParaRPr lang="en-PK"/>
          </a:p>
        </p:txBody>
      </p:sp>
      <p:sp>
        <p:nvSpPr>
          <p:cNvPr id="6" name="Slide Number Placeholder 5"/>
          <p:cNvSpPr>
            <a:spLocks noGrp="1"/>
          </p:cNvSpPr>
          <p:nvPr>
            <p:ph type="sldNum" sz="quarter" idx="12"/>
          </p:nvPr>
        </p:nvSpPr>
        <p:spPr/>
        <p:txBody>
          <a:bodyPr/>
          <a:lstStyle/>
          <a:p>
            <a:fld id="{66D5DA95-346B-4A05-8F8B-F0698243057D}" type="slidenum">
              <a:rPr lang="en-PK" smtClean="0"/>
              <a:t>‹#›</a:t>
            </a:fld>
            <a:endParaRPr lang="en-PK"/>
          </a:p>
        </p:txBody>
      </p:sp>
    </p:spTree>
    <p:extLst>
      <p:ext uri="{BB962C8B-B14F-4D97-AF65-F5344CB8AC3E}">
        <p14:creationId xmlns:p14="http://schemas.microsoft.com/office/powerpoint/2010/main" val="1062816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3E0CA3-EA13-45AD-BBB8-68E783078228}" type="datetimeFigureOut">
              <a:rPr lang="en-PK" smtClean="0"/>
              <a:t>06/11/2023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6D5DA95-346B-4A05-8F8B-F0698243057D}" type="slidenum">
              <a:rPr lang="en-PK" smtClean="0"/>
              <a:t>‹#›</a:t>
            </a:fld>
            <a:endParaRPr lang="en-PK"/>
          </a:p>
        </p:txBody>
      </p:sp>
    </p:spTree>
    <p:extLst>
      <p:ext uri="{BB962C8B-B14F-4D97-AF65-F5344CB8AC3E}">
        <p14:creationId xmlns:p14="http://schemas.microsoft.com/office/powerpoint/2010/main" val="3944689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3E0CA3-EA13-45AD-BBB8-68E783078228}" type="datetimeFigureOut">
              <a:rPr lang="en-PK" smtClean="0"/>
              <a:t>06/11/2023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6D5DA95-346B-4A05-8F8B-F0698243057D}" type="slidenum">
              <a:rPr lang="en-PK" smtClean="0"/>
              <a:t>‹#›</a:t>
            </a:fld>
            <a:endParaRPr lang="en-PK"/>
          </a:p>
        </p:txBody>
      </p:sp>
    </p:spTree>
    <p:extLst>
      <p:ext uri="{BB962C8B-B14F-4D97-AF65-F5344CB8AC3E}">
        <p14:creationId xmlns:p14="http://schemas.microsoft.com/office/powerpoint/2010/main" val="658708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3E0CA3-EA13-45AD-BBB8-68E783078228}" type="datetimeFigureOut">
              <a:rPr lang="en-PK" smtClean="0"/>
              <a:t>06/11/2023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6D5DA95-346B-4A05-8F8B-F0698243057D}" type="slidenum">
              <a:rPr lang="en-PK" smtClean="0"/>
              <a:t>‹#›</a:t>
            </a:fld>
            <a:endParaRPr lang="en-PK"/>
          </a:p>
        </p:txBody>
      </p:sp>
    </p:spTree>
    <p:extLst>
      <p:ext uri="{BB962C8B-B14F-4D97-AF65-F5344CB8AC3E}">
        <p14:creationId xmlns:p14="http://schemas.microsoft.com/office/powerpoint/2010/main" val="2470594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3E0CA3-EA13-45AD-BBB8-68E783078228}" type="datetimeFigureOut">
              <a:rPr lang="en-PK" smtClean="0"/>
              <a:t>06/11/2023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6D5DA95-346B-4A05-8F8B-F0698243057D}" type="slidenum">
              <a:rPr lang="en-PK" smtClean="0"/>
              <a:t>‹#›</a:t>
            </a:fld>
            <a:endParaRPr lang="en-PK"/>
          </a:p>
        </p:txBody>
      </p:sp>
    </p:spTree>
    <p:extLst>
      <p:ext uri="{BB962C8B-B14F-4D97-AF65-F5344CB8AC3E}">
        <p14:creationId xmlns:p14="http://schemas.microsoft.com/office/powerpoint/2010/main" val="3913502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3E0CA3-EA13-45AD-BBB8-68E783078228}" type="datetimeFigureOut">
              <a:rPr lang="en-PK" smtClean="0"/>
              <a:t>06/11/2023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6D5DA95-346B-4A05-8F8B-F0698243057D}" type="slidenum">
              <a:rPr lang="en-PK" smtClean="0"/>
              <a:t>‹#›</a:t>
            </a:fld>
            <a:endParaRPr lang="en-PK"/>
          </a:p>
        </p:txBody>
      </p:sp>
    </p:spTree>
    <p:extLst>
      <p:ext uri="{BB962C8B-B14F-4D97-AF65-F5344CB8AC3E}">
        <p14:creationId xmlns:p14="http://schemas.microsoft.com/office/powerpoint/2010/main" val="3190059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3E0CA3-EA13-45AD-BBB8-68E783078228}" type="datetimeFigureOut">
              <a:rPr lang="en-PK" smtClean="0"/>
              <a:t>06/11/2023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6D5DA95-346B-4A05-8F8B-F0698243057D}" type="slidenum">
              <a:rPr lang="en-PK" smtClean="0"/>
              <a:t>‹#›</a:t>
            </a:fld>
            <a:endParaRPr lang="en-PK"/>
          </a:p>
        </p:txBody>
      </p:sp>
    </p:spTree>
    <p:extLst>
      <p:ext uri="{BB962C8B-B14F-4D97-AF65-F5344CB8AC3E}">
        <p14:creationId xmlns:p14="http://schemas.microsoft.com/office/powerpoint/2010/main" val="1800712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3E0CA3-EA13-45AD-BBB8-68E783078228}" type="datetimeFigureOut">
              <a:rPr lang="en-PK" smtClean="0"/>
              <a:t>06/11/2023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6D5DA95-346B-4A05-8F8B-F0698243057D}" type="slidenum">
              <a:rPr lang="en-PK" smtClean="0"/>
              <a:t>‹#›</a:t>
            </a:fld>
            <a:endParaRPr lang="en-PK"/>
          </a:p>
        </p:txBody>
      </p:sp>
    </p:spTree>
    <p:extLst>
      <p:ext uri="{BB962C8B-B14F-4D97-AF65-F5344CB8AC3E}">
        <p14:creationId xmlns:p14="http://schemas.microsoft.com/office/powerpoint/2010/main" val="28351351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3E0CA3-EA13-45AD-BBB8-68E783078228}" type="datetimeFigureOut">
              <a:rPr lang="en-PK" smtClean="0"/>
              <a:t>06/11/2023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6D5DA95-346B-4A05-8F8B-F0698243057D}" type="slidenum">
              <a:rPr lang="en-PK" smtClean="0"/>
              <a:t>‹#›</a:t>
            </a:fld>
            <a:endParaRPr lang="en-PK"/>
          </a:p>
        </p:txBody>
      </p:sp>
    </p:spTree>
    <p:extLst>
      <p:ext uri="{BB962C8B-B14F-4D97-AF65-F5344CB8AC3E}">
        <p14:creationId xmlns:p14="http://schemas.microsoft.com/office/powerpoint/2010/main" val="879591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3E0CA3-EA13-45AD-BBB8-68E783078228}" type="datetimeFigureOut">
              <a:rPr lang="en-PK" smtClean="0"/>
              <a:t>06/11/2023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a:xfrm>
            <a:off x="10951856" y="5867131"/>
            <a:ext cx="551167" cy="365125"/>
          </a:xfrm>
        </p:spPr>
        <p:txBody>
          <a:bodyPr/>
          <a:lstStyle/>
          <a:p>
            <a:fld id="{66D5DA95-346B-4A05-8F8B-F0698243057D}" type="slidenum">
              <a:rPr lang="en-PK" smtClean="0"/>
              <a:t>‹#›</a:t>
            </a:fld>
            <a:endParaRPr lang="en-PK"/>
          </a:p>
        </p:txBody>
      </p:sp>
    </p:spTree>
    <p:extLst>
      <p:ext uri="{BB962C8B-B14F-4D97-AF65-F5344CB8AC3E}">
        <p14:creationId xmlns:p14="http://schemas.microsoft.com/office/powerpoint/2010/main" val="2573660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3E0CA3-EA13-45AD-BBB8-68E783078228}" type="datetimeFigureOut">
              <a:rPr lang="en-PK" smtClean="0"/>
              <a:t>06/11/2023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6D5DA95-346B-4A05-8F8B-F0698243057D}" type="slidenum">
              <a:rPr lang="en-PK" smtClean="0"/>
              <a:t>‹#›</a:t>
            </a:fld>
            <a:endParaRPr lang="en-PK"/>
          </a:p>
        </p:txBody>
      </p:sp>
    </p:spTree>
    <p:extLst>
      <p:ext uri="{BB962C8B-B14F-4D97-AF65-F5344CB8AC3E}">
        <p14:creationId xmlns:p14="http://schemas.microsoft.com/office/powerpoint/2010/main" val="568071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3E0CA3-EA13-45AD-BBB8-68E783078228}" type="datetimeFigureOut">
              <a:rPr lang="en-PK" smtClean="0"/>
              <a:t>06/11/2023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6D5DA95-346B-4A05-8F8B-F0698243057D}" type="slidenum">
              <a:rPr lang="en-PK" smtClean="0"/>
              <a:t>‹#›</a:t>
            </a:fld>
            <a:endParaRPr lang="en-PK"/>
          </a:p>
        </p:txBody>
      </p:sp>
    </p:spTree>
    <p:extLst>
      <p:ext uri="{BB962C8B-B14F-4D97-AF65-F5344CB8AC3E}">
        <p14:creationId xmlns:p14="http://schemas.microsoft.com/office/powerpoint/2010/main" val="2877140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3E0CA3-EA13-45AD-BBB8-68E783078228}" type="datetimeFigureOut">
              <a:rPr lang="en-PK" smtClean="0"/>
              <a:t>06/11/2023</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66D5DA95-346B-4A05-8F8B-F0698243057D}" type="slidenum">
              <a:rPr lang="en-PK" smtClean="0"/>
              <a:t>‹#›</a:t>
            </a:fld>
            <a:endParaRPr lang="en-PK"/>
          </a:p>
        </p:txBody>
      </p:sp>
    </p:spTree>
    <p:extLst>
      <p:ext uri="{BB962C8B-B14F-4D97-AF65-F5344CB8AC3E}">
        <p14:creationId xmlns:p14="http://schemas.microsoft.com/office/powerpoint/2010/main" val="273202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3E0CA3-EA13-45AD-BBB8-68E783078228}" type="datetimeFigureOut">
              <a:rPr lang="en-PK" smtClean="0"/>
              <a:t>06/11/2023</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66D5DA95-346B-4A05-8F8B-F0698243057D}" type="slidenum">
              <a:rPr lang="en-PK" smtClean="0"/>
              <a:t>‹#›</a:t>
            </a:fld>
            <a:endParaRPr lang="en-PK"/>
          </a:p>
        </p:txBody>
      </p:sp>
    </p:spTree>
    <p:extLst>
      <p:ext uri="{BB962C8B-B14F-4D97-AF65-F5344CB8AC3E}">
        <p14:creationId xmlns:p14="http://schemas.microsoft.com/office/powerpoint/2010/main" val="1665148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3E0CA3-EA13-45AD-BBB8-68E783078228}" type="datetimeFigureOut">
              <a:rPr lang="en-PK" smtClean="0"/>
              <a:t>06/11/2023</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66D5DA95-346B-4A05-8F8B-F0698243057D}" type="slidenum">
              <a:rPr lang="en-PK" smtClean="0"/>
              <a:t>‹#›</a:t>
            </a:fld>
            <a:endParaRPr lang="en-PK"/>
          </a:p>
        </p:txBody>
      </p:sp>
    </p:spTree>
    <p:extLst>
      <p:ext uri="{BB962C8B-B14F-4D97-AF65-F5344CB8AC3E}">
        <p14:creationId xmlns:p14="http://schemas.microsoft.com/office/powerpoint/2010/main" val="511597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3E0CA3-EA13-45AD-BBB8-68E783078228}" type="datetimeFigureOut">
              <a:rPr lang="en-PK" smtClean="0"/>
              <a:t>06/11/2023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6D5DA95-346B-4A05-8F8B-F0698243057D}" type="slidenum">
              <a:rPr lang="en-PK" smtClean="0"/>
              <a:t>‹#›</a:t>
            </a:fld>
            <a:endParaRPr lang="en-PK"/>
          </a:p>
        </p:txBody>
      </p:sp>
    </p:spTree>
    <p:extLst>
      <p:ext uri="{BB962C8B-B14F-4D97-AF65-F5344CB8AC3E}">
        <p14:creationId xmlns:p14="http://schemas.microsoft.com/office/powerpoint/2010/main" val="330765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3E0CA3-EA13-45AD-BBB8-68E783078228}" type="datetimeFigureOut">
              <a:rPr lang="en-PK" smtClean="0"/>
              <a:t>06/11/2023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6D5DA95-346B-4A05-8F8B-F0698243057D}" type="slidenum">
              <a:rPr lang="en-PK" smtClean="0"/>
              <a:t>‹#›</a:t>
            </a:fld>
            <a:endParaRPr lang="en-PK"/>
          </a:p>
        </p:txBody>
      </p:sp>
    </p:spTree>
    <p:extLst>
      <p:ext uri="{BB962C8B-B14F-4D97-AF65-F5344CB8AC3E}">
        <p14:creationId xmlns:p14="http://schemas.microsoft.com/office/powerpoint/2010/main" val="4118209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13E0CA3-EA13-45AD-BBB8-68E783078228}" type="datetimeFigureOut">
              <a:rPr lang="en-PK" smtClean="0"/>
              <a:t>06/11/2023</a:t>
            </a:fld>
            <a:endParaRPr lang="en-PK"/>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PK"/>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6D5DA95-346B-4A05-8F8B-F0698243057D}" type="slidenum">
              <a:rPr lang="en-PK" smtClean="0"/>
              <a:t>‹#›</a:t>
            </a:fld>
            <a:endParaRPr lang="en-PK"/>
          </a:p>
        </p:txBody>
      </p:sp>
    </p:spTree>
    <p:extLst>
      <p:ext uri="{BB962C8B-B14F-4D97-AF65-F5344CB8AC3E}">
        <p14:creationId xmlns:p14="http://schemas.microsoft.com/office/powerpoint/2010/main" val="339056590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B81B9-3C87-5FE8-EDF9-86C77B4055AE}"/>
              </a:ext>
            </a:extLst>
          </p:cNvPr>
          <p:cNvSpPr>
            <a:spLocks noGrp="1"/>
          </p:cNvSpPr>
          <p:nvPr>
            <p:ph type="ctrTitle"/>
          </p:nvPr>
        </p:nvSpPr>
        <p:spPr/>
        <p:txBody>
          <a:bodyPr/>
          <a:lstStyle/>
          <a:p>
            <a:r>
              <a:rPr lang="en-US" dirty="0"/>
              <a:t>Web Technology</a:t>
            </a:r>
            <a:endParaRPr lang="en-PK" dirty="0"/>
          </a:p>
        </p:txBody>
      </p:sp>
      <p:sp>
        <p:nvSpPr>
          <p:cNvPr id="3" name="Subtitle 2">
            <a:extLst>
              <a:ext uri="{FF2B5EF4-FFF2-40B4-BE49-F238E27FC236}">
                <a16:creationId xmlns:a16="http://schemas.microsoft.com/office/drawing/2014/main" id="{CCBF2A75-ED88-2594-83DA-370B278DDBA1}"/>
              </a:ext>
            </a:extLst>
          </p:cNvPr>
          <p:cNvSpPr>
            <a:spLocks noGrp="1"/>
          </p:cNvSpPr>
          <p:nvPr>
            <p:ph type="subTitle" idx="1"/>
          </p:nvPr>
        </p:nvSpPr>
        <p:spPr/>
        <p:txBody>
          <a:bodyPr/>
          <a:lstStyle/>
          <a:p>
            <a:r>
              <a:rPr lang="en-US" dirty="0"/>
              <a:t>Madiha Hameed</a:t>
            </a:r>
            <a:endParaRPr lang="en-PK" dirty="0"/>
          </a:p>
        </p:txBody>
      </p:sp>
    </p:spTree>
    <p:extLst>
      <p:ext uri="{BB962C8B-B14F-4D97-AF65-F5344CB8AC3E}">
        <p14:creationId xmlns:p14="http://schemas.microsoft.com/office/powerpoint/2010/main" val="1839071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C29E-B13F-0949-1398-3F88B8C22562}"/>
              </a:ext>
            </a:extLst>
          </p:cNvPr>
          <p:cNvSpPr>
            <a:spLocks noGrp="1"/>
          </p:cNvSpPr>
          <p:nvPr>
            <p:ph type="title"/>
          </p:nvPr>
        </p:nvSpPr>
        <p:spPr/>
        <p:txBody>
          <a:bodyPr/>
          <a:lstStyle/>
          <a:p>
            <a:r>
              <a:rPr lang="en-US" dirty="0"/>
              <a:t>CSS (Cascading Style Sheets)</a:t>
            </a:r>
            <a:endParaRPr lang="en-PK" dirty="0"/>
          </a:p>
        </p:txBody>
      </p:sp>
      <p:sp>
        <p:nvSpPr>
          <p:cNvPr id="3" name="Content Placeholder 2">
            <a:extLst>
              <a:ext uri="{FF2B5EF4-FFF2-40B4-BE49-F238E27FC236}">
                <a16:creationId xmlns:a16="http://schemas.microsoft.com/office/drawing/2014/main" id="{2043899D-A844-0F42-05B3-CEF209EB78B2}"/>
              </a:ext>
            </a:extLst>
          </p:cNvPr>
          <p:cNvSpPr>
            <a:spLocks noGrp="1"/>
          </p:cNvSpPr>
          <p:nvPr>
            <p:ph idx="1"/>
          </p:nvPr>
        </p:nvSpPr>
        <p:spPr/>
        <p:txBody>
          <a:bodyPr>
            <a:normAutofit fontScale="70000" lnSpcReduction="20000"/>
          </a:bodyPr>
          <a:lstStyle/>
          <a:p>
            <a:pPr algn="just"/>
            <a:r>
              <a:rPr lang="en-US" dirty="0"/>
              <a:t>CSS (Cascading Style Sheets) is a stylesheet language used to describe how web documents (HTML or XML) are presented or displayed on the screen.</a:t>
            </a:r>
          </a:p>
          <a:p>
            <a:pPr algn="just"/>
            <a:r>
              <a:rPr lang="en-US" dirty="0"/>
              <a:t>It controls the layout, appearance, and formatting of elements on a web page. </a:t>
            </a:r>
          </a:p>
          <a:p>
            <a:pPr algn="just"/>
            <a:r>
              <a:rPr lang="en-US" dirty="0"/>
              <a:t>CSS allows web developers to separate the structure and content of a web page from its visual design, making it easier to create and maintain consistent and visually appealing web pages. </a:t>
            </a:r>
          </a:p>
          <a:p>
            <a:pPr algn="just"/>
            <a:r>
              <a:rPr lang="en-US" dirty="0"/>
              <a:t>CSS defines styling rules using properties and values, and these rules can be applied to specific HTML elements through selectors. </a:t>
            </a:r>
          </a:p>
          <a:p>
            <a:pPr algn="just"/>
            <a:r>
              <a:rPr lang="en-US" dirty="0"/>
              <a:t>It also incorporates the concept of cascading, where styles can be inherited, overridden, and combined, allowing for flexibility in the design of web pages.</a:t>
            </a:r>
          </a:p>
          <a:p>
            <a:pPr algn="just"/>
            <a:r>
              <a:rPr lang="en-US" dirty="0"/>
              <a:t> Media queries in CSS enable responsive design by allowing styles to adapt to different screen sizes and devices</a:t>
            </a:r>
            <a:r>
              <a:rPr lang="en-US" sz="1200" b="0" i="0" dirty="0">
                <a:solidFill>
                  <a:srgbClr val="374151"/>
                </a:solidFill>
                <a:effectLst/>
                <a:latin typeface="Söhne"/>
              </a:rPr>
              <a:t>.</a:t>
            </a:r>
            <a:endParaRPr lang="en-PK" dirty="0"/>
          </a:p>
        </p:txBody>
      </p:sp>
    </p:spTree>
    <p:extLst>
      <p:ext uri="{BB962C8B-B14F-4D97-AF65-F5344CB8AC3E}">
        <p14:creationId xmlns:p14="http://schemas.microsoft.com/office/powerpoint/2010/main" val="1725467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C1CE-8C08-DA26-942A-6244B8825B4F}"/>
              </a:ext>
            </a:extLst>
          </p:cNvPr>
          <p:cNvSpPr>
            <a:spLocks noGrp="1"/>
          </p:cNvSpPr>
          <p:nvPr>
            <p:ph type="title"/>
          </p:nvPr>
        </p:nvSpPr>
        <p:spPr>
          <a:xfrm>
            <a:off x="1634436" y="303663"/>
            <a:ext cx="10018713" cy="1752599"/>
          </a:xfrm>
        </p:spPr>
        <p:txBody>
          <a:bodyPr/>
          <a:lstStyle/>
          <a:p>
            <a:r>
              <a:rPr lang="en-US" dirty="0"/>
              <a:t>Types of CSS</a:t>
            </a:r>
            <a:endParaRPr lang="en-PK" dirty="0"/>
          </a:p>
        </p:txBody>
      </p:sp>
      <p:sp>
        <p:nvSpPr>
          <p:cNvPr id="3" name="Content Placeholder 2">
            <a:extLst>
              <a:ext uri="{FF2B5EF4-FFF2-40B4-BE49-F238E27FC236}">
                <a16:creationId xmlns:a16="http://schemas.microsoft.com/office/drawing/2014/main" id="{A517D428-9C29-3B7E-FF78-1FB5A3583D8D}"/>
              </a:ext>
            </a:extLst>
          </p:cNvPr>
          <p:cNvSpPr>
            <a:spLocks noGrp="1"/>
          </p:cNvSpPr>
          <p:nvPr>
            <p:ph idx="1"/>
          </p:nvPr>
        </p:nvSpPr>
        <p:spPr>
          <a:xfrm>
            <a:off x="1484310" y="1856097"/>
            <a:ext cx="10018713" cy="3935104"/>
          </a:xfrm>
        </p:spPr>
        <p:txBody>
          <a:bodyPr>
            <a:normAutofit/>
          </a:bodyPr>
          <a:lstStyle/>
          <a:p>
            <a:pPr>
              <a:lnSpc>
                <a:spcPct val="107000"/>
              </a:lnSpc>
              <a:spcAft>
                <a:spcPts val="800"/>
              </a:spcAft>
            </a:pPr>
            <a:r>
              <a:rPr lang="en-PK" sz="1800" b="1" kern="100" dirty="0">
                <a:effectLst/>
                <a:latin typeface="Times New Roman" panose="02020603050405020304" pitchFamily="18" charset="0"/>
                <a:ea typeface="Calibri" panose="020F0502020204030204" pitchFamily="34" charset="0"/>
                <a:cs typeface="Times New Roman" panose="02020603050405020304" pitchFamily="18" charset="0"/>
              </a:rPr>
              <a:t>CSS (Cascading Style Sheets)</a:t>
            </a:r>
            <a:r>
              <a:rPr lang="en-PK" sz="1800" kern="100" dirty="0">
                <a:effectLst/>
                <a:latin typeface="Times New Roman" panose="02020603050405020304" pitchFamily="18" charset="0"/>
                <a:ea typeface="Calibri" panose="020F0502020204030204" pitchFamily="34" charset="0"/>
                <a:cs typeface="Times New Roman" panose="02020603050405020304" pitchFamily="18" charset="0"/>
              </a:rPr>
              <a:t> can be categorized into various types or approaches; each serving different purposes and use cases. The main types of CSS are:</a:t>
            </a:r>
            <a:endParaRPr lang="en-PK"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PK" sz="1800" b="1" kern="100" dirty="0">
                <a:effectLst/>
                <a:latin typeface="Times New Roman" panose="02020603050405020304" pitchFamily="18" charset="0"/>
                <a:ea typeface="Calibri" panose="020F0502020204030204" pitchFamily="34" charset="0"/>
                <a:cs typeface="Times New Roman" panose="02020603050405020304" pitchFamily="18" charset="0"/>
              </a:rPr>
              <a:t>Inline CSS:</a:t>
            </a:r>
            <a:r>
              <a:rPr lang="en-PK" sz="1800" kern="100" dirty="0">
                <a:effectLst/>
                <a:latin typeface="Times New Roman" panose="02020603050405020304" pitchFamily="18" charset="0"/>
                <a:ea typeface="Calibri" panose="020F0502020204030204" pitchFamily="34" charset="0"/>
                <a:cs typeface="Times New Roman" panose="02020603050405020304" pitchFamily="18" charset="0"/>
              </a:rPr>
              <a:t> Inline CSS is applied directly to individual HTML elements using the style attribute. This method is useful when you want to apply unique styles to a specific element. However, it's not recommended for large-scale styling because it mixes HTML content with presentation, making it harder to maintain and reuse styles.</a:t>
            </a:r>
            <a:endParaRPr lang="en-PK"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PK" sz="1800" b="1" kern="100" dirty="0">
                <a:effectLst/>
                <a:latin typeface="Times New Roman" panose="02020603050405020304" pitchFamily="18" charset="0"/>
                <a:ea typeface="Calibri" panose="020F0502020204030204" pitchFamily="34" charset="0"/>
                <a:cs typeface="Times New Roman" panose="02020603050405020304" pitchFamily="18" charset="0"/>
              </a:rPr>
              <a:t>Example:</a:t>
            </a:r>
            <a:endParaRPr lang="en-PK"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PK" sz="1800" kern="100" dirty="0">
                <a:effectLst/>
                <a:latin typeface="Times New Roman" panose="02020603050405020304" pitchFamily="18" charset="0"/>
                <a:ea typeface="Calibri" panose="020F0502020204030204" pitchFamily="34" charset="0"/>
                <a:cs typeface="Times New Roman" panose="02020603050405020304" pitchFamily="18" charset="0"/>
              </a:rPr>
              <a:t>&lt;p style="</a:t>
            </a:r>
            <a:r>
              <a:rPr lang="en-PK" sz="1800" kern="100" dirty="0" err="1">
                <a:effectLst/>
                <a:latin typeface="Times New Roman" panose="02020603050405020304" pitchFamily="18" charset="0"/>
                <a:ea typeface="Calibri" panose="020F0502020204030204" pitchFamily="34" charset="0"/>
                <a:cs typeface="Times New Roman" panose="02020603050405020304" pitchFamily="18" charset="0"/>
              </a:rPr>
              <a:t>color</a:t>
            </a:r>
            <a:r>
              <a:rPr lang="en-PK" sz="1800" kern="100" dirty="0">
                <a:effectLst/>
                <a:latin typeface="Times New Roman" panose="02020603050405020304" pitchFamily="18" charset="0"/>
                <a:ea typeface="Calibri" panose="020F0502020204030204" pitchFamily="34" charset="0"/>
                <a:cs typeface="Times New Roman" panose="02020603050405020304" pitchFamily="18" charset="0"/>
              </a:rPr>
              <a:t>: red; font-size: 16px;"&gt;This is a red text with a 16px font size.&lt;/p&gt; </a:t>
            </a:r>
            <a:endParaRPr lang="en-PK"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PK"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PK" dirty="0"/>
          </a:p>
        </p:txBody>
      </p:sp>
    </p:spTree>
    <p:extLst>
      <p:ext uri="{BB962C8B-B14F-4D97-AF65-F5344CB8AC3E}">
        <p14:creationId xmlns:p14="http://schemas.microsoft.com/office/powerpoint/2010/main" val="8692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DB2CC9-10B0-1C99-3831-EE29B3F56526}"/>
              </a:ext>
            </a:extLst>
          </p:cNvPr>
          <p:cNvSpPr>
            <a:spLocks noGrp="1"/>
          </p:cNvSpPr>
          <p:nvPr>
            <p:ph idx="1"/>
          </p:nvPr>
        </p:nvSpPr>
        <p:spPr>
          <a:xfrm>
            <a:off x="1484310" y="1351129"/>
            <a:ext cx="10018713" cy="4440072"/>
          </a:xfrm>
        </p:spPr>
        <p:txBody>
          <a:bodyPr>
            <a:normAutofit/>
          </a:bodyPr>
          <a:lstStyle/>
          <a:p>
            <a:r>
              <a:rPr lang="en-PK" sz="2400" b="1" kern="100" dirty="0">
                <a:effectLst/>
                <a:latin typeface="Times New Roman" panose="02020603050405020304" pitchFamily="18" charset="0"/>
                <a:ea typeface="Calibri" panose="020F0502020204030204" pitchFamily="34" charset="0"/>
                <a:cs typeface="Times New Roman" panose="02020603050405020304" pitchFamily="18" charset="0"/>
              </a:rPr>
              <a:t>Internal or Embedded CSS:</a:t>
            </a:r>
            <a:r>
              <a:rPr lang="en-PK" sz="2400" kern="100" dirty="0">
                <a:effectLst/>
                <a:latin typeface="Times New Roman" panose="02020603050405020304" pitchFamily="18" charset="0"/>
                <a:ea typeface="Calibri" panose="020F0502020204030204" pitchFamily="34" charset="0"/>
                <a:cs typeface="Times New Roman" panose="02020603050405020304" pitchFamily="18" charset="0"/>
              </a:rPr>
              <a:t> Internal CSS is defined within the HTML document using the &lt;style&gt; element in the document's &lt;head&gt;. It allows you to apply styles to multiple elements within the same document. This approach is useful when you want to maintain a level of between content and presentation in a single document.</a:t>
            </a:r>
            <a:endParaRPr lang="en-PK"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PK" sz="1800" b="1" kern="100" dirty="0">
                <a:effectLst/>
                <a:latin typeface="Times New Roman" panose="02020603050405020304" pitchFamily="18" charset="0"/>
                <a:ea typeface="Calibri" panose="020F0502020204030204" pitchFamily="34" charset="0"/>
                <a:cs typeface="Times New Roman" panose="02020603050405020304" pitchFamily="18" charset="0"/>
              </a:rPr>
              <a:t>Example:</a:t>
            </a:r>
            <a:endParaRPr lang="en-PK"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PK" sz="1800" kern="100" dirty="0">
                <a:effectLst/>
                <a:latin typeface="Times New Roman" panose="02020603050405020304" pitchFamily="18" charset="0"/>
                <a:ea typeface="Calibri" panose="020F0502020204030204" pitchFamily="34" charset="0"/>
                <a:cs typeface="Times New Roman" panose="02020603050405020304" pitchFamily="18" charset="0"/>
              </a:rPr>
              <a:t>&lt;head&gt; &lt;style&gt; p { </a:t>
            </a:r>
            <a:r>
              <a:rPr lang="en-PK" sz="1800" kern="100" dirty="0" err="1">
                <a:effectLst/>
                <a:latin typeface="Times New Roman" panose="02020603050405020304" pitchFamily="18" charset="0"/>
                <a:ea typeface="Calibri" panose="020F0502020204030204" pitchFamily="34" charset="0"/>
                <a:cs typeface="Times New Roman" panose="02020603050405020304" pitchFamily="18" charset="0"/>
              </a:rPr>
              <a:t>color</a:t>
            </a:r>
            <a:r>
              <a:rPr lang="en-PK" sz="1800" kern="100" dirty="0">
                <a:effectLst/>
                <a:latin typeface="Times New Roman" panose="02020603050405020304" pitchFamily="18" charset="0"/>
                <a:ea typeface="Calibri" panose="020F0502020204030204" pitchFamily="34" charset="0"/>
                <a:cs typeface="Times New Roman" panose="02020603050405020304" pitchFamily="18" charset="0"/>
              </a:rPr>
              <a:t>: blue; font-size: 18px; } &lt;/style&gt; &lt;/head&gt; &lt;body&gt; &lt;p&gt;This is a blue text with an 18px font size.&lt;/p&gt; &lt;/body&gt; </a:t>
            </a:r>
            <a:endParaRPr lang="en-PK"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PK" dirty="0"/>
          </a:p>
        </p:txBody>
      </p:sp>
    </p:spTree>
    <p:extLst>
      <p:ext uri="{BB962C8B-B14F-4D97-AF65-F5344CB8AC3E}">
        <p14:creationId xmlns:p14="http://schemas.microsoft.com/office/powerpoint/2010/main" val="2343775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C3361D-FC13-75BD-EA71-2CC3B34B6646}"/>
              </a:ext>
            </a:extLst>
          </p:cNvPr>
          <p:cNvSpPr>
            <a:spLocks noGrp="1"/>
          </p:cNvSpPr>
          <p:nvPr>
            <p:ph idx="1"/>
          </p:nvPr>
        </p:nvSpPr>
        <p:spPr>
          <a:xfrm>
            <a:off x="1484310" y="914401"/>
            <a:ext cx="10018713" cy="4876800"/>
          </a:xfrm>
        </p:spPr>
        <p:txBody>
          <a:bodyPr>
            <a:normAutofit/>
          </a:bodyPr>
          <a:lstStyle/>
          <a:p>
            <a:pPr>
              <a:lnSpc>
                <a:spcPct val="107000"/>
              </a:lnSpc>
              <a:spcAft>
                <a:spcPts val="800"/>
              </a:spcAft>
            </a:pPr>
            <a:r>
              <a:rPr lang="en-PK" sz="1800" b="1" kern="100" dirty="0">
                <a:effectLst/>
                <a:latin typeface="Times New Roman" panose="02020603050405020304" pitchFamily="18" charset="0"/>
                <a:ea typeface="Calibri" panose="020F0502020204030204" pitchFamily="34" charset="0"/>
                <a:cs typeface="Times New Roman" panose="02020603050405020304" pitchFamily="18" charset="0"/>
              </a:rPr>
              <a:t>External CSS:</a:t>
            </a:r>
            <a:r>
              <a:rPr lang="en-PK" sz="1800" kern="100" dirty="0">
                <a:effectLst/>
                <a:latin typeface="Times New Roman" panose="02020603050405020304" pitchFamily="18" charset="0"/>
                <a:ea typeface="Calibri" panose="020F0502020204030204" pitchFamily="34" charset="0"/>
                <a:cs typeface="Times New Roman" panose="02020603050405020304" pitchFamily="18" charset="0"/>
              </a:rPr>
              <a:t> External CSS is the most common and recommended way to manage styles. CSS rules are defined in a separate .</a:t>
            </a:r>
            <a:r>
              <a:rPr lang="en-PK" sz="1800" kern="100" dirty="0" err="1">
                <a:effectLst/>
                <a:latin typeface="Times New Roman" panose="02020603050405020304" pitchFamily="18" charset="0"/>
                <a:ea typeface="Calibri" panose="020F0502020204030204" pitchFamily="34" charset="0"/>
                <a:cs typeface="Times New Roman" panose="02020603050405020304" pitchFamily="18" charset="0"/>
              </a:rPr>
              <a:t>css</a:t>
            </a:r>
            <a:r>
              <a:rPr lang="en-PK" sz="1800" kern="100" dirty="0">
                <a:effectLst/>
                <a:latin typeface="Times New Roman" panose="02020603050405020304" pitchFamily="18" charset="0"/>
                <a:ea typeface="Calibri" panose="020F0502020204030204" pitchFamily="34" charset="0"/>
                <a:cs typeface="Times New Roman" panose="02020603050405020304" pitchFamily="18" charset="0"/>
              </a:rPr>
              <a:t> file and linked to HTML documents using the &lt;link&gt; element. This approach promotes reusability and maintainability of styles across multiple web pages.</a:t>
            </a:r>
            <a:endParaRPr lang="en-PK"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PK" sz="1800" b="1" kern="100" dirty="0">
                <a:effectLst/>
                <a:latin typeface="Times New Roman" panose="02020603050405020304" pitchFamily="18" charset="0"/>
                <a:ea typeface="Calibri" panose="020F0502020204030204" pitchFamily="34" charset="0"/>
                <a:cs typeface="Times New Roman" panose="02020603050405020304" pitchFamily="18" charset="0"/>
              </a:rPr>
              <a:t>Example </a:t>
            </a:r>
            <a:endPar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PK" sz="1800" kern="100" dirty="0">
                <a:highlight>
                  <a:srgbClr val="FFFF00"/>
                </a:highlight>
                <a:latin typeface="Times New Roman" panose="02020603050405020304" pitchFamily="18" charset="0"/>
                <a:cs typeface="Times New Roman" panose="02020603050405020304" pitchFamily="18" charset="0"/>
              </a:rPr>
              <a:t>style.css</a:t>
            </a:r>
          </a:p>
          <a:p>
            <a:pPr marL="0" indent="0">
              <a:lnSpc>
                <a:spcPct val="107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PK" sz="1800" kern="100" dirty="0">
                <a:effectLst/>
                <a:latin typeface="Times New Roman" panose="02020603050405020304" pitchFamily="18" charset="0"/>
                <a:ea typeface="Calibri" panose="020F0502020204030204" pitchFamily="34" charset="0"/>
                <a:cs typeface="Times New Roman" panose="02020603050405020304" pitchFamily="18" charset="0"/>
              </a:rPr>
              <a:t>/* style.css */ p { </a:t>
            </a:r>
            <a:r>
              <a:rPr lang="en-PK" sz="1800" kern="100" dirty="0" err="1">
                <a:effectLst/>
                <a:latin typeface="Times New Roman" panose="02020603050405020304" pitchFamily="18" charset="0"/>
                <a:ea typeface="Calibri" panose="020F0502020204030204" pitchFamily="34" charset="0"/>
                <a:cs typeface="Times New Roman" panose="02020603050405020304" pitchFamily="18" charset="0"/>
              </a:rPr>
              <a:t>color</a:t>
            </a:r>
            <a:r>
              <a:rPr lang="en-PK" sz="1800" kern="100" dirty="0">
                <a:effectLst/>
                <a:latin typeface="Times New Roman" panose="02020603050405020304" pitchFamily="18" charset="0"/>
                <a:ea typeface="Calibri" panose="020F0502020204030204" pitchFamily="34" charset="0"/>
                <a:cs typeface="Times New Roman" panose="02020603050405020304" pitchFamily="18" charset="0"/>
              </a:rPr>
              <a:t>: green; font-size: 20px; } </a:t>
            </a:r>
            <a:endParaRPr lang="en-PK"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PK" sz="1800" b="1" kern="100" dirty="0">
                <a:effectLst/>
                <a:latin typeface="Times New Roman" panose="02020603050405020304" pitchFamily="18" charset="0"/>
                <a:ea typeface="Calibri" panose="020F0502020204030204" pitchFamily="34" charset="0"/>
                <a:cs typeface="Times New Roman" panose="02020603050405020304" pitchFamily="18" charset="0"/>
              </a:rPr>
              <a:t>In HTML:</a:t>
            </a:r>
            <a:endParaRPr lang="en-PK"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PK" sz="1800" kern="100" dirty="0">
                <a:effectLst/>
                <a:latin typeface="Times New Roman" panose="02020603050405020304" pitchFamily="18" charset="0"/>
                <a:ea typeface="Calibri" panose="020F0502020204030204" pitchFamily="34" charset="0"/>
                <a:cs typeface="Times New Roman" panose="02020603050405020304" pitchFamily="18" charset="0"/>
              </a:rPr>
              <a:t>&lt;head&gt; &lt;link </a:t>
            </a:r>
            <a:r>
              <a:rPr lang="en-PK" sz="1800" kern="100" dirty="0" err="1">
                <a:effectLst/>
                <a:latin typeface="Times New Roman" panose="02020603050405020304" pitchFamily="18" charset="0"/>
                <a:ea typeface="Calibri" panose="020F0502020204030204" pitchFamily="34" charset="0"/>
                <a:cs typeface="Times New Roman" panose="02020603050405020304" pitchFamily="18" charset="0"/>
              </a:rPr>
              <a:t>rel</a:t>
            </a:r>
            <a:r>
              <a:rPr lang="en-PK" sz="1800" kern="100" dirty="0">
                <a:effectLst/>
                <a:latin typeface="Times New Roman" panose="02020603050405020304" pitchFamily="18" charset="0"/>
                <a:ea typeface="Calibri" panose="020F0502020204030204" pitchFamily="34" charset="0"/>
                <a:cs typeface="Times New Roman" panose="02020603050405020304" pitchFamily="18" charset="0"/>
              </a:rPr>
              <a:t>="stylesheet" type="text/</a:t>
            </a:r>
            <a:r>
              <a:rPr lang="en-PK" sz="1800" kern="100" dirty="0" err="1">
                <a:effectLst/>
                <a:latin typeface="Times New Roman" panose="02020603050405020304" pitchFamily="18" charset="0"/>
                <a:ea typeface="Calibri" panose="020F0502020204030204" pitchFamily="34" charset="0"/>
                <a:cs typeface="Times New Roman" panose="02020603050405020304" pitchFamily="18" charset="0"/>
              </a:rPr>
              <a:t>css</a:t>
            </a:r>
            <a:r>
              <a:rPr lang="en-PK"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PK" sz="1800" kern="100" dirty="0" err="1">
                <a:effectLst/>
                <a:latin typeface="Times New Roman" panose="02020603050405020304" pitchFamily="18" charset="0"/>
                <a:ea typeface="Calibri" panose="020F0502020204030204" pitchFamily="34" charset="0"/>
                <a:cs typeface="Times New Roman" panose="02020603050405020304" pitchFamily="18" charset="0"/>
              </a:rPr>
              <a:t>href</a:t>
            </a:r>
            <a:r>
              <a:rPr lang="en-PK" sz="1800" kern="100" dirty="0">
                <a:effectLst/>
                <a:latin typeface="Times New Roman" panose="02020603050405020304" pitchFamily="18" charset="0"/>
                <a:ea typeface="Calibri" panose="020F0502020204030204" pitchFamily="34" charset="0"/>
                <a:cs typeface="Times New Roman" panose="02020603050405020304" pitchFamily="18" charset="0"/>
              </a:rPr>
              <a:t>="style.css"&gt; &lt;/head&gt; &lt;body&gt; &lt;p&gt;This is a green text with a 20px font size.&lt;/p&gt; &lt;/body&gt;</a:t>
            </a:r>
            <a:endParaRPr lang="en-PK"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PK" dirty="0"/>
          </a:p>
        </p:txBody>
      </p:sp>
    </p:spTree>
    <p:extLst>
      <p:ext uri="{BB962C8B-B14F-4D97-AF65-F5344CB8AC3E}">
        <p14:creationId xmlns:p14="http://schemas.microsoft.com/office/powerpoint/2010/main" val="3103106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DFDA0-D5C3-4365-C871-40CC2C107EFF}"/>
              </a:ext>
            </a:extLst>
          </p:cNvPr>
          <p:cNvSpPr>
            <a:spLocks noGrp="1"/>
          </p:cNvSpPr>
          <p:nvPr>
            <p:ph type="title"/>
          </p:nvPr>
        </p:nvSpPr>
        <p:spPr/>
        <p:txBody>
          <a:bodyPr/>
          <a:lstStyle/>
          <a:p>
            <a:br>
              <a:rPr lang="en-US" dirty="0"/>
            </a:br>
            <a:r>
              <a:rPr lang="en-US" dirty="0"/>
              <a:t>Methods in CSS</a:t>
            </a:r>
            <a:endParaRPr lang="en-PK" dirty="0"/>
          </a:p>
        </p:txBody>
      </p:sp>
      <p:sp>
        <p:nvSpPr>
          <p:cNvPr id="3" name="Content Placeholder 2">
            <a:extLst>
              <a:ext uri="{FF2B5EF4-FFF2-40B4-BE49-F238E27FC236}">
                <a16:creationId xmlns:a16="http://schemas.microsoft.com/office/drawing/2014/main" id="{1A3AF75A-E539-AFC4-147A-182CA3901B2E}"/>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The element holders selects HTML elements based on the element name.</a:t>
            </a:r>
          </a:p>
          <a:p>
            <a:r>
              <a:rPr lang="en-US" b="0" i="0" dirty="0">
                <a:solidFill>
                  <a:srgbClr val="A52A2A"/>
                </a:solidFill>
                <a:effectLst/>
                <a:latin typeface="Consolas" panose="020B0609020204030204" pitchFamily="49" charset="0"/>
              </a:rPr>
              <a:t>p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text-align</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center</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red</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PK" dirty="0"/>
          </a:p>
        </p:txBody>
      </p:sp>
    </p:spTree>
    <p:extLst>
      <p:ext uri="{BB962C8B-B14F-4D97-AF65-F5344CB8AC3E}">
        <p14:creationId xmlns:p14="http://schemas.microsoft.com/office/powerpoint/2010/main" val="1086482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BEC9D9-337C-54AB-DE0F-09741B319E88}"/>
              </a:ext>
            </a:extLst>
          </p:cNvPr>
          <p:cNvSpPr>
            <a:spLocks noGrp="1"/>
          </p:cNvSpPr>
          <p:nvPr>
            <p:ph idx="1"/>
          </p:nvPr>
        </p:nvSpPr>
        <p:spPr>
          <a:xfrm>
            <a:off x="1484310" y="450377"/>
            <a:ext cx="10018713" cy="5340824"/>
          </a:xfrm>
        </p:spPr>
        <p:txBody>
          <a:bodyPr>
            <a:normAutofit/>
          </a:bodyPr>
          <a:lstStyle/>
          <a:p>
            <a:pPr marL="0" indent="0">
              <a:lnSpc>
                <a:spcPct val="107000"/>
              </a:lnSpc>
              <a:spcAft>
                <a:spcPts val="800"/>
              </a:spcAft>
              <a:buNone/>
            </a:pPr>
            <a:r>
              <a:rPr lang="en-US" sz="1800" b="1" i="0" dirty="0">
                <a:effectLst/>
                <a:latin typeface="Söhne"/>
              </a:rPr>
              <a:t>Class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PK" sz="1800" kern="100" dirty="0">
                <a:effectLst/>
                <a:latin typeface="Calibri" panose="020F0502020204030204" pitchFamily="34" charset="0"/>
                <a:ea typeface="Calibri" panose="020F0502020204030204" pitchFamily="34" charset="0"/>
                <a:cs typeface="Times New Roman" panose="02020603050405020304" pitchFamily="18" charset="0"/>
              </a:rPr>
              <a:t>A class is a way to select and style one or more HTML elements based on a shared class attribute. You define a class in CSS using a period (.) followed by the class name, and you can apply it to elements by adding the class attribute to the element. Classes are a common method for applying consistent styles to multiple elements.</a:t>
            </a:r>
          </a:p>
          <a:p>
            <a:pPr>
              <a:lnSpc>
                <a:spcPct val="107000"/>
              </a:lnSpc>
              <a:spcAft>
                <a:spcPts val="800"/>
              </a:spcAft>
            </a:pPr>
            <a:r>
              <a:rPr lang="en-PK" sz="1800" kern="100" dirty="0">
                <a:effectLst/>
                <a:latin typeface="Calibri" panose="020F0502020204030204" pitchFamily="34" charset="0"/>
                <a:ea typeface="Calibri" panose="020F0502020204030204" pitchFamily="34" charset="0"/>
                <a:cs typeface="Times New Roman" panose="02020603050405020304" pitchFamily="18" charset="0"/>
              </a:rPr>
              <a:t>Example:</a:t>
            </a: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.my-class {</a:t>
            </a:r>
            <a:endParaRPr lang="en-PK"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color: blue;</a:t>
            </a:r>
            <a:endParaRPr lang="en-PK"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font-size: 16px;</a:t>
            </a:r>
            <a:endParaRPr lang="en-PK"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PK"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PK"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&lt;p class="my-class"&gt;This is a blue text with a 16px font size.&lt;/p&gt;</a:t>
            </a:r>
            <a:endParaRPr lang="en-PK"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PK" dirty="0"/>
          </a:p>
        </p:txBody>
      </p:sp>
    </p:spTree>
    <p:extLst>
      <p:ext uri="{BB962C8B-B14F-4D97-AF65-F5344CB8AC3E}">
        <p14:creationId xmlns:p14="http://schemas.microsoft.com/office/powerpoint/2010/main" val="331675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9EC555-8444-76DC-5F7C-DCA25419D73E}"/>
              </a:ext>
            </a:extLst>
          </p:cNvPr>
          <p:cNvSpPr>
            <a:spLocks noGrp="1"/>
          </p:cNvSpPr>
          <p:nvPr>
            <p:ph idx="1"/>
          </p:nvPr>
        </p:nvSpPr>
        <p:spPr>
          <a:xfrm>
            <a:off x="1484310" y="655093"/>
            <a:ext cx="10018713" cy="5136107"/>
          </a:xfrm>
        </p:spPr>
        <p:txBody>
          <a:bodyPr>
            <a:normAutofit/>
          </a:bodyPr>
          <a:lstStyle/>
          <a:p>
            <a:pPr marL="0" indent="0">
              <a:lnSpc>
                <a:spcPct val="107000"/>
              </a:lnSpc>
              <a:spcAft>
                <a:spcPts val="80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ID</a:t>
            </a:r>
          </a:p>
          <a:p>
            <a:pPr marL="0" indent="0">
              <a:lnSpc>
                <a:spcPct val="107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 ID is a way to uniquely identify an HTML element. In CSS, you can use an ID selector to target a specific element on a page. ID selectors are defined using a hash symbol (</a:t>
            </a:r>
            <a:r>
              <a:rPr lang="en-PK" sz="1800" kern="100" dirty="0">
                <a:effectLst/>
                <a:latin typeface="Calibri" panose="020F0502020204030204" pitchFamily="34" charset="0"/>
                <a:ea typeface="Calibri" panose="020F0502020204030204" pitchFamily="34" charset="0"/>
                <a:cs typeface="Times New Roman" panose="02020603050405020304" pitchFamily="18" charset="0"/>
              </a:rPr>
              <a:t>#) followed by the ID name.</a:t>
            </a: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#my-id {</a:t>
            </a:r>
            <a:endParaRPr lang="en-PK"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background-color: yellow;</a:t>
            </a:r>
            <a:endParaRPr lang="en-PK"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border: 1px solid black;</a:t>
            </a:r>
            <a:endParaRPr lang="en-PK"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PK"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In HTML</a:t>
            </a:r>
            <a:endParaRPr lang="en-PK"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&lt;div id="my-id"&gt;This is a div with a yellow background and a black border.&lt;/div&gt;</a:t>
            </a:r>
            <a:endParaRPr lang="en-PK"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PK" dirty="0"/>
          </a:p>
        </p:txBody>
      </p:sp>
    </p:spTree>
    <p:extLst>
      <p:ext uri="{BB962C8B-B14F-4D97-AF65-F5344CB8AC3E}">
        <p14:creationId xmlns:p14="http://schemas.microsoft.com/office/powerpoint/2010/main" val="195751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5934B9-03F0-6646-68BD-7DF5871710FC}"/>
              </a:ext>
            </a:extLst>
          </p:cNvPr>
          <p:cNvSpPr>
            <a:spLocks noGrp="1"/>
          </p:cNvSpPr>
          <p:nvPr>
            <p:ph idx="1"/>
          </p:nvPr>
        </p:nvSpPr>
        <p:spPr>
          <a:xfrm>
            <a:off x="1484310" y="750627"/>
            <a:ext cx="10018713" cy="5040573"/>
          </a:xfrm>
        </p:spPr>
        <p:txBody>
          <a:bodyPr/>
          <a:lstStyle/>
          <a:p>
            <a:pPr marL="0" indent="0">
              <a:lnSpc>
                <a:spcPct val="107000"/>
              </a:lnSpc>
              <a:spcAft>
                <a:spcPts val="80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Asterisk (*)</a:t>
            </a: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When you use an asterisk (*) as a selector in CSS, it's known as the universal selector. It matches any element in the HTML document. It can be used to apply styles to all elements or to reset default styles.</a:t>
            </a:r>
            <a:endParaRPr lang="en-PK"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PK"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margin: 0;</a:t>
            </a:r>
            <a:endParaRPr lang="en-PK"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padding: 0;</a:t>
            </a:r>
            <a:endParaRPr lang="en-PK"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box-sizing: border-box;</a:t>
            </a:r>
            <a:endParaRPr lang="en-PK"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PK"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PK" dirty="0"/>
          </a:p>
        </p:txBody>
      </p:sp>
    </p:spTree>
    <p:extLst>
      <p:ext uri="{BB962C8B-B14F-4D97-AF65-F5344CB8AC3E}">
        <p14:creationId xmlns:p14="http://schemas.microsoft.com/office/powerpoint/2010/main" val="4183893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154</TotalTime>
  <Words>794</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Consolas</vt:lpstr>
      <vt:lpstr>Corbel</vt:lpstr>
      <vt:lpstr>Söhne</vt:lpstr>
      <vt:lpstr>Times New Roman</vt:lpstr>
      <vt:lpstr>Verdana</vt:lpstr>
      <vt:lpstr>Parallax</vt:lpstr>
      <vt:lpstr>Web Technology</vt:lpstr>
      <vt:lpstr>CSS (Cascading Style Sheets)</vt:lpstr>
      <vt:lpstr>Types of CSS</vt:lpstr>
      <vt:lpstr>PowerPoint Presentation</vt:lpstr>
      <vt:lpstr>PowerPoint Presentation</vt:lpstr>
      <vt:lpstr> Methods in CSS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Technology</dc:title>
  <dc:creator>Bakhtawar Awan</dc:creator>
  <cp:lastModifiedBy>Bakhtawar Awan</cp:lastModifiedBy>
  <cp:revision>1</cp:revision>
  <dcterms:created xsi:type="dcterms:W3CDTF">2023-11-06T16:52:31Z</dcterms:created>
  <dcterms:modified xsi:type="dcterms:W3CDTF">2023-11-06T19:26:57Z</dcterms:modified>
</cp:coreProperties>
</file>