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300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C5283-F4B4-4F03-90DC-74C3CECCD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FFE89-9C0B-47E1-B005-6759FE817A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Madiha Hameed Awan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C6C267-917B-4144-9330-A1B4A4D6F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6305" y="2542032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815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A4FD9-4E96-5CEF-37EC-E3B520D2D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K" dirty="0">
                <a:effectLst/>
                <a:latin typeface="Calibri Light (Headings)"/>
                <a:ea typeface="Calibri" panose="020F0502020204030204" pitchFamily="34" charset="0"/>
              </a:rPr>
              <a:t>Ordinal Classification</a:t>
            </a:r>
            <a:endParaRPr lang="en-PK" b="1" dirty="0">
              <a:latin typeface="Calibri Light (Headings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6571F-D5E3-AADD-12FD-50452245C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Definition: </a:t>
            </a:r>
            <a:r>
              <a:rPr lang="en-PK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ordinal classification, the classes have a specific order or ranking.</a:t>
            </a:r>
            <a:endParaRPr lang="en-PK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Example: </a:t>
            </a:r>
            <a:r>
              <a:rPr lang="en-PK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 satisfaction levels (low, medium, high), star ratings (1 star, 2 stars, 3 stars, etc.).</a:t>
            </a:r>
            <a:endParaRPr lang="en-PK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594852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B26DB-86BD-9553-16A9-EA4D5A690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K" dirty="0">
                <a:effectLst/>
                <a:latin typeface="Calibri Light (Headings)"/>
                <a:ea typeface="Calibri" panose="020F0502020204030204" pitchFamily="34" charset="0"/>
              </a:rPr>
              <a:t>Hierarchical Classification</a:t>
            </a:r>
            <a:endParaRPr lang="en-PK" b="1" dirty="0">
              <a:latin typeface="Calibri Light (Headings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64EBB-5BA4-DB73-ECD7-8D0AA0828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Definition: </a:t>
            </a:r>
            <a:r>
              <a:rPr lang="en-PK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Hierarchical classification organizes classes into a tree-like structure, where classes at higher levels are more general, and classes at lower levels are more specific.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Example: </a:t>
            </a:r>
            <a:r>
              <a:rPr lang="en-PK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Species classification in biology (kingdom, phylum, class, order, family, genus, species).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362040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2F687-FC03-8CCC-F0F5-427068503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K" dirty="0">
                <a:effectLst/>
                <a:latin typeface="Calibri Light (Headings)"/>
                <a:ea typeface="Calibri" panose="020F0502020204030204" pitchFamily="34" charset="0"/>
                <a:cs typeface="Times New Roman" panose="02020603050405020304" pitchFamily="18" charset="0"/>
              </a:rPr>
              <a:t>Anomaly Detection</a:t>
            </a:r>
            <a:endParaRPr lang="en-PK" b="1" dirty="0">
              <a:latin typeface="Calibri Light (Headings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36502-104C-A2E3-5CCD-F25FC39A4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Definition: </a:t>
            </a:r>
            <a:r>
              <a:rPr lang="en-PK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Anomaly detection involves identifying rare items, events, or observations that deviate significantly from the majority of the data.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Example: </a:t>
            </a:r>
            <a:r>
              <a:rPr lang="en-PK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Fraud detection in banking, network intrusion detection, quality control in manufacturing.</a:t>
            </a:r>
          </a:p>
          <a:p>
            <a:endParaRPr lang="en-PK" b="1" dirty="0"/>
          </a:p>
        </p:txBody>
      </p:sp>
    </p:spTree>
    <p:extLst>
      <p:ext uri="{BB962C8B-B14F-4D97-AF65-F5344CB8AC3E}">
        <p14:creationId xmlns:p14="http://schemas.microsoft.com/office/powerpoint/2010/main" val="2002455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2FF3E-ADD1-42A5-9E73-7D84697207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5F4E45-BD6F-434B-B4C8-9826F86BF5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End of Lecture 1</a:t>
            </a:r>
          </a:p>
        </p:txBody>
      </p:sp>
    </p:spTree>
    <p:extLst>
      <p:ext uri="{BB962C8B-B14F-4D97-AF65-F5344CB8AC3E}">
        <p14:creationId xmlns:p14="http://schemas.microsoft.com/office/powerpoint/2010/main" val="932546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C2C4C-8ABF-47B4-9AFD-F1F076112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0C0077-D126-42BD-84E0-C5A22483B8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9623" y="1846263"/>
            <a:ext cx="6573080" cy="4022725"/>
          </a:xfrm>
        </p:spPr>
      </p:pic>
    </p:spTree>
    <p:extLst>
      <p:ext uri="{BB962C8B-B14F-4D97-AF65-F5344CB8AC3E}">
        <p14:creationId xmlns:p14="http://schemas.microsoft.com/office/powerpoint/2010/main" val="186340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EF800-3FDA-41ED-9259-3ABD804C1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ML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3AD31B-F26A-444C-B8C4-9D509BBD0B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603" y="109182"/>
            <a:ext cx="11079883" cy="7925525"/>
          </a:xfrm>
        </p:spPr>
      </p:pic>
    </p:spTree>
    <p:extLst>
      <p:ext uri="{BB962C8B-B14F-4D97-AF65-F5344CB8AC3E}">
        <p14:creationId xmlns:p14="http://schemas.microsoft.com/office/powerpoint/2010/main" val="1950813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AF1B1-10B0-0E76-F71D-FDE9AC8A4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8185F-62F1-7D51-DD61-C4396A801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PK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 is a fundamental concept in machine learning and statistics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kern="1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PK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here the goal is to categorize items into different classes or groups based on their characteristics. </a:t>
            </a:r>
            <a:endParaRPr lang="en-US" sz="18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PK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several types of classification techniques, each suited for different types of data and problems. </a:t>
            </a:r>
            <a:endParaRPr lang="en-US" sz="18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8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PK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Here are some common types of classification: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								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B69CE9E-88B2-F1E8-0F78-243528929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463579"/>
              </p:ext>
            </p:extLst>
          </p:nvPr>
        </p:nvGraphicFramePr>
        <p:xfrm>
          <a:off x="1281373" y="4158901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26868401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77430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K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Binary Classification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K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Multi-Output Classification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31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K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Multi-Class Classification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K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Ordinal Classification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291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K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Multi-Label Classification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Anomaly Detection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603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K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Imbalanced Classification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K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Hierarchical Classification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181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8702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33A34-1A12-4779-35B7-B52C84226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>
                <a:effectLst/>
                <a:latin typeface="Calibri Light (Headings)"/>
                <a:ea typeface="Calibri" panose="020F0502020204030204" pitchFamily="34" charset="0"/>
              </a:rPr>
              <a:t>Binary Classification</a:t>
            </a:r>
            <a:r>
              <a:rPr lang="en-PK" sz="1800" dirty="0">
                <a:effectLst/>
                <a:latin typeface="Calibri Light (Headings)"/>
                <a:ea typeface="Calibri" panose="020F0502020204030204" pitchFamily="34" charset="0"/>
              </a:rPr>
              <a:t>:</a:t>
            </a:r>
            <a:endParaRPr lang="en-PK" dirty="0">
              <a:latin typeface="Calibri Light (Headings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22FD1-E424-08FA-C073-B655437C4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Definition: </a:t>
            </a:r>
            <a:r>
              <a:rPr lang="en-PK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binary classification, the problem involves categorizing items into two classes.</a:t>
            </a:r>
            <a:endParaRPr lang="en-PK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Example: </a:t>
            </a:r>
            <a:r>
              <a:rPr lang="en-PK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Email spam detection (spam or not spam), disease diagnosis (positive or negative), customer churn prediction (churn or not churn).</a:t>
            </a:r>
            <a:endParaRPr lang="en-PK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427436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60B32-3463-0DFE-0336-440630221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>
                <a:latin typeface="Calibri Light (Headings)"/>
              </a:rPr>
              <a:t>Multi-Class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9718F-F171-E667-ACA1-9E9396824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Definition: </a:t>
            </a:r>
            <a:r>
              <a:rPr lang="en-PK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Multi-class classification involves classifying items into three or more classes.</a:t>
            </a:r>
            <a:endParaRPr lang="en-PK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Example: </a:t>
            </a:r>
            <a:r>
              <a:rPr lang="en-PK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Handwritten digit recognition (0-9), language identification (English, French, Spanish), movie genre classification (action, comedy, drama, etc.).</a:t>
            </a:r>
            <a:endParaRPr lang="en-PK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803225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F23B1-7BC4-2380-758E-16071E9BA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K" dirty="0">
                <a:effectLst/>
                <a:latin typeface="Calibri Light (Headings)"/>
                <a:ea typeface="Calibri" panose="020F0502020204030204" pitchFamily="34" charset="0"/>
              </a:rPr>
              <a:t>Multi-Label Classification</a:t>
            </a:r>
            <a:endParaRPr lang="en-PK" dirty="0">
              <a:latin typeface="Calibri Light (Headings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2998B-DA2E-0473-4511-95401E76E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Definition: </a:t>
            </a:r>
            <a:r>
              <a:rPr lang="en-PK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multi-label classification, each instance can be assigned to multiple classes.</a:t>
            </a:r>
            <a:endParaRPr lang="en-PK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Example: </a:t>
            </a:r>
            <a:r>
              <a:rPr lang="en-PK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News categorization (a news article can belong to both "Politics" and "World News"), image tagging (an image can have tags like "beach," "sunshine," and "people").</a:t>
            </a:r>
            <a:endParaRPr lang="en-PK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PK" b="1" dirty="0"/>
          </a:p>
        </p:txBody>
      </p:sp>
    </p:spTree>
    <p:extLst>
      <p:ext uri="{BB962C8B-B14F-4D97-AF65-F5344CB8AC3E}">
        <p14:creationId xmlns:p14="http://schemas.microsoft.com/office/powerpoint/2010/main" val="63518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8AA57-6FA3-9A44-08BA-B0467F00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K" dirty="0">
                <a:effectLst/>
                <a:latin typeface="Calibri Light (Headings)"/>
                <a:ea typeface="Calibri" panose="020F0502020204030204" pitchFamily="34" charset="0"/>
              </a:rPr>
              <a:t>Imbalanced Classification</a:t>
            </a:r>
            <a:endParaRPr lang="en-PK" dirty="0">
              <a:latin typeface="Calibri Light (Headings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57331-9FE0-21F9-50A4-1E1FEAFD3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Definition: </a:t>
            </a:r>
            <a:r>
              <a:rPr lang="en-PK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Imbalanced classification occurs when one class in the dataset has significantly fewer instances compared to other classes.</a:t>
            </a:r>
            <a:endParaRPr lang="en-PK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Challenge: </a:t>
            </a:r>
            <a:r>
              <a:rPr lang="en-PK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Traditional algorithms might be biased towards the majority class. Special techniques like resampling (over-sampling minority class, under-sampling majority class) and using different evaluation metrics are employed to handle imbalanced datasets.</a:t>
            </a:r>
            <a:endParaRPr lang="en-PK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683790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F8556-65D1-CDC1-493C-83FEB14EA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K" dirty="0">
                <a:effectLst/>
                <a:latin typeface="Calibri Light (Headings)"/>
                <a:ea typeface="Calibri" panose="020F0502020204030204" pitchFamily="34" charset="0"/>
              </a:rPr>
              <a:t>Multi-Output Classification</a:t>
            </a:r>
            <a:endParaRPr lang="en-PK" dirty="0">
              <a:latin typeface="Calibri Light (Headings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39828-8DF7-401A-4AF0-EF8C157E6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Definition: </a:t>
            </a:r>
            <a:r>
              <a:rPr lang="en-PK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Multi-output classification involves predicting multiple target variables for each input instance.</a:t>
            </a:r>
            <a:endParaRPr lang="en-PK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Example: </a:t>
            </a:r>
            <a:r>
              <a:rPr lang="en-PK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Predicting both the type and </a:t>
            </a:r>
            <a:r>
              <a:rPr lang="en-PK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en-PK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an object in an image (object type: "car," </a:t>
            </a:r>
            <a:r>
              <a:rPr lang="en-PK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en-PK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"red").</a:t>
            </a:r>
            <a:endParaRPr lang="en-PK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50903451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295</TotalTime>
  <Words>479</Words>
  <Application>Microsoft Office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Calibri Light</vt:lpstr>
      <vt:lpstr>Calibri Light (Headings)</vt:lpstr>
      <vt:lpstr>Times New Roman</vt:lpstr>
      <vt:lpstr>Wingdings</vt:lpstr>
      <vt:lpstr>Retrospect</vt:lpstr>
      <vt:lpstr>Machine Learning </vt:lpstr>
      <vt:lpstr>Introduction</vt:lpstr>
      <vt:lpstr>Types of ML </vt:lpstr>
      <vt:lpstr>Classification</vt:lpstr>
      <vt:lpstr>Binary Classification:</vt:lpstr>
      <vt:lpstr>Multi-Class Classification</vt:lpstr>
      <vt:lpstr>Multi-Label Classification</vt:lpstr>
      <vt:lpstr>Imbalanced Classification</vt:lpstr>
      <vt:lpstr>Multi-Output Classification</vt:lpstr>
      <vt:lpstr>Ordinal Classification</vt:lpstr>
      <vt:lpstr>Hierarchical Classification</vt:lpstr>
      <vt:lpstr>Anomaly Detection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Madiha Hameed</dc:creator>
  <cp:lastModifiedBy>Bakhtawar Awan</cp:lastModifiedBy>
  <cp:revision>5</cp:revision>
  <dcterms:created xsi:type="dcterms:W3CDTF">2023-09-25T16:36:07Z</dcterms:created>
  <dcterms:modified xsi:type="dcterms:W3CDTF">2023-10-16T18:03:20Z</dcterms:modified>
</cp:coreProperties>
</file>