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9/27/2023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9/27/2023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9/27/2023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5283-F4B4-4F03-90DC-74C3CECCD7E9}"/>
              </a:ext>
            </a:extLst>
          </p:cNvPr>
          <p:cNvSpPr>
            <a:spLocks noGrp="1"/>
          </p:cNvSpPr>
          <p:nvPr>
            <p:ph type="ctrTitle"/>
          </p:nvPr>
        </p:nvSpPr>
        <p:spPr/>
        <p:txBody>
          <a:bodyPr/>
          <a:lstStyle/>
          <a:p>
            <a:r>
              <a:rPr lang="en-US" dirty="0"/>
              <a:t>Machine Learning	</a:t>
            </a:r>
          </a:p>
        </p:txBody>
      </p:sp>
      <p:sp>
        <p:nvSpPr>
          <p:cNvPr id="3" name="Subtitle 2">
            <a:extLst>
              <a:ext uri="{FF2B5EF4-FFF2-40B4-BE49-F238E27FC236}">
                <a16:creationId xmlns:a16="http://schemas.microsoft.com/office/drawing/2014/main" id="{126FFE89-9C0B-47E1-B005-6759FE817ABF}"/>
              </a:ext>
            </a:extLst>
          </p:cNvPr>
          <p:cNvSpPr>
            <a:spLocks noGrp="1"/>
          </p:cNvSpPr>
          <p:nvPr>
            <p:ph type="subTitle" idx="1"/>
          </p:nvPr>
        </p:nvSpPr>
        <p:spPr/>
        <p:txBody>
          <a:bodyPr/>
          <a:lstStyle/>
          <a:p>
            <a:r>
              <a:rPr lang="en-US" dirty="0"/>
              <a:t>Madiha Hameed Awan</a:t>
            </a:r>
          </a:p>
        </p:txBody>
      </p:sp>
      <p:pic>
        <p:nvPicPr>
          <p:cNvPr id="5" name="Picture 4">
            <a:extLst>
              <a:ext uri="{FF2B5EF4-FFF2-40B4-BE49-F238E27FC236}">
                <a16:creationId xmlns:a16="http://schemas.microsoft.com/office/drawing/2014/main" id="{02C6C267-917B-4144-9330-A1B4A4D6FE1D}"/>
              </a:ext>
            </a:extLst>
          </p:cNvPr>
          <p:cNvPicPr>
            <a:picLocks noChangeAspect="1"/>
          </p:cNvPicPr>
          <p:nvPr/>
        </p:nvPicPr>
        <p:blipFill>
          <a:blip r:embed="rId2"/>
          <a:stretch>
            <a:fillRect/>
          </a:stretch>
        </p:blipFill>
        <p:spPr>
          <a:xfrm>
            <a:off x="8536305" y="2542032"/>
            <a:ext cx="2619375" cy="1743075"/>
          </a:xfrm>
          <a:prstGeom prst="rect">
            <a:avLst/>
          </a:prstGeom>
        </p:spPr>
      </p:pic>
    </p:spTree>
    <p:extLst>
      <p:ext uri="{BB962C8B-B14F-4D97-AF65-F5344CB8AC3E}">
        <p14:creationId xmlns:p14="http://schemas.microsoft.com/office/powerpoint/2010/main" val="416681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2C4C-8ABF-47B4-9AFD-F1F0761129CD}"/>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650C0077-D126-42BD-84E0-C5A22483B8C7}"/>
              </a:ext>
            </a:extLst>
          </p:cNvPr>
          <p:cNvPicPr>
            <a:picLocks noGrp="1" noChangeAspect="1"/>
          </p:cNvPicPr>
          <p:nvPr>
            <p:ph idx="1"/>
          </p:nvPr>
        </p:nvPicPr>
        <p:blipFill>
          <a:blip r:embed="rId2"/>
          <a:stretch>
            <a:fillRect/>
          </a:stretch>
        </p:blipFill>
        <p:spPr>
          <a:xfrm>
            <a:off x="2839623" y="1846263"/>
            <a:ext cx="6573080" cy="4022725"/>
          </a:xfrm>
        </p:spPr>
      </p:pic>
    </p:spTree>
    <p:extLst>
      <p:ext uri="{BB962C8B-B14F-4D97-AF65-F5344CB8AC3E}">
        <p14:creationId xmlns:p14="http://schemas.microsoft.com/office/powerpoint/2010/main" val="18634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67A5-34CB-4562-BC98-3FA99821D4BB}"/>
              </a:ext>
            </a:extLst>
          </p:cNvPr>
          <p:cNvSpPr>
            <a:spLocks noGrp="1"/>
          </p:cNvSpPr>
          <p:nvPr>
            <p:ph type="title"/>
          </p:nvPr>
        </p:nvSpPr>
        <p:spPr/>
        <p:txBody>
          <a:bodyPr/>
          <a:lstStyle/>
          <a:p>
            <a:r>
              <a:rPr lang="en-US" dirty="0"/>
              <a:t>Application of ML</a:t>
            </a:r>
          </a:p>
        </p:txBody>
      </p:sp>
      <p:pic>
        <p:nvPicPr>
          <p:cNvPr id="5" name="Content Placeholder 4">
            <a:extLst>
              <a:ext uri="{FF2B5EF4-FFF2-40B4-BE49-F238E27FC236}">
                <a16:creationId xmlns:a16="http://schemas.microsoft.com/office/drawing/2014/main" id="{E156F414-B48D-468B-A33C-062051761E9F}"/>
              </a:ext>
            </a:extLst>
          </p:cNvPr>
          <p:cNvPicPr>
            <a:picLocks noGrp="1" noChangeAspect="1"/>
          </p:cNvPicPr>
          <p:nvPr>
            <p:ph idx="1"/>
          </p:nvPr>
        </p:nvPicPr>
        <p:blipFill>
          <a:blip r:embed="rId2"/>
          <a:stretch>
            <a:fillRect/>
          </a:stretch>
        </p:blipFill>
        <p:spPr>
          <a:xfrm>
            <a:off x="3780200" y="1846263"/>
            <a:ext cx="4691925" cy="4022725"/>
          </a:xfrm>
        </p:spPr>
      </p:pic>
    </p:spTree>
    <p:extLst>
      <p:ext uri="{BB962C8B-B14F-4D97-AF65-F5344CB8AC3E}">
        <p14:creationId xmlns:p14="http://schemas.microsoft.com/office/powerpoint/2010/main" val="361033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F800-3FDA-41ED-9259-3ABD804C16C1}"/>
              </a:ext>
            </a:extLst>
          </p:cNvPr>
          <p:cNvSpPr>
            <a:spLocks noGrp="1"/>
          </p:cNvSpPr>
          <p:nvPr>
            <p:ph type="title"/>
          </p:nvPr>
        </p:nvSpPr>
        <p:spPr/>
        <p:txBody>
          <a:bodyPr/>
          <a:lstStyle/>
          <a:p>
            <a:r>
              <a:rPr lang="en-US" dirty="0"/>
              <a:t>Types of ML </a:t>
            </a:r>
          </a:p>
        </p:txBody>
      </p:sp>
      <p:pic>
        <p:nvPicPr>
          <p:cNvPr id="5" name="Content Placeholder 4">
            <a:extLst>
              <a:ext uri="{FF2B5EF4-FFF2-40B4-BE49-F238E27FC236}">
                <a16:creationId xmlns:a16="http://schemas.microsoft.com/office/drawing/2014/main" id="{F73AD31B-F26A-444C-B8C4-9D509BBD0BA8}"/>
              </a:ext>
            </a:extLst>
          </p:cNvPr>
          <p:cNvPicPr>
            <a:picLocks noGrp="1" noChangeAspect="1"/>
          </p:cNvPicPr>
          <p:nvPr>
            <p:ph idx="1"/>
          </p:nvPr>
        </p:nvPicPr>
        <p:blipFill>
          <a:blip r:embed="rId2"/>
          <a:stretch>
            <a:fillRect/>
          </a:stretch>
        </p:blipFill>
        <p:spPr>
          <a:xfrm>
            <a:off x="286603" y="109182"/>
            <a:ext cx="11079883" cy="7925525"/>
          </a:xfrm>
        </p:spPr>
      </p:pic>
    </p:spTree>
    <p:extLst>
      <p:ext uri="{BB962C8B-B14F-4D97-AF65-F5344CB8AC3E}">
        <p14:creationId xmlns:p14="http://schemas.microsoft.com/office/powerpoint/2010/main" val="195081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9DD3D-D59D-4B9F-892A-97F495BC6853}"/>
              </a:ext>
            </a:extLst>
          </p:cNvPr>
          <p:cNvSpPr>
            <a:spLocks noGrp="1"/>
          </p:cNvSpPr>
          <p:nvPr>
            <p:ph idx="4294967295"/>
          </p:nvPr>
        </p:nvSpPr>
        <p:spPr>
          <a:xfrm>
            <a:off x="295835" y="331228"/>
            <a:ext cx="10058400" cy="5675125"/>
          </a:xfrm>
        </p:spPr>
        <p:txBody>
          <a:bodyPr>
            <a:normAutofit fontScale="92500" lnSpcReduction="20000"/>
          </a:bodyPr>
          <a:lstStyle/>
          <a:p>
            <a:r>
              <a:rPr lang="en-US" b="1" dirty="0"/>
              <a:t>1) Supervised Learning</a:t>
            </a:r>
          </a:p>
          <a:p>
            <a:r>
              <a:rPr lang="en-US" dirty="0"/>
              <a:t>In supervised learning, the algorithm is trained on a labeled dataset, where each input is associated with a corresponding target or output. The goal is to learn a mapping from inputs to outputs so that the model can make predictions on new, unseen data. Common tasks include classification (assigning labels to inputs) and regression (predicting numerical values).</a:t>
            </a:r>
          </a:p>
          <a:p>
            <a:r>
              <a:rPr lang="en-US" b="1" dirty="0"/>
              <a:t>2) Unsupervised Learning</a:t>
            </a:r>
          </a:p>
          <a:p>
            <a:r>
              <a:rPr lang="en-US" dirty="0"/>
              <a:t>Unsupervised learning deals with unlabeled data, where the algorithm aims to discover patterns, structures, or relationships within the data. Common techniques include clustering (grouping similar data points) and dimensionality reduction (reducing the number of features while preserving important information).</a:t>
            </a:r>
          </a:p>
          <a:p>
            <a:r>
              <a:rPr lang="en-US" b="1" dirty="0"/>
              <a:t>3) Semi-Supervised Learning</a:t>
            </a:r>
          </a:p>
          <a:p>
            <a:r>
              <a:rPr lang="en-US" dirty="0"/>
              <a:t>Semi-supervised learning combines elements of both supervised and unsupervised learning. It typically starts with a small amount of labeled data and a larger pool of unlabeled data. The algorithm learns from the labeled data and leverages this knowledge to make inferences about the unlabeled data.</a:t>
            </a:r>
          </a:p>
          <a:p>
            <a:r>
              <a:rPr lang="en-US" b="1" dirty="0"/>
              <a:t>4) Reinforcement Learning</a:t>
            </a:r>
            <a:endParaRPr lang="en-US" dirty="0"/>
          </a:p>
          <a:p>
            <a:r>
              <a:rPr lang="en-US" dirty="0"/>
              <a:t>Reinforcement learning involves an agent that interacts with an environment and learns to make a sequence of decisions (actions) to maximize a cumulative reward. It's commonly used in applications like game playing, robotics, and autonomous systems</a:t>
            </a:r>
          </a:p>
          <a:p>
            <a:endParaRPr lang="en-US" dirty="0"/>
          </a:p>
          <a:p>
            <a:endParaRPr lang="en-US" dirty="0"/>
          </a:p>
        </p:txBody>
      </p:sp>
    </p:spTree>
    <p:extLst>
      <p:ext uri="{BB962C8B-B14F-4D97-AF65-F5344CB8AC3E}">
        <p14:creationId xmlns:p14="http://schemas.microsoft.com/office/powerpoint/2010/main" val="320671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C48735-0CC7-4A96-9D88-F46A48F3F5AD}"/>
              </a:ext>
            </a:extLst>
          </p:cNvPr>
          <p:cNvSpPr>
            <a:spLocks noGrp="1"/>
          </p:cNvSpPr>
          <p:nvPr>
            <p:ph idx="4294967295"/>
          </p:nvPr>
        </p:nvSpPr>
        <p:spPr>
          <a:xfrm>
            <a:off x="493059" y="465698"/>
            <a:ext cx="10058400" cy="5657196"/>
          </a:xfrm>
        </p:spPr>
        <p:txBody>
          <a:bodyPr>
            <a:normAutofit/>
          </a:bodyPr>
          <a:lstStyle/>
          <a:p>
            <a:r>
              <a:rPr lang="en-US" b="1" dirty="0"/>
              <a:t>5) Deep Learning</a:t>
            </a:r>
            <a:endParaRPr lang="en-US" dirty="0"/>
          </a:p>
          <a:p>
            <a:r>
              <a:rPr lang="en-US" dirty="0"/>
              <a:t>Deep learning is a subfield of machine learning that focuses on artificial neural networks (ANNs) with multiple layers (deep networks). It has been highly successful in tasks such as image and speech recognition, natural language processing, and autonomous driving.</a:t>
            </a:r>
          </a:p>
          <a:p>
            <a:r>
              <a:rPr lang="en-US" b="1" dirty="0"/>
              <a:t>6) Transfer Learning</a:t>
            </a:r>
            <a:endParaRPr lang="en-US" dirty="0"/>
          </a:p>
          <a:p>
            <a:r>
              <a:rPr lang="en-US" dirty="0"/>
              <a:t>Transfer learning involves using a pre-trained model on one task and fine-tuning it for a related task. This approach can save time and resources when building models for new tasks.</a:t>
            </a:r>
          </a:p>
          <a:p>
            <a:r>
              <a:rPr lang="en-US" b="1" dirty="0"/>
              <a:t>7) Online Learning</a:t>
            </a:r>
            <a:endParaRPr lang="en-US" dirty="0"/>
          </a:p>
          <a:p>
            <a:r>
              <a:rPr lang="en-US" dirty="0"/>
              <a:t>Online learning, or incremental learning, updates the model continuously as new data becomes available. It's well-suited for applications where the data stream is continuous, such as fraud detection or recommendation systems.</a:t>
            </a:r>
          </a:p>
          <a:p>
            <a:r>
              <a:rPr lang="en-US" b="1" dirty="0"/>
              <a:t>8) Ensemble Learning:</a:t>
            </a:r>
            <a:endParaRPr lang="en-US" dirty="0"/>
          </a:p>
          <a:p>
            <a:r>
              <a:rPr lang="en-US" dirty="0"/>
              <a:t>Ensemble learning combines multiple machine learning models to improve overall predictive performance. Common techniques include bagging (e.g., random forests) and boosting (e.g., AdaBoost and Gradient Boosting).</a:t>
            </a:r>
          </a:p>
          <a:p>
            <a:endParaRPr lang="en-US" b="1" dirty="0"/>
          </a:p>
          <a:p>
            <a:endParaRPr lang="en-US" dirty="0"/>
          </a:p>
          <a:p>
            <a:endParaRPr lang="en-US" dirty="0"/>
          </a:p>
        </p:txBody>
      </p:sp>
    </p:spTree>
    <p:extLst>
      <p:ext uri="{BB962C8B-B14F-4D97-AF65-F5344CB8AC3E}">
        <p14:creationId xmlns:p14="http://schemas.microsoft.com/office/powerpoint/2010/main" val="25952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27929-E47E-41EC-818E-ED246AEB4221}"/>
              </a:ext>
            </a:extLst>
          </p:cNvPr>
          <p:cNvSpPr>
            <a:spLocks noGrp="1"/>
          </p:cNvSpPr>
          <p:nvPr>
            <p:ph idx="4294967295"/>
          </p:nvPr>
        </p:nvSpPr>
        <p:spPr>
          <a:xfrm>
            <a:off x="268941" y="393980"/>
            <a:ext cx="10058400" cy="4022725"/>
          </a:xfrm>
        </p:spPr>
        <p:txBody>
          <a:bodyPr>
            <a:normAutofit lnSpcReduction="10000"/>
          </a:bodyPr>
          <a:lstStyle/>
          <a:p>
            <a:r>
              <a:rPr lang="en-US" b="1" dirty="0"/>
              <a:t>9) Anomaly Detection:</a:t>
            </a:r>
            <a:endParaRPr lang="en-US" dirty="0"/>
          </a:p>
          <a:p>
            <a:r>
              <a:rPr lang="en-US" dirty="0"/>
              <a:t>Anomaly detection focuses on identifying rare or unusual instances in a dataset. It's widely used in fraud detection, network security, and quality control.</a:t>
            </a:r>
          </a:p>
          <a:p>
            <a:r>
              <a:rPr lang="en-US" b="1" dirty="0"/>
              <a:t>10) Explainable AI (XAI):</a:t>
            </a:r>
            <a:endParaRPr lang="en-US" dirty="0"/>
          </a:p>
          <a:p>
            <a:r>
              <a:rPr lang="en-US" dirty="0"/>
              <a:t>Explainable AI aims to make machine learning models more interpretable and understandable to humans. This is crucial for applications where transparency and trust are essential.</a:t>
            </a:r>
          </a:p>
          <a:p>
            <a:endParaRPr lang="en-US" dirty="0"/>
          </a:p>
          <a:p>
            <a:r>
              <a:rPr lang="en-US" b="1" dirty="0"/>
              <a:t>Summery</a:t>
            </a:r>
          </a:p>
          <a:p>
            <a:r>
              <a:rPr lang="en-US" dirty="0"/>
              <a:t>These are some of the fundamental types of machine learning, and many machine learning problems can be categorized into one or more of these types, depending on the nature of the data and the desired outcome. </a:t>
            </a:r>
          </a:p>
        </p:txBody>
      </p:sp>
    </p:spTree>
    <p:extLst>
      <p:ext uri="{BB962C8B-B14F-4D97-AF65-F5344CB8AC3E}">
        <p14:creationId xmlns:p14="http://schemas.microsoft.com/office/powerpoint/2010/main" val="352630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FF3E-ADD1-42A5-9E73-7D84697207E7}"/>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395F4E45-BD6F-434B-B4C8-9826F86BF58C}"/>
              </a:ext>
            </a:extLst>
          </p:cNvPr>
          <p:cNvSpPr>
            <a:spLocks noGrp="1"/>
          </p:cNvSpPr>
          <p:nvPr>
            <p:ph type="subTitle" idx="1"/>
          </p:nvPr>
        </p:nvSpPr>
        <p:spPr/>
        <p:txBody>
          <a:bodyPr/>
          <a:lstStyle/>
          <a:p>
            <a:r>
              <a:rPr lang="en-US" dirty="0"/>
              <a:t>End of Lecture 1</a:t>
            </a:r>
          </a:p>
        </p:txBody>
      </p:sp>
    </p:spTree>
    <p:extLst>
      <p:ext uri="{BB962C8B-B14F-4D97-AF65-F5344CB8AC3E}">
        <p14:creationId xmlns:p14="http://schemas.microsoft.com/office/powerpoint/2010/main" val="9325468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89</TotalTime>
  <Words>511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Machine Learning </vt:lpstr>
      <vt:lpstr>Introduction</vt:lpstr>
      <vt:lpstr>Application of ML</vt:lpstr>
      <vt:lpstr>Types of ML </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Madiha Hameed</dc:creator>
  <cp:lastModifiedBy>Bakhtawar Awan</cp:lastModifiedBy>
  <cp:revision>4</cp:revision>
  <dcterms:created xsi:type="dcterms:W3CDTF">2023-09-25T16:36:07Z</dcterms:created>
  <dcterms:modified xsi:type="dcterms:W3CDTF">2023-09-27T06:02:26Z</dcterms:modified>
</cp:coreProperties>
</file>