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2" r:id="rId17"/>
    <p:sldId id="273"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cikit-learn.org/stable/modules/generated/sklearn.ensemble.GradientBoostingClassifie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5283-F4B4-4F03-90DC-74C3CECCD7E9}"/>
              </a:ext>
            </a:extLst>
          </p:cNvPr>
          <p:cNvSpPr>
            <a:spLocks noGrp="1"/>
          </p:cNvSpPr>
          <p:nvPr>
            <p:ph type="ctrTitle"/>
          </p:nvPr>
        </p:nvSpPr>
        <p:spPr/>
        <p:txBody>
          <a:bodyPr/>
          <a:lstStyle/>
          <a:p>
            <a:r>
              <a:rPr lang="en-US" dirty="0"/>
              <a:t>Machine Learning	</a:t>
            </a:r>
          </a:p>
        </p:txBody>
      </p:sp>
      <p:sp>
        <p:nvSpPr>
          <p:cNvPr id="3" name="Subtitle 2">
            <a:extLst>
              <a:ext uri="{FF2B5EF4-FFF2-40B4-BE49-F238E27FC236}">
                <a16:creationId xmlns:a16="http://schemas.microsoft.com/office/drawing/2014/main" id="{126FFE89-9C0B-47E1-B005-6759FE817ABF}"/>
              </a:ext>
            </a:extLst>
          </p:cNvPr>
          <p:cNvSpPr>
            <a:spLocks noGrp="1"/>
          </p:cNvSpPr>
          <p:nvPr>
            <p:ph type="subTitle" idx="1"/>
          </p:nvPr>
        </p:nvSpPr>
        <p:spPr/>
        <p:txBody>
          <a:bodyPr/>
          <a:lstStyle/>
          <a:p>
            <a:r>
              <a:rPr lang="en-US" dirty="0"/>
              <a:t>Madiha Hameed Awan</a:t>
            </a:r>
          </a:p>
        </p:txBody>
      </p:sp>
      <p:pic>
        <p:nvPicPr>
          <p:cNvPr id="5" name="Picture 4">
            <a:extLst>
              <a:ext uri="{FF2B5EF4-FFF2-40B4-BE49-F238E27FC236}">
                <a16:creationId xmlns:a16="http://schemas.microsoft.com/office/drawing/2014/main" id="{02C6C267-917B-4144-9330-A1B4A4D6FE1D}"/>
              </a:ext>
            </a:extLst>
          </p:cNvPr>
          <p:cNvPicPr>
            <a:picLocks noChangeAspect="1"/>
          </p:cNvPicPr>
          <p:nvPr/>
        </p:nvPicPr>
        <p:blipFill>
          <a:blip r:embed="rId2"/>
          <a:stretch>
            <a:fillRect/>
          </a:stretch>
        </p:blipFill>
        <p:spPr>
          <a:xfrm>
            <a:off x="8536305" y="2542032"/>
            <a:ext cx="2619375" cy="1743075"/>
          </a:xfrm>
          <a:prstGeom prst="rect">
            <a:avLst/>
          </a:prstGeom>
        </p:spPr>
      </p:pic>
    </p:spTree>
    <p:extLst>
      <p:ext uri="{BB962C8B-B14F-4D97-AF65-F5344CB8AC3E}">
        <p14:creationId xmlns:p14="http://schemas.microsoft.com/office/powerpoint/2010/main" val="416681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555E-8720-C0A9-E142-2E1F7C28B617}"/>
              </a:ext>
            </a:extLst>
          </p:cNvPr>
          <p:cNvSpPr>
            <a:spLocks noGrp="1"/>
          </p:cNvSpPr>
          <p:nvPr>
            <p:ph type="title"/>
          </p:nvPr>
        </p:nvSpPr>
        <p:spPr/>
        <p:txBody>
          <a:bodyPr/>
          <a:lstStyle/>
          <a:p>
            <a:r>
              <a:rPr lang="en-US" b="0" i="0" dirty="0">
                <a:solidFill>
                  <a:srgbClr val="0F0F0F"/>
                </a:solidFill>
                <a:effectLst/>
                <a:latin typeface="Söhne"/>
              </a:rPr>
              <a:t>Scaling</a:t>
            </a:r>
            <a:endParaRPr lang="en-PK" dirty="0"/>
          </a:p>
        </p:txBody>
      </p:sp>
      <p:sp>
        <p:nvSpPr>
          <p:cNvPr id="3" name="Content Placeholder 2">
            <a:extLst>
              <a:ext uri="{FF2B5EF4-FFF2-40B4-BE49-F238E27FC236}">
                <a16:creationId xmlns:a16="http://schemas.microsoft.com/office/drawing/2014/main" id="{CC685B17-9D18-4600-8529-FA4D51BE816A}"/>
              </a:ext>
            </a:extLst>
          </p:cNvPr>
          <p:cNvSpPr>
            <a:spLocks noGrp="1"/>
          </p:cNvSpPr>
          <p:nvPr>
            <p:ph idx="1"/>
          </p:nvPr>
        </p:nvSpPr>
        <p:spPr/>
        <p:txBody>
          <a:bodyPr>
            <a:normAutofit fontScale="92500" lnSpcReduction="10000"/>
          </a:bodyPr>
          <a:lstStyle/>
          <a:p>
            <a:br>
              <a:rPr lang="en-US" dirty="0"/>
            </a:br>
            <a:r>
              <a:rPr lang="en-US" sz="1800" kern="100" dirty="0">
                <a:latin typeface="Calibri" panose="020F0502020204030204" pitchFamily="34" charset="0"/>
                <a:cs typeface="Times New Roman" panose="02020603050405020304" pitchFamily="18" charset="0"/>
              </a:rPr>
              <a:t>There are several types of </a:t>
            </a:r>
            <a:r>
              <a:rPr lang="en-US" sz="1800" kern="100" dirty="0" err="1">
                <a:latin typeface="Calibri" panose="020F0502020204030204" pitchFamily="34" charset="0"/>
                <a:cs typeface="Times New Roman" panose="02020603050405020304" pitchFamily="18" charset="0"/>
              </a:rPr>
              <a:t>scalings</a:t>
            </a:r>
            <a:r>
              <a:rPr lang="en-US" sz="1800" kern="100" dirty="0">
                <a:latin typeface="Calibri" panose="020F0502020204030204" pitchFamily="34" charset="0"/>
                <a:cs typeface="Times New Roman" panose="02020603050405020304" pitchFamily="18" charset="0"/>
              </a:rPr>
              <a:t> or feature scaling techniques commonly used in machine learning. The choice of scaling method depends on the nature of the data and the requirements of the algorithm being used. Here are some common types of </a:t>
            </a:r>
            <a:r>
              <a:rPr lang="en-US" sz="1800" kern="100" dirty="0" err="1">
                <a:latin typeface="Calibri" panose="020F0502020204030204" pitchFamily="34" charset="0"/>
                <a:cs typeface="Times New Roman" panose="02020603050405020304" pitchFamily="18" charset="0"/>
              </a:rPr>
              <a:t>scalings</a:t>
            </a:r>
            <a:r>
              <a:rPr lang="en-US" sz="1800" kern="100" dirty="0">
                <a:latin typeface="Calibri" panose="020F0502020204030204" pitchFamily="34" charset="0"/>
                <a:cs typeface="Times New Roman" panose="02020603050405020304" pitchFamily="18" charset="0"/>
              </a:rPr>
              <a:t>:</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t>
            </a:r>
            <a:r>
              <a:rPr lang="en-PK" sz="1800" b="1" kern="100" dirty="0" err="1">
                <a:effectLst/>
                <a:latin typeface="Calibri" panose="020F0502020204030204" pitchFamily="34" charset="0"/>
                <a:ea typeface="Calibri" panose="020F0502020204030204" pitchFamily="34" charset="0"/>
                <a:cs typeface="Times New Roman" panose="02020603050405020304" pitchFamily="18" charset="0"/>
              </a:rPr>
              <a:t>andardization</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 (Z-score normalization):</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Scales the features to have a mean of 0 and a standard deviation of 1.</a:t>
            </a: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Implementation: </a:t>
            </a: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StandardScaler</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in scikit-learn.</a:t>
            </a:r>
          </a:p>
          <a:p>
            <a:pPr>
              <a:lnSpc>
                <a:spcPct val="107000"/>
              </a:lnSpc>
              <a:spcAft>
                <a:spcPts val="800"/>
              </a:spcAf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Min-Max Scaling (Normalization):</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Scales the features to a specific range, usually [0, 1].</a:t>
            </a: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Implementation: </a:t>
            </a: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MinMaxScaler</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in scikit-learn.</a:t>
            </a:r>
          </a:p>
          <a:p>
            <a:endParaRPr lang="en-PK" dirty="0"/>
          </a:p>
        </p:txBody>
      </p:sp>
    </p:spTree>
    <p:extLst>
      <p:ext uri="{BB962C8B-B14F-4D97-AF65-F5344CB8AC3E}">
        <p14:creationId xmlns:p14="http://schemas.microsoft.com/office/powerpoint/2010/main" val="1810784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6356-D489-6628-E94E-74F47F42FA6D}"/>
              </a:ext>
            </a:extLst>
          </p:cNvPr>
          <p:cNvSpPr>
            <a:spLocks noGrp="1"/>
          </p:cNvSpPr>
          <p:nvPr>
            <p:ph type="title"/>
          </p:nvPr>
        </p:nvSpPr>
        <p:spPr/>
        <p:txBody>
          <a:bodyPr/>
          <a:lstStyle/>
          <a:p>
            <a:r>
              <a:rPr lang="en-US" dirty="0"/>
              <a:t>Code</a:t>
            </a:r>
            <a:endParaRPr lang="en-PK" dirty="0"/>
          </a:p>
        </p:txBody>
      </p:sp>
      <p:sp>
        <p:nvSpPr>
          <p:cNvPr id="3" name="Content Placeholder 2">
            <a:extLst>
              <a:ext uri="{FF2B5EF4-FFF2-40B4-BE49-F238E27FC236}">
                <a16:creationId xmlns:a16="http://schemas.microsoft.com/office/drawing/2014/main" id="{1DEF175E-0232-B691-A01A-22A53E0CF0E8}"/>
              </a:ext>
            </a:extLst>
          </p:cNvPr>
          <p:cNvSpPr>
            <a:spLocks noGrp="1"/>
          </p:cNvSpPr>
          <p:nvPr>
            <p:ph sz="half" idx="1"/>
          </p:nvPr>
        </p:nvSpPr>
        <p:spPr/>
        <p:txBody>
          <a:bodyPr>
            <a:normAutofit fontScale="70000" lnSpcReduction="20000"/>
          </a:bodyPr>
          <a:lstStyle/>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Initialize the </a:t>
            </a: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StandardScaler</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scaler = </a:t>
            </a: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StandardScaler</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Fit and transform the scaler on the training data</a:t>
            </a:r>
          </a:p>
          <a:p>
            <a:pPr>
              <a:lnSpc>
                <a:spcPct val="107000"/>
              </a:lnSpc>
              <a:spcAft>
                <a:spcPts val="800"/>
              </a:spcAft>
            </a:pP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X_train_scaled</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scaler.fit_transform</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X_train</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Transform the test data using the same scaler</a:t>
            </a:r>
          </a:p>
          <a:p>
            <a:pPr>
              <a:lnSpc>
                <a:spcPct val="107000"/>
              </a:lnSpc>
              <a:spcAft>
                <a:spcPts val="800"/>
              </a:spcAft>
            </a:pP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X_test_scaled</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scaler.transform</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X_test</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b="0" i="0" dirty="0">
              <a:solidFill>
                <a:srgbClr val="0F0F0F"/>
              </a:solidFill>
              <a:effectLst/>
              <a:latin typeface="Söhne"/>
            </a:endParaRPr>
          </a:p>
        </p:txBody>
      </p:sp>
      <p:sp>
        <p:nvSpPr>
          <p:cNvPr id="6" name="Content Placeholder 5">
            <a:extLst>
              <a:ext uri="{FF2B5EF4-FFF2-40B4-BE49-F238E27FC236}">
                <a16:creationId xmlns:a16="http://schemas.microsoft.com/office/drawing/2014/main" id="{34D42C5A-D0D8-06EC-7702-F0C576341D2C}"/>
              </a:ext>
            </a:extLst>
          </p:cNvPr>
          <p:cNvSpPr>
            <a:spLocks noGrp="1"/>
          </p:cNvSpPr>
          <p:nvPr>
            <p:ph sz="half" idx="2"/>
          </p:nvPr>
        </p:nvSpPr>
        <p:spPr/>
        <p:txBody>
          <a:bodyPr>
            <a:normAutofit fontScale="70000" lnSpcReduction="20000"/>
          </a:bodyPr>
          <a:lstStyle/>
          <a:p>
            <a:pPr>
              <a:lnSpc>
                <a:spcPct val="107000"/>
              </a:lnSpc>
              <a:spcAft>
                <a:spcPts val="800"/>
              </a:spcAft>
            </a:pP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Create an </a:t>
            </a: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classifier</a:t>
            </a:r>
          </a:p>
          <a:p>
            <a:r>
              <a:rPr lang="en-PK" sz="2400" kern="100" dirty="0">
                <a:effectLst/>
                <a:latin typeface="Calibri" panose="020F0502020204030204" pitchFamily="34" charset="0"/>
                <a:ea typeface="Calibri" panose="020F0502020204030204" pitchFamily="34" charset="0"/>
                <a:cs typeface="Times New Roman" panose="02020603050405020304" pitchFamily="18" charset="0"/>
              </a:rPr>
              <a:t>model = </a:t>
            </a:r>
            <a:r>
              <a:rPr lang="en-PK" sz="2400" kern="100" dirty="0" err="1">
                <a:effectLst/>
                <a:latin typeface="Calibri" panose="020F0502020204030204" pitchFamily="34" charset="0"/>
                <a:ea typeface="Calibri" panose="020F0502020204030204" pitchFamily="34" charset="0"/>
                <a:cs typeface="Times New Roman" panose="02020603050405020304" pitchFamily="18" charset="0"/>
              </a:rPr>
              <a:t>xgb.XGBClassifier</a:t>
            </a: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Train the model on the scaled training data</a:t>
            </a:r>
          </a:p>
          <a:p>
            <a:pPr>
              <a:lnSpc>
                <a:spcPct val="107000"/>
              </a:lnSpc>
              <a:spcAft>
                <a:spcPts val="800"/>
              </a:spcAft>
            </a:pP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model.fit</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X_train_scaled</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y_train</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Make predictions on the scaled test set</a:t>
            </a:r>
          </a:p>
          <a:p>
            <a:pPr>
              <a:lnSpc>
                <a:spcPct val="107000"/>
              </a:lnSpc>
              <a:spcAft>
                <a:spcPts val="800"/>
              </a:spcAft>
            </a:pP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y_pred</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 </a:t>
            </a: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model.predict</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X_test_scaled</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Evaluate the model on the scaled data</a:t>
            </a:r>
          </a:p>
          <a:p>
            <a:pPr>
              <a:lnSpc>
                <a:spcPct val="107000"/>
              </a:lnSpc>
              <a:spcAft>
                <a:spcPts val="800"/>
              </a:spcAft>
            </a:pP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accuracy = </a:t>
            </a: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accuracy_score</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y_test</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y_pred</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print(</a:t>
            </a:r>
            <a:r>
              <a:rPr lang="en-PK" sz="2000" kern="100" dirty="0" err="1">
                <a:effectLst/>
                <a:latin typeface="Calibri" panose="020F0502020204030204" pitchFamily="34" charset="0"/>
                <a:ea typeface="Calibri" panose="020F0502020204030204" pitchFamily="34" charset="0"/>
                <a:cs typeface="Times New Roman" panose="02020603050405020304" pitchFamily="18" charset="0"/>
              </a:rPr>
              <a:t>f'Accuracy</a:t>
            </a:r>
            <a:r>
              <a:rPr lang="en-PK" sz="2000" kern="100" dirty="0">
                <a:effectLst/>
                <a:latin typeface="Calibri" panose="020F0502020204030204" pitchFamily="34" charset="0"/>
                <a:ea typeface="Calibri" panose="020F0502020204030204" pitchFamily="34" charset="0"/>
                <a:cs typeface="Times New Roman" panose="02020603050405020304" pitchFamily="18" charset="0"/>
              </a:rPr>
              <a:t>: {accuracy}')</a:t>
            </a:r>
          </a:p>
          <a:p>
            <a:endParaRPr lang="en-PK" dirty="0"/>
          </a:p>
        </p:txBody>
      </p:sp>
    </p:spTree>
    <p:extLst>
      <p:ext uri="{BB962C8B-B14F-4D97-AF65-F5344CB8AC3E}">
        <p14:creationId xmlns:p14="http://schemas.microsoft.com/office/powerpoint/2010/main" val="281587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872EB9-2854-C770-63E1-A70077575D1E}"/>
              </a:ext>
            </a:extLst>
          </p:cNvPr>
          <p:cNvSpPr>
            <a:spLocks noGrp="1"/>
          </p:cNvSpPr>
          <p:nvPr>
            <p:ph type="title"/>
          </p:nvPr>
        </p:nvSpPr>
        <p:spPr/>
        <p:txBody>
          <a:bodyPr/>
          <a:lstStyle/>
          <a:p>
            <a:r>
              <a:rPr lang="en-US" dirty="0"/>
              <a:t>Description of Code</a:t>
            </a:r>
            <a:endParaRPr lang="en-PK" dirty="0"/>
          </a:p>
        </p:txBody>
      </p:sp>
      <p:sp>
        <p:nvSpPr>
          <p:cNvPr id="6" name="Content Placeholder 5">
            <a:extLst>
              <a:ext uri="{FF2B5EF4-FFF2-40B4-BE49-F238E27FC236}">
                <a16:creationId xmlns:a16="http://schemas.microsoft.com/office/drawing/2014/main" id="{B2F9E0BF-9577-89CD-471B-B2C9832C3E9F}"/>
              </a:ext>
            </a:extLst>
          </p:cNvPr>
          <p:cNvSpPr>
            <a:spLocks noGrp="1"/>
          </p:cNvSpPr>
          <p:nvPr>
            <p:ph idx="1"/>
          </p:nvPr>
        </p:nvSpPr>
        <p:spPr/>
        <p:txBody>
          <a:bodyPr/>
          <a:lstStyle/>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In this code snippet, </a:t>
            </a:r>
            <a:r>
              <a:rPr lang="en-PK" sz="1800" b="1" kern="100" dirty="0" err="1">
                <a:effectLst/>
                <a:latin typeface="Calibri" panose="020F0502020204030204" pitchFamily="34" charset="0"/>
                <a:ea typeface="Calibri" panose="020F0502020204030204" pitchFamily="34" charset="0"/>
                <a:cs typeface="Times New Roman" panose="02020603050405020304" pitchFamily="18" charset="0"/>
              </a:rPr>
              <a:t>StandardScaler</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from scikit-learn is used to standardize the features of your dataset. The </a:t>
            </a:r>
            <a:r>
              <a:rPr lang="en-PK" sz="1800" b="1" kern="100" dirty="0" err="1">
                <a:effectLst/>
                <a:latin typeface="Calibri" panose="020F0502020204030204" pitchFamily="34" charset="0"/>
                <a:ea typeface="Calibri" panose="020F0502020204030204" pitchFamily="34" charset="0"/>
                <a:cs typeface="Times New Roman" panose="02020603050405020304" pitchFamily="18" charset="0"/>
              </a:rPr>
              <a:t>fit_transform</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method is applied to the training data, and the same transformation is applied to the test data using the transform method. This ensures that the scaling parameters learned from the training data are applied consistently to both the training and test datasets.</a:t>
            </a: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Remember that when using standardization, it's important to fit the scaler only on the training data to avoid data leakage. In this example, the scaler is fitted on</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800" b="1" kern="100" dirty="0" err="1">
                <a:effectLst/>
                <a:latin typeface="Calibri" panose="020F0502020204030204" pitchFamily="34" charset="0"/>
                <a:ea typeface="Calibri" panose="020F0502020204030204" pitchFamily="34" charset="0"/>
                <a:cs typeface="Times New Roman" panose="02020603050405020304" pitchFamily="18" charset="0"/>
              </a:rPr>
              <a:t>X_train</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and then applied to both </a:t>
            </a:r>
            <a:r>
              <a:rPr lang="en-PK" sz="1800" b="1" kern="100" dirty="0" err="1">
                <a:effectLst/>
                <a:latin typeface="Calibri" panose="020F0502020204030204" pitchFamily="34" charset="0"/>
                <a:ea typeface="Calibri" panose="020F0502020204030204" pitchFamily="34" charset="0"/>
                <a:cs typeface="Times New Roman" panose="02020603050405020304" pitchFamily="18" charset="0"/>
              </a:rPr>
              <a:t>X_train</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and </a:t>
            </a:r>
            <a:r>
              <a:rPr lang="en-PK" sz="1800" b="1" kern="100" dirty="0" err="1">
                <a:effectLst/>
                <a:latin typeface="Calibri" panose="020F0502020204030204" pitchFamily="34" charset="0"/>
                <a:ea typeface="Calibri" panose="020F0502020204030204" pitchFamily="34" charset="0"/>
                <a:cs typeface="Times New Roman" panose="02020603050405020304" pitchFamily="18" charset="0"/>
              </a:rPr>
              <a:t>X_test</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PK" dirty="0"/>
          </a:p>
        </p:txBody>
      </p:sp>
    </p:spTree>
    <p:extLst>
      <p:ext uri="{BB962C8B-B14F-4D97-AF65-F5344CB8AC3E}">
        <p14:creationId xmlns:p14="http://schemas.microsoft.com/office/powerpoint/2010/main" val="77840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9CA4-8AFC-8B34-6382-EC3D251A38CF}"/>
              </a:ext>
            </a:extLst>
          </p:cNvPr>
          <p:cNvSpPr>
            <a:spLocks noGrp="1"/>
          </p:cNvSpPr>
          <p:nvPr>
            <p:ph type="title"/>
          </p:nvPr>
        </p:nvSpPr>
        <p:spPr/>
        <p:txBody>
          <a:bodyPr/>
          <a:lstStyle/>
          <a:p>
            <a:r>
              <a:rPr lang="en-US" b="0" i="0" dirty="0">
                <a:solidFill>
                  <a:srgbClr val="0F0F0F"/>
                </a:solidFill>
                <a:effectLst/>
                <a:latin typeface="Söhne"/>
              </a:rPr>
              <a:t>Performance Measures</a:t>
            </a:r>
            <a:endParaRPr lang="en-PK" dirty="0"/>
          </a:p>
        </p:txBody>
      </p:sp>
      <p:sp>
        <p:nvSpPr>
          <p:cNvPr id="3" name="Content Placeholder 2">
            <a:extLst>
              <a:ext uri="{FF2B5EF4-FFF2-40B4-BE49-F238E27FC236}">
                <a16:creationId xmlns:a16="http://schemas.microsoft.com/office/drawing/2014/main" id="{F0D3E044-3733-748E-0D9B-5072A42FCCDA}"/>
              </a:ext>
            </a:extLst>
          </p:cNvPr>
          <p:cNvSpPr>
            <a:spLocks noGrp="1"/>
          </p:cNvSpPr>
          <p:nvPr>
            <p:ph idx="1"/>
          </p:nvPr>
        </p:nvSpPr>
        <p:spPr/>
        <p:txBody>
          <a:bodyPr/>
          <a:lstStyle/>
          <a:p>
            <a:r>
              <a:rPr lang="en-US" b="0" i="0" dirty="0">
                <a:solidFill>
                  <a:srgbClr val="0F0F0F"/>
                </a:solidFill>
                <a:effectLst/>
                <a:latin typeface="Söhne"/>
              </a:rPr>
              <a:t>To calculate performance measures for your machine learning model, you typically use metrics that are relevant to the specific task at hand. </a:t>
            </a:r>
          </a:p>
          <a:p>
            <a:r>
              <a:rPr lang="en-US" b="0" i="0" dirty="0">
                <a:solidFill>
                  <a:srgbClr val="0F0F0F"/>
                </a:solidFill>
                <a:effectLst/>
                <a:latin typeface="Söhne"/>
              </a:rPr>
              <a:t>For classification tasks (e.g., binary or multiclass classification), common performance measures include accuracy, precision, recall, F1 score, and confusion matrix. </a:t>
            </a:r>
          </a:p>
          <a:p>
            <a:r>
              <a:rPr lang="en-US" b="0" i="0" dirty="0">
                <a:solidFill>
                  <a:srgbClr val="0F0F0F"/>
                </a:solidFill>
                <a:effectLst/>
                <a:latin typeface="Söhne"/>
              </a:rPr>
              <a:t>Here's how you can calculate these metrics using scikit-learn.</a:t>
            </a:r>
          </a:p>
          <a:p>
            <a:r>
              <a:rPr lang="en-US" dirty="0"/>
              <a:t>For Imbalanced Data set F-1 and MCC are best performance measure.</a:t>
            </a:r>
          </a:p>
          <a:p>
            <a:pPr marL="0" indent="0">
              <a:buNone/>
            </a:pPr>
            <a:endParaRPr lang="en-US" dirty="0"/>
          </a:p>
          <a:p>
            <a:endParaRPr lang="en-US" dirty="0"/>
          </a:p>
          <a:p>
            <a:endParaRPr lang="en-PK" dirty="0"/>
          </a:p>
        </p:txBody>
      </p:sp>
    </p:spTree>
    <p:extLst>
      <p:ext uri="{BB962C8B-B14F-4D97-AF65-F5344CB8AC3E}">
        <p14:creationId xmlns:p14="http://schemas.microsoft.com/office/powerpoint/2010/main" val="193295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0B79C7-00D0-007D-16F5-F92DDFC64EB8}"/>
              </a:ext>
            </a:extLst>
          </p:cNvPr>
          <p:cNvSpPr>
            <a:spLocks noGrp="1"/>
          </p:cNvSpPr>
          <p:nvPr>
            <p:ph type="title"/>
          </p:nvPr>
        </p:nvSpPr>
        <p:spPr/>
        <p:txBody>
          <a:bodyPr/>
          <a:lstStyle/>
          <a:p>
            <a:r>
              <a:rPr lang="en-US" dirty="0"/>
              <a:t>Code</a:t>
            </a:r>
            <a:endParaRPr lang="en-PK" dirty="0"/>
          </a:p>
        </p:txBody>
      </p:sp>
      <p:sp>
        <p:nvSpPr>
          <p:cNvPr id="5" name="Content Placeholder 4">
            <a:extLst>
              <a:ext uri="{FF2B5EF4-FFF2-40B4-BE49-F238E27FC236}">
                <a16:creationId xmlns:a16="http://schemas.microsoft.com/office/drawing/2014/main" id="{8CAB6CF5-61C1-749E-8E17-13BB4E616DC8}"/>
              </a:ext>
            </a:extLst>
          </p:cNvPr>
          <p:cNvSpPr>
            <a:spLocks noGrp="1"/>
          </p:cNvSpPr>
          <p:nvPr>
            <p:ph sz="half" idx="1"/>
          </p:nvPr>
        </p:nvSpPr>
        <p:spPr/>
        <p:txBody>
          <a:bodyPr>
            <a:normAutofit fontScale="70000" lnSpcReduction="20000"/>
          </a:bodyPr>
          <a:lstStyle/>
          <a:p>
            <a:r>
              <a:rPr lang="en-US" dirty="0"/>
              <a:t>from </a:t>
            </a:r>
            <a:r>
              <a:rPr lang="en-US" dirty="0" err="1"/>
              <a:t>sklearn.metrics</a:t>
            </a:r>
            <a:r>
              <a:rPr lang="en-US" dirty="0"/>
              <a:t> import </a:t>
            </a:r>
            <a:r>
              <a:rPr lang="en-US" dirty="0" err="1"/>
              <a:t>accuracy_score</a:t>
            </a:r>
            <a:r>
              <a:rPr lang="en-US" dirty="0"/>
              <a:t>, </a:t>
            </a:r>
            <a:r>
              <a:rPr lang="en-US" dirty="0" err="1"/>
              <a:t>precision_score</a:t>
            </a:r>
            <a:r>
              <a:rPr lang="en-US" dirty="0"/>
              <a:t>, </a:t>
            </a:r>
            <a:r>
              <a:rPr lang="en-US" dirty="0" err="1"/>
              <a:t>recall_score</a:t>
            </a:r>
            <a:r>
              <a:rPr lang="en-US" dirty="0"/>
              <a:t>, f1_score, </a:t>
            </a:r>
            <a:r>
              <a:rPr lang="en-US" dirty="0" err="1"/>
              <a:t>confusion_matrix</a:t>
            </a:r>
            <a:endParaRPr lang="en-US" dirty="0"/>
          </a:p>
          <a:p>
            <a:endParaRPr lang="en-US" dirty="0"/>
          </a:p>
          <a:p>
            <a:r>
              <a:rPr lang="en-US" dirty="0"/>
              <a:t># Make predictions on the test set</a:t>
            </a:r>
          </a:p>
          <a:p>
            <a:r>
              <a:rPr lang="en-US" dirty="0" err="1"/>
              <a:t>y_pred</a:t>
            </a:r>
            <a:r>
              <a:rPr lang="en-US" dirty="0"/>
              <a:t> = </a:t>
            </a:r>
            <a:r>
              <a:rPr lang="en-US" dirty="0" err="1"/>
              <a:t>model.predict</a:t>
            </a:r>
            <a:r>
              <a:rPr lang="en-US" dirty="0"/>
              <a:t>(</a:t>
            </a:r>
            <a:r>
              <a:rPr lang="en-US" dirty="0" err="1"/>
              <a:t>X_test</a:t>
            </a:r>
            <a:r>
              <a:rPr lang="en-US" dirty="0"/>
              <a:t>)</a:t>
            </a:r>
          </a:p>
          <a:p>
            <a:endParaRPr lang="en-US" dirty="0"/>
          </a:p>
          <a:p>
            <a:r>
              <a:rPr lang="en-US" dirty="0"/>
              <a:t># Calculate accuracy</a:t>
            </a:r>
          </a:p>
          <a:p>
            <a:r>
              <a:rPr lang="en-US" dirty="0"/>
              <a:t>accuracy = </a:t>
            </a:r>
            <a:r>
              <a:rPr lang="en-US" dirty="0" err="1"/>
              <a:t>accuracy_score</a:t>
            </a:r>
            <a:r>
              <a:rPr lang="en-US" dirty="0"/>
              <a:t>(</a:t>
            </a:r>
            <a:r>
              <a:rPr lang="en-US" dirty="0" err="1"/>
              <a:t>y_test</a:t>
            </a:r>
            <a:r>
              <a:rPr lang="en-US" dirty="0"/>
              <a:t>, </a:t>
            </a:r>
            <a:r>
              <a:rPr lang="en-US" dirty="0" err="1"/>
              <a:t>y_pred</a:t>
            </a:r>
            <a:r>
              <a:rPr lang="en-US" dirty="0"/>
              <a:t>)</a:t>
            </a:r>
          </a:p>
          <a:p>
            <a:r>
              <a:rPr lang="en-US" dirty="0"/>
              <a:t>print(</a:t>
            </a:r>
            <a:r>
              <a:rPr lang="en-US" dirty="0" err="1"/>
              <a:t>f'Accuracy</a:t>
            </a:r>
            <a:r>
              <a:rPr lang="en-US" dirty="0"/>
              <a:t>: {accuracy:.2f}')</a:t>
            </a:r>
          </a:p>
          <a:p>
            <a:endParaRPr lang="en-US" dirty="0"/>
          </a:p>
          <a:p>
            <a:r>
              <a:rPr lang="en-US" dirty="0"/>
              <a:t># Calculate precision</a:t>
            </a:r>
          </a:p>
          <a:p>
            <a:r>
              <a:rPr lang="en-US" dirty="0"/>
              <a:t>precision = </a:t>
            </a:r>
            <a:r>
              <a:rPr lang="en-US" dirty="0" err="1"/>
              <a:t>precision_score</a:t>
            </a:r>
            <a:r>
              <a:rPr lang="en-US" dirty="0"/>
              <a:t>(</a:t>
            </a:r>
            <a:r>
              <a:rPr lang="en-US" dirty="0" err="1"/>
              <a:t>y_test</a:t>
            </a:r>
            <a:r>
              <a:rPr lang="en-US" dirty="0"/>
              <a:t>, </a:t>
            </a:r>
            <a:r>
              <a:rPr lang="en-US" dirty="0" err="1"/>
              <a:t>y_pred</a:t>
            </a:r>
            <a:r>
              <a:rPr lang="en-US" dirty="0"/>
              <a:t>)</a:t>
            </a:r>
          </a:p>
          <a:p>
            <a:r>
              <a:rPr lang="en-US" dirty="0"/>
              <a:t>print(</a:t>
            </a:r>
            <a:r>
              <a:rPr lang="en-US" dirty="0" err="1"/>
              <a:t>f'Precision</a:t>
            </a:r>
            <a:r>
              <a:rPr lang="en-US" dirty="0"/>
              <a:t>: {precision:.2f}')</a:t>
            </a:r>
          </a:p>
          <a:p>
            <a:endParaRPr lang="en-US" dirty="0"/>
          </a:p>
          <a:p>
            <a:endParaRPr lang="en-PK" dirty="0"/>
          </a:p>
        </p:txBody>
      </p:sp>
      <p:sp>
        <p:nvSpPr>
          <p:cNvPr id="6" name="Content Placeholder 5">
            <a:extLst>
              <a:ext uri="{FF2B5EF4-FFF2-40B4-BE49-F238E27FC236}">
                <a16:creationId xmlns:a16="http://schemas.microsoft.com/office/drawing/2014/main" id="{B158E170-6080-BAE5-28A3-2C014D400111}"/>
              </a:ext>
            </a:extLst>
          </p:cNvPr>
          <p:cNvSpPr>
            <a:spLocks noGrp="1"/>
          </p:cNvSpPr>
          <p:nvPr>
            <p:ph sz="half" idx="2"/>
          </p:nvPr>
        </p:nvSpPr>
        <p:spPr/>
        <p:txBody>
          <a:bodyPr>
            <a:normAutofit fontScale="70000" lnSpcReduction="20000"/>
          </a:bodyPr>
          <a:lstStyle/>
          <a:p>
            <a:r>
              <a:rPr lang="en-US"/>
              <a:t># Calculate recall</a:t>
            </a:r>
          </a:p>
          <a:p>
            <a:r>
              <a:rPr lang="en-US"/>
              <a:t>recall = recall_score(y_test, y_pred)</a:t>
            </a:r>
          </a:p>
          <a:p>
            <a:r>
              <a:rPr lang="en-US"/>
              <a:t>print(f'Recall: {recall:.2f}')</a:t>
            </a:r>
          </a:p>
          <a:p>
            <a:endParaRPr lang="en-US"/>
          </a:p>
          <a:p>
            <a:r>
              <a:rPr lang="en-US"/>
              <a:t># Calculate F1 score</a:t>
            </a:r>
          </a:p>
          <a:p>
            <a:r>
              <a:rPr lang="en-US"/>
              <a:t>f1 = f1_score(y_test, y_pred)</a:t>
            </a:r>
          </a:p>
          <a:p>
            <a:r>
              <a:rPr lang="en-US"/>
              <a:t>print(f'F1 Score: {f1:.2f}')</a:t>
            </a:r>
          </a:p>
          <a:p>
            <a:endParaRPr lang="en-US"/>
          </a:p>
          <a:p>
            <a:r>
              <a:rPr lang="en-US"/>
              <a:t># Calculate confusion matrix</a:t>
            </a:r>
          </a:p>
          <a:p>
            <a:r>
              <a:rPr lang="en-US"/>
              <a:t>conf_matrix = confusion_matrix(y_test, y_pred)</a:t>
            </a:r>
          </a:p>
          <a:p>
            <a:r>
              <a:rPr lang="en-US"/>
              <a:t>print('Confusion Matrix:')</a:t>
            </a:r>
          </a:p>
          <a:p>
            <a:r>
              <a:rPr lang="en-US"/>
              <a:t>print(conf_matrix)</a:t>
            </a:r>
            <a:endParaRPr lang="en-US" dirty="0"/>
          </a:p>
        </p:txBody>
      </p:sp>
    </p:spTree>
    <p:extLst>
      <p:ext uri="{BB962C8B-B14F-4D97-AF65-F5344CB8AC3E}">
        <p14:creationId xmlns:p14="http://schemas.microsoft.com/office/powerpoint/2010/main" val="36967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DD19-E71C-441B-9914-55251CB6CE83}"/>
              </a:ext>
            </a:extLst>
          </p:cNvPr>
          <p:cNvSpPr>
            <a:spLocks noGrp="1"/>
          </p:cNvSpPr>
          <p:nvPr>
            <p:ph type="title"/>
          </p:nvPr>
        </p:nvSpPr>
        <p:spPr/>
        <p:txBody>
          <a:bodyPr/>
          <a:lstStyle/>
          <a:p>
            <a:r>
              <a:rPr lang="en-US" dirty="0"/>
              <a:t>Description</a:t>
            </a:r>
            <a:endParaRPr lang="en-PK" dirty="0"/>
          </a:p>
        </p:txBody>
      </p:sp>
      <p:sp>
        <p:nvSpPr>
          <p:cNvPr id="3" name="Content Placeholder 2">
            <a:extLst>
              <a:ext uri="{FF2B5EF4-FFF2-40B4-BE49-F238E27FC236}">
                <a16:creationId xmlns:a16="http://schemas.microsoft.com/office/drawing/2014/main" id="{BB8F93DB-1D43-23BF-F601-50D691EDD5FB}"/>
              </a:ext>
            </a:extLst>
          </p:cNvPr>
          <p:cNvSpPr>
            <a:spLocks noGrp="1"/>
          </p:cNvSpPr>
          <p:nvPr>
            <p:ph idx="1"/>
          </p:nvPr>
        </p:nvSpPr>
        <p:spPr/>
        <p:txBody>
          <a:bodyPr>
            <a:normAutofit fontScale="85000" lnSpcReduction="20000"/>
          </a:bodyPr>
          <a:lstStyle/>
          <a:p>
            <a:pPr algn="l"/>
            <a:r>
              <a:rPr lang="en-US" b="0" i="0" dirty="0">
                <a:effectLst/>
                <a:latin typeface="Söhne"/>
              </a:rPr>
              <a:t>These metrics provide different perspectives on the model's performance:</a:t>
            </a:r>
          </a:p>
          <a:p>
            <a:pPr algn="l">
              <a:buFont typeface="Arial" panose="020B0604020202020204" pitchFamily="34" charset="0"/>
              <a:buChar char="•"/>
            </a:pPr>
            <a:r>
              <a:rPr lang="en-US" b="1" i="0" dirty="0">
                <a:effectLst/>
                <a:latin typeface="Söhne"/>
              </a:rPr>
              <a:t>Accuracy:</a:t>
            </a:r>
            <a:r>
              <a:rPr lang="en-US" b="0" i="0" dirty="0">
                <a:effectLst/>
                <a:latin typeface="Söhne"/>
              </a:rPr>
              <a:t> Measures the overall correctness of the model.</a:t>
            </a:r>
          </a:p>
          <a:p>
            <a:pPr algn="l">
              <a:buFont typeface="Arial" panose="020B0604020202020204" pitchFamily="34" charset="0"/>
              <a:buChar char="•"/>
            </a:pPr>
            <a:r>
              <a:rPr lang="en-US" b="1" i="0" dirty="0">
                <a:effectLst/>
                <a:latin typeface="Söhne"/>
              </a:rPr>
              <a:t>Precision:</a:t>
            </a:r>
            <a:r>
              <a:rPr lang="en-US" b="0" i="0" dirty="0">
                <a:effectLst/>
                <a:latin typeface="Söhne"/>
              </a:rPr>
              <a:t> Measures the accuracy of the positive predictions. It is the ratio of true positives to the total predicted positives.</a:t>
            </a:r>
          </a:p>
          <a:p>
            <a:pPr algn="l">
              <a:buFont typeface="Arial" panose="020B0604020202020204" pitchFamily="34" charset="0"/>
              <a:buChar char="•"/>
            </a:pPr>
            <a:r>
              <a:rPr lang="en-US" b="1" i="0" dirty="0">
                <a:effectLst/>
                <a:latin typeface="Söhne"/>
              </a:rPr>
              <a:t>Recall (Sensitivity or True Positive Rate):</a:t>
            </a:r>
            <a:r>
              <a:rPr lang="en-US" b="0" i="0" dirty="0">
                <a:effectLst/>
                <a:latin typeface="Söhne"/>
              </a:rPr>
              <a:t> Measures the ability of the model to capture all the relevant examples. It is the ratio of true positives to the total actual positives.</a:t>
            </a:r>
          </a:p>
          <a:p>
            <a:pPr algn="l">
              <a:buFont typeface="Arial" panose="020B0604020202020204" pitchFamily="34" charset="0"/>
              <a:buChar char="•"/>
            </a:pPr>
            <a:r>
              <a:rPr lang="en-US" b="1" i="0" dirty="0">
                <a:effectLst/>
                <a:latin typeface="Söhne"/>
              </a:rPr>
              <a:t>F1 Score:</a:t>
            </a:r>
            <a:r>
              <a:rPr lang="en-US" b="0" i="0" dirty="0">
                <a:effectLst/>
                <a:latin typeface="Söhne"/>
              </a:rPr>
              <a:t> The harmonic mean of precision and recall. It is useful when there is an uneven class distribution.</a:t>
            </a:r>
          </a:p>
          <a:p>
            <a:pPr algn="l">
              <a:buFont typeface="Arial" panose="020B0604020202020204" pitchFamily="34" charset="0"/>
              <a:buChar char="•"/>
            </a:pPr>
            <a:r>
              <a:rPr lang="en-US" b="1" i="0" dirty="0">
                <a:effectLst/>
                <a:latin typeface="Söhne"/>
              </a:rPr>
              <a:t>Confusion Matrix:</a:t>
            </a:r>
            <a:r>
              <a:rPr lang="en-US" b="0" i="0" dirty="0">
                <a:effectLst/>
                <a:latin typeface="Söhne"/>
              </a:rPr>
              <a:t> A table showing the number of true positives, true negatives, false positives, and false negatives.</a:t>
            </a:r>
          </a:p>
          <a:p>
            <a:r>
              <a:rPr lang="en-US" b="0" i="0" dirty="0">
                <a:solidFill>
                  <a:srgbClr val="0F0F0F"/>
                </a:solidFill>
                <a:effectLst/>
                <a:latin typeface="Söhne"/>
              </a:rPr>
              <a:t>Remember to choose metrics that are most relevant to your specific problem and consider the trade-offs between precision and recall based on the application. </a:t>
            </a:r>
          </a:p>
          <a:p>
            <a:r>
              <a:rPr lang="en-US" b="0" i="0" dirty="0">
                <a:solidFill>
                  <a:srgbClr val="0F0F0F"/>
                </a:solidFill>
                <a:effectLst/>
                <a:latin typeface="Söhne"/>
              </a:rPr>
              <a:t>Additionally, you might want to adjust the decision threshold of your model depending on the importance of false positives and false negatives in your specific use case.</a:t>
            </a:r>
            <a:br>
              <a:rPr lang="en-US" dirty="0"/>
            </a:br>
            <a:endParaRPr lang="en-PK" dirty="0"/>
          </a:p>
        </p:txBody>
      </p:sp>
    </p:spTree>
    <p:extLst>
      <p:ext uri="{BB962C8B-B14F-4D97-AF65-F5344CB8AC3E}">
        <p14:creationId xmlns:p14="http://schemas.microsoft.com/office/powerpoint/2010/main" val="240826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786F-A696-778C-8B80-43BFBA986334}"/>
              </a:ext>
            </a:extLst>
          </p:cNvPr>
          <p:cNvSpPr>
            <a:spLocks noGrp="1"/>
          </p:cNvSpPr>
          <p:nvPr>
            <p:ph type="title"/>
          </p:nvPr>
        </p:nvSpPr>
        <p:spPr/>
        <p:txBody>
          <a:bodyPr>
            <a:normAutofit fontScale="90000"/>
          </a:bodyPr>
          <a:lstStyle/>
          <a:p>
            <a:r>
              <a:rPr lang="en-US" b="0" i="0" dirty="0">
                <a:solidFill>
                  <a:srgbClr val="0F0F0F"/>
                </a:solidFill>
                <a:effectLst/>
                <a:latin typeface="Söhne"/>
              </a:rPr>
              <a:t>Plotting Precision-Recall (PR) curves and Receiver Operating Characteristic (ROC) curves</a:t>
            </a:r>
            <a:endParaRPr lang="en-PK" dirty="0"/>
          </a:p>
        </p:txBody>
      </p:sp>
      <p:sp>
        <p:nvSpPr>
          <p:cNvPr id="3" name="Content Placeholder 2">
            <a:extLst>
              <a:ext uri="{FF2B5EF4-FFF2-40B4-BE49-F238E27FC236}">
                <a16:creationId xmlns:a16="http://schemas.microsoft.com/office/drawing/2014/main" id="{8BB467D0-DA12-DC2E-3988-E6E86BD61613}"/>
              </a:ext>
            </a:extLst>
          </p:cNvPr>
          <p:cNvSpPr>
            <a:spLocks noGrp="1"/>
          </p:cNvSpPr>
          <p:nvPr>
            <p:ph idx="1"/>
          </p:nvPr>
        </p:nvSpPr>
        <p:spPr/>
        <p:txBody>
          <a:bodyPr>
            <a:normAutofit/>
          </a:bodyPr>
          <a:lstStyle/>
          <a:p>
            <a:r>
              <a:rPr lang="en-US" b="0" i="0" dirty="0">
                <a:solidFill>
                  <a:srgbClr val="0F0F0F"/>
                </a:solidFill>
                <a:effectLst/>
                <a:latin typeface="Söhne"/>
              </a:rPr>
              <a:t>Plotting Precision-Recall (PR) curves and Receiver Operating Characteristic (ROC) curves is a common practice to visually evaluate the performance of a classification model. </a:t>
            </a:r>
          </a:p>
          <a:p>
            <a:r>
              <a:rPr lang="en-US" b="0" i="0" dirty="0">
                <a:solidFill>
                  <a:srgbClr val="0F0F0F"/>
                </a:solidFill>
                <a:effectLst/>
                <a:latin typeface="Söhne"/>
              </a:rPr>
              <a:t>Below, I'll show you how to plot these curves using scikit-learn and matplotlib.</a:t>
            </a:r>
          </a:p>
          <a:p>
            <a:r>
              <a:rPr lang="en-US" b="0" i="0" dirty="0">
                <a:solidFill>
                  <a:srgbClr val="0F0F0F"/>
                </a:solidFill>
                <a:effectLst/>
                <a:latin typeface="Söhne"/>
              </a:rPr>
              <a:t>import </a:t>
            </a:r>
            <a:r>
              <a:rPr lang="en-US" b="0" i="0" dirty="0" err="1">
                <a:solidFill>
                  <a:srgbClr val="0F0F0F"/>
                </a:solidFill>
                <a:effectLst/>
                <a:latin typeface="Söhne"/>
              </a:rPr>
              <a:t>matplotlib.pyplot</a:t>
            </a:r>
            <a:r>
              <a:rPr lang="en-US" b="0" i="0" dirty="0">
                <a:solidFill>
                  <a:srgbClr val="0F0F0F"/>
                </a:solidFill>
                <a:effectLst/>
                <a:latin typeface="Söhne"/>
              </a:rPr>
              <a:t> as </a:t>
            </a:r>
            <a:r>
              <a:rPr lang="en-US" b="0" i="0" dirty="0" err="1">
                <a:solidFill>
                  <a:srgbClr val="0F0F0F"/>
                </a:solidFill>
                <a:effectLst/>
                <a:latin typeface="Söhne"/>
              </a:rPr>
              <a:t>plt</a:t>
            </a:r>
            <a:endParaRPr lang="en-US" b="0" i="0" dirty="0">
              <a:solidFill>
                <a:srgbClr val="0F0F0F"/>
              </a:solidFill>
              <a:effectLst/>
              <a:latin typeface="Söhne"/>
            </a:endParaRPr>
          </a:p>
          <a:p>
            <a:r>
              <a:rPr lang="en-US" b="0" i="0" dirty="0">
                <a:solidFill>
                  <a:srgbClr val="0F0F0F"/>
                </a:solidFill>
                <a:effectLst/>
                <a:latin typeface="Söhne"/>
              </a:rPr>
              <a:t>from </a:t>
            </a:r>
            <a:r>
              <a:rPr lang="en-US" b="0" i="0" dirty="0" err="1">
                <a:solidFill>
                  <a:srgbClr val="0F0F0F"/>
                </a:solidFill>
                <a:effectLst/>
                <a:latin typeface="Söhne"/>
              </a:rPr>
              <a:t>sklearn.metrics</a:t>
            </a:r>
            <a:r>
              <a:rPr lang="en-US" b="0" i="0" dirty="0">
                <a:solidFill>
                  <a:srgbClr val="0F0F0F"/>
                </a:solidFill>
                <a:effectLst/>
                <a:latin typeface="Söhne"/>
              </a:rPr>
              <a:t> import </a:t>
            </a:r>
            <a:r>
              <a:rPr lang="en-US" b="0" i="0" dirty="0" err="1">
                <a:solidFill>
                  <a:srgbClr val="0F0F0F"/>
                </a:solidFill>
                <a:effectLst/>
                <a:latin typeface="Söhne"/>
              </a:rPr>
              <a:t>precision_recall_curve</a:t>
            </a:r>
            <a:r>
              <a:rPr lang="en-US" b="0" i="0" dirty="0">
                <a:solidFill>
                  <a:srgbClr val="0F0F0F"/>
                </a:solidFill>
                <a:effectLst/>
                <a:latin typeface="Söhne"/>
              </a:rPr>
              <a:t>, </a:t>
            </a:r>
            <a:r>
              <a:rPr lang="en-US" b="0" i="0" dirty="0" err="1">
                <a:solidFill>
                  <a:srgbClr val="0F0F0F"/>
                </a:solidFill>
                <a:effectLst/>
                <a:latin typeface="Söhne"/>
              </a:rPr>
              <a:t>roc_curve</a:t>
            </a:r>
            <a:r>
              <a:rPr lang="en-US" b="0" i="0" dirty="0">
                <a:solidFill>
                  <a:srgbClr val="0F0F0F"/>
                </a:solidFill>
                <a:effectLst/>
                <a:latin typeface="Söhne"/>
              </a:rPr>
              <a:t>, </a:t>
            </a:r>
            <a:r>
              <a:rPr lang="en-US" b="0" i="0" dirty="0" err="1">
                <a:solidFill>
                  <a:srgbClr val="0F0F0F"/>
                </a:solidFill>
                <a:effectLst/>
                <a:latin typeface="Söhne"/>
              </a:rPr>
              <a:t>auc</a:t>
            </a:r>
            <a:endParaRPr lang="en-US" b="0" i="0" dirty="0">
              <a:solidFill>
                <a:srgbClr val="0F0F0F"/>
              </a:solidFill>
              <a:effectLst/>
              <a:latin typeface="Söhne"/>
            </a:endParaRPr>
          </a:p>
          <a:p>
            <a:endParaRPr lang="en-US" b="0" i="0" dirty="0">
              <a:solidFill>
                <a:srgbClr val="0F0F0F"/>
              </a:solidFill>
              <a:effectLst/>
              <a:latin typeface="Söhne"/>
            </a:endParaRPr>
          </a:p>
          <a:p>
            <a:r>
              <a:rPr lang="en-US" b="0" i="0" dirty="0">
                <a:solidFill>
                  <a:srgbClr val="0F0F0F"/>
                </a:solidFill>
                <a:effectLst/>
                <a:latin typeface="Söhne"/>
              </a:rPr>
              <a:t># Make predictions on the test set</a:t>
            </a:r>
          </a:p>
          <a:p>
            <a:r>
              <a:rPr lang="en-US" b="0" i="0" dirty="0" err="1">
                <a:solidFill>
                  <a:srgbClr val="0F0F0F"/>
                </a:solidFill>
                <a:effectLst/>
                <a:latin typeface="Söhne"/>
              </a:rPr>
              <a:t>y_scores</a:t>
            </a:r>
            <a:r>
              <a:rPr lang="en-US" b="0" i="0" dirty="0">
                <a:solidFill>
                  <a:srgbClr val="0F0F0F"/>
                </a:solidFill>
                <a:effectLst/>
                <a:latin typeface="Söhne"/>
              </a:rPr>
              <a:t> = </a:t>
            </a:r>
            <a:r>
              <a:rPr lang="en-US" b="0" i="0" dirty="0" err="1">
                <a:solidFill>
                  <a:srgbClr val="0F0F0F"/>
                </a:solidFill>
                <a:effectLst/>
                <a:latin typeface="Söhne"/>
              </a:rPr>
              <a:t>model.predict_proba</a:t>
            </a:r>
            <a:r>
              <a:rPr lang="en-US" b="0" i="0" dirty="0">
                <a:solidFill>
                  <a:srgbClr val="0F0F0F"/>
                </a:solidFill>
                <a:effectLst/>
                <a:latin typeface="Söhne"/>
              </a:rPr>
              <a:t>(</a:t>
            </a:r>
            <a:r>
              <a:rPr lang="en-US" b="0" i="0" dirty="0" err="1">
                <a:solidFill>
                  <a:srgbClr val="0F0F0F"/>
                </a:solidFill>
                <a:effectLst/>
                <a:latin typeface="Söhne"/>
              </a:rPr>
              <a:t>X_test</a:t>
            </a:r>
            <a:r>
              <a:rPr lang="en-US" b="0" i="0" dirty="0">
                <a:solidFill>
                  <a:srgbClr val="0F0F0F"/>
                </a:solidFill>
                <a:effectLst/>
                <a:latin typeface="Söhne"/>
              </a:rPr>
              <a:t>)[:, 1]</a:t>
            </a:r>
          </a:p>
          <a:p>
            <a:endParaRPr lang="en-US" b="0" i="0" dirty="0">
              <a:solidFill>
                <a:srgbClr val="0F0F0F"/>
              </a:solidFill>
              <a:effectLst/>
              <a:latin typeface="Söhne"/>
            </a:endParaRPr>
          </a:p>
          <a:p>
            <a:endParaRPr lang="en-US" b="0" i="0" dirty="0">
              <a:solidFill>
                <a:srgbClr val="0F0F0F"/>
              </a:solidFill>
              <a:effectLst/>
              <a:latin typeface="Söhne"/>
            </a:endParaRPr>
          </a:p>
          <a:p>
            <a:endParaRPr lang="en-US" b="0" i="0" dirty="0">
              <a:solidFill>
                <a:srgbClr val="0F0F0F"/>
              </a:solidFill>
              <a:effectLst/>
              <a:latin typeface="Söhne"/>
            </a:endParaRPr>
          </a:p>
          <a:p>
            <a:endParaRPr lang="en-US" b="0" i="0" dirty="0">
              <a:solidFill>
                <a:srgbClr val="0F0F0F"/>
              </a:solidFill>
              <a:effectLst/>
              <a:latin typeface="Söhne"/>
            </a:endParaRPr>
          </a:p>
          <a:p>
            <a:endParaRPr lang="en-PK" dirty="0"/>
          </a:p>
        </p:txBody>
      </p:sp>
    </p:spTree>
    <p:extLst>
      <p:ext uri="{BB962C8B-B14F-4D97-AF65-F5344CB8AC3E}">
        <p14:creationId xmlns:p14="http://schemas.microsoft.com/office/powerpoint/2010/main" val="842684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112074-3EC6-D5D1-0301-6129C6362129}"/>
              </a:ext>
            </a:extLst>
          </p:cNvPr>
          <p:cNvSpPr>
            <a:spLocks noGrp="1"/>
          </p:cNvSpPr>
          <p:nvPr>
            <p:ph idx="1"/>
          </p:nvPr>
        </p:nvSpPr>
        <p:spPr>
          <a:xfrm>
            <a:off x="1066800" y="1913973"/>
            <a:ext cx="10058400" cy="4023360"/>
          </a:xfrm>
        </p:spPr>
        <p:txBody>
          <a:bodyPr/>
          <a:lstStyle/>
          <a:p>
            <a:r>
              <a:rPr lang="en-US" b="0" i="0" dirty="0">
                <a:solidFill>
                  <a:srgbClr val="0F0F0F"/>
                </a:solidFill>
                <a:effectLst/>
                <a:latin typeface="Söhne"/>
              </a:rPr>
              <a:t># Calculate Precision-Recall curve</a:t>
            </a:r>
          </a:p>
          <a:p>
            <a:r>
              <a:rPr lang="en-US" b="0" i="0" dirty="0">
                <a:solidFill>
                  <a:srgbClr val="0F0F0F"/>
                </a:solidFill>
                <a:effectLst/>
                <a:latin typeface="Söhne"/>
              </a:rPr>
              <a:t>precision, recall, _ = </a:t>
            </a:r>
            <a:r>
              <a:rPr lang="en-US" b="0" i="0" dirty="0" err="1">
                <a:solidFill>
                  <a:srgbClr val="0F0F0F"/>
                </a:solidFill>
                <a:effectLst/>
                <a:latin typeface="Söhne"/>
              </a:rPr>
              <a:t>precision_recall_curve</a:t>
            </a:r>
            <a:r>
              <a:rPr lang="en-US" b="0" i="0" dirty="0">
                <a:solidFill>
                  <a:srgbClr val="0F0F0F"/>
                </a:solidFill>
                <a:effectLst/>
                <a:latin typeface="Söhne"/>
              </a:rPr>
              <a:t>(</a:t>
            </a:r>
            <a:r>
              <a:rPr lang="en-US" b="0" i="0" dirty="0" err="1">
                <a:solidFill>
                  <a:srgbClr val="0F0F0F"/>
                </a:solidFill>
                <a:effectLst/>
                <a:latin typeface="Söhne"/>
              </a:rPr>
              <a:t>y_test</a:t>
            </a:r>
            <a:r>
              <a:rPr lang="en-US" b="0" i="0" dirty="0">
                <a:solidFill>
                  <a:srgbClr val="0F0F0F"/>
                </a:solidFill>
                <a:effectLst/>
                <a:latin typeface="Söhne"/>
              </a:rPr>
              <a:t>, </a:t>
            </a:r>
            <a:r>
              <a:rPr lang="en-US" b="0" i="0" dirty="0" err="1">
                <a:solidFill>
                  <a:srgbClr val="0F0F0F"/>
                </a:solidFill>
                <a:effectLst/>
                <a:latin typeface="Söhne"/>
              </a:rPr>
              <a:t>y_scores</a:t>
            </a:r>
            <a:r>
              <a:rPr lang="en-US" b="0" i="0" dirty="0">
                <a:solidFill>
                  <a:srgbClr val="0F0F0F"/>
                </a:solidFill>
                <a:effectLst/>
                <a:latin typeface="Söhne"/>
              </a:rPr>
              <a:t>)</a:t>
            </a:r>
          </a:p>
          <a:p>
            <a:r>
              <a:rPr lang="en-US" b="0" i="0" dirty="0">
                <a:solidFill>
                  <a:srgbClr val="0F0F0F"/>
                </a:solidFill>
                <a:effectLst/>
                <a:latin typeface="Söhne"/>
              </a:rPr>
              <a:t># Calculate ROC curve</a:t>
            </a:r>
          </a:p>
          <a:p>
            <a:r>
              <a:rPr lang="en-US" b="0" i="0" dirty="0" err="1">
                <a:solidFill>
                  <a:srgbClr val="0F0F0F"/>
                </a:solidFill>
                <a:effectLst/>
                <a:latin typeface="Söhne"/>
              </a:rPr>
              <a:t>fpr</a:t>
            </a:r>
            <a:r>
              <a:rPr lang="en-US" b="0" i="0" dirty="0">
                <a:solidFill>
                  <a:srgbClr val="0F0F0F"/>
                </a:solidFill>
                <a:effectLst/>
                <a:latin typeface="Söhne"/>
              </a:rPr>
              <a:t>, </a:t>
            </a:r>
            <a:r>
              <a:rPr lang="en-US" b="0" i="0" dirty="0" err="1">
                <a:solidFill>
                  <a:srgbClr val="0F0F0F"/>
                </a:solidFill>
                <a:effectLst/>
                <a:latin typeface="Söhne"/>
              </a:rPr>
              <a:t>tpr</a:t>
            </a:r>
            <a:r>
              <a:rPr lang="en-US" b="0" i="0" dirty="0">
                <a:solidFill>
                  <a:srgbClr val="0F0F0F"/>
                </a:solidFill>
                <a:effectLst/>
                <a:latin typeface="Söhne"/>
              </a:rPr>
              <a:t>, _ = </a:t>
            </a:r>
            <a:r>
              <a:rPr lang="en-US" b="0" i="0" dirty="0" err="1">
                <a:solidFill>
                  <a:srgbClr val="0F0F0F"/>
                </a:solidFill>
                <a:effectLst/>
                <a:latin typeface="Söhne"/>
              </a:rPr>
              <a:t>roc_curve</a:t>
            </a:r>
            <a:r>
              <a:rPr lang="en-US" b="0" i="0" dirty="0">
                <a:solidFill>
                  <a:srgbClr val="0F0F0F"/>
                </a:solidFill>
                <a:effectLst/>
                <a:latin typeface="Söhne"/>
              </a:rPr>
              <a:t>(</a:t>
            </a:r>
            <a:r>
              <a:rPr lang="en-US" b="0" i="0" dirty="0" err="1">
                <a:solidFill>
                  <a:srgbClr val="0F0F0F"/>
                </a:solidFill>
                <a:effectLst/>
                <a:latin typeface="Söhne"/>
              </a:rPr>
              <a:t>y_test</a:t>
            </a:r>
            <a:r>
              <a:rPr lang="en-US" b="0" i="0" dirty="0">
                <a:solidFill>
                  <a:srgbClr val="0F0F0F"/>
                </a:solidFill>
                <a:effectLst/>
                <a:latin typeface="Söhne"/>
              </a:rPr>
              <a:t>, </a:t>
            </a:r>
            <a:r>
              <a:rPr lang="en-US" b="0" i="0" dirty="0" err="1">
                <a:solidFill>
                  <a:srgbClr val="0F0F0F"/>
                </a:solidFill>
                <a:effectLst/>
                <a:latin typeface="Söhne"/>
              </a:rPr>
              <a:t>y_scores</a:t>
            </a:r>
            <a:r>
              <a:rPr lang="en-US" b="0" i="0" dirty="0">
                <a:solidFill>
                  <a:srgbClr val="0F0F0F"/>
                </a:solidFill>
                <a:effectLst/>
                <a:latin typeface="Söhne"/>
              </a:rPr>
              <a:t>)</a:t>
            </a:r>
          </a:p>
          <a:p>
            <a:r>
              <a:rPr lang="en-US" b="0" i="0" dirty="0">
                <a:solidFill>
                  <a:srgbClr val="0F0F0F"/>
                </a:solidFill>
                <a:effectLst/>
                <a:latin typeface="Söhne"/>
              </a:rPr>
              <a:t># Calculate area under the curves (AUC)</a:t>
            </a:r>
          </a:p>
          <a:p>
            <a:r>
              <a:rPr lang="en-US" b="0" i="0" dirty="0" err="1">
                <a:solidFill>
                  <a:srgbClr val="0F0F0F"/>
                </a:solidFill>
                <a:effectLst/>
                <a:latin typeface="Söhne"/>
              </a:rPr>
              <a:t>pr_auc</a:t>
            </a:r>
            <a:r>
              <a:rPr lang="en-US" b="0" i="0" dirty="0">
                <a:solidFill>
                  <a:srgbClr val="0F0F0F"/>
                </a:solidFill>
                <a:effectLst/>
                <a:latin typeface="Söhne"/>
              </a:rPr>
              <a:t> = </a:t>
            </a:r>
            <a:r>
              <a:rPr lang="en-US" b="0" i="0" dirty="0" err="1">
                <a:solidFill>
                  <a:srgbClr val="0F0F0F"/>
                </a:solidFill>
                <a:effectLst/>
                <a:latin typeface="Söhne"/>
              </a:rPr>
              <a:t>auc</a:t>
            </a:r>
            <a:r>
              <a:rPr lang="en-US" b="0" i="0" dirty="0">
                <a:solidFill>
                  <a:srgbClr val="0F0F0F"/>
                </a:solidFill>
                <a:effectLst/>
                <a:latin typeface="Söhne"/>
              </a:rPr>
              <a:t>(recall, precision)</a:t>
            </a:r>
          </a:p>
          <a:p>
            <a:r>
              <a:rPr lang="en-US" b="0" i="0" dirty="0" err="1">
                <a:solidFill>
                  <a:srgbClr val="0F0F0F"/>
                </a:solidFill>
                <a:effectLst/>
                <a:latin typeface="Söhne"/>
              </a:rPr>
              <a:t>roc_auc</a:t>
            </a:r>
            <a:r>
              <a:rPr lang="en-US" b="0" i="0" dirty="0">
                <a:solidFill>
                  <a:srgbClr val="0F0F0F"/>
                </a:solidFill>
                <a:effectLst/>
                <a:latin typeface="Söhne"/>
              </a:rPr>
              <a:t> = </a:t>
            </a:r>
            <a:r>
              <a:rPr lang="en-US" b="0" i="0" dirty="0" err="1">
                <a:solidFill>
                  <a:srgbClr val="0F0F0F"/>
                </a:solidFill>
                <a:effectLst/>
                <a:latin typeface="Söhne"/>
              </a:rPr>
              <a:t>auc</a:t>
            </a:r>
            <a:r>
              <a:rPr lang="en-US" b="0" i="0" dirty="0">
                <a:solidFill>
                  <a:srgbClr val="0F0F0F"/>
                </a:solidFill>
                <a:effectLst/>
                <a:latin typeface="Söhne"/>
              </a:rPr>
              <a:t>(</a:t>
            </a:r>
            <a:r>
              <a:rPr lang="en-US" b="0" i="0" dirty="0" err="1">
                <a:solidFill>
                  <a:srgbClr val="0F0F0F"/>
                </a:solidFill>
                <a:effectLst/>
                <a:latin typeface="Söhne"/>
              </a:rPr>
              <a:t>fpr</a:t>
            </a:r>
            <a:r>
              <a:rPr lang="en-US" b="0" i="0" dirty="0">
                <a:solidFill>
                  <a:srgbClr val="0F0F0F"/>
                </a:solidFill>
                <a:effectLst/>
                <a:latin typeface="Söhne"/>
              </a:rPr>
              <a:t>, </a:t>
            </a:r>
            <a:r>
              <a:rPr lang="en-US" b="0" i="0" dirty="0" err="1">
                <a:solidFill>
                  <a:srgbClr val="0F0F0F"/>
                </a:solidFill>
                <a:effectLst/>
                <a:latin typeface="Söhne"/>
              </a:rPr>
              <a:t>tpr</a:t>
            </a:r>
            <a:r>
              <a:rPr lang="en-US" b="0" i="0" dirty="0">
                <a:solidFill>
                  <a:srgbClr val="0F0F0F"/>
                </a:solidFill>
                <a:effectLst/>
                <a:latin typeface="Söhne"/>
              </a:rPr>
              <a:t>)</a:t>
            </a:r>
          </a:p>
          <a:p>
            <a:endParaRPr lang="en-US" b="0" i="0" dirty="0">
              <a:solidFill>
                <a:srgbClr val="0F0F0F"/>
              </a:solidFill>
              <a:effectLst/>
              <a:latin typeface="Söhne"/>
            </a:endParaRPr>
          </a:p>
          <a:p>
            <a:endParaRPr lang="en-PK" dirty="0"/>
          </a:p>
        </p:txBody>
      </p:sp>
    </p:spTree>
    <p:extLst>
      <p:ext uri="{BB962C8B-B14F-4D97-AF65-F5344CB8AC3E}">
        <p14:creationId xmlns:p14="http://schemas.microsoft.com/office/powerpoint/2010/main" val="312948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73B1-5108-D54B-D288-A8BB0F041E9A}"/>
              </a:ext>
            </a:extLst>
          </p:cNvPr>
          <p:cNvSpPr>
            <a:spLocks noGrp="1"/>
          </p:cNvSpPr>
          <p:nvPr>
            <p:ph type="title"/>
          </p:nvPr>
        </p:nvSpPr>
        <p:spPr/>
        <p:txBody>
          <a:bodyPr/>
          <a:lstStyle/>
          <a:p>
            <a:r>
              <a:rPr lang="en-US" dirty="0"/>
              <a:t>PR curve Code</a:t>
            </a:r>
            <a:endParaRPr lang="en-PK" dirty="0"/>
          </a:p>
        </p:txBody>
      </p:sp>
      <p:sp>
        <p:nvSpPr>
          <p:cNvPr id="3" name="Content Placeholder 2">
            <a:extLst>
              <a:ext uri="{FF2B5EF4-FFF2-40B4-BE49-F238E27FC236}">
                <a16:creationId xmlns:a16="http://schemas.microsoft.com/office/drawing/2014/main" id="{C2DCD761-C8CD-1095-9A91-CB1841251552}"/>
              </a:ext>
            </a:extLst>
          </p:cNvPr>
          <p:cNvSpPr>
            <a:spLocks noGrp="1"/>
          </p:cNvSpPr>
          <p:nvPr>
            <p:ph idx="1"/>
          </p:nvPr>
        </p:nvSpPr>
        <p:spPr/>
        <p:txBody>
          <a:bodyPr>
            <a:normAutofit fontScale="92500" lnSpcReduction="20000"/>
          </a:bodyPr>
          <a:lstStyle/>
          <a:p>
            <a:endParaRPr lang="en-US" b="0" i="0" dirty="0">
              <a:solidFill>
                <a:srgbClr val="0F0F0F"/>
              </a:solidFill>
              <a:effectLst/>
              <a:latin typeface="Söhne"/>
            </a:endParaRPr>
          </a:p>
          <a:p>
            <a:r>
              <a:rPr lang="en-US" b="0" i="0" dirty="0">
                <a:solidFill>
                  <a:srgbClr val="0F0F0F"/>
                </a:solidFill>
                <a:effectLst/>
                <a:latin typeface="Söhne"/>
              </a:rPr>
              <a:t># Plot Precision-Recall curve</a:t>
            </a:r>
          </a:p>
          <a:p>
            <a:r>
              <a:rPr lang="en-US" b="0" i="0" dirty="0" err="1">
                <a:solidFill>
                  <a:srgbClr val="0F0F0F"/>
                </a:solidFill>
                <a:effectLst/>
                <a:latin typeface="Söhne"/>
              </a:rPr>
              <a:t>plt.figure</a:t>
            </a:r>
            <a:r>
              <a:rPr lang="en-US" b="0" i="0" dirty="0">
                <a:solidFill>
                  <a:srgbClr val="0F0F0F"/>
                </a:solidFill>
                <a:effectLst/>
                <a:latin typeface="Söhne"/>
              </a:rPr>
              <a:t>(</a:t>
            </a:r>
            <a:r>
              <a:rPr lang="en-US" b="0" i="0" dirty="0" err="1">
                <a:solidFill>
                  <a:srgbClr val="0F0F0F"/>
                </a:solidFill>
                <a:effectLst/>
                <a:latin typeface="Söhne"/>
              </a:rPr>
              <a:t>figsize</a:t>
            </a:r>
            <a:r>
              <a:rPr lang="en-US" b="0" i="0" dirty="0">
                <a:solidFill>
                  <a:srgbClr val="0F0F0F"/>
                </a:solidFill>
                <a:effectLst/>
                <a:latin typeface="Söhne"/>
              </a:rPr>
              <a:t>=(8, 6))</a:t>
            </a:r>
          </a:p>
          <a:p>
            <a:r>
              <a:rPr lang="en-US" b="0" i="0" dirty="0" err="1">
                <a:solidFill>
                  <a:srgbClr val="0F0F0F"/>
                </a:solidFill>
                <a:effectLst/>
                <a:latin typeface="Söhne"/>
              </a:rPr>
              <a:t>plt.plot</a:t>
            </a:r>
            <a:r>
              <a:rPr lang="en-US" b="0" i="0" dirty="0">
                <a:solidFill>
                  <a:srgbClr val="0F0F0F"/>
                </a:solidFill>
                <a:effectLst/>
                <a:latin typeface="Söhne"/>
              </a:rPr>
              <a:t>(recall, precision, label=</a:t>
            </a:r>
            <a:r>
              <a:rPr lang="en-US" b="0" i="0" dirty="0" err="1">
                <a:solidFill>
                  <a:srgbClr val="0F0F0F"/>
                </a:solidFill>
                <a:effectLst/>
                <a:latin typeface="Söhne"/>
              </a:rPr>
              <a:t>f'PR</a:t>
            </a:r>
            <a:r>
              <a:rPr lang="en-US" b="0" i="0" dirty="0">
                <a:solidFill>
                  <a:srgbClr val="0F0F0F"/>
                </a:solidFill>
                <a:effectLst/>
                <a:latin typeface="Söhne"/>
              </a:rPr>
              <a:t> Curve (AUC = {pr_auc:.2f})')</a:t>
            </a:r>
          </a:p>
          <a:p>
            <a:r>
              <a:rPr lang="en-US" b="0" i="0" dirty="0" err="1">
                <a:solidFill>
                  <a:srgbClr val="0F0F0F"/>
                </a:solidFill>
                <a:effectLst/>
                <a:latin typeface="Söhne"/>
              </a:rPr>
              <a:t>plt.xlabel</a:t>
            </a:r>
            <a:r>
              <a:rPr lang="en-US" b="0" i="0" dirty="0">
                <a:solidFill>
                  <a:srgbClr val="0F0F0F"/>
                </a:solidFill>
                <a:effectLst/>
                <a:latin typeface="Söhne"/>
              </a:rPr>
              <a:t>('Recall')</a:t>
            </a:r>
          </a:p>
          <a:p>
            <a:r>
              <a:rPr lang="en-US" b="0" i="0" dirty="0" err="1">
                <a:solidFill>
                  <a:srgbClr val="0F0F0F"/>
                </a:solidFill>
                <a:effectLst/>
                <a:latin typeface="Söhne"/>
              </a:rPr>
              <a:t>plt.ylabel</a:t>
            </a:r>
            <a:r>
              <a:rPr lang="en-US" b="0" i="0" dirty="0">
                <a:solidFill>
                  <a:srgbClr val="0F0F0F"/>
                </a:solidFill>
                <a:effectLst/>
                <a:latin typeface="Söhne"/>
              </a:rPr>
              <a:t>('Precision')</a:t>
            </a:r>
          </a:p>
          <a:p>
            <a:r>
              <a:rPr lang="en-US" b="0" i="0" dirty="0" err="1">
                <a:solidFill>
                  <a:srgbClr val="0F0F0F"/>
                </a:solidFill>
                <a:effectLst/>
                <a:latin typeface="Söhne"/>
              </a:rPr>
              <a:t>plt.title</a:t>
            </a:r>
            <a:r>
              <a:rPr lang="en-US" b="0" i="0" dirty="0">
                <a:solidFill>
                  <a:srgbClr val="0F0F0F"/>
                </a:solidFill>
                <a:effectLst/>
                <a:latin typeface="Söhne"/>
              </a:rPr>
              <a:t>('Precision-Recall Curve')</a:t>
            </a:r>
          </a:p>
          <a:p>
            <a:r>
              <a:rPr lang="en-US" b="0" i="0" dirty="0" err="1">
                <a:solidFill>
                  <a:srgbClr val="0F0F0F"/>
                </a:solidFill>
                <a:effectLst/>
                <a:latin typeface="Söhne"/>
              </a:rPr>
              <a:t>plt.legend</a:t>
            </a:r>
            <a:r>
              <a:rPr lang="en-US" b="0" i="0" dirty="0">
                <a:solidFill>
                  <a:srgbClr val="0F0F0F"/>
                </a:solidFill>
                <a:effectLst/>
                <a:latin typeface="Söhne"/>
              </a:rPr>
              <a:t>()</a:t>
            </a:r>
          </a:p>
          <a:p>
            <a:r>
              <a:rPr lang="en-US" b="0" i="0" dirty="0" err="1">
                <a:solidFill>
                  <a:srgbClr val="0F0F0F"/>
                </a:solidFill>
                <a:effectLst/>
                <a:latin typeface="Söhne"/>
              </a:rPr>
              <a:t>plt.grid</a:t>
            </a:r>
            <a:r>
              <a:rPr lang="en-US" b="0" i="0" dirty="0">
                <a:solidFill>
                  <a:srgbClr val="0F0F0F"/>
                </a:solidFill>
                <a:effectLst/>
                <a:latin typeface="Söhne"/>
              </a:rPr>
              <a:t>(True)</a:t>
            </a:r>
          </a:p>
          <a:p>
            <a:r>
              <a:rPr lang="en-US" b="0" i="0" dirty="0" err="1">
                <a:solidFill>
                  <a:srgbClr val="0F0F0F"/>
                </a:solidFill>
                <a:effectLst/>
                <a:latin typeface="Söhne"/>
              </a:rPr>
              <a:t>plt.show</a:t>
            </a:r>
            <a:r>
              <a:rPr lang="en-US" b="0" i="0" dirty="0">
                <a:solidFill>
                  <a:srgbClr val="0F0F0F"/>
                </a:solidFill>
                <a:effectLst/>
                <a:latin typeface="Söhne"/>
              </a:rPr>
              <a:t>()</a:t>
            </a:r>
          </a:p>
          <a:p>
            <a:endParaRPr lang="en-US" b="0" i="0" dirty="0">
              <a:solidFill>
                <a:srgbClr val="0F0F0F"/>
              </a:solidFill>
              <a:effectLst/>
              <a:latin typeface="Söhne"/>
            </a:endParaRPr>
          </a:p>
          <a:p>
            <a:endParaRPr lang="en-PK" dirty="0"/>
          </a:p>
        </p:txBody>
      </p:sp>
    </p:spTree>
    <p:extLst>
      <p:ext uri="{BB962C8B-B14F-4D97-AF65-F5344CB8AC3E}">
        <p14:creationId xmlns:p14="http://schemas.microsoft.com/office/powerpoint/2010/main" val="105149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C1211-8724-0EAB-142D-54874168E1EA}"/>
              </a:ext>
            </a:extLst>
          </p:cNvPr>
          <p:cNvSpPr>
            <a:spLocks noGrp="1"/>
          </p:cNvSpPr>
          <p:nvPr>
            <p:ph type="title"/>
          </p:nvPr>
        </p:nvSpPr>
        <p:spPr/>
        <p:txBody>
          <a:bodyPr/>
          <a:lstStyle/>
          <a:p>
            <a:r>
              <a:rPr lang="en-US" dirty="0"/>
              <a:t>ROC Curve</a:t>
            </a:r>
            <a:endParaRPr lang="en-PK" dirty="0"/>
          </a:p>
        </p:txBody>
      </p:sp>
      <p:sp>
        <p:nvSpPr>
          <p:cNvPr id="3" name="Content Placeholder 2">
            <a:extLst>
              <a:ext uri="{FF2B5EF4-FFF2-40B4-BE49-F238E27FC236}">
                <a16:creationId xmlns:a16="http://schemas.microsoft.com/office/drawing/2014/main" id="{099806BA-0A01-E130-38AE-CB77D7FF5FB7}"/>
              </a:ext>
            </a:extLst>
          </p:cNvPr>
          <p:cNvSpPr>
            <a:spLocks noGrp="1"/>
          </p:cNvSpPr>
          <p:nvPr>
            <p:ph idx="1"/>
          </p:nvPr>
        </p:nvSpPr>
        <p:spPr/>
        <p:txBody>
          <a:bodyPr>
            <a:normAutofit fontScale="92500" lnSpcReduction="20000"/>
          </a:bodyPr>
          <a:lstStyle/>
          <a:p>
            <a:r>
              <a:rPr lang="en-US" b="0" i="0" dirty="0">
                <a:solidFill>
                  <a:srgbClr val="0F0F0F"/>
                </a:solidFill>
                <a:effectLst/>
                <a:latin typeface="Söhne"/>
              </a:rPr>
              <a:t># Plot ROC curve</a:t>
            </a:r>
          </a:p>
          <a:p>
            <a:r>
              <a:rPr lang="en-US" b="0" i="0" dirty="0" err="1">
                <a:solidFill>
                  <a:srgbClr val="0F0F0F"/>
                </a:solidFill>
                <a:effectLst/>
                <a:latin typeface="Söhne"/>
              </a:rPr>
              <a:t>plt.figure</a:t>
            </a:r>
            <a:r>
              <a:rPr lang="en-US" b="0" i="0" dirty="0">
                <a:solidFill>
                  <a:srgbClr val="0F0F0F"/>
                </a:solidFill>
                <a:effectLst/>
                <a:latin typeface="Söhne"/>
              </a:rPr>
              <a:t>(</a:t>
            </a:r>
            <a:r>
              <a:rPr lang="en-US" b="0" i="0" dirty="0" err="1">
                <a:solidFill>
                  <a:srgbClr val="0F0F0F"/>
                </a:solidFill>
                <a:effectLst/>
                <a:latin typeface="Söhne"/>
              </a:rPr>
              <a:t>figsize</a:t>
            </a:r>
            <a:r>
              <a:rPr lang="en-US" b="0" i="0" dirty="0">
                <a:solidFill>
                  <a:srgbClr val="0F0F0F"/>
                </a:solidFill>
                <a:effectLst/>
                <a:latin typeface="Söhne"/>
              </a:rPr>
              <a:t>=(8, 6))</a:t>
            </a:r>
          </a:p>
          <a:p>
            <a:r>
              <a:rPr lang="en-US" b="0" i="0" dirty="0" err="1">
                <a:solidFill>
                  <a:srgbClr val="0F0F0F"/>
                </a:solidFill>
                <a:effectLst/>
                <a:latin typeface="Söhne"/>
              </a:rPr>
              <a:t>plt.plot</a:t>
            </a:r>
            <a:r>
              <a:rPr lang="en-US" b="0" i="0" dirty="0">
                <a:solidFill>
                  <a:srgbClr val="0F0F0F"/>
                </a:solidFill>
                <a:effectLst/>
                <a:latin typeface="Söhne"/>
              </a:rPr>
              <a:t>(</a:t>
            </a:r>
            <a:r>
              <a:rPr lang="en-US" b="0" i="0" dirty="0" err="1">
                <a:solidFill>
                  <a:srgbClr val="0F0F0F"/>
                </a:solidFill>
                <a:effectLst/>
                <a:latin typeface="Söhne"/>
              </a:rPr>
              <a:t>fpr</a:t>
            </a:r>
            <a:r>
              <a:rPr lang="en-US" b="0" i="0" dirty="0">
                <a:solidFill>
                  <a:srgbClr val="0F0F0F"/>
                </a:solidFill>
                <a:effectLst/>
                <a:latin typeface="Söhne"/>
              </a:rPr>
              <a:t>, </a:t>
            </a:r>
            <a:r>
              <a:rPr lang="en-US" b="0" i="0" dirty="0" err="1">
                <a:solidFill>
                  <a:srgbClr val="0F0F0F"/>
                </a:solidFill>
                <a:effectLst/>
                <a:latin typeface="Söhne"/>
              </a:rPr>
              <a:t>tpr</a:t>
            </a:r>
            <a:r>
              <a:rPr lang="en-US" b="0" i="0" dirty="0">
                <a:solidFill>
                  <a:srgbClr val="0F0F0F"/>
                </a:solidFill>
                <a:effectLst/>
                <a:latin typeface="Söhne"/>
              </a:rPr>
              <a:t>, label=</a:t>
            </a:r>
            <a:r>
              <a:rPr lang="en-US" b="0" i="0" dirty="0" err="1">
                <a:solidFill>
                  <a:srgbClr val="0F0F0F"/>
                </a:solidFill>
                <a:effectLst/>
                <a:latin typeface="Söhne"/>
              </a:rPr>
              <a:t>f'ROC</a:t>
            </a:r>
            <a:r>
              <a:rPr lang="en-US" b="0" i="0" dirty="0">
                <a:solidFill>
                  <a:srgbClr val="0F0F0F"/>
                </a:solidFill>
                <a:effectLst/>
                <a:latin typeface="Söhne"/>
              </a:rPr>
              <a:t> Curve (AUC = {roc_auc:.2f})')</a:t>
            </a:r>
          </a:p>
          <a:p>
            <a:r>
              <a:rPr lang="en-US" b="0" i="0" dirty="0" err="1">
                <a:solidFill>
                  <a:srgbClr val="0F0F0F"/>
                </a:solidFill>
                <a:effectLst/>
                <a:latin typeface="Söhne"/>
              </a:rPr>
              <a:t>plt.plot</a:t>
            </a:r>
            <a:r>
              <a:rPr lang="en-US" b="0" i="0" dirty="0">
                <a:solidFill>
                  <a:srgbClr val="0F0F0F"/>
                </a:solidFill>
                <a:effectLst/>
                <a:latin typeface="Söhne"/>
              </a:rPr>
              <a:t>([0, 1], [0, 1], </a:t>
            </a:r>
            <a:r>
              <a:rPr lang="en-US" b="0" i="0" dirty="0" err="1">
                <a:solidFill>
                  <a:srgbClr val="0F0F0F"/>
                </a:solidFill>
                <a:effectLst/>
                <a:latin typeface="Söhne"/>
              </a:rPr>
              <a:t>linestyle</a:t>
            </a:r>
            <a:r>
              <a:rPr lang="en-US" b="0" i="0" dirty="0">
                <a:solidFill>
                  <a:srgbClr val="0F0F0F"/>
                </a:solidFill>
                <a:effectLst/>
                <a:latin typeface="Söhne"/>
              </a:rPr>
              <a:t>='--', color='gray', label='Random')</a:t>
            </a:r>
          </a:p>
          <a:p>
            <a:r>
              <a:rPr lang="en-US" b="0" i="0" dirty="0" err="1">
                <a:solidFill>
                  <a:srgbClr val="0F0F0F"/>
                </a:solidFill>
                <a:effectLst/>
                <a:latin typeface="Söhne"/>
              </a:rPr>
              <a:t>plt.xlabel</a:t>
            </a:r>
            <a:r>
              <a:rPr lang="en-US" b="0" i="0" dirty="0">
                <a:solidFill>
                  <a:srgbClr val="0F0F0F"/>
                </a:solidFill>
                <a:effectLst/>
                <a:latin typeface="Söhne"/>
              </a:rPr>
              <a:t>('False Positive Rate (FPR)')</a:t>
            </a:r>
          </a:p>
          <a:p>
            <a:r>
              <a:rPr lang="en-US" b="0" i="0" dirty="0" err="1">
                <a:solidFill>
                  <a:srgbClr val="0F0F0F"/>
                </a:solidFill>
                <a:effectLst/>
                <a:latin typeface="Söhne"/>
              </a:rPr>
              <a:t>plt.ylabel</a:t>
            </a:r>
            <a:r>
              <a:rPr lang="en-US" b="0" i="0" dirty="0">
                <a:solidFill>
                  <a:srgbClr val="0F0F0F"/>
                </a:solidFill>
                <a:effectLst/>
                <a:latin typeface="Söhne"/>
              </a:rPr>
              <a:t>('True Positive Rate (TPR)')</a:t>
            </a:r>
          </a:p>
          <a:p>
            <a:r>
              <a:rPr lang="en-US" b="0" i="0" dirty="0" err="1">
                <a:solidFill>
                  <a:srgbClr val="0F0F0F"/>
                </a:solidFill>
                <a:effectLst/>
                <a:latin typeface="Söhne"/>
              </a:rPr>
              <a:t>plt.title</a:t>
            </a:r>
            <a:r>
              <a:rPr lang="en-US" b="0" i="0" dirty="0">
                <a:solidFill>
                  <a:srgbClr val="0F0F0F"/>
                </a:solidFill>
                <a:effectLst/>
                <a:latin typeface="Söhne"/>
              </a:rPr>
              <a:t>('Receiver Operating Characteristic (ROC) Curve')</a:t>
            </a:r>
          </a:p>
          <a:p>
            <a:r>
              <a:rPr lang="en-US" b="0" i="0" dirty="0" err="1">
                <a:solidFill>
                  <a:srgbClr val="0F0F0F"/>
                </a:solidFill>
                <a:effectLst/>
                <a:latin typeface="Söhne"/>
              </a:rPr>
              <a:t>plt.legend</a:t>
            </a:r>
            <a:r>
              <a:rPr lang="en-US" b="0" i="0" dirty="0">
                <a:solidFill>
                  <a:srgbClr val="0F0F0F"/>
                </a:solidFill>
                <a:effectLst/>
                <a:latin typeface="Söhne"/>
              </a:rPr>
              <a:t>()</a:t>
            </a:r>
          </a:p>
          <a:p>
            <a:r>
              <a:rPr lang="en-US" b="0" i="0" dirty="0" err="1">
                <a:solidFill>
                  <a:srgbClr val="0F0F0F"/>
                </a:solidFill>
                <a:effectLst/>
                <a:latin typeface="Söhne"/>
              </a:rPr>
              <a:t>plt.grid</a:t>
            </a:r>
            <a:r>
              <a:rPr lang="en-US" b="0" i="0" dirty="0">
                <a:solidFill>
                  <a:srgbClr val="0F0F0F"/>
                </a:solidFill>
                <a:effectLst/>
                <a:latin typeface="Söhne"/>
              </a:rPr>
              <a:t>(True)</a:t>
            </a:r>
          </a:p>
          <a:p>
            <a:r>
              <a:rPr lang="en-US" b="0" i="0" dirty="0" err="1">
                <a:solidFill>
                  <a:srgbClr val="0F0F0F"/>
                </a:solidFill>
                <a:effectLst/>
                <a:latin typeface="Söhne"/>
              </a:rPr>
              <a:t>plt.show</a:t>
            </a:r>
            <a:r>
              <a:rPr lang="en-US" b="0" i="0" dirty="0">
                <a:solidFill>
                  <a:srgbClr val="0F0F0F"/>
                </a:solidFill>
                <a:effectLst/>
                <a:latin typeface="Söhne"/>
              </a:rPr>
              <a:t>()</a:t>
            </a:r>
          </a:p>
          <a:p>
            <a:endParaRPr lang="en-PK" dirty="0"/>
          </a:p>
        </p:txBody>
      </p:sp>
    </p:spTree>
    <p:extLst>
      <p:ext uri="{BB962C8B-B14F-4D97-AF65-F5344CB8AC3E}">
        <p14:creationId xmlns:p14="http://schemas.microsoft.com/office/powerpoint/2010/main" val="407628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2C4C-8ABF-47B4-9AFD-F1F0761129CD}"/>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650C0077-D126-42BD-84E0-C5A22483B8C7}"/>
              </a:ext>
            </a:extLst>
          </p:cNvPr>
          <p:cNvPicPr>
            <a:picLocks noGrp="1" noChangeAspect="1"/>
          </p:cNvPicPr>
          <p:nvPr>
            <p:ph idx="1"/>
          </p:nvPr>
        </p:nvPicPr>
        <p:blipFill>
          <a:blip r:embed="rId2"/>
          <a:stretch>
            <a:fillRect/>
          </a:stretch>
        </p:blipFill>
        <p:spPr>
          <a:xfrm>
            <a:off x="2839623" y="1846263"/>
            <a:ext cx="6573080" cy="4022725"/>
          </a:xfrm>
        </p:spPr>
      </p:pic>
    </p:spTree>
    <p:extLst>
      <p:ext uri="{BB962C8B-B14F-4D97-AF65-F5344CB8AC3E}">
        <p14:creationId xmlns:p14="http://schemas.microsoft.com/office/powerpoint/2010/main" val="18634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C525-DCEB-1589-04EA-EE79197353CE}"/>
              </a:ext>
            </a:extLst>
          </p:cNvPr>
          <p:cNvSpPr>
            <a:spLocks noGrp="1"/>
          </p:cNvSpPr>
          <p:nvPr>
            <p:ph type="title"/>
          </p:nvPr>
        </p:nvSpPr>
        <p:spPr/>
        <p:txBody>
          <a:bodyPr>
            <a:normAutofit/>
          </a:bodyPr>
          <a:lstStyle/>
          <a:p>
            <a:r>
              <a:rPr lang="en-US" b="1" i="0" dirty="0">
                <a:effectLst/>
                <a:latin typeface="Söhne"/>
              </a:rPr>
              <a:t>Import Libraries</a:t>
            </a:r>
            <a:endParaRPr lang="en-PK" dirty="0"/>
          </a:p>
        </p:txBody>
      </p:sp>
      <p:sp>
        <p:nvSpPr>
          <p:cNvPr id="3" name="Content Placeholder 2">
            <a:extLst>
              <a:ext uri="{FF2B5EF4-FFF2-40B4-BE49-F238E27FC236}">
                <a16:creationId xmlns:a16="http://schemas.microsoft.com/office/drawing/2014/main" id="{D769E903-A02E-369B-255D-B009EF32E5A4}"/>
              </a:ext>
            </a:extLst>
          </p:cNvPr>
          <p:cNvSpPr>
            <a:spLocks noGrp="1"/>
          </p:cNvSpPr>
          <p:nvPr>
            <p:ph idx="1"/>
          </p:nvPr>
        </p:nvSpPr>
        <p:spPr/>
        <p:txBody>
          <a:bodyPr/>
          <a:lstStyle/>
          <a:p>
            <a:r>
              <a:rPr lang="en-US" b="0" i="0" dirty="0">
                <a:solidFill>
                  <a:srgbClr val="0F0F0F"/>
                </a:solidFill>
                <a:effectLst/>
                <a:latin typeface="Söhne"/>
              </a:rPr>
              <a:t>Import the necessary libraries in your Python script or </a:t>
            </a:r>
            <a:r>
              <a:rPr lang="en-US" b="0" i="0" dirty="0" err="1">
                <a:solidFill>
                  <a:srgbClr val="0F0F0F"/>
                </a:solidFill>
                <a:effectLst/>
                <a:latin typeface="Söhne"/>
              </a:rPr>
              <a:t>Jupyter</a:t>
            </a:r>
            <a:r>
              <a:rPr lang="en-US" b="0" i="0" dirty="0">
                <a:solidFill>
                  <a:srgbClr val="0F0F0F"/>
                </a:solidFill>
                <a:effectLst/>
                <a:latin typeface="Söhne"/>
              </a:rPr>
              <a:t> notebook.</a:t>
            </a:r>
          </a:p>
          <a:p>
            <a:r>
              <a:rPr lang="en-US" dirty="0"/>
              <a:t>import pandas as pd</a:t>
            </a:r>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sklearn.metrics</a:t>
            </a:r>
            <a:r>
              <a:rPr lang="en-US" dirty="0"/>
              <a:t> import </a:t>
            </a:r>
            <a:r>
              <a:rPr lang="en-US" dirty="0" err="1"/>
              <a:t>accuracy_score</a:t>
            </a:r>
            <a:endParaRPr lang="en-US" dirty="0"/>
          </a:p>
          <a:p>
            <a:r>
              <a:rPr lang="en-US" dirty="0"/>
              <a:t>import </a:t>
            </a:r>
            <a:r>
              <a:rPr lang="en-US" dirty="0" err="1"/>
              <a:t>xgboost</a:t>
            </a:r>
            <a:r>
              <a:rPr lang="en-US" dirty="0"/>
              <a:t> as </a:t>
            </a:r>
            <a:r>
              <a:rPr lang="en-US" dirty="0" err="1"/>
              <a:t>xgb</a:t>
            </a:r>
            <a:endParaRPr lang="en-US" dirty="0"/>
          </a:p>
          <a:p>
            <a:endParaRPr lang="en-PK" dirty="0"/>
          </a:p>
        </p:txBody>
      </p:sp>
    </p:spTree>
    <p:extLst>
      <p:ext uri="{BB962C8B-B14F-4D97-AF65-F5344CB8AC3E}">
        <p14:creationId xmlns:p14="http://schemas.microsoft.com/office/powerpoint/2010/main" val="390738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6AF7-8BB9-6F77-7969-732B718082F1}"/>
              </a:ext>
            </a:extLst>
          </p:cNvPr>
          <p:cNvSpPr>
            <a:spLocks noGrp="1"/>
          </p:cNvSpPr>
          <p:nvPr>
            <p:ph type="title"/>
          </p:nvPr>
        </p:nvSpPr>
        <p:spPr/>
        <p:txBody>
          <a:bodyPr/>
          <a:lstStyle/>
          <a:p>
            <a:r>
              <a:rPr lang="en-US" b="1" i="0" dirty="0">
                <a:effectLst/>
                <a:latin typeface="Söhne"/>
              </a:rPr>
              <a:t>Load and Preprocess Data</a:t>
            </a:r>
            <a:endParaRPr lang="en-PK" dirty="0"/>
          </a:p>
        </p:txBody>
      </p:sp>
      <p:sp>
        <p:nvSpPr>
          <p:cNvPr id="3" name="Content Placeholder 2">
            <a:extLst>
              <a:ext uri="{FF2B5EF4-FFF2-40B4-BE49-F238E27FC236}">
                <a16:creationId xmlns:a16="http://schemas.microsoft.com/office/drawing/2014/main" id="{3C30C799-2437-E71B-93FD-D5D376574E9B}"/>
              </a:ext>
            </a:extLst>
          </p:cNvPr>
          <p:cNvSpPr>
            <a:spLocks noGrp="1"/>
          </p:cNvSpPr>
          <p:nvPr>
            <p:ph idx="1"/>
          </p:nvPr>
        </p:nvSpPr>
        <p:spPr/>
        <p:txBody>
          <a:bodyPr>
            <a:normAutofit fontScale="85000" lnSpcReduction="20000"/>
          </a:bodyPr>
          <a:lstStyle/>
          <a:p>
            <a:r>
              <a:rPr lang="en-US" b="0" i="0" dirty="0">
                <a:solidFill>
                  <a:srgbClr val="0F0F0F"/>
                </a:solidFill>
                <a:effectLst/>
                <a:latin typeface="Söhne"/>
              </a:rPr>
              <a:t>Load your dataset and preprocess it as needed. Ensure that your data is in the right format for </a:t>
            </a:r>
            <a:r>
              <a:rPr lang="en-US" b="0" i="0" dirty="0" err="1">
                <a:solidFill>
                  <a:srgbClr val="0F0F0F"/>
                </a:solidFill>
                <a:effectLst/>
                <a:latin typeface="Söhne"/>
              </a:rPr>
              <a:t>XGBoost</a:t>
            </a:r>
            <a:r>
              <a:rPr lang="en-US" b="0" i="0" dirty="0">
                <a:solidFill>
                  <a:srgbClr val="0F0F0F"/>
                </a:solidFill>
                <a:effectLst/>
                <a:latin typeface="Söhne"/>
              </a:rPr>
              <a:t>.</a:t>
            </a:r>
          </a:p>
          <a:p>
            <a:r>
              <a:rPr lang="en-US" dirty="0"/>
              <a:t># Load your dataset</a:t>
            </a:r>
          </a:p>
          <a:p>
            <a:r>
              <a:rPr lang="en-US" dirty="0"/>
              <a:t># For example:</a:t>
            </a:r>
          </a:p>
          <a:p>
            <a:pPr marL="0" indent="0">
              <a:buNone/>
            </a:pPr>
            <a:r>
              <a:rPr lang="en-US" dirty="0"/>
              <a:t> data = pd.read_csv('CML_DC_Combined.csv ')</a:t>
            </a:r>
          </a:p>
          <a:p>
            <a:endParaRPr lang="en-US" dirty="0"/>
          </a:p>
          <a:p>
            <a:r>
              <a:rPr lang="en-US" dirty="0"/>
              <a:t># Separate features and target variable</a:t>
            </a:r>
          </a:p>
          <a:p>
            <a:r>
              <a:rPr lang="en-US" dirty="0"/>
              <a:t>X = </a:t>
            </a:r>
            <a:r>
              <a:rPr lang="en-US" dirty="0" err="1"/>
              <a:t>data.drop</a:t>
            </a:r>
            <a:r>
              <a:rPr lang="en-US" dirty="0"/>
              <a:t>('</a:t>
            </a:r>
            <a:r>
              <a:rPr lang="en-US" dirty="0" err="1"/>
              <a:t>target_variable</a:t>
            </a:r>
            <a:r>
              <a:rPr lang="en-US" dirty="0"/>
              <a:t>', axis=1)</a:t>
            </a:r>
          </a:p>
          <a:p>
            <a:r>
              <a:rPr lang="en-US" dirty="0"/>
              <a:t>y = data['</a:t>
            </a:r>
            <a:r>
              <a:rPr lang="en-US" dirty="0" err="1"/>
              <a:t>target_variable</a:t>
            </a:r>
            <a:r>
              <a:rPr lang="en-US" dirty="0"/>
              <a:t>']</a:t>
            </a:r>
          </a:p>
          <a:p>
            <a:endParaRPr lang="en-US" dirty="0"/>
          </a:p>
          <a:p>
            <a:r>
              <a:rPr lang="en-US" dirty="0"/>
              <a:t># Split the data into training and testing sets</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a:t>
            </a:r>
          </a:p>
          <a:p>
            <a:endParaRPr lang="en-PK" dirty="0"/>
          </a:p>
        </p:txBody>
      </p:sp>
    </p:spTree>
    <p:extLst>
      <p:ext uri="{BB962C8B-B14F-4D97-AF65-F5344CB8AC3E}">
        <p14:creationId xmlns:p14="http://schemas.microsoft.com/office/powerpoint/2010/main" val="186585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CE89-BA17-88A8-5C9E-17C12E176E2B}"/>
              </a:ext>
            </a:extLst>
          </p:cNvPr>
          <p:cNvSpPr>
            <a:spLocks noGrp="1"/>
          </p:cNvSpPr>
          <p:nvPr>
            <p:ph type="title"/>
          </p:nvPr>
        </p:nvSpPr>
        <p:spPr/>
        <p:txBody>
          <a:bodyPr/>
          <a:lstStyle/>
          <a:p>
            <a:r>
              <a:rPr lang="en-US" b="1" i="0" dirty="0">
                <a:effectLst/>
                <a:latin typeface="Söhne"/>
              </a:rPr>
              <a:t>Train </a:t>
            </a:r>
            <a:r>
              <a:rPr lang="en-US" b="1" i="0" dirty="0" err="1">
                <a:effectLst/>
                <a:latin typeface="Söhne"/>
              </a:rPr>
              <a:t>XGBoost</a:t>
            </a:r>
            <a:r>
              <a:rPr lang="en-US" b="1" i="0" dirty="0">
                <a:effectLst/>
                <a:latin typeface="Söhne"/>
              </a:rPr>
              <a:t> Model</a:t>
            </a:r>
            <a:endParaRPr lang="en-PK" dirty="0"/>
          </a:p>
        </p:txBody>
      </p:sp>
      <p:sp>
        <p:nvSpPr>
          <p:cNvPr id="3" name="Content Placeholder 2">
            <a:extLst>
              <a:ext uri="{FF2B5EF4-FFF2-40B4-BE49-F238E27FC236}">
                <a16:creationId xmlns:a16="http://schemas.microsoft.com/office/drawing/2014/main" id="{608B30B8-0628-8CC8-9D1A-7424065DD163}"/>
              </a:ext>
            </a:extLst>
          </p:cNvPr>
          <p:cNvSpPr>
            <a:spLocks noGrp="1"/>
          </p:cNvSpPr>
          <p:nvPr>
            <p:ph idx="1"/>
          </p:nvPr>
        </p:nvSpPr>
        <p:spPr/>
        <p:txBody>
          <a:bodyPr/>
          <a:lstStyle/>
          <a:p>
            <a:r>
              <a:rPr lang="en-US" b="0" i="0" dirty="0">
                <a:solidFill>
                  <a:srgbClr val="0F0F0F"/>
                </a:solidFill>
                <a:effectLst/>
                <a:latin typeface="Söhne"/>
              </a:rPr>
              <a:t>Create an </a:t>
            </a:r>
            <a:r>
              <a:rPr lang="en-US" b="0" i="0" dirty="0" err="1">
                <a:solidFill>
                  <a:srgbClr val="0F0F0F"/>
                </a:solidFill>
                <a:effectLst/>
                <a:latin typeface="Söhne"/>
              </a:rPr>
              <a:t>XGBoost</a:t>
            </a:r>
            <a:r>
              <a:rPr lang="en-US" b="0" i="0" dirty="0">
                <a:solidFill>
                  <a:srgbClr val="0F0F0F"/>
                </a:solidFill>
                <a:effectLst/>
                <a:latin typeface="Söhne"/>
              </a:rPr>
              <a:t> model and train it using the training data.</a:t>
            </a:r>
          </a:p>
          <a:p>
            <a:r>
              <a:rPr lang="en-US" dirty="0"/>
              <a:t># Create an </a:t>
            </a:r>
            <a:r>
              <a:rPr lang="en-US" dirty="0" err="1"/>
              <a:t>XGBoost</a:t>
            </a:r>
            <a:r>
              <a:rPr lang="en-US" dirty="0"/>
              <a:t> classifier</a:t>
            </a:r>
          </a:p>
          <a:p>
            <a:r>
              <a:rPr lang="en-US" dirty="0"/>
              <a:t>model = </a:t>
            </a:r>
            <a:r>
              <a:rPr lang="en-US" dirty="0" err="1"/>
              <a:t>xgb.XGBClassifier</a:t>
            </a:r>
            <a:r>
              <a:rPr lang="en-US" dirty="0"/>
              <a:t>()</a:t>
            </a:r>
          </a:p>
          <a:p>
            <a:endParaRPr lang="en-US" dirty="0"/>
          </a:p>
          <a:p>
            <a:r>
              <a:rPr lang="en-US" dirty="0"/>
              <a:t># Train the model</a:t>
            </a:r>
          </a:p>
          <a:p>
            <a:r>
              <a:rPr lang="en-US" dirty="0" err="1"/>
              <a:t>model.fit</a:t>
            </a:r>
            <a:r>
              <a:rPr lang="en-US" dirty="0"/>
              <a:t>(</a:t>
            </a:r>
            <a:r>
              <a:rPr lang="en-US" dirty="0" err="1"/>
              <a:t>X_train</a:t>
            </a:r>
            <a:r>
              <a:rPr lang="en-US" dirty="0"/>
              <a:t>, </a:t>
            </a:r>
            <a:r>
              <a:rPr lang="en-US" dirty="0" err="1"/>
              <a:t>y_train</a:t>
            </a:r>
            <a:r>
              <a:rPr lang="en-US" dirty="0"/>
              <a:t>)</a:t>
            </a:r>
          </a:p>
          <a:p>
            <a:endParaRPr lang="en-PK" dirty="0"/>
          </a:p>
        </p:txBody>
      </p:sp>
    </p:spTree>
    <p:extLst>
      <p:ext uri="{BB962C8B-B14F-4D97-AF65-F5344CB8AC3E}">
        <p14:creationId xmlns:p14="http://schemas.microsoft.com/office/powerpoint/2010/main" val="3064307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65B0-C1CC-1EF1-E2DF-6541A459FACA}"/>
              </a:ext>
            </a:extLst>
          </p:cNvPr>
          <p:cNvSpPr>
            <a:spLocks noGrp="1"/>
          </p:cNvSpPr>
          <p:nvPr>
            <p:ph type="title"/>
          </p:nvPr>
        </p:nvSpPr>
        <p:spPr/>
        <p:txBody>
          <a:bodyPr/>
          <a:lstStyle/>
          <a:p>
            <a:r>
              <a:rPr lang="en-US" b="1" i="0" dirty="0">
                <a:effectLst/>
                <a:latin typeface="Söhne"/>
              </a:rPr>
              <a:t>Make Predictions</a:t>
            </a:r>
            <a:endParaRPr lang="en-PK" dirty="0"/>
          </a:p>
        </p:txBody>
      </p:sp>
      <p:sp>
        <p:nvSpPr>
          <p:cNvPr id="3" name="Content Placeholder 2">
            <a:extLst>
              <a:ext uri="{FF2B5EF4-FFF2-40B4-BE49-F238E27FC236}">
                <a16:creationId xmlns:a16="http://schemas.microsoft.com/office/drawing/2014/main" id="{2D7D3EC6-7F9F-BAEF-946A-41EF263AF317}"/>
              </a:ext>
            </a:extLst>
          </p:cNvPr>
          <p:cNvSpPr>
            <a:spLocks noGrp="1"/>
          </p:cNvSpPr>
          <p:nvPr>
            <p:ph idx="1"/>
          </p:nvPr>
        </p:nvSpPr>
        <p:spPr/>
        <p:txBody>
          <a:bodyPr/>
          <a:lstStyle/>
          <a:p>
            <a:r>
              <a:rPr lang="en-US" b="0" i="0" dirty="0">
                <a:solidFill>
                  <a:srgbClr val="0F0F0F"/>
                </a:solidFill>
                <a:effectLst/>
                <a:latin typeface="Söhne"/>
              </a:rPr>
              <a:t>Use the trained model to make predictions on the test data.</a:t>
            </a:r>
          </a:p>
          <a:p>
            <a:r>
              <a:rPr lang="en-US" dirty="0"/>
              <a:t># Make predictions on the test set</a:t>
            </a:r>
          </a:p>
          <a:p>
            <a:r>
              <a:rPr lang="en-US" dirty="0" err="1"/>
              <a:t>y_pred</a:t>
            </a:r>
            <a:r>
              <a:rPr lang="en-US" dirty="0"/>
              <a:t> = </a:t>
            </a:r>
            <a:r>
              <a:rPr lang="en-US" dirty="0" err="1"/>
              <a:t>model.predict</a:t>
            </a:r>
            <a:r>
              <a:rPr lang="en-US" dirty="0"/>
              <a:t>(</a:t>
            </a:r>
            <a:r>
              <a:rPr lang="en-US" dirty="0" err="1"/>
              <a:t>X_test</a:t>
            </a:r>
            <a:r>
              <a:rPr lang="en-US" dirty="0"/>
              <a:t>)</a:t>
            </a:r>
          </a:p>
          <a:p>
            <a:endParaRPr lang="en-PK" dirty="0"/>
          </a:p>
        </p:txBody>
      </p:sp>
    </p:spTree>
    <p:extLst>
      <p:ext uri="{BB962C8B-B14F-4D97-AF65-F5344CB8AC3E}">
        <p14:creationId xmlns:p14="http://schemas.microsoft.com/office/powerpoint/2010/main" val="79291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5261-E79A-97E2-43FC-9AF1B4E2B26D}"/>
              </a:ext>
            </a:extLst>
          </p:cNvPr>
          <p:cNvSpPr>
            <a:spLocks noGrp="1"/>
          </p:cNvSpPr>
          <p:nvPr>
            <p:ph type="title"/>
          </p:nvPr>
        </p:nvSpPr>
        <p:spPr/>
        <p:txBody>
          <a:bodyPr/>
          <a:lstStyle/>
          <a:p>
            <a:r>
              <a:rPr lang="en-US" b="1" i="0" dirty="0">
                <a:effectLst/>
                <a:latin typeface="Söhne"/>
              </a:rPr>
              <a:t>Evaluate the Model</a:t>
            </a:r>
            <a:endParaRPr lang="en-PK" dirty="0"/>
          </a:p>
        </p:txBody>
      </p:sp>
      <p:sp>
        <p:nvSpPr>
          <p:cNvPr id="3" name="Content Placeholder 2">
            <a:extLst>
              <a:ext uri="{FF2B5EF4-FFF2-40B4-BE49-F238E27FC236}">
                <a16:creationId xmlns:a16="http://schemas.microsoft.com/office/drawing/2014/main" id="{EECA8FA2-5165-DCB3-A537-4BD4B8CFCEDB}"/>
              </a:ext>
            </a:extLst>
          </p:cNvPr>
          <p:cNvSpPr>
            <a:spLocks noGrp="1"/>
          </p:cNvSpPr>
          <p:nvPr>
            <p:ph idx="1"/>
          </p:nvPr>
        </p:nvSpPr>
        <p:spPr>
          <a:xfrm>
            <a:off x="1110928" y="1845734"/>
            <a:ext cx="10058400" cy="4023360"/>
          </a:xfrm>
        </p:spPr>
        <p:txBody>
          <a:bodyPr/>
          <a:lstStyle/>
          <a:p>
            <a:r>
              <a:rPr lang="en-US" b="0" i="0" dirty="0">
                <a:solidFill>
                  <a:srgbClr val="0F0F0F"/>
                </a:solidFill>
                <a:effectLst/>
                <a:latin typeface="Söhne"/>
              </a:rPr>
              <a:t>Evaluate the performance of the model using appropriate metrics.</a:t>
            </a:r>
          </a:p>
          <a:p>
            <a:endParaRPr lang="en-US" dirty="0">
              <a:solidFill>
                <a:srgbClr val="0F0F0F"/>
              </a:solidFill>
              <a:latin typeface="Söhne"/>
            </a:endParaRPr>
          </a:p>
          <a:p>
            <a:r>
              <a:rPr lang="en-US" dirty="0"/>
              <a:t># Evaluate accuracy</a:t>
            </a:r>
          </a:p>
          <a:p>
            <a:r>
              <a:rPr lang="en-US" dirty="0"/>
              <a:t>accuracy = </a:t>
            </a:r>
            <a:r>
              <a:rPr lang="en-US" dirty="0" err="1"/>
              <a:t>accuracy_score</a:t>
            </a:r>
            <a:r>
              <a:rPr lang="en-US" dirty="0"/>
              <a:t>(</a:t>
            </a:r>
            <a:r>
              <a:rPr lang="en-US" dirty="0" err="1"/>
              <a:t>y_test</a:t>
            </a:r>
            <a:r>
              <a:rPr lang="en-US" dirty="0"/>
              <a:t>, </a:t>
            </a:r>
            <a:r>
              <a:rPr lang="en-US" dirty="0" err="1"/>
              <a:t>y_pred</a:t>
            </a:r>
            <a:r>
              <a:rPr lang="en-US" dirty="0"/>
              <a:t>)</a:t>
            </a:r>
          </a:p>
          <a:p>
            <a:r>
              <a:rPr lang="en-US" dirty="0"/>
              <a:t>print(</a:t>
            </a:r>
            <a:r>
              <a:rPr lang="en-US" dirty="0" err="1"/>
              <a:t>f'Accuracy</a:t>
            </a:r>
            <a:r>
              <a:rPr lang="en-US" dirty="0"/>
              <a:t>: {accuracy}')</a:t>
            </a:r>
          </a:p>
          <a:p>
            <a:endParaRPr lang="en-PK" dirty="0"/>
          </a:p>
        </p:txBody>
      </p:sp>
    </p:spTree>
    <p:extLst>
      <p:ext uri="{BB962C8B-B14F-4D97-AF65-F5344CB8AC3E}">
        <p14:creationId xmlns:p14="http://schemas.microsoft.com/office/powerpoint/2010/main" val="28611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6DB-5A60-180F-81BC-E60DB125AD0E}"/>
              </a:ext>
            </a:extLst>
          </p:cNvPr>
          <p:cNvSpPr>
            <a:spLocks noGrp="1"/>
          </p:cNvSpPr>
          <p:nvPr>
            <p:ph type="title"/>
          </p:nvPr>
        </p:nvSpPr>
        <p:spPr/>
        <p:txBody>
          <a:bodyPr/>
          <a:lstStyle/>
          <a:p>
            <a:br>
              <a:rPr lang="en-US" b="1" i="0" dirty="0">
                <a:effectLst/>
                <a:latin typeface="Söhne"/>
              </a:rPr>
            </a:br>
            <a:r>
              <a:rPr lang="en-US" b="1" i="0" dirty="0">
                <a:effectLst/>
                <a:latin typeface="Söhne"/>
              </a:rPr>
              <a:t>Tune Hyperparameters (Optional)</a:t>
            </a:r>
            <a:endParaRPr lang="en-PK" dirty="0"/>
          </a:p>
        </p:txBody>
      </p:sp>
      <p:sp>
        <p:nvSpPr>
          <p:cNvPr id="3" name="Content Placeholder 2">
            <a:extLst>
              <a:ext uri="{FF2B5EF4-FFF2-40B4-BE49-F238E27FC236}">
                <a16:creationId xmlns:a16="http://schemas.microsoft.com/office/drawing/2014/main" id="{B3C1371A-0769-EA9D-4A25-E4D1DC0E45AB}"/>
              </a:ext>
            </a:extLst>
          </p:cNvPr>
          <p:cNvSpPr>
            <a:spLocks noGrp="1"/>
          </p:cNvSpPr>
          <p:nvPr>
            <p:ph idx="1"/>
          </p:nvPr>
        </p:nvSpPr>
        <p:spPr/>
        <p:txBody>
          <a:bodyPr>
            <a:normAutofit fontScale="92500" lnSpcReduction="10000"/>
          </a:bodyPr>
          <a:lstStyle/>
          <a:p>
            <a:r>
              <a:rPr lang="en-US" b="0" i="0" dirty="0" err="1">
                <a:solidFill>
                  <a:srgbClr val="0F0F0F"/>
                </a:solidFill>
                <a:effectLst/>
                <a:latin typeface="Söhne"/>
              </a:rPr>
              <a:t>XGBoost</a:t>
            </a:r>
            <a:r>
              <a:rPr lang="en-US" b="0" i="0" dirty="0">
                <a:solidFill>
                  <a:srgbClr val="0F0F0F"/>
                </a:solidFill>
                <a:effectLst/>
                <a:latin typeface="Söhne"/>
              </a:rPr>
              <a:t> has various hyperparameters that you can tune to improve performance. You might want to perform hyperparameter tuning using techniques like grid search or random search.</a:t>
            </a:r>
            <a:br>
              <a:rPr lang="en-US" b="0" i="0" dirty="0">
                <a:solidFill>
                  <a:srgbClr val="0F0F0F"/>
                </a:solidFill>
                <a:effectLst/>
                <a:latin typeface="Söhne"/>
              </a:rPr>
            </a:br>
            <a:r>
              <a:rPr lang="en-US" b="0" i="0" dirty="0">
                <a:solidFill>
                  <a:srgbClr val="0F0F0F"/>
                </a:solidFill>
                <a:effectLst/>
                <a:latin typeface="Söhne"/>
              </a:rPr>
              <a:t>You can get all parameter from following site </a:t>
            </a:r>
            <a:br>
              <a:rPr lang="en-US" b="0" i="0" dirty="0">
                <a:solidFill>
                  <a:srgbClr val="0F0F0F"/>
                </a:solidFill>
                <a:effectLst/>
                <a:latin typeface="Söhne"/>
              </a:rPr>
            </a:br>
            <a:r>
              <a:rPr lang="en-US" b="0" i="0" dirty="0">
                <a:solidFill>
                  <a:srgbClr val="0F0F0F"/>
                </a:solidFill>
                <a:effectLst/>
                <a:latin typeface="Söhne"/>
                <a:hlinkClick r:id="rId2"/>
              </a:rPr>
              <a:t>https://scikit-learn.org/stable/modules/generated/sklearn.ensemble.GradientBoostingClassifier.html</a:t>
            </a:r>
            <a:endParaRPr lang="en-US" b="0" i="0" dirty="0">
              <a:solidFill>
                <a:srgbClr val="0F0F0F"/>
              </a:solidFill>
              <a:effectLst/>
              <a:latin typeface="Söhne"/>
            </a:endParaRPr>
          </a:p>
          <a:p>
            <a:endParaRPr lang="en-US" dirty="0">
              <a:solidFill>
                <a:srgbClr val="0F0F0F"/>
              </a:solidFill>
              <a:latin typeface="Söhne"/>
            </a:endParaRPr>
          </a:p>
          <a:p>
            <a:r>
              <a:rPr lang="en-US" dirty="0"/>
              <a:t># Example of hyperparameter tuning</a:t>
            </a:r>
          </a:p>
          <a:p>
            <a:r>
              <a:rPr lang="en-US" dirty="0" err="1"/>
              <a:t>param_grid</a:t>
            </a:r>
            <a:r>
              <a:rPr lang="en-US" dirty="0"/>
              <a:t> = {</a:t>
            </a:r>
          </a:p>
          <a:p>
            <a:r>
              <a:rPr lang="en-US" dirty="0"/>
              <a:t>    '</a:t>
            </a:r>
            <a:r>
              <a:rPr lang="en-US" dirty="0" err="1"/>
              <a:t>n_estimators</a:t>
            </a:r>
            <a:r>
              <a:rPr lang="en-US" dirty="0"/>
              <a:t>': [100, 200, 300],</a:t>
            </a:r>
          </a:p>
          <a:p>
            <a:r>
              <a:rPr lang="en-US" dirty="0"/>
              <a:t>    '</a:t>
            </a:r>
            <a:r>
              <a:rPr lang="en-US" dirty="0" err="1"/>
              <a:t>learning_rate</a:t>
            </a:r>
            <a:r>
              <a:rPr lang="en-US" dirty="0"/>
              <a:t>': [0.01, 0.1, 0.2],</a:t>
            </a:r>
          </a:p>
          <a:p>
            <a:r>
              <a:rPr lang="en-US" dirty="0"/>
              <a:t>    '</a:t>
            </a:r>
            <a:r>
              <a:rPr lang="en-US" dirty="0" err="1"/>
              <a:t>max_depth</a:t>
            </a:r>
            <a:r>
              <a:rPr lang="en-US" dirty="0"/>
              <a:t>': [3, 5, 7]</a:t>
            </a:r>
          </a:p>
          <a:p>
            <a:r>
              <a:rPr lang="en-US" dirty="0"/>
              <a:t>}</a:t>
            </a:r>
          </a:p>
          <a:p>
            <a:endParaRPr lang="en-US" dirty="0"/>
          </a:p>
          <a:p>
            <a:endParaRPr lang="en-PK" dirty="0"/>
          </a:p>
        </p:txBody>
      </p:sp>
    </p:spTree>
    <p:extLst>
      <p:ext uri="{BB962C8B-B14F-4D97-AF65-F5344CB8AC3E}">
        <p14:creationId xmlns:p14="http://schemas.microsoft.com/office/powerpoint/2010/main" val="317002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C709-E77A-A02F-8F5B-BD1A975AD042}"/>
              </a:ext>
            </a:extLst>
          </p:cNvPr>
          <p:cNvSpPr>
            <a:spLocks noGrp="1"/>
          </p:cNvSpPr>
          <p:nvPr>
            <p:ph type="title"/>
          </p:nvPr>
        </p:nvSpPr>
        <p:spPr/>
        <p:txBody>
          <a:bodyPr/>
          <a:lstStyle/>
          <a:p>
            <a:r>
              <a:rPr lang="en-US" dirty="0"/>
              <a:t>Cross  Validation for Tuning Results</a:t>
            </a:r>
            <a:endParaRPr lang="en-PK" dirty="0"/>
          </a:p>
        </p:txBody>
      </p:sp>
      <p:sp>
        <p:nvSpPr>
          <p:cNvPr id="3" name="Content Placeholder 2">
            <a:extLst>
              <a:ext uri="{FF2B5EF4-FFF2-40B4-BE49-F238E27FC236}">
                <a16:creationId xmlns:a16="http://schemas.microsoft.com/office/drawing/2014/main" id="{05714A93-B8A4-AAD9-A869-DF5E6DF60378}"/>
              </a:ext>
            </a:extLst>
          </p:cNvPr>
          <p:cNvSpPr>
            <a:spLocks noGrp="1"/>
          </p:cNvSpPr>
          <p:nvPr>
            <p:ph idx="1"/>
          </p:nvPr>
        </p:nvSpPr>
        <p:spPr/>
        <p:txBody>
          <a:bodyPr>
            <a:normAutofit fontScale="85000" lnSpcReduction="20000"/>
          </a:bodyPr>
          <a:lstStyle/>
          <a:p>
            <a:r>
              <a:rPr lang="en-US" dirty="0"/>
              <a:t># Use </a:t>
            </a:r>
            <a:r>
              <a:rPr lang="en-US" dirty="0" err="1"/>
              <a:t>GridSearchCV</a:t>
            </a:r>
            <a:r>
              <a:rPr lang="en-US" dirty="0"/>
              <a:t> for hyperparameter tuning</a:t>
            </a:r>
          </a:p>
          <a:p>
            <a:r>
              <a:rPr lang="en-US" dirty="0"/>
              <a:t>from </a:t>
            </a:r>
            <a:r>
              <a:rPr lang="en-US" dirty="0" err="1"/>
              <a:t>sklearn.model_selection</a:t>
            </a:r>
            <a:r>
              <a:rPr lang="en-US" dirty="0"/>
              <a:t> import </a:t>
            </a:r>
            <a:r>
              <a:rPr lang="en-US" dirty="0" err="1"/>
              <a:t>GridSearchCV</a:t>
            </a:r>
            <a:endParaRPr lang="en-US" dirty="0"/>
          </a:p>
          <a:p>
            <a:r>
              <a:rPr lang="en-US" dirty="0" err="1"/>
              <a:t>grid_search</a:t>
            </a:r>
            <a:r>
              <a:rPr lang="en-US" dirty="0"/>
              <a:t> = </a:t>
            </a:r>
            <a:r>
              <a:rPr lang="en-US" dirty="0" err="1"/>
              <a:t>GridSearchCV</a:t>
            </a:r>
            <a:r>
              <a:rPr lang="en-US" dirty="0"/>
              <a:t>(model, </a:t>
            </a:r>
            <a:r>
              <a:rPr lang="en-US" dirty="0" err="1"/>
              <a:t>param_grid</a:t>
            </a:r>
            <a:r>
              <a:rPr lang="en-US" dirty="0"/>
              <a:t>, cv=3, scoring='accuracy')</a:t>
            </a:r>
          </a:p>
          <a:p>
            <a:r>
              <a:rPr lang="en-US" dirty="0" err="1"/>
              <a:t>grid_search.fit</a:t>
            </a:r>
            <a:r>
              <a:rPr lang="en-US" dirty="0"/>
              <a:t>(</a:t>
            </a:r>
            <a:r>
              <a:rPr lang="en-US" dirty="0" err="1"/>
              <a:t>X_train</a:t>
            </a:r>
            <a:r>
              <a:rPr lang="en-US" dirty="0"/>
              <a:t>, </a:t>
            </a:r>
            <a:r>
              <a:rPr lang="en-US" dirty="0" err="1"/>
              <a:t>y_train</a:t>
            </a:r>
            <a:r>
              <a:rPr lang="en-US" dirty="0"/>
              <a:t>)</a:t>
            </a:r>
          </a:p>
          <a:p>
            <a:endParaRPr lang="en-US" dirty="0"/>
          </a:p>
          <a:p>
            <a:r>
              <a:rPr lang="en-US" dirty="0"/>
              <a:t># Get the best parameters</a:t>
            </a:r>
          </a:p>
          <a:p>
            <a:r>
              <a:rPr lang="en-US" dirty="0" err="1"/>
              <a:t>best_params</a:t>
            </a:r>
            <a:r>
              <a:rPr lang="en-US" dirty="0"/>
              <a:t> = </a:t>
            </a:r>
            <a:r>
              <a:rPr lang="en-US" dirty="0" err="1"/>
              <a:t>grid_search.best_params</a:t>
            </a:r>
            <a:r>
              <a:rPr lang="en-US" dirty="0"/>
              <a:t>_</a:t>
            </a:r>
          </a:p>
          <a:p>
            <a:endParaRPr lang="en-US" dirty="0"/>
          </a:p>
          <a:p>
            <a:r>
              <a:rPr lang="en-US" dirty="0"/>
              <a:t># Train a new model with the best parameters</a:t>
            </a:r>
          </a:p>
          <a:p>
            <a:r>
              <a:rPr lang="en-US" dirty="0" err="1"/>
              <a:t>best_model</a:t>
            </a:r>
            <a:r>
              <a:rPr lang="en-US" dirty="0"/>
              <a:t> = </a:t>
            </a:r>
            <a:r>
              <a:rPr lang="en-US" dirty="0" err="1"/>
              <a:t>xgb.XGBClassifier</a:t>
            </a:r>
            <a:r>
              <a:rPr lang="en-US" dirty="0"/>
              <a:t>(**</a:t>
            </a:r>
            <a:r>
              <a:rPr lang="en-US" dirty="0" err="1"/>
              <a:t>best_params</a:t>
            </a:r>
            <a:r>
              <a:rPr lang="en-US" dirty="0"/>
              <a:t>)</a:t>
            </a:r>
          </a:p>
          <a:p>
            <a:r>
              <a:rPr lang="en-US" dirty="0" err="1"/>
              <a:t>best_model.fit</a:t>
            </a:r>
            <a:r>
              <a:rPr lang="en-US" dirty="0"/>
              <a:t>(</a:t>
            </a:r>
            <a:r>
              <a:rPr lang="en-US" dirty="0" err="1"/>
              <a:t>X_train</a:t>
            </a:r>
            <a:r>
              <a:rPr lang="en-US" dirty="0"/>
              <a:t>, </a:t>
            </a:r>
            <a:r>
              <a:rPr lang="en-US" dirty="0" err="1"/>
              <a:t>y_train</a:t>
            </a:r>
            <a:r>
              <a:rPr lang="en-US" dirty="0"/>
              <a:t>)</a:t>
            </a:r>
          </a:p>
          <a:p>
            <a:endParaRPr lang="en-PK" dirty="0"/>
          </a:p>
        </p:txBody>
      </p:sp>
    </p:spTree>
    <p:extLst>
      <p:ext uri="{BB962C8B-B14F-4D97-AF65-F5344CB8AC3E}">
        <p14:creationId xmlns:p14="http://schemas.microsoft.com/office/powerpoint/2010/main" val="17975355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796</TotalTime>
  <Words>1653</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Söhne</vt:lpstr>
      <vt:lpstr>Retrospect</vt:lpstr>
      <vt:lpstr>Machine Learning </vt:lpstr>
      <vt:lpstr>Introduction</vt:lpstr>
      <vt:lpstr>Import Libraries</vt:lpstr>
      <vt:lpstr>Load and Preprocess Data</vt:lpstr>
      <vt:lpstr>Train XGBoost Model</vt:lpstr>
      <vt:lpstr>Make Predictions</vt:lpstr>
      <vt:lpstr>Evaluate the Model</vt:lpstr>
      <vt:lpstr> Tune Hyperparameters (Optional)</vt:lpstr>
      <vt:lpstr>Cross  Validation for Tuning Results</vt:lpstr>
      <vt:lpstr>Scaling</vt:lpstr>
      <vt:lpstr>Code</vt:lpstr>
      <vt:lpstr>Description of Code</vt:lpstr>
      <vt:lpstr>Performance Measures</vt:lpstr>
      <vt:lpstr>Code</vt:lpstr>
      <vt:lpstr>Description</vt:lpstr>
      <vt:lpstr>Plotting Precision-Recall (PR) curves and Receiver Operating Characteristic (ROC) curves</vt:lpstr>
      <vt:lpstr>PowerPoint Presentation</vt:lpstr>
      <vt:lpstr>PR curve Code</vt:lpstr>
      <vt:lpstr>ROC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Madiha Hameed</dc:creator>
  <cp:lastModifiedBy>Bakhtawar Awan</cp:lastModifiedBy>
  <cp:revision>9</cp:revision>
  <dcterms:created xsi:type="dcterms:W3CDTF">2023-09-25T16:36:07Z</dcterms:created>
  <dcterms:modified xsi:type="dcterms:W3CDTF">2023-11-18T15:07:09Z</dcterms:modified>
</cp:coreProperties>
</file>