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3" r:id="rId6"/>
    <p:sldId id="264" r:id="rId7"/>
    <p:sldId id="265" r:id="rId8"/>
    <p:sldId id="266"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PRICE PREDICTION </a:t>
            </a:r>
            <a:r>
              <a:rPr lang="en-US" sz="4000" dirty="0">
                <a:highlight>
                  <a:srgbClr val="C0C0C0"/>
                </a:highlight>
              </a:rPr>
              <a:t>USING TIME SERIES ANALYSIS</a:t>
            </a:r>
            <a:endParaRPr lang="en-US" sz="4000" dirty="0">
              <a:highlight>
                <a:srgbClr val="C0C0C0"/>
              </a:highlight>
            </a:endParaRPr>
          </a:p>
        </p:txBody>
      </p:sp>
      <p:sp>
        <p:nvSpPr>
          <p:cNvPr id="3" name="Subtitle 2"/>
          <p:cNvSpPr>
            <a:spLocks noGrp="1"/>
          </p:cNvSpPr>
          <p:nvPr>
            <p:ph type="subTitle" idx="1"/>
          </p:nvPr>
        </p:nvSpPr>
        <p:spPr/>
        <p:txBody>
          <a:bodyPr/>
          <a:lstStyle/>
          <a:p>
            <a:endParaRPr lang="en-US" sz="4000"/>
          </a:p>
          <a:p>
            <a:r>
              <a:rPr lang="en-US" sz="4000">
                <a:highlight>
                  <a:srgbClr val="00FFFF"/>
                </a:highlight>
              </a:rPr>
              <a:t>NAME: MADIHA SEHAR</a:t>
            </a:r>
            <a:endParaRPr lang="en-US" sz="4000">
              <a:highlight>
                <a:srgbClr val="00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7995" y="365125"/>
            <a:ext cx="6301740" cy="5231130"/>
          </a:xfrm>
          <a:prstGeom prst="rect">
            <a:avLst/>
          </a:prstGeom>
          <a:noFill/>
        </p:spPr>
        <p:txBody>
          <a:bodyPr wrap="square" rtlCol="0">
            <a:spAutoFit/>
          </a:bodyPr>
          <a:p>
            <a:pPr algn="ctr"/>
            <a:r>
              <a:rPr lang="en-US" sz="2800">
                <a:highlight>
                  <a:srgbClr val="C0C0C0"/>
                </a:highlight>
              </a:rPr>
              <a:t>Introduction</a:t>
            </a:r>
            <a:endParaRPr lang="en-US" sz="2800">
              <a:highlight>
                <a:srgbClr val="C0C0C0"/>
              </a:highlight>
            </a:endParaRPr>
          </a:p>
          <a:p>
            <a:r>
              <a:rPr lang="en-US"/>
              <a:t>Predicting market prices is critical for making educated decisions in finance and economics. The goal of this project is to create an accurate forecasting model for market prices by combining time series analysis and machine learning. The important steps are:</a:t>
            </a:r>
            <a:endParaRPr lang="en-US"/>
          </a:p>
          <a:p>
            <a:endParaRPr lang="en-US"/>
          </a:p>
          <a:p>
            <a:r>
              <a:rPr lang="en-US">
                <a:highlight>
                  <a:srgbClr val="00FFFF"/>
                </a:highlight>
              </a:rPr>
              <a:t>Data preprocessing </a:t>
            </a:r>
            <a:r>
              <a:rPr lang="en-US"/>
              <a:t>includes cleaning the dataset, addressing missing values, and encoding categorical variables.</a:t>
            </a:r>
            <a:endParaRPr lang="en-US"/>
          </a:p>
          <a:p>
            <a:r>
              <a:rPr lang="en-US">
                <a:highlight>
                  <a:srgbClr val="00FFFF"/>
                </a:highlight>
              </a:rPr>
              <a:t>Exploratory Data Analysis (EDA) </a:t>
            </a:r>
            <a:r>
              <a:rPr lang="en-US"/>
              <a:t>involves identifying trends, seasonality, and anomalies in data.</a:t>
            </a:r>
            <a:endParaRPr lang="en-US"/>
          </a:p>
          <a:p>
            <a:r>
              <a:rPr lang="en-US">
                <a:highlight>
                  <a:srgbClr val="00FFFF"/>
                </a:highlight>
              </a:rPr>
              <a:t>Feature engineering involves</a:t>
            </a:r>
            <a:r>
              <a:rPr lang="en-US"/>
              <a:t> developing lagged variables, rolling statistics, and seasonal indicators.</a:t>
            </a:r>
            <a:endParaRPr lang="en-US"/>
          </a:p>
          <a:p>
            <a:r>
              <a:rPr lang="en-US">
                <a:highlight>
                  <a:srgbClr val="00FFFF"/>
                </a:highlight>
              </a:rPr>
              <a:t>Model Selection and Training:</a:t>
            </a:r>
            <a:r>
              <a:rPr lang="en-US"/>
              <a:t> Evaluate models such as ARIMA, SARIMA, Prophet, and LSTM and train the best one.</a:t>
            </a:r>
            <a:endParaRPr lang="en-US"/>
          </a:p>
          <a:p>
            <a:r>
              <a:rPr lang="en-US">
                <a:highlight>
                  <a:srgbClr val="00FFFF"/>
                </a:highlight>
              </a:rPr>
              <a:t>Model evaluation involves</a:t>
            </a:r>
            <a:r>
              <a:rPr lang="en-US"/>
              <a:t> assessing performance using measures such as MAE, MSE, and RMSE.</a:t>
            </a:r>
            <a:endParaRPr lang="en-US"/>
          </a:p>
          <a:p>
            <a:r>
              <a:rPr lang="en-US">
                <a:highlight>
                  <a:srgbClr val="00FFFF"/>
                </a:highlight>
              </a:rPr>
              <a:t>Fine-tuning and validation</a:t>
            </a:r>
            <a:r>
              <a:rPr lang="en-US"/>
              <a:t> entails optimizing model parameters and testing them on previously unseen data.</a:t>
            </a:r>
            <a:endParaRPr lang="en-US"/>
          </a:p>
        </p:txBody>
      </p:sp>
      <p:pic>
        <p:nvPicPr>
          <p:cNvPr id="6" name="Picture 5"/>
          <p:cNvPicPr>
            <a:picLocks noChangeAspect="1"/>
          </p:cNvPicPr>
          <p:nvPr/>
        </p:nvPicPr>
        <p:blipFill>
          <a:blip r:embed="rId1"/>
          <a:stretch>
            <a:fillRect/>
          </a:stretch>
        </p:blipFill>
        <p:spPr>
          <a:xfrm>
            <a:off x="6769735" y="833755"/>
            <a:ext cx="4775835" cy="4762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9745" y="521335"/>
            <a:ext cx="8715375" cy="4940935"/>
          </a:xfrm>
          <a:prstGeom prst="rect">
            <a:avLst/>
          </a:prstGeom>
          <a:noFill/>
        </p:spPr>
        <p:txBody>
          <a:bodyPr wrap="square" rtlCol="0">
            <a:noAutofit/>
          </a:bodyPr>
          <a:p>
            <a:r>
              <a:rPr lang="en-US" sz="3600" b="1">
                <a:highlight>
                  <a:srgbClr val="00FFFF"/>
                </a:highlight>
              </a:rPr>
              <a:t>Data Description:</a:t>
            </a:r>
            <a:endParaRPr lang="en-US" sz="3600" b="1">
              <a:highlight>
                <a:srgbClr val="00FFFF"/>
              </a:highlight>
            </a:endParaRPr>
          </a:p>
          <a:p>
            <a:endParaRPr lang="en-US" sz="3600" b="1">
              <a:highlight>
                <a:srgbClr val="00FFFF"/>
              </a:highlight>
            </a:endParaRPr>
          </a:p>
          <a:p>
            <a:r>
              <a:rPr lang="en-US" sz="2400"/>
              <a:t>The dataset comprises the following columns:</a:t>
            </a:r>
            <a:endParaRPr lang="en-US" sz="2400"/>
          </a:p>
          <a:p>
            <a:r>
              <a:rPr lang="en-US" sz="2000"/>
              <a:t></a:t>
            </a:r>
            <a:r>
              <a:rPr lang="en-US" sz="2400"/>
              <a:t> Market</a:t>
            </a:r>
            <a:r>
              <a:rPr lang="en-US" sz="2000"/>
              <a:t>: The market or commodity under consideration.</a:t>
            </a:r>
            <a:endParaRPr lang="en-US" sz="2000"/>
          </a:p>
          <a:p>
            <a:r>
              <a:rPr lang="en-US" sz="2000"/>
              <a:t> M</a:t>
            </a:r>
            <a:r>
              <a:rPr lang="en-US" sz="2400"/>
              <a:t>onth:</a:t>
            </a:r>
            <a:r>
              <a:rPr lang="en-US" sz="2000"/>
              <a:t> The month for which the data is recorded.</a:t>
            </a:r>
            <a:endParaRPr lang="en-US" sz="2000"/>
          </a:p>
          <a:p>
            <a:r>
              <a:rPr lang="en-US" sz="2000"/>
              <a:t></a:t>
            </a:r>
            <a:r>
              <a:rPr lang="en-US" sz="2400"/>
              <a:t> Year: </a:t>
            </a:r>
            <a:r>
              <a:rPr lang="en-US" sz="2000"/>
              <a:t>The year corresponding to the recorded data.</a:t>
            </a:r>
            <a:endParaRPr lang="en-US" sz="2000"/>
          </a:p>
          <a:p>
            <a:r>
              <a:rPr lang="en-US" sz="2000"/>
              <a:t></a:t>
            </a:r>
            <a:r>
              <a:rPr lang="en-US" sz="2400"/>
              <a:t> Quantity:</a:t>
            </a:r>
            <a:r>
              <a:rPr lang="en-US" sz="2000"/>
              <a:t> The quantity of the commodity traded or available.</a:t>
            </a:r>
            <a:endParaRPr lang="en-US" sz="2000"/>
          </a:p>
          <a:p>
            <a:r>
              <a:rPr lang="en-US" sz="2000"/>
              <a:t></a:t>
            </a:r>
            <a:r>
              <a:rPr lang="en-US" sz="2800"/>
              <a:t> Pr</a:t>
            </a:r>
            <a:r>
              <a:rPr lang="en-US" sz="2400"/>
              <a:t>iceMin:</a:t>
            </a:r>
            <a:r>
              <a:rPr lang="en-US" sz="2000"/>
              <a:t> The minimum price of the commodity during the month.</a:t>
            </a:r>
            <a:endParaRPr lang="en-US" sz="2000"/>
          </a:p>
          <a:p>
            <a:r>
              <a:rPr lang="en-US" sz="2000"/>
              <a:t></a:t>
            </a:r>
            <a:r>
              <a:rPr lang="en-US" sz="2400"/>
              <a:t> PriceMax:</a:t>
            </a:r>
            <a:r>
              <a:rPr lang="en-US" sz="2000"/>
              <a:t> The maximum price of the commodity during the month.</a:t>
            </a:r>
            <a:endParaRPr lang="en-US" sz="2000"/>
          </a:p>
          <a:p>
            <a:r>
              <a:rPr lang="en-US" sz="2000"/>
              <a:t></a:t>
            </a:r>
            <a:r>
              <a:rPr lang="en-US" sz="2400"/>
              <a:t> PriceMod:</a:t>
            </a:r>
            <a:r>
              <a:rPr lang="en-US" sz="2000"/>
              <a:t> The mode or most frequently occurring price of the commodity during the month.</a:t>
            </a:r>
            <a:endParaRPr lang="en-US" sz="2000"/>
          </a:p>
          <a:p>
            <a:r>
              <a:rPr lang="en-US" sz="2000"/>
              <a:t></a:t>
            </a:r>
            <a:r>
              <a:rPr lang="en-US" sz="2400"/>
              <a:t> State:</a:t>
            </a:r>
            <a:r>
              <a:rPr lang="en-US" sz="2000"/>
              <a:t> The state or region where the market is located.</a:t>
            </a:r>
            <a:endParaRPr lang="en-US" sz="2000"/>
          </a:p>
          <a:p>
            <a:r>
              <a:rPr lang="en-US" sz="2000"/>
              <a:t></a:t>
            </a:r>
            <a:r>
              <a:rPr lang="en-US" sz="2400"/>
              <a:t> City:</a:t>
            </a:r>
            <a:r>
              <a:rPr lang="en-US" sz="2000"/>
              <a:t> The city where the market is situated.</a:t>
            </a:r>
            <a:endParaRPr lang="en-US" sz="2000"/>
          </a:p>
          <a:p>
            <a:r>
              <a:rPr lang="en-US" sz="2000"/>
              <a:t> D</a:t>
            </a:r>
            <a:r>
              <a:rPr lang="en-US" sz="2400"/>
              <a:t>ate</a:t>
            </a:r>
            <a:r>
              <a:rPr lang="en-US" sz="2000"/>
              <a:t>: The specific date of the recorded data.</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2611755" y="783590"/>
          <a:ext cx="6968490" cy="5290185"/>
        </p:xfrm>
        <a:graphic>
          <a:graphicData uri="http://schemas.openxmlformats.org/presentationml/2006/ole">
            <mc:AlternateContent xmlns:mc="http://schemas.openxmlformats.org/markup-compatibility/2006">
              <mc:Choice xmlns:v="urn:schemas-microsoft-com:vml" Requires="v">
                <p:oleObj spid="_x0000_s3" name="" r:id="rId1" imgW="6962775" imgH="5286375" progId="Paint.Picture.1">
                  <p:embed/>
                </p:oleObj>
              </mc:Choice>
              <mc:Fallback>
                <p:oleObj name="" r:id="rId1" imgW="6962775" imgH="5286375" progId="Paint.Picture.1">
                  <p:embed/>
                  <p:pic>
                    <p:nvPicPr>
                      <p:cNvPr id="0" name="Picture 2"/>
                      <p:cNvPicPr/>
                      <p:nvPr/>
                    </p:nvPicPr>
                    <p:blipFill>
                      <a:blip r:embed="rId2"/>
                      <a:stretch>
                        <a:fillRect/>
                      </a:stretch>
                    </p:blipFill>
                    <p:spPr>
                      <a:xfrm>
                        <a:off x="2611755" y="783590"/>
                        <a:ext cx="6968490" cy="529018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3021330" y="1212850"/>
          <a:ext cx="6148705" cy="4432300"/>
        </p:xfrm>
        <a:graphic>
          <a:graphicData uri="http://schemas.openxmlformats.org/presentationml/2006/ole">
            <mc:AlternateContent xmlns:mc="http://schemas.openxmlformats.org/markup-compatibility/2006">
              <mc:Choice xmlns:v="urn:schemas-microsoft-com:vml" Requires="v">
                <p:oleObj spid="_x0000_s3" name="" r:id="rId1" imgW="6143625" imgH="4429125" progId="Paint.Picture.1">
                  <p:embed/>
                </p:oleObj>
              </mc:Choice>
              <mc:Fallback>
                <p:oleObj name="" r:id="rId1" imgW="6143625" imgH="4429125" progId="Paint.Picture.1">
                  <p:embed/>
                  <p:pic>
                    <p:nvPicPr>
                      <p:cNvPr id="0" name="Picture 2"/>
                      <p:cNvPicPr/>
                      <p:nvPr/>
                    </p:nvPicPr>
                    <p:blipFill>
                      <a:blip r:embed="rId2"/>
                      <a:stretch>
                        <a:fillRect/>
                      </a:stretch>
                    </p:blipFill>
                    <p:spPr>
                      <a:xfrm>
                        <a:off x="3021330" y="1212850"/>
                        <a:ext cx="6148705" cy="44323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2"/>
          <p:cNvGraphicFramePr/>
          <p:nvPr/>
        </p:nvGraphicFramePr>
        <p:xfrm>
          <a:off x="3164840" y="669290"/>
          <a:ext cx="5862320" cy="5519420"/>
        </p:xfrm>
        <a:graphic>
          <a:graphicData uri="http://schemas.openxmlformats.org/presentationml/2006/ole">
            <mc:AlternateContent xmlns:mc="http://schemas.openxmlformats.org/markup-compatibility/2006">
              <mc:Choice xmlns:v="urn:schemas-microsoft-com:vml" Requires="v">
                <p:oleObj spid="_x0000_s4" name="" r:id="rId1" imgW="5857875" imgH="5514975" progId="Paint.Picture.1">
                  <p:embed/>
                </p:oleObj>
              </mc:Choice>
              <mc:Fallback>
                <p:oleObj name="" r:id="rId1" imgW="5857875" imgH="5514975" progId="Paint.Picture.1">
                  <p:embed/>
                  <p:pic>
                    <p:nvPicPr>
                      <p:cNvPr id="0" name="Picture 3"/>
                      <p:cNvPicPr/>
                      <p:nvPr/>
                    </p:nvPicPr>
                    <p:blipFill>
                      <a:blip r:embed="rId2"/>
                      <a:stretch>
                        <a:fillRect/>
                      </a:stretch>
                    </p:blipFill>
                    <p:spPr>
                      <a:xfrm>
                        <a:off x="3164840" y="669290"/>
                        <a:ext cx="5862320" cy="551942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3145790" y="688340"/>
          <a:ext cx="5900420" cy="5481320"/>
        </p:xfrm>
        <a:graphic>
          <a:graphicData uri="http://schemas.openxmlformats.org/presentationml/2006/ole">
            <mc:AlternateContent xmlns:mc="http://schemas.openxmlformats.org/markup-compatibility/2006">
              <mc:Choice xmlns:v="urn:schemas-microsoft-com:vml" Requires="v">
                <p:oleObj spid="_x0000_s3" name="" r:id="rId1" imgW="5895975" imgH="5476875" progId="Paint.Picture.1">
                  <p:embed/>
                </p:oleObj>
              </mc:Choice>
              <mc:Fallback>
                <p:oleObj name="" r:id="rId1" imgW="5895975" imgH="5476875" progId="Paint.Picture.1">
                  <p:embed/>
                  <p:pic>
                    <p:nvPicPr>
                      <p:cNvPr id="0" name="Picture 2"/>
                      <p:cNvPicPr/>
                      <p:nvPr/>
                    </p:nvPicPr>
                    <p:blipFill>
                      <a:blip r:embed="rId2"/>
                      <a:stretch>
                        <a:fillRect/>
                      </a:stretch>
                    </p:blipFill>
                    <p:spPr>
                      <a:xfrm>
                        <a:off x="3145790" y="688340"/>
                        <a:ext cx="5900420" cy="548132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29005" y="715010"/>
            <a:ext cx="10634980" cy="5394960"/>
          </a:xfrm>
          <a:prstGeom prst="rect">
            <a:avLst/>
          </a:prstGeom>
          <a:noFill/>
        </p:spPr>
        <p:txBody>
          <a:bodyPr wrap="square" rtlCol="0">
            <a:noAutofit/>
          </a:bodyPr>
          <a:p>
            <a:pPr algn="ctr"/>
            <a:r>
              <a:rPr lang="en-US" sz="5400" b="1">
                <a:ln w="22225">
                  <a:solidFill>
                    <a:schemeClr val="accent2"/>
                  </a:solidFill>
                  <a:prstDash val="solid"/>
                </a:ln>
                <a:solidFill>
                  <a:schemeClr val="accent2">
                    <a:lumMod val="40000"/>
                    <a:lumOff val="60000"/>
                  </a:schemeClr>
                </a:solidFill>
                <a:effectLst/>
                <a:highlight>
                  <a:srgbClr val="C0C0C0"/>
                </a:highlight>
              </a:rPr>
              <a:t>Outcome</a:t>
            </a:r>
            <a:endParaRPr lang="en-US" sz="5400" b="1">
              <a:ln w="22225">
                <a:solidFill>
                  <a:schemeClr val="accent2"/>
                </a:solidFill>
                <a:prstDash val="solid"/>
              </a:ln>
              <a:solidFill>
                <a:schemeClr val="accent2">
                  <a:lumMod val="40000"/>
                  <a:lumOff val="60000"/>
                </a:schemeClr>
              </a:solidFill>
              <a:effectLst/>
              <a:highlight>
                <a:srgbClr val="C0C0C0"/>
              </a:highlight>
            </a:endParaRPr>
          </a:p>
          <a:p>
            <a:endParaRPr lang="en-US"/>
          </a:p>
          <a:p>
            <a:r>
              <a:rPr lang="en-US"/>
              <a:t>Despite painstaking efforts, the ARMA model performed poorly, with a significant root-mean-squared error (RMSE) for both quantity and price predictions. Unfortunately, it failed to adequately capture the subtle patterns in the dataset, exposing severe flaws in its forecasting ability.</a:t>
            </a:r>
            <a:endParaRPr lang="en-US"/>
          </a:p>
          <a:p>
            <a:endParaRPr lang="en-US"/>
          </a:p>
          <a:p>
            <a:r>
              <a:rPr lang="en-US"/>
              <a:t>The SARIMAX model performed marginally better than ARMA, but its forecast accuracy fell short of expectations. Although it exhibited a small increase, it is evident that significant improvements are required to get acceptable outcomes.</a:t>
            </a:r>
            <a:endParaRPr lang="en-US"/>
          </a:p>
          <a:p>
            <a:endParaRPr lang="en-US"/>
          </a:p>
          <a:p>
            <a:r>
              <a:rPr lang="en-US"/>
              <a:t>Overall, the models had mixed results, correctly predicting some values but incorrectly anticipating others. This highlights the importance of continual modification and optimization to improve model efficacy.</a:t>
            </a:r>
            <a:endParaRPr lang="en-US"/>
          </a:p>
          <a:p>
            <a:endParaRPr lang="en-US"/>
          </a:p>
          <a:p>
            <a:r>
              <a:rPr lang="en-US"/>
              <a:t>Looking ahead, there is a clear mandate to devote additional resources to enhance the model's performance. We hope to improve predicted accuracy and reliability by fine-tuning parameters, investigating new features, and refining algorithms.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2579</Words>
  <Application>WPS Presentation</Application>
  <PresentationFormat>Widescreen</PresentationFormat>
  <Paragraphs>38</Paragraphs>
  <Slides>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8</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Paint.Picture.1</vt:lpstr>
      <vt:lpstr>Paint.Picture.1</vt:lpstr>
      <vt:lpstr>Paint.Picture.1</vt:lpstr>
      <vt:lpstr>Paint.Picture.1</vt:lpstr>
      <vt:lpstr>MARKET PRICE PREDICTION USING TIME SERIES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PRICE PREDICTION USING TIME SERIES ANALYSIS</dc:title>
  <dc:creator/>
  <cp:lastModifiedBy>pc</cp:lastModifiedBy>
  <cp:revision>2</cp:revision>
  <dcterms:created xsi:type="dcterms:W3CDTF">2024-05-27T18:25:00Z</dcterms:created>
  <dcterms:modified xsi:type="dcterms:W3CDTF">2024-05-31T19:15:23Z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E8AAA7754727484CA52E4F070D83F700_11</vt:lpwstr>
  </property>
  <property fmtid="{D5CDD505-2E9C-101B-9397-08002B2CF9AE}" pid="3" name="KSOProductBuildVer">
    <vt:lpwstr>1033-12.2.0.13472</vt:lpwstr>
  </property>
</Properties>
</file>