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sng">
                <a:solidFill>
                  <a:srgbClr val="1F202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rgbClr val="1F202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rgbClr val="1F202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rgbClr val="1F202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2609" y="883030"/>
            <a:ext cx="41071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sng">
                <a:solidFill>
                  <a:srgbClr val="1F202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817" y="3385820"/>
            <a:ext cx="5634990" cy="6155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27045" y="457263"/>
            <a:ext cx="1721485" cy="2800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1800" spc="-55" b="1">
                <a:latin typeface="Trebuchet MS"/>
                <a:cs typeface="Trebuchet MS"/>
              </a:rPr>
              <a:t>PPT</a:t>
            </a:r>
            <a:r>
              <a:rPr dirty="0" sz="1800" spc="-16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OF</a:t>
            </a:r>
            <a:r>
              <a:rPr dirty="0" sz="1800" spc="-170" b="1">
                <a:latin typeface="Trebuchet MS"/>
                <a:cs typeface="Trebuchet MS"/>
              </a:rPr>
              <a:t> </a:t>
            </a:r>
            <a:r>
              <a:rPr dirty="0" sz="1800" spc="-35" b="1">
                <a:latin typeface="Trebuchet MS"/>
                <a:cs typeface="Trebuchet MS"/>
              </a:rPr>
              <a:t>PROJECT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5785" y="883030"/>
            <a:ext cx="4104004" cy="342900"/>
          </a:xfrm>
          <a:prstGeom prst="rect"/>
          <a:solidFill>
            <a:srgbClr val="D2D2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80"/>
              </a:lnSpc>
            </a:pPr>
            <a:r>
              <a:rPr dirty="0"/>
              <a:t>Project</a:t>
            </a:r>
            <a:r>
              <a:rPr dirty="0" spc="-70"/>
              <a:t> </a:t>
            </a:r>
            <a:r>
              <a:rPr dirty="0"/>
              <a:t>1</a:t>
            </a:r>
            <a:r>
              <a:rPr dirty="0" spc="-75"/>
              <a:t> </a:t>
            </a:r>
            <a:r>
              <a:rPr dirty="0"/>
              <a:t>Disease</a:t>
            </a:r>
            <a:r>
              <a:rPr dirty="0" spc="-75"/>
              <a:t> </a:t>
            </a:r>
            <a:r>
              <a:rPr dirty="0" spc="-10"/>
              <a:t>Prediction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44817" y="1359534"/>
            <a:ext cx="6508750" cy="165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5">
                <a:latin typeface="Trebuchet MS"/>
                <a:cs typeface="Trebuchet MS"/>
              </a:rPr>
              <a:t>import</a:t>
            </a:r>
            <a:r>
              <a:rPr dirty="0" sz="1400" spc="-9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pandas</a:t>
            </a:r>
            <a:r>
              <a:rPr dirty="0" sz="1400" spc="-95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as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pd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400" spc="-45">
                <a:latin typeface="Trebuchet MS"/>
                <a:cs typeface="Trebuchet MS"/>
              </a:rPr>
              <a:t>from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sklearn.model_selection</a:t>
            </a:r>
            <a:r>
              <a:rPr dirty="0" sz="1400" spc="-45">
                <a:latin typeface="Trebuchet MS"/>
                <a:cs typeface="Trebuchet MS"/>
              </a:rPr>
              <a:t> import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train_test_split</a:t>
            </a:r>
            <a:endParaRPr sz="1400">
              <a:latin typeface="Trebuchet MS"/>
              <a:cs typeface="Trebuchet MS"/>
            </a:endParaRPr>
          </a:p>
          <a:p>
            <a:pPr marL="12700" marR="2440940">
              <a:lnSpc>
                <a:spcPct val="165400"/>
              </a:lnSpc>
              <a:spcBef>
                <a:spcPts val="20"/>
              </a:spcBef>
            </a:pPr>
            <a:r>
              <a:rPr dirty="0" sz="1400" spc="-45">
                <a:latin typeface="Trebuchet MS"/>
                <a:cs typeface="Trebuchet MS"/>
              </a:rPr>
              <a:t>from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sklearn.preprocessing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import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StandardScaler </a:t>
            </a:r>
            <a:r>
              <a:rPr dirty="0" sz="1400" spc="-45">
                <a:latin typeface="Trebuchet MS"/>
                <a:cs typeface="Trebuchet MS"/>
              </a:rPr>
              <a:t>from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sklearn.linear_model </a:t>
            </a:r>
            <a:r>
              <a:rPr dirty="0" sz="1400" spc="-45">
                <a:latin typeface="Trebuchet MS"/>
                <a:cs typeface="Trebuchet MS"/>
              </a:rPr>
              <a:t>import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LogisticRegression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400" spc="-45">
                <a:latin typeface="Trebuchet MS"/>
                <a:cs typeface="Trebuchet MS"/>
              </a:rPr>
              <a:t>from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sklearn.metrics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import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accuracy_score,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confusion_matrix,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classification_report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8467" y="3150616"/>
            <a:ext cx="6899275" cy="25717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1605"/>
              </a:lnSpc>
            </a:pPr>
            <a:r>
              <a:rPr dirty="0" sz="1400" spc="-35">
                <a:latin typeface="Trebuchet MS"/>
                <a:cs typeface="Trebuchet MS"/>
              </a:rPr>
              <a:t>data</a:t>
            </a:r>
            <a:r>
              <a:rPr dirty="0" sz="1400" spc="-1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=</a:t>
            </a:r>
            <a:r>
              <a:rPr dirty="0" sz="1400" spc="-1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pd.read_csv('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/content/test_data</a:t>
            </a:r>
            <a:r>
              <a:rPr dirty="0" sz="1050" spc="-5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(1).csv</a:t>
            </a:r>
            <a:endParaRPr sz="1050">
              <a:latin typeface="IBM 3270"/>
              <a:cs typeface="IBM 3270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4817" y="3385820"/>
            <a:ext cx="5634990" cy="6155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rebuchet MS"/>
                <a:cs typeface="Trebuchet MS"/>
              </a:rPr>
              <a:t>')</a:t>
            </a:r>
            <a:endParaRPr sz="1400">
              <a:latin typeface="Trebuchet MS"/>
              <a:cs typeface="Trebuchet MS"/>
            </a:endParaRPr>
          </a:p>
          <a:p>
            <a:pPr marL="12700" marR="3985260">
              <a:lnSpc>
                <a:spcPct val="165700"/>
              </a:lnSpc>
              <a:spcBef>
                <a:spcPts val="15"/>
              </a:spcBef>
            </a:pPr>
            <a:r>
              <a:rPr dirty="0" sz="1400" spc="-10">
                <a:latin typeface="Trebuchet MS"/>
                <a:cs typeface="Trebuchet MS"/>
              </a:rPr>
              <a:t>print(data.head()) print(data.info()) </a:t>
            </a:r>
            <a:r>
              <a:rPr dirty="0" sz="1400" spc="-50">
                <a:latin typeface="Trebuchet MS"/>
                <a:cs typeface="Trebuchet MS"/>
              </a:rPr>
              <a:t>print(data.describe()) </a:t>
            </a:r>
            <a:r>
              <a:rPr dirty="0" sz="1400" spc="-35">
                <a:latin typeface="Trebuchet MS"/>
                <a:cs typeface="Trebuchet MS"/>
              </a:rPr>
              <a:t>data</a:t>
            </a:r>
            <a:r>
              <a:rPr dirty="0" sz="1400" spc="-1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=</a:t>
            </a:r>
            <a:r>
              <a:rPr dirty="0" sz="1400" spc="-12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data.dropna()</a:t>
            </a:r>
            <a:endParaRPr sz="1400">
              <a:latin typeface="Trebuchet MS"/>
              <a:cs typeface="Trebuchet MS"/>
            </a:endParaRPr>
          </a:p>
          <a:p>
            <a:pPr marL="12700" marR="1751964">
              <a:lnSpc>
                <a:spcPct val="165400"/>
              </a:lnSpc>
              <a:spcBef>
                <a:spcPts val="20"/>
              </a:spcBef>
            </a:pPr>
            <a:r>
              <a:rPr dirty="0" sz="1400" spc="-10">
                <a:latin typeface="Trebuchet MS"/>
                <a:cs typeface="Trebuchet MS"/>
              </a:rPr>
              <a:t>X</a:t>
            </a:r>
            <a:r>
              <a:rPr dirty="0" sz="1400" spc="-1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=</a:t>
            </a:r>
            <a:r>
              <a:rPr dirty="0" sz="1400" spc="-1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data.drop('Disease',</a:t>
            </a:r>
            <a:r>
              <a:rPr dirty="0" sz="1400" spc="-1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axis=1)</a:t>
            </a:r>
            <a:r>
              <a:rPr dirty="0" sz="1400" spc="4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y</a:t>
            </a:r>
            <a:r>
              <a:rPr dirty="0" sz="1400" spc="-1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=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data['Disease'] scaler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=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StandardScaler()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400" spc="-10">
                <a:latin typeface="Trebuchet MS"/>
                <a:cs typeface="Trebuchet MS"/>
              </a:rPr>
              <a:t>X_scaled</a:t>
            </a:r>
            <a:r>
              <a:rPr dirty="0" sz="1400" spc="-1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=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scaler.fit_transform(X)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19200"/>
              </a:lnSpc>
              <a:spcBef>
                <a:spcPts val="775"/>
              </a:spcBef>
            </a:pPr>
            <a:r>
              <a:rPr dirty="0" sz="1400" spc="-70">
                <a:latin typeface="Trebuchet MS"/>
                <a:cs typeface="Trebuchet MS"/>
              </a:rPr>
              <a:t>X_train,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X_test,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y_train, </a:t>
            </a:r>
            <a:r>
              <a:rPr dirty="0" sz="1400" spc="-55">
                <a:latin typeface="Trebuchet MS"/>
                <a:cs typeface="Trebuchet MS"/>
              </a:rPr>
              <a:t>y_test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=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train_test_split(X_scaled,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y,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test_size=0.2, random_state=42)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400" spc="-10">
                <a:latin typeface="Trebuchet MS"/>
                <a:cs typeface="Trebuchet MS"/>
              </a:rPr>
              <a:t>model</a:t>
            </a:r>
            <a:r>
              <a:rPr dirty="0" sz="1400" spc="-1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=</a:t>
            </a:r>
            <a:r>
              <a:rPr dirty="0" sz="1400" spc="-1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LogisticRegression()</a:t>
            </a:r>
            <a:endParaRPr sz="1400">
              <a:latin typeface="Trebuchet MS"/>
              <a:cs typeface="Trebuchet MS"/>
            </a:endParaRPr>
          </a:p>
          <a:p>
            <a:pPr marL="12700" marR="3271520">
              <a:lnSpc>
                <a:spcPct val="165300"/>
              </a:lnSpc>
              <a:spcBef>
                <a:spcPts val="20"/>
              </a:spcBef>
            </a:pPr>
            <a:r>
              <a:rPr dirty="0" sz="1400" spc="-65">
                <a:latin typeface="Trebuchet MS"/>
                <a:cs typeface="Trebuchet MS"/>
              </a:rPr>
              <a:t>model.fit(X_train,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y_train) </a:t>
            </a:r>
            <a:r>
              <a:rPr dirty="0" sz="1400" spc="-50">
                <a:latin typeface="Trebuchet MS"/>
                <a:cs typeface="Trebuchet MS"/>
              </a:rPr>
              <a:t>y_pred</a:t>
            </a:r>
            <a:r>
              <a:rPr dirty="0" sz="1400" spc="-1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=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model.predict(X_test)</a:t>
            </a:r>
            <a:endParaRPr sz="1400">
              <a:latin typeface="Trebuchet MS"/>
              <a:cs typeface="Trebuchet MS"/>
            </a:endParaRPr>
          </a:p>
          <a:p>
            <a:pPr marL="12700" marR="2358390">
              <a:lnSpc>
                <a:spcPts val="2800"/>
              </a:lnSpc>
              <a:spcBef>
                <a:spcPts val="254"/>
              </a:spcBef>
            </a:pPr>
            <a:r>
              <a:rPr dirty="0" sz="1400" spc="-10">
                <a:latin typeface="Trebuchet MS"/>
                <a:cs typeface="Trebuchet MS"/>
              </a:rPr>
              <a:t>accuracy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=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accuracy_score(y_test,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y_pred) </a:t>
            </a:r>
            <a:r>
              <a:rPr dirty="0" sz="1400" spc="-40">
                <a:latin typeface="Trebuchet MS"/>
                <a:cs typeface="Trebuchet MS"/>
              </a:rPr>
              <a:t>print(f'Accuracy: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{accuracy}')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400">
                <a:latin typeface="Trebuchet MS"/>
                <a:cs typeface="Trebuchet MS"/>
              </a:rPr>
              <a:t>cm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=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confusion_matrix(y_test,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y_pred)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400" spc="-25">
                <a:latin typeface="Trebuchet MS"/>
                <a:cs typeface="Trebuchet MS"/>
              </a:rPr>
              <a:t>print(f'Confusion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Matrix:\n{cm}')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400" spc="-50">
                <a:latin typeface="Trebuchet MS"/>
                <a:cs typeface="Trebuchet MS"/>
              </a:rPr>
              <a:t>report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=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classification_report(y_test,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y_pred)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774" y="620693"/>
            <a:ext cx="5409580" cy="77659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4817" y="435356"/>
            <a:ext cx="3011170" cy="946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rebuchet MS"/>
                <a:cs typeface="Trebuchet MS"/>
              </a:rPr>
              <a:t>print(f'Classification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Report:\n{report}')</a:t>
            </a:r>
            <a:endParaRPr sz="1400">
              <a:latin typeface="Trebuchet MS"/>
              <a:cs typeface="Trebuchet MS"/>
            </a:endParaRPr>
          </a:p>
          <a:p>
            <a:pPr marL="12700" marR="243204">
              <a:lnSpc>
                <a:spcPts val="2800"/>
              </a:lnSpc>
              <a:spcBef>
                <a:spcPts val="75"/>
              </a:spcBef>
            </a:pPr>
            <a:r>
              <a:rPr dirty="0" sz="1400" spc="-30">
                <a:latin typeface="Trebuchet MS"/>
                <a:cs typeface="Trebuchet MS"/>
              </a:rPr>
              <a:t>coefficients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=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model.coef_ </a:t>
            </a:r>
            <a:r>
              <a:rPr dirty="0" sz="1400" spc="-35">
                <a:latin typeface="Trebuchet MS"/>
                <a:cs typeface="Trebuchet MS"/>
              </a:rPr>
              <a:t>print(f'Coefficients:\n{coefficients}')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373120" y="1518285"/>
            <a:ext cx="1029335" cy="3111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75"/>
              </a:lnSpc>
            </a:pPr>
            <a:r>
              <a:rPr dirty="0" sz="2000" spc="-70" b="1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61453"/>
            <a:ext cx="5943600" cy="39404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4817" y="5704204"/>
            <a:ext cx="1946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#LOGISTIC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REGRESSION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38467" y="6078854"/>
            <a:ext cx="6899275" cy="348107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1185"/>
              </a:lnSpc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3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pandas</a:t>
            </a:r>
            <a:r>
              <a:rPr dirty="0" sz="1050" spc="4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as</a:t>
            </a:r>
            <a:r>
              <a:rPr dirty="0" sz="1050" spc="6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25">
                <a:latin typeface="IBM 3270"/>
                <a:cs typeface="IBM 3270"/>
              </a:rPr>
              <a:t>pd</a:t>
            </a:r>
            <a:endParaRPr sz="1050">
              <a:latin typeface="IBM 3270"/>
              <a:cs typeface="IBM 3270"/>
            </a:endParaRPr>
          </a:p>
          <a:p>
            <a:pPr marL="19050" marR="3060700">
              <a:lnSpc>
                <a:spcPct val="115199"/>
              </a:lnSpc>
              <a:spcBef>
                <a:spcPts val="20"/>
              </a:spcBef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9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sklearn.model_selection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9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train_test_split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8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sklearn.preprocessing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8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StandardScaler</a:t>
            </a:r>
            <a:r>
              <a:rPr dirty="0" sz="1050" spc="50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9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sklearn.linear_model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9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LogisticRegression</a:t>
            </a:r>
            <a:endParaRPr sz="1050">
              <a:latin typeface="IBM 3270"/>
              <a:cs typeface="IBM 3270"/>
            </a:endParaRPr>
          </a:p>
          <a:p>
            <a:pPr marL="19050" marR="715645">
              <a:lnSpc>
                <a:spcPct val="115100"/>
              </a:lnSpc>
              <a:spcBef>
                <a:spcPts val="25"/>
              </a:spcBef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9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sklearn.metrics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12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accuracy_score,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precision_score,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recall_score,</a:t>
            </a:r>
            <a:r>
              <a:rPr dirty="0" sz="1050" spc="9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f1_score, confusion_matrix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050">
              <a:latin typeface="IBM 3270"/>
              <a:cs typeface="IBM 3270"/>
            </a:endParaRPr>
          </a:p>
          <a:p>
            <a:pPr marL="19050">
              <a:lnSpc>
                <a:spcPct val="1000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1: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Load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your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20">
                <a:solidFill>
                  <a:srgbClr val="008000"/>
                </a:solidFill>
                <a:latin typeface="IBM 3270"/>
                <a:cs typeface="IBM 3270"/>
              </a:rPr>
              <a:t>data</a:t>
            </a:r>
            <a:endParaRPr sz="1050">
              <a:latin typeface="IBM 3270"/>
              <a:cs typeface="IBM 3270"/>
            </a:endParaRPr>
          </a:p>
          <a:p>
            <a:pPr marL="19050">
              <a:lnSpc>
                <a:spcPct val="100000"/>
              </a:lnSpc>
              <a:spcBef>
                <a:spcPts val="215"/>
              </a:spcBef>
            </a:pPr>
            <a:r>
              <a:rPr dirty="0" sz="1050">
                <a:latin typeface="IBM 3270"/>
                <a:cs typeface="IBM 3270"/>
              </a:rPr>
              <a:t>data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pd.read_csv(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'/content/test_data</a:t>
            </a:r>
            <a:r>
              <a:rPr dirty="0" sz="1050" spc="130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(1).csv'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IBM 3270"/>
              <a:cs typeface="IBM 3270"/>
            </a:endParaRPr>
          </a:p>
          <a:p>
            <a:pPr marL="19050">
              <a:lnSpc>
                <a:spcPct val="1000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2: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Preprocess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20">
                <a:solidFill>
                  <a:srgbClr val="008000"/>
                </a:solidFill>
                <a:latin typeface="IBM 3270"/>
                <a:cs typeface="IBM 3270"/>
              </a:rPr>
              <a:t>data</a:t>
            </a:r>
            <a:endParaRPr sz="1050">
              <a:latin typeface="IBM 3270"/>
              <a:cs typeface="IBM 3270"/>
            </a:endParaRPr>
          </a:p>
          <a:p>
            <a:pPr marL="19050" marR="55880">
              <a:lnSpc>
                <a:spcPts val="1450"/>
              </a:lnSpc>
              <a:spcBef>
                <a:spcPts val="80"/>
              </a:spcBef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Assuming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no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missing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values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and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all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columns</a:t>
            </a:r>
            <a:r>
              <a:rPr dirty="0" sz="1050" spc="7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are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numerical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or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have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been</a:t>
            </a:r>
            <a:r>
              <a:rPr dirty="0" sz="1050" spc="7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encoded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appropriately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If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there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are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categorical</a:t>
            </a:r>
            <a:r>
              <a:rPr dirty="0" sz="1050" spc="7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variables,</a:t>
            </a:r>
            <a:r>
              <a:rPr dirty="0" sz="1050" spc="8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use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pd.get_dummies()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or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other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encoding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techniques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050">
              <a:latin typeface="IBM 3270"/>
              <a:cs typeface="IBM 3270"/>
            </a:endParaRPr>
          </a:p>
          <a:p>
            <a:pPr marL="19050">
              <a:lnSpc>
                <a:spcPct val="1000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Separate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features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and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target</a:t>
            </a:r>
            <a:endParaRPr sz="1050">
              <a:latin typeface="IBM 3270"/>
              <a:cs typeface="IBM 3270"/>
            </a:endParaRPr>
          </a:p>
          <a:p>
            <a:pPr marL="19050" marR="274320">
              <a:lnSpc>
                <a:spcPct val="115100"/>
              </a:lnSpc>
              <a:spcBef>
                <a:spcPts val="25"/>
              </a:spcBef>
              <a:tabLst>
                <a:tab pos="2654935" algn="l"/>
              </a:tabLst>
            </a:pPr>
            <a:r>
              <a:rPr dirty="0" sz="1050">
                <a:latin typeface="IBM 3270"/>
                <a:cs typeface="IBM 3270"/>
              </a:rPr>
              <a:t>X</a:t>
            </a:r>
            <a:r>
              <a:rPr dirty="0" sz="1050" spc="1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data.drop(columns=[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'Disease'</a:t>
            </a:r>
            <a:r>
              <a:rPr dirty="0" sz="1050" spc="-10">
                <a:latin typeface="IBM 3270"/>
                <a:cs typeface="IBM 3270"/>
              </a:rPr>
              <a:t>])</a:t>
            </a:r>
            <a:r>
              <a:rPr dirty="0" sz="1050">
                <a:latin typeface="IBM 3270"/>
                <a:cs typeface="IBM 3270"/>
              </a:rPr>
              <a:t>	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7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Replace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'target'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with</a:t>
            </a:r>
            <a:r>
              <a:rPr dirty="0" sz="1050" spc="7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name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of</a:t>
            </a:r>
            <a:r>
              <a:rPr dirty="0" sz="1050" spc="8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your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target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column </a:t>
            </a:r>
            <a:r>
              <a:rPr dirty="0" sz="1050">
                <a:latin typeface="IBM 3270"/>
                <a:cs typeface="IBM 3270"/>
              </a:rPr>
              <a:t>y</a:t>
            </a:r>
            <a:r>
              <a:rPr dirty="0" sz="1050" spc="1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data[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'Disease'</a:t>
            </a:r>
            <a:r>
              <a:rPr dirty="0" sz="1050" spc="-10">
                <a:latin typeface="IBM 3270"/>
                <a:cs typeface="IBM 3270"/>
              </a:rPr>
              <a:t>]</a:t>
            </a:r>
            <a:endParaRPr sz="1050">
              <a:latin typeface="IBM 3270"/>
              <a:cs typeface="IBM 3270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89778"/>
            <a:ext cx="5942838" cy="46343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38467" y="457263"/>
            <a:ext cx="6899275" cy="2112645"/>
          </a:xfrm>
          <a:custGeom>
            <a:avLst/>
            <a:gdLst/>
            <a:ahLst/>
            <a:cxnLst/>
            <a:rect l="l" t="t" r="r" b="b"/>
            <a:pathLst>
              <a:path w="6899275" h="2112645">
                <a:moveTo>
                  <a:pt x="6898894" y="0"/>
                </a:moveTo>
                <a:lnTo>
                  <a:pt x="0" y="0"/>
                </a:lnTo>
                <a:lnTo>
                  <a:pt x="0" y="184467"/>
                </a:lnTo>
                <a:lnTo>
                  <a:pt x="0" y="371792"/>
                </a:lnTo>
                <a:lnTo>
                  <a:pt x="0" y="2112200"/>
                </a:lnTo>
                <a:lnTo>
                  <a:pt x="6898894" y="2112200"/>
                </a:lnTo>
                <a:lnTo>
                  <a:pt x="6898894" y="184467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44817" y="411226"/>
            <a:ext cx="5815965" cy="213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598545">
              <a:lnSpc>
                <a:spcPct val="115100"/>
              </a:lnSpc>
              <a:spcBef>
                <a:spcPts val="100"/>
              </a:spcBef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Normalize/Scale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features </a:t>
            </a:r>
            <a:r>
              <a:rPr dirty="0" sz="1050">
                <a:latin typeface="IBM 3270"/>
                <a:cs typeface="IBM 3270"/>
              </a:rPr>
              <a:t>scaler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StandardScaler()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050">
                <a:latin typeface="IBM 3270"/>
                <a:cs typeface="IBM 3270"/>
              </a:rPr>
              <a:t>X_scaled</a:t>
            </a:r>
            <a:r>
              <a:rPr dirty="0" sz="1050" spc="3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4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scaler.fit_transform(X)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3: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Split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data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into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training</a:t>
            </a:r>
            <a:r>
              <a:rPr dirty="0" sz="1050" spc="6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and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testing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20">
                <a:solidFill>
                  <a:srgbClr val="008000"/>
                </a:solidFill>
                <a:latin typeface="IBM 3270"/>
                <a:cs typeface="IBM 3270"/>
              </a:rPr>
              <a:t>sets</a:t>
            </a:r>
            <a:endParaRPr sz="1050">
              <a:latin typeface="IBM 3270"/>
              <a:cs typeface="IBM 3270"/>
            </a:endParaRPr>
          </a:p>
          <a:p>
            <a:pPr marL="12700" marR="5080">
              <a:lnSpc>
                <a:spcPts val="1480"/>
              </a:lnSpc>
              <a:spcBef>
                <a:spcPts val="55"/>
              </a:spcBef>
            </a:pPr>
            <a:r>
              <a:rPr dirty="0" sz="1050">
                <a:latin typeface="IBM 3270"/>
                <a:cs typeface="IBM 3270"/>
              </a:rPr>
              <a:t>X_train,</a:t>
            </a:r>
            <a:r>
              <a:rPr dirty="0" sz="1050" spc="8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X_test,</a:t>
            </a:r>
            <a:r>
              <a:rPr dirty="0" sz="1050" spc="11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y_train,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y_test</a:t>
            </a:r>
            <a:r>
              <a:rPr dirty="0" sz="1050" spc="8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8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train_test_split(X_scaled,</a:t>
            </a:r>
            <a:r>
              <a:rPr dirty="0" sz="1050" spc="8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y,</a:t>
            </a:r>
            <a:r>
              <a:rPr dirty="0" sz="1050" spc="8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test_size=</a:t>
            </a:r>
            <a:r>
              <a:rPr dirty="0" sz="1050" spc="-10">
                <a:solidFill>
                  <a:srgbClr val="116644"/>
                </a:solidFill>
                <a:latin typeface="IBM 3270"/>
                <a:cs typeface="IBM 3270"/>
              </a:rPr>
              <a:t>0.2</a:t>
            </a:r>
            <a:r>
              <a:rPr dirty="0" sz="1050" spc="-10">
                <a:latin typeface="IBM 3270"/>
                <a:cs typeface="IBM 3270"/>
              </a:rPr>
              <a:t>, random_state=</a:t>
            </a:r>
            <a:r>
              <a:rPr dirty="0" sz="1050" spc="-10">
                <a:solidFill>
                  <a:srgbClr val="116644"/>
                </a:solidFill>
                <a:latin typeface="IBM 3270"/>
                <a:cs typeface="IBM 3270"/>
              </a:rPr>
              <a:t>0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050">
              <a:latin typeface="IBM 3270"/>
              <a:cs typeface="IBM 3270"/>
            </a:endParaRPr>
          </a:p>
          <a:p>
            <a:pPr marL="12700" marR="372745">
              <a:lnSpc>
                <a:spcPct val="1151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4: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Train</a:t>
            </a:r>
            <a:r>
              <a:rPr dirty="0" sz="1050" spc="6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classification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model</a:t>
            </a:r>
            <a:r>
              <a:rPr dirty="0" sz="1050" spc="7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(Logistic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Regression</a:t>
            </a:r>
            <a:r>
              <a:rPr dirty="0" sz="1050" spc="6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as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an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example) </a:t>
            </a:r>
            <a:r>
              <a:rPr dirty="0" sz="1050">
                <a:latin typeface="IBM 3270"/>
                <a:cs typeface="IBM 3270"/>
              </a:rPr>
              <a:t>model</a:t>
            </a:r>
            <a:r>
              <a:rPr dirty="0" sz="1050" spc="2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LogisticRegression()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050">
                <a:latin typeface="IBM 3270"/>
                <a:cs typeface="IBM 3270"/>
              </a:rPr>
              <a:t>model.fit(X_train,</a:t>
            </a:r>
            <a:r>
              <a:rPr dirty="0" sz="1050" spc="14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y_train)</a:t>
            </a:r>
            <a:endParaRPr sz="1050">
              <a:latin typeface="IBM 3270"/>
              <a:cs typeface="IBM 3270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38467" y="2569590"/>
            <a:ext cx="6899275" cy="962660"/>
          </a:xfrm>
          <a:custGeom>
            <a:avLst/>
            <a:gdLst/>
            <a:ahLst/>
            <a:cxnLst/>
            <a:rect l="l" t="t" r="r" b="b"/>
            <a:pathLst>
              <a:path w="6899275" h="962660">
                <a:moveTo>
                  <a:pt x="6898894" y="0"/>
                </a:moveTo>
                <a:lnTo>
                  <a:pt x="0" y="0"/>
                </a:lnTo>
                <a:lnTo>
                  <a:pt x="0" y="219075"/>
                </a:lnTo>
                <a:lnTo>
                  <a:pt x="0" y="406400"/>
                </a:lnTo>
                <a:lnTo>
                  <a:pt x="0" y="590550"/>
                </a:lnTo>
                <a:lnTo>
                  <a:pt x="0" y="777811"/>
                </a:lnTo>
                <a:lnTo>
                  <a:pt x="0" y="962279"/>
                </a:lnTo>
                <a:lnTo>
                  <a:pt x="6898894" y="962279"/>
                </a:lnTo>
                <a:lnTo>
                  <a:pt x="6898894" y="219075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990084" y="3325114"/>
            <a:ext cx="19304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Use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'macro',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'micro',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25">
                <a:solidFill>
                  <a:srgbClr val="008000"/>
                </a:solidFill>
                <a:latin typeface="IBM 3270"/>
                <a:cs typeface="IBM 3270"/>
              </a:rPr>
              <a:t>or</a:t>
            </a:r>
            <a:endParaRPr sz="1050">
              <a:latin typeface="IBM 3270"/>
              <a:cs typeface="IBM 3270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38467" y="3531869"/>
            <a:ext cx="6899275" cy="371475"/>
          </a:xfrm>
          <a:custGeom>
            <a:avLst/>
            <a:gdLst/>
            <a:ahLst/>
            <a:cxnLst/>
            <a:rect l="l" t="t" r="r" b="b"/>
            <a:pathLst>
              <a:path w="6899275" h="371475">
                <a:moveTo>
                  <a:pt x="6898894" y="0"/>
                </a:moveTo>
                <a:lnTo>
                  <a:pt x="0" y="0"/>
                </a:lnTo>
                <a:lnTo>
                  <a:pt x="0" y="184150"/>
                </a:lnTo>
                <a:lnTo>
                  <a:pt x="0" y="371475"/>
                </a:lnTo>
                <a:lnTo>
                  <a:pt x="6898894" y="371475"/>
                </a:lnTo>
                <a:lnTo>
                  <a:pt x="6898894" y="184150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916804" y="3693795"/>
            <a:ext cx="19304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Use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'macro',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'micro',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25">
                <a:solidFill>
                  <a:srgbClr val="008000"/>
                </a:solidFill>
                <a:latin typeface="IBM 3270"/>
                <a:cs typeface="IBM 3270"/>
              </a:rPr>
              <a:t>or</a:t>
            </a:r>
            <a:endParaRPr sz="1050">
              <a:latin typeface="IBM 3270"/>
              <a:cs typeface="IBM 3270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38467" y="3903344"/>
            <a:ext cx="6899275" cy="371475"/>
          </a:xfrm>
          <a:custGeom>
            <a:avLst/>
            <a:gdLst/>
            <a:ahLst/>
            <a:cxnLst/>
            <a:rect l="l" t="t" r="r" b="b"/>
            <a:pathLst>
              <a:path w="6899275" h="371475">
                <a:moveTo>
                  <a:pt x="6898894" y="0"/>
                </a:moveTo>
                <a:lnTo>
                  <a:pt x="0" y="0"/>
                </a:lnTo>
                <a:lnTo>
                  <a:pt x="0" y="184150"/>
                </a:lnTo>
                <a:lnTo>
                  <a:pt x="0" y="371475"/>
                </a:lnTo>
                <a:lnTo>
                  <a:pt x="6898894" y="371475"/>
                </a:lnTo>
                <a:lnTo>
                  <a:pt x="6898894" y="184150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44817" y="2739136"/>
            <a:ext cx="4421505" cy="1511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04085">
              <a:lnSpc>
                <a:spcPct val="117100"/>
              </a:lnSpc>
              <a:spcBef>
                <a:spcPts val="100"/>
              </a:spcBef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5: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Evaluate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model </a:t>
            </a:r>
            <a:r>
              <a:rPr dirty="0" sz="1050">
                <a:latin typeface="IBM 3270"/>
                <a:cs typeface="IBM 3270"/>
              </a:rPr>
              <a:t>y_pred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model.predict(X_test)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50">
                <a:latin typeface="IBM 3270"/>
                <a:cs typeface="IBM 3270"/>
              </a:rPr>
              <a:t>accuracy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accuracy_score(y_test,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y_pred)</a:t>
            </a:r>
            <a:endParaRPr sz="1050">
              <a:latin typeface="IBM 3270"/>
              <a:cs typeface="IBM 3270"/>
            </a:endParaRPr>
          </a:p>
          <a:p>
            <a:pPr marL="12700" marR="5080">
              <a:lnSpc>
                <a:spcPct val="115300"/>
              </a:lnSpc>
              <a:spcBef>
                <a:spcPts val="20"/>
              </a:spcBef>
            </a:pPr>
            <a:r>
              <a:rPr dirty="0" sz="1050">
                <a:latin typeface="IBM 3270"/>
                <a:cs typeface="IBM 3270"/>
              </a:rPr>
              <a:t>precision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precision_score(y_test,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y_pred,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average=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'macro'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'weighted'</a:t>
            </a:r>
            <a:r>
              <a:rPr dirty="0" sz="1050" spc="8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for</a:t>
            </a:r>
            <a:r>
              <a:rPr dirty="0" sz="1050" spc="8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multi-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class</a:t>
            </a:r>
            <a:endParaRPr sz="1050">
              <a:latin typeface="IBM 3270"/>
              <a:cs typeface="IBM 3270"/>
            </a:endParaRPr>
          </a:p>
          <a:p>
            <a:pPr marL="12700" marR="443230">
              <a:lnSpc>
                <a:spcPts val="1480"/>
              </a:lnSpc>
              <a:spcBef>
                <a:spcPts val="55"/>
              </a:spcBef>
            </a:pPr>
            <a:r>
              <a:rPr dirty="0" sz="1050">
                <a:latin typeface="IBM 3270"/>
                <a:cs typeface="IBM 3270"/>
              </a:rPr>
              <a:t>recall</a:t>
            </a:r>
            <a:r>
              <a:rPr dirty="0" sz="1050" spc="7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7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recall_score(y_test,</a:t>
            </a:r>
            <a:r>
              <a:rPr dirty="0" sz="1050" spc="7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y_pred,</a:t>
            </a:r>
            <a:r>
              <a:rPr dirty="0" sz="1050" spc="9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average=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'macro'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'weighted'</a:t>
            </a:r>
            <a:r>
              <a:rPr dirty="0" sz="1050" spc="8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for</a:t>
            </a:r>
            <a:r>
              <a:rPr dirty="0" sz="1050" spc="8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multi-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class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IBM 3270"/>
                <a:cs typeface="IBM 3270"/>
              </a:rPr>
              <a:t>f1</a:t>
            </a:r>
            <a:r>
              <a:rPr dirty="0" sz="1050" spc="6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6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f1_score(y_test,</a:t>
            </a:r>
            <a:r>
              <a:rPr dirty="0" sz="1050" spc="6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y_pred,</a:t>
            </a:r>
            <a:r>
              <a:rPr dirty="0" sz="1050" spc="6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average=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'macro'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38467" y="4274756"/>
            <a:ext cx="6899275" cy="1925320"/>
          </a:xfrm>
          <a:custGeom>
            <a:avLst/>
            <a:gdLst/>
            <a:ahLst/>
            <a:cxnLst/>
            <a:rect l="l" t="t" r="r" b="b"/>
            <a:pathLst>
              <a:path w="6899275" h="1925320">
                <a:moveTo>
                  <a:pt x="6898894" y="1181481"/>
                </a:moveTo>
                <a:lnTo>
                  <a:pt x="0" y="1181481"/>
                </a:lnTo>
                <a:lnTo>
                  <a:pt x="0" y="1369123"/>
                </a:lnTo>
                <a:lnTo>
                  <a:pt x="0" y="1553273"/>
                </a:lnTo>
                <a:lnTo>
                  <a:pt x="0" y="1737423"/>
                </a:lnTo>
                <a:lnTo>
                  <a:pt x="0" y="1924748"/>
                </a:lnTo>
                <a:lnTo>
                  <a:pt x="6898894" y="1924748"/>
                </a:lnTo>
                <a:lnTo>
                  <a:pt x="6898894" y="1737423"/>
                </a:lnTo>
                <a:lnTo>
                  <a:pt x="6898894" y="1553273"/>
                </a:lnTo>
                <a:lnTo>
                  <a:pt x="6898894" y="1369123"/>
                </a:lnTo>
                <a:lnTo>
                  <a:pt x="6898894" y="1181481"/>
                </a:lnTo>
                <a:close/>
              </a:path>
              <a:path w="6899275" h="1925320">
                <a:moveTo>
                  <a:pt x="6898894" y="0"/>
                </a:moveTo>
                <a:lnTo>
                  <a:pt x="0" y="0"/>
                </a:lnTo>
                <a:lnTo>
                  <a:pt x="0" y="219392"/>
                </a:lnTo>
                <a:lnTo>
                  <a:pt x="0" y="403542"/>
                </a:lnTo>
                <a:lnTo>
                  <a:pt x="0" y="590867"/>
                </a:lnTo>
                <a:lnTo>
                  <a:pt x="0" y="775017"/>
                </a:lnTo>
                <a:lnTo>
                  <a:pt x="0" y="962342"/>
                </a:lnTo>
                <a:lnTo>
                  <a:pt x="0" y="1181417"/>
                </a:lnTo>
                <a:lnTo>
                  <a:pt x="6898894" y="1181417"/>
                </a:lnTo>
                <a:lnTo>
                  <a:pt x="6898894" y="219392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44817" y="4447794"/>
            <a:ext cx="3397250" cy="1727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031875">
              <a:lnSpc>
                <a:spcPct val="115700"/>
              </a:lnSpc>
              <a:spcBef>
                <a:spcPts val="90"/>
              </a:spcBef>
            </a:pPr>
            <a:r>
              <a:rPr dirty="0" sz="105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>
                <a:latin typeface="IBM 3270"/>
                <a:cs typeface="IBM 3270"/>
              </a:rPr>
              <a:t>(</a:t>
            </a:r>
            <a:r>
              <a:rPr dirty="0" sz="1050">
                <a:solidFill>
                  <a:srgbClr val="0000FF"/>
                </a:solidFill>
                <a:latin typeface="IBM 3270"/>
                <a:cs typeface="IBM 3270"/>
              </a:rPr>
              <a:t>f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'Accuracy:</a:t>
            </a:r>
            <a:r>
              <a:rPr dirty="0" sz="1050" spc="140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{accuracy}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>
                <a:latin typeface="IBM 3270"/>
                <a:cs typeface="IBM 3270"/>
              </a:rPr>
              <a:t>(</a:t>
            </a:r>
            <a:r>
              <a:rPr dirty="0" sz="1050">
                <a:solidFill>
                  <a:srgbClr val="0000FF"/>
                </a:solidFill>
                <a:latin typeface="IBM 3270"/>
                <a:cs typeface="IBM 3270"/>
              </a:rPr>
              <a:t>f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'Precision:</a:t>
            </a:r>
            <a:r>
              <a:rPr dirty="0" sz="1050" spc="14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{precision}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>
                <a:latin typeface="IBM 3270"/>
                <a:cs typeface="IBM 3270"/>
              </a:rPr>
              <a:t>(</a:t>
            </a:r>
            <a:r>
              <a:rPr dirty="0" sz="1050">
                <a:solidFill>
                  <a:srgbClr val="0000FF"/>
                </a:solidFill>
                <a:latin typeface="IBM 3270"/>
                <a:cs typeface="IBM 3270"/>
              </a:rPr>
              <a:t>f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'Recall:</a:t>
            </a:r>
            <a:r>
              <a:rPr dirty="0" sz="1050" spc="12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{recall}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>
                <a:latin typeface="IBM 3270"/>
                <a:cs typeface="IBM 3270"/>
              </a:rPr>
              <a:t>(</a:t>
            </a:r>
            <a:r>
              <a:rPr dirty="0" sz="1050">
                <a:solidFill>
                  <a:srgbClr val="0000FF"/>
                </a:solidFill>
                <a:latin typeface="IBM 3270"/>
                <a:cs typeface="IBM 3270"/>
              </a:rPr>
              <a:t>f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'F1</a:t>
            </a:r>
            <a:r>
              <a:rPr dirty="0" sz="1050" spc="70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Score:</a:t>
            </a:r>
            <a:r>
              <a:rPr dirty="0" sz="1050" spc="7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{f1}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050">
              <a:latin typeface="IBM 3270"/>
              <a:cs typeface="IBM 3270"/>
            </a:endParaRPr>
          </a:p>
          <a:p>
            <a:pPr marL="12700" marR="5080">
              <a:lnSpc>
                <a:spcPct val="1161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Optionally,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display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confusion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matrix </a:t>
            </a:r>
            <a:r>
              <a:rPr dirty="0" sz="1050">
                <a:latin typeface="IBM 3270"/>
                <a:cs typeface="IBM 3270"/>
              </a:rPr>
              <a:t>conf_matrix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confusion_matrix(y_test,</a:t>
            </a:r>
            <a:r>
              <a:rPr dirty="0" sz="1050" spc="15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y_pred) </a:t>
            </a:r>
            <a:r>
              <a:rPr dirty="0" sz="105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>
                <a:latin typeface="IBM 3270"/>
                <a:cs typeface="IBM 3270"/>
              </a:rPr>
              <a:t>(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'Confusion</a:t>
            </a:r>
            <a:r>
              <a:rPr dirty="0" sz="1050" spc="130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Matrix:'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50" spc="-1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 spc="-10">
                <a:latin typeface="IBM 3270"/>
                <a:cs typeface="IBM 3270"/>
              </a:rPr>
              <a:t>(conf_matrix)</a:t>
            </a:r>
            <a:endParaRPr sz="1050">
              <a:latin typeface="IBM 3270"/>
              <a:cs typeface="IBM 3270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38467" y="6199504"/>
            <a:ext cx="6899275" cy="588010"/>
          </a:xfrm>
          <a:custGeom>
            <a:avLst/>
            <a:gdLst/>
            <a:ahLst/>
            <a:cxnLst/>
            <a:rect l="l" t="t" r="r" b="b"/>
            <a:pathLst>
              <a:path w="6899275" h="588009">
                <a:moveTo>
                  <a:pt x="6898894" y="0"/>
                </a:moveTo>
                <a:lnTo>
                  <a:pt x="0" y="0"/>
                </a:lnTo>
                <a:lnTo>
                  <a:pt x="0" y="219024"/>
                </a:lnTo>
                <a:lnTo>
                  <a:pt x="0" y="587641"/>
                </a:lnTo>
                <a:lnTo>
                  <a:pt x="6898894" y="587641"/>
                </a:lnTo>
                <a:lnTo>
                  <a:pt x="6898894" y="219075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373120" y="6418516"/>
            <a:ext cx="1029335" cy="3117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80"/>
              </a:lnSpc>
            </a:pPr>
            <a:r>
              <a:rPr dirty="0" sz="2000" spc="-70" b="1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438467" y="6787197"/>
            <a:ext cx="6899275" cy="2292985"/>
          </a:xfrm>
          <a:custGeom>
            <a:avLst/>
            <a:gdLst/>
            <a:ahLst/>
            <a:cxnLst/>
            <a:rect l="l" t="t" r="r" b="b"/>
            <a:pathLst>
              <a:path w="6899275" h="2292984">
                <a:moveTo>
                  <a:pt x="6898894" y="0"/>
                </a:moveTo>
                <a:lnTo>
                  <a:pt x="0" y="0"/>
                </a:lnTo>
                <a:lnTo>
                  <a:pt x="0" y="2292985"/>
                </a:lnTo>
                <a:lnTo>
                  <a:pt x="6898894" y="2292985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444817" y="9057957"/>
            <a:ext cx="15011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rebuchet MS"/>
                <a:cs typeface="Trebuchet MS"/>
              </a:rPr>
              <a:t>#RANDOM</a:t>
            </a:r>
            <a:r>
              <a:rPr dirty="0" sz="1400" spc="-1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FOREST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8467" y="9435782"/>
            <a:ext cx="6899275" cy="18478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1190"/>
              </a:lnSpc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3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pandas</a:t>
            </a:r>
            <a:r>
              <a:rPr dirty="0" sz="1050" spc="4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as</a:t>
            </a:r>
            <a:r>
              <a:rPr dirty="0" sz="1050" spc="6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25">
                <a:latin typeface="IBM 3270"/>
                <a:cs typeface="IBM 3270"/>
              </a:rPr>
              <a:t>pd</a:t>
            </a:r>
            <a:endParaRPr sz="1050">
              <a:latin typeface="IBM 3270"/>
              <a:cs typeface="IBM 3270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6786270"/>
            <a:ext cx="3438525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38467" y="457263"/>
            <a:ext cx="6899275" cy="5405755"/>
          </a:xfrm>
          <a:custGeom>
            <a:avLst/>
            <a:gdLst/>
            <a:ahLst/>
            <a:cxnLst/>
            <a:rect l="l" t="t" r="r" b="b"/>
            <a:pathLst>
              <a:path w="6899275" h="5405755">
                <a:moveTo>
                  <a:pt x="6898894" y="4849749"/>
                </a:moveTo>
                <a:lnTo>
                  <a:pt x="0" y="4849749"/>
                </a:lnTo>
                <a:lnTo>
                  <a:pt x="0" y="5034216"/>
                </a:lnTo>
                <a:lnTo>
                  <a:pt x="0" y="5221541"/>
                </a:lnTo>
                <a:lnTo>
                  <a:pt x="0" y="5405691"/>
                </a:lnTo>
                <a:lnTo>
                  <a:pt x="6898894" y="5405691"/>
                </a:lnTo>
                <a:lnTo>
                  <a:pt x="6898894" y="5221541"/>
                </a:lnTo>
                <a:lnTo>
                  <a:pt x="6898894" y="5034216"/>
                </a:lnTo>
                <a:lnTo>
                  <a:pt x="6898894" y="4849749"/>
                </a:lnTo>
                <a:close/>
              </a:path>
              <a:path w="6899275" h="5405755">
                <a:moveTo>
                  <a:pt x="6898894" y="2112327"/>
                </a:moveTo>
                <a:lnTo>
                  <a:pt x="0" y="2112327"/>
                </a:lnTo>
                <a:lnTo>
                  <a:pt x="0" y="2296477"/>
                </a:lnTo>
                <a:lnTo>
                  <a:pt x="0" y="2518727"/>
                </a:lnTo>
                <a:lnTo>
                  <a:pt x="0" y="4849685"/>
                </a:lnTo>
                <a:lnTo>
                  <a:pt x="6898894" y="4849685"/>
                </a:lnTo>
                <a:lnTo>
                  <a:pt x="6898894" y="2296477"/>
                </a:lnTo>
                <a:lnTo>
                  <a:pt x="6898894" y="2112327"/>
                </a:lnTo>
                <a:close/>
              </a:path>
              <a:path w="6899275" h="5405755">
                <a:moveTo>
                  <a:pt x="6898894" y="0"/>
                </a:moveTo>
                <a:lnTo>
                  <a:pt x="0" y="0"/>
                </a:lnTo>
                <a:lnTo>
                  <a:pt x="0" y="184467"/>
                </a:lnTo>
                <a:lnTo>
                  <a:pt x="0" y="371792"/>
                </a:lnTo>
                <a:lnTo>
                  <a:pt x="0" y="2112200"/>
                </a:lnTo>
                <a:lnTo>
                  <a:pt x="6898894" y="2112200"/>
                </a:lnTo>
                <a:lnTo>
                  <a:pt x="6898894" y="184467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44817" y="411226"/>
            <a:ext cx="6841490" cy="54311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3009265">
              <a:lnSpc>
                <a:spcPct val="116100"/>
              </a:lnSpc>
              <a:spcBef>
                <a:spcPts val="85"/>
              </a:spcBef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9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sklearn.model_selection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9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train_test_split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8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sklearn.preprocessing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8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StandardScaler</a:t>
            </a:r>
            <a:r>
              <a:rPr dirty="0" sz="1050" spc="50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8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sklearn.ensemble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8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RandomForestClassifier</a:t>
            </a:r>
            <a:endParaRPr sz="1050">
              <a:latin typeface="IBM 3270"/>
              <a:cs typeface="IBM 3270"/>
            </a:endParaRPr>
          </a:p>
          <a:p>
            <a:pPr marL="12700" marR="664210">
              <a:lnSpc>
                <a:spcPts val="1480"/>
              </a:lnSpc>
              <a:spcBef>
                <a:spcPts val="55"/>
              </a:spcBef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9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sklearn.metrics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12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accuracy_score,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precision_score,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recall_score,</a:t>
            </a:r>
            <a:r>
              <a:rPr dirty="0" sz="1050" spc="9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f1_score, confusion_matrix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1: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Load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your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20">
                <a:solidFill>
                  <a:srgbClr val="008000"/>
                </a:solidFill>
                <a:latin typeface="IBM 3270"/>
                <a:cs typeface="IBM 3270"/>
              </a:rPr>
              <a:t>data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50">
                <a:latin typeface="IBM 3270"/>
                <a:cs typeface="IBM 3270"/>
              </a:rPr>
              <a:t>data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pd.read_csv(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'/content/test_data</a:t>
            </a:r>
            <a:r>
              <a:rPr dirty="0" sz="1050" spc="130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(1).csv'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2: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Preprocess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20">
                <a:solidFill>
                  <a:srgbClr val="008000"/>
                </a:solidFill>
                <a:latin typeface="IBM 3270"/>
                <a:cs typeface="IBM 3270"/>
              </a:rPr>
              <a:t>data</a:t>
            </a:r>
            <a:endParaRPr sz="1050">
              <a:latin typeface="IBM 3270"/>
              <a:cs typeface="IBM 3270"/>
            </a:endParaRPr>
          </a:p>
          <a:p>
            <a:pPr marL="12700" marR="5080">
              <a:lnSpc>
                <a:spcPts val="1480"/>
              </a:lnSpc>
              <a:spcBef>
                <a:spcPts val="60"/>
              </a:spcBef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Assuming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no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missing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values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and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all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columns</a:t>
            </a:r>
            <a:r>
              <a:rPr dirty="0" sz="1050" spc="7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are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numerical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or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have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been</a:t>
            </a:r>
            <a:r>
              <a:rPr dirty="0" sz="1050" spc="7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encoded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appropriately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If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there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are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categorical</a:t>
            </a:r>
            <a:r>
              <a:rPr dirty="0" sz="1050" spc="7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variables,</a:t>
            </a:r>
            <a:r>
              <a:rPr dirty="0" sz="1050" spc="8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use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pd.get_dummies()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or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other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encoding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techniques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Separate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features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and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target</a:t>
            </a:r>
            <a:endParaRPr sz="1050">
              <a:latin typeface="IBM 3270"/>
              <a:cs typeface="IBM 3270"/>
            </a:endParaRPr>
          </a:p>
          <a:p>
            <a:pPr marL="12700" marR="222885">
              <a:lnSpc>
                <a:spcPts val="1470"/>
              </a:lnSpc>
              <a:spcBef>
                <a:spcPts val="65"/>
              </a:spcBef>
              <a:tabLst>
                <a:tab pos="2648585" algn="l"/>
              </a:tabLst>
            </a:pPr>
            <a:r>
              <a:rPr dirty="0" sz="1050">
                <a:latin typeface="IBM 3270"/>
                <a:cs typeface="IBM 3270"/>
              </a:rPr>
              <a:t>X</a:t>
            </a:r>
            <a:r>
              <a:rPr dirty="0" sz="1050" spc="1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data.drop(columns=[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'Disease'</a:t>
            </a:r>
            <a:r>
              <a:rPr dirty="0" sz="1050" spc="-10">
                <a:latin typeface="IBM 3270"/>
                <a:cs typeface="IBM 3270"/>
              </a:rPr>
              <a:t>])</a:t>
            </a:r>
            <a:r>
              <a:rPr dirty="0" sz="1050">
                <a:latin typeface="IBM 3270"/>
                <a:cs typeface="IBM 3270"/>
              </a:rPr>
              <a:t>	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7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Replace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'target'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with</a:t>
            </a:r>
            <a:r>
              <a:rPr dirty="0" sz="1050" spc="7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name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of</a:t>
            </a:r>
            <a:r>
              <a:rPr dirty="0" sz="1050" spc="8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your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target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column </a:t>
            </a:r>
            <a:r>
              <a:rPr dirty="0" sz="1050">
                <a:latin typeface="IBM 3270"/>
                <a:cs typeface="IBM 3270"/>
              </a:rPr>
              <a:t>y</a:t>
            </a:r>
            <a:r>
              <a:rPr dirty="0" sz="1050" spc="1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data[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'Disease'</a:t>
            </a:r>
            <a:r>
              <a:rPr dirty="0" sz="1050" spc="-10">
                <a:latin typeface="IBM 3270"/>
                <a:cs typeface="IBM 3270"/>
              </a:rPr>
              <a:t>]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050">
              <a:latin typeface="IBM 3270"/>
              <a:cs typeface="IBM 3270"/>
            </a:endParaRPr>
          </a:p>
          <a:p>
            <a:pPr marL="12700" marR="4623435">
              <a:lnSpc>
                <a:spcPct val="1151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Normalize/Scale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features </a:t>
            </a:r>
            <a:r>
              <a:rPr dirty="0" sz="1050">
                <a:latin typeface="IBM 3270"/>
                <a:cs typeface="IBM 3270"/>
              </a:rPr>
              <a:t>scaler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StandardScaler()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50">
                <a:latin typeface="IBM 3270"/>
                <a:cs typeface="IBM 3270"/>
              </a:rPr>
              <a:t>X_scaled</a:t>
            </a:r>
            <a:r>
              <a:rPr dirty="0" sz="1050" spc="3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4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scaler.fit_transform(X)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3: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Split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data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into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training</a:t>
            </a:r>
            <a:r>
              <a:rPr dirty="0" sz="1050" spc="6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and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testing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20">
                <a:solidFill>
                  <a:srgbClr val="008000"/>
                </a:solidFill>
                <a:latin typeface="IBM 3270"/>
                <a:cs typeface="IBM 3270"/>
              </a:rPr>
              <a:t>sets</a:t>
            </a:r>
            <a:endParaRPr sz="1050">
              <a:latin typeface="IBM 3270"/>
              <a:cs typeface="IBM 3270"/>
            </a:endParaRPr>
          </a:p>
          <a:p>
            <a:pPr marL="12700" marR="1029969">
              <a:lnSpc>
                <a:spcPct val="115100"/>
              </a:lnSpc>
              <a:spcBef>
                <a:spcPts val="25"/>
              </a:spcBef>
            </a:pPr>
            <a:r>
              <a:rPr dirty="0" sz="1050">
                <a:latin typeface="IBM 3270"/>
                <a:cs typeface="IBM 3270"/>
              </a:rPr>
              <a:t>X_train,</a:t>
            </a:r>
            <a:r>
              <a:rPr dirty="0" sz="1050" spc="8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X_test,</a:t>
            </a:r>
            <a:r>
              <a:rPr dirty="0" sz="1050" spc="11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y_train,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y_test</a:t>
            </a:r>
            <a:r>
              <a:rPr dirty="0" sz="1050" spc="8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8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train_test_split(X_scaled,</a:t>
            </a:r>
            <a:r>
              <a:rPr dirty="0" sz="1050" spc="8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y,</a:t>
            </a:r>
            <a:r>
              <a:rPr dirty="0" sz="1050" spc="8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test_size=</a:t>
            </a:r>
            <a:r>
              <a:rPr dirty="0" sz="1050" spc="-10">
                <a:solidFill>
                  <a:srgbClr val="116644"/>
                </a:solidFill>
                <a:latin typeface="IBM 3270"/>
                <a:cs typeface="IBM 3270"/>
              </a:rPr>
              <a:t>0.2</a:t>
            </a:r>
            <a:r>
              <a:rPr dirty="0" sz="1050" spc="-10">
                <a:latin typeface="IBM 3270"/>
                <a:cs typeface="IBM 3270"/>
              </a:rPr>
              <a:t>, random_state=</a:t>
            </a:r>
            <a:r>
              <a:rPr dirty="0" sz="1050" spc="-10">
                <a:solidFill>
                  <a:srgbClr val="116644"/>
                </a:solidFill>
                <a:latin typeface="IBM 3270"/>
                <a:cs typeface="IBM 3270"/>
              </a:rPr>
              <a:t>0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4: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Train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Random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Forest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classifier</a:t>
            </a:r>
            <a:endParaRPr sz="1050">
              <a:latin typeface="IBM 3270"/>
              <a:cs typeface="IBM 3270"/>
            </a:endParaRPr>
          </a:p>
          <a:p>
            <a:pPr marL="12700" marR="2129155">
              <a:lnSpc>
                <a:spcPts val="1480"/>
              </a:lnSpc>
              <a:spcBef>
                <a:spcPts val="60"/>
              </a:spcBef>
            </a:pPr>
            <a:r>
              <a:rPr dirty="0" sz="1050">
                <a:latin typeface="IBM 3270"/>
                <a:cs typeface="IBM 3270"/>
              </a:rPr>
              <a:t>model</a:t>
            </a:r>
            <a:r>
              <a:rPr dirty="0" sz="1050" spc="14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4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RandomForestClassifier(n_estimators=</a:t>
            </a:r>
            <a:r>
              <a:rPr dirty="0" sz="1050">
                <a:solidFill>
                  <a:srgbClr val="116644"/>
                </a:solidFill>
                <a:latin typeface="IBM 3270"/>
                <a:cs typeface="IBM 3270"/>
              </a:rPr>
              <a:t>100</a:t>
            </a:r>
            <a:r>
              <a:rPr dirty="0" sz="1050">
                <a:latin typeface="IBM 3270"/>
                <a:cs typeface="IBM 3270"/>
              </a:rPr>
              <a:t>,</a:t>
            </a:r>
            <a:r>
              <a:rPr dirty="0" sz="1050" spc="14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random_state=</a:t>
            </a:r>
            <a:r>
              <a:rPr dirty="0" sz="1050" spc="-10">
                <a:solidFill>
                  <a:srgbClr val="116644"/>
                </a:solidFill>
                <a:latin typeface="IBM 3270"/>
                <a:cs typeface="IBM 3270"/>
              </a:rPr>
              <a:t>0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>
                <a:latin typeface="IBM 3270"/>
                <a:cs typeface="IBM 3270"/>
              </a:rPr>
              <a:t>model.fit(X_train,</a:t>
            </a:r>
            <a:r>
              <a:rPr dirty="0" sz="1050" spc="14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y_train)</a:t>
            </a:r>
            <a:endParaRPr sz="1050">
              <a:latin typeface="IBM 3270"/>
              <a:cs typeface="IBM 3270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38467" y="5862954"/>
            <a:ext cx="6899275" cy="1334135"/>
          </a:xfrm>
          <a:custGeom>
            <a:avLst/>
            <a:gdLst/>
            <a:ahLst/>
            <a:cxnLst/>
            <a:rect l="l" t="t" r="r" b="b"/>
            <a:pathLst>
              <a:path w="6899275" h="1334134">
                <a:moveTo>
                  <a:pt x="6898894" y="0"/>
                </a:moveTo>
                <a:lnTo>
                  <a:pt x="0" y="0"/>
                </a:lnTo>
                <a:lnTo>
                  <a:pt x="0" y="222250"/>
                </a:lnTo>
                <a:lnTo>
                  <a:pt x="0" y="406400"/>
                </a:lnTo>
                <a:lnTo>
                  <a:pt x="0" y="1333754"/>
                </a:lnTo>
                <a:lnTo>
                  <a:pt x="6898894" y="1333754"/>
                </a:lnTo>
                <a:lnTo>
                  <a:pt x="6898894" y="222250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4817" y="6038850"/>
            <a:ext cx="4421505" cy="1137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04085">
              <a:lnSpc>
                <a:spcPct val="115100"/>
              </a:lnSpc>
              <a:spcBef>
                <a:spcPts val="100"/>
              </a:spcBef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5: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Evaluate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model </a:t>
            </a:r>
            <a:r>
              <a:rPr dirty="0" sz="1050">
                <a:latin typeface="IBM 3270"/>
                <a:cs typeface="IBM 3270"/>
              </a:rPr>
              <a:t>y_pred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model.predict(X_test)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050">
                <a:latin typeface="IBM 3270"/>
                <a:cs typeface="IBM 3270"/>
              </a:rPr>
              <a:t>accuracy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accuracy_score(y_test,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y_pred)</a:t>
            </a:r>
            <a:endParaRPr sz="1050">
              <a:latin typeface="IBM 3270"/>
              <a:cs typeface="IBM 3270"/>
            </a:endParaRPr>
          </a:p>
          <a:p>
            <a:pPr marL="12700" marR="5080">
              <a:lnSpc>
                <a:spcPct val="115100"/>
              </a:lnSpc>
            </a:pPr>
            <a:r>
              <a:rPr dirty="0" sz="1050">
                <a:latin typeface="IBM 3270"/>
                <a:cs typeface="IBM 3270"/>
              </a:rPr>
              <a:t>precision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precision_score(y_test,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y_pred,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average=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'macro'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>
                <a:latin typeface="IBM 3270"/>
                <a:cs typeface="IBM 3270"/>
              </a:rPr>
              <a:t>recall</a:t>
            </a:r>
            <a:r>
              <a:rPr dirty="0" sz="1050" spc="7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7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recall_score(y_test,</a:t>
            </a:r>
            <a:r>
              <a:rPr dirty="0" sz="1050" spc="7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y_pred,</a:t>
            </a:r>
            <a:r>
              <a:rPr dirty="0" sz="1050" spc="9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average=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'macro'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050">
                <a:latin typeface="IBM 3270"/>
                <a:cs typeface="IBM 3270"/>
              </a:rPr>
              <a:t>f1</a:t>
            </a:r>
            <a:r>
              <a:rPr dirty="0" sz="1050" spc="6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6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f1_score(y_test,</a:t>
            </a:r>
            <a:r>
              <a:rPr dirty="0" sz="1050" spc="6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y_pred,</a:t>
            </a:r>
            <a:r>
              <a:rPr dirty="0" sz="1050" spc="6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average=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'macro'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90084" y="6594729"/>
            <a:ext cx="1489075" cy="5810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85"/>
              </a:spcBef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Changed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to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'macro'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Changed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to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'macro'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Changed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to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'macro'</a:t>
            </a:r>
            <a:endParaRPr sz="1050">
              <a:latin typeface="IBM 3270"/>
              <a:cs typeface="IBM 3270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38467" y="7196708"/>
            <a:ext cx="6899275" cy="1928495"/>
          </a:xfrm>
          <a:custGeom>
            <a:avLst/>
            <a:gdLst/>
            <a:ahLst/>
            <a:cxnLst/>
            <a:rect l="l" t="t" r="r" b="b"/>
            <a:pathLst>
              <a:path w="6899275" h="1928495">
                <a:moveTo>
                  <a:pt x="6898894" y="1184719"/>
                </a:moveTo>
                <a:lnTo>
                  <a:pt x="0" y="1184719"/>
                </a:lnTo>
                <a:lnTo>
                  <a:pt x="0" y="1369187"/>
                </a:lnTo>
                <a:lnTo>
                  <a:pt x="0" y="1556448"/>
                </a:lnTo>
                <a:lnTo>
                  <a:pt x="0" y="1740598"/>
                </a:lnTo>
                <a:lnTo>
                  <a:pt x="0" y="1927923"/>
                </a:lnTo>
                <a:lnTo>
                  <a:pt x="6898894" y="1927923"/>
                </a:lnTo>
                <a:lnTo>
                  <a:pt x="6898894" y="1740598"/>
                </a:lnTo>
                <a:lnTo>
                  <a:pt x="6898894" y="1556512"/>
                </a:lnTo>
                <a:lnTo>
                  <a:pt x="6898894" y="1369187"/>
                </a:lnTo>
                <a:lnTo>
                  <a:pt x="6898894" y="1184719"/>
                </a:lnTo>
                <a:close/>
              </a:path>
              <a:path w="6899275" h="1928495">
                <a:moveTo>
                  <a:pt x="6898894" y="222313"/>
                </a:moveTo>
                <a:lnTo>
                  <a:pt x="0" y="222313"/>
                </a:lnTo>
                <a:lnTo>
                  <a:pt x="0" y="406781"/>
                </a:lnTo>
                <a:lnTo>
                  <a:pt x="0" y="594106"/>
                </a:lnTo>
                <a:lnTo>
                  <a:pt x="0" y="778256"/>
                </a:lnTo>
                <a:lnTo>
                  <a:pt x="0" y="962406"/>
                </a:lnTo>
                <a:lnTo>
                  <a:pt x="0" y="1184656"/>
                </a:lnTo>
                <a:lnTo>
                  <a:pt x="6898894" y="1184656"/>
                </a:lnTo>
                <a:lnTo>
                  <a:pt x="6898894" y="962406"/>
                </a:lnTo>
                <a:lnTo>
                  <a:pt x="6898894" y="778256"/>
                </a:lnTo>
                <a:lnTo>
                  <a:pt x="6898894" y="594106"/>
                </a:lnTo>
                <a:lnTo>
                  <a:pt x="6898894" y="406781"/>
                </a:lnTo>
                <a:lnTo>
                  <a:pt x="6898894" y="222313"/>
                </a:lnTo>
                <a:close/>
              </a:path>
              <a:path w="6899275" h="1928495">
                <a:moveTo>
                  <a:pt x="6898894" y="0"/>
                </a:moveTo>
                <a:lnTo>
                  <a:pt x="0" y="0"/>
                </a:lnTo>
                <a:lnTo>
                  <a:pt x="0" y="222250"/>
                </a:lnTo>
                <a:lnTo>
                  <a:pt x="6898894" y="222250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44817" y="7372984"/>
            <a:ext cx="3397250" cy="1727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031875">
              <a:lnSpc>
                <a:spcPct val="115700"/>
              </a:lnSpc>
              <a:spcBef>
                <a:spcPts val="90"/>
              </a:spcBef>
            </a:pPr>
            <a:r>
              <a:rPr dirty="0" sz="105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>
                <a:latin typeface="IBM 3270"/>
                <a:cs typeface="IBM 3270"/>
              </a:rPr>
              <a:t>(</a:t>
            </a:r>
            <a:r>
              <a:rPr dirty="0" sz="1050">
                <a:solidFill>
                  <a:srgbClr val="0000FF"/>
                </a:solidFill>
                <a:latin typeface="IBM 3270"/>
                <a:cs typeface="IBM 3270"/>
              </a:rPr>
              <a:t>f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'Accuracy:</a:t>
            </a:r>
            <a:r>
              <a:rPr dirty="0" sz="1050" spc="140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{accuracy}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>
                <a:latin typeface="IBM 3270"/>
                <a:cs typeface="IBM 3270"/>
              </a:rPr>
              <a:t>(</a:t>
            </a:r>
            <a:r>
              <a:rPr dirty="0" sz="1050">
                <a:solidFill>
                  <a:srgbClr val="0000FF"/>
                </a:solidFill>
                <a:latin typeface="IBM 3270"/>
                <a:cs typeface="IBM 3270"/>
              </a:rPr>
              <a:t>f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'Precision:</a:t>
            </a:r>
            <a:r>
              <a:rPr dirty="0" sz="1050" spc="14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{precision}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>
                <a:latin typeface="IBM 3270"/>
                <a:cs typeface="IBM 3270"/>
              </a:rPr>
              <a:t>(</a:t>
            </a:r>
            <a:r>
              <a:rPr dirty="0" sz="1050">
                <a:solidFill>
                  <a:srgbClr val="0000FF"/>
                </a:solidFill>
                <a:latin typeface="IBM 3270"/>
                <a:cs typeface="IBM 3270"/>
              </a:rPr>
              <a:t>f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'Recall:</a:t>
            </a:r>
            <a:r>
              <a:rPr dirty="0" sz="1050" spc="12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{recall}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>
                <a:latin typeface="IBM 3270"/>
                <a:cs typeface="IBM 3270"/>
              </a:rPr>
              <a:t>(</a:t>
            </a:r>
            <a:r>
              <a:rPr dirty="0" sz="1050">
                <a:solidFill>
                  <a:srgbClr val="0000FF"/>
                </a:solidFill>
                <a:latin typeface="IBM 3270"/>
                <a:cs typeface="IBM 3270"/>
              </a:rPr>
              <a:t>f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'F1</a:t>
            </a:r>
            <a:r>
              <a:rPr dirty="0" sz="1050" spc="70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Score:</a:t>
            </a:r>
            <a:r>
              <a:rPr dirty="0" sz="1050" spc="7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{f1}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050">
              <a:latin typeface="IBM 3270"/>
              <a:cs typeface="IBM 3270"/>
            </a:endParaRPr>
          </a:p>
          <a:p>
            <a:pPr marL="12700" marR="5080">
              <a:lnSpc>
                <a:spcPct val="1161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Optionally,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display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confusion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matrix </a:t>
            </a:r>
            <a:r>
              <a:rPr dirty="0" sz="1050">
                <a:latin typeface="IBM 3270"/>
                <a:cs typeface="IBM 3270"/>
              </a:rPr>
              <a:t>conf_matrix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confusion_matrix(y_test,</a:t>
            </a:r>
            <a:r>
              <a:rPr dirty="0" sz="1050" spc="15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y_pred) </a:t>
            </a:r>
            <a:r>
              <a:rPr dirty="0" sz="105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>
                <a:latin typeface="IBM 3270"/>
                <a:cs typeface="IBM 3270"/>
              </a:rPr>
              <a:t>(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'Confusion</a:t>
            </a:r>
            <a:r>
              <a:rPr dirty="0" sz="1050" spc="130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Matrix:'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50" spc="-1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 spc="-10">
                <a:latin typeface="IBM 3270"/>
                <a:cs typeface="IBM 3270"/>
              </a:rPr>
              <a:t>(conf_matrix)</a:t>
            </a:r>
            <a:endParaRPr sz="1050">
              <a:latin typeface="IBM 3270"/>
              <a:cs typeface="IBM 3270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38467" y="9124632"/>
            <a:ext cx="6899275" cy="368300"/>
          </a:xfrm>
          <a:custGeom>
            <a:avLst/>
            <a:gdLst/>
            <a:ahLst/>
            <a:cxnLst/>
            <a:rect l="l" t="t" r="r" b="b"/>
            <a:pathLst>
              <a:path w="6899275" h="368300">
                <a:moveTo>
                  <a:pt x="6898894" y="0"/>
                </a:moveTo>
                <a:lnTo>
                  <a:pt x="0" y="0"/>
                </a:lnTo>
                <a:lnTo>
                  <a:pt x="0" y="368299"/>
                </a:lnTo>
                <a:lnTo>
                  <a:pt x="6898894" y="368299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373120" y="9124632"/>
            <a:ext cx="1029335" cy="3111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75"/>
              </a:lnSpc>
            </a:pPr>
            <a:r>
              <a:rPr dirty="0" sz="2000" spc="-70" b="1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38467" y="457199"/>
            <a:ext cx="6899275" cy="2230120"/>
          </a:xfrm>
          <a:custGeom>
            <a:avLst/>
            <a:gdLst/>
            <a:ahLst/>
            <a:cxnLst/>
            <a:rect l="l" t="t" r="r" b="b"/>
            <a:pathLst>
              <a:path w="6899275" h="2230120">
                <a:moveTo>
                  <a:pt x="6898894" y="0"/>
                </a:moveTo>
                <a:lnTo>
                  <a:pt x="0" y="0"/>
                </a:lnTo>
                <a:lnTo>
                  <a:pt x="0" y="2007184"/>
                </a:lnTo>
                <a:lnTo>
                  <a:pt x="0" y="2229739"/>
                </a:lnTo>
                <a:lnTo>
                  <a:pt x="6898894" y="2229739"/>
                </a:lnTo>
                <a:lnTo>
                  <a:pt x="6898894" y="2007235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38467" y="3039490"/>
            <a:ext cx="6899275" cy="6555740"/>
          </a:xfrm>
          <a:custGeom>
            <a:avLst/>
            <a:gdLst/>
            <a:ahLst/>
            <a:cxnLst/>
            <a:rect l="l" t="t" r="r" b="b"/>
            <a:pathLst>
              <a:path w="6899275" h="6555740">
                <a:moveTo>
                  <a:pt x="6898894" y="5405437"/>
                </a:moveTo>
                <a:lnTo>
                  <a:pt x="0" y="5405437"/>
                </a:lnTo>
                <a:lnTo>
                  <a:pt x="0" y="5593016"/>
                </a:lnTo>
                <a:lnTo>
                  <a:pt x="0" y="5593080"/>
                </a:lnTo>
                <a:lnTo>
                  <a:pt x="0" y="6555359"/>
                </a:lnTo>
                <a:lnTo>
                  <a:pt x="6898894" y="6555359"/>
                </a:lnTo>
                <a:lnTo>
                  <a:pt x="6898894" y="5593016"/>
                </a:lnTo>
                <a:lnTo>
                  <a:pt x="6898894" y="5405437"/>
                </a:lnTo>
                <a:close/>
              </a:path>
              <a:path w="6899275" h="6555740">
                <a:moveTo>
                  <a:pt x="6898894" y="4443031"/>
                </a:moveTo>
                <a:lnTo>
                  <a:pt x="0" y="4443031"/>
                </a:lnTo>
                <a:lnTo>
                  <a:pt x="0" y="4630674"/>
                </a:lnTo>
                <a:lnTo>
                  <a:pt x="0" y="4814824"/>
                </a:lnTo>
                <a:lnTo>
                  <a:pt x="0" y="5033899"/>
                </a:lnTo>
                <a:lnTo>
                  <a:pt x="0" y="5221224"/>
                </a:lnTo>
                <a:lnTo>
                  <a:pt x="0" y="5405374"/>
                </a:lnTo>
                <a:lnTo>
                  <a:pt x="6898894" y="5405374"/>
                </a:lnTo>
                <a:lnTo>
                  <a:pt x="6898894" y="5221224"/>
                </a:lnTo>
                <a:lnTo>
                  <a:pt x="6898894" y="5033899"/>
                </a:lnTo>
                <a:lnTo>
                  <a:pt x="6898894" y="4814824"/>
                </a:lnTo>
                <a:lnTo>
                  <a:pt x="6898894" y="4630674"/>
                </a:lnTo>
                <a:lnTo>
                  <a:pt x="6898894" y="4443031"/>
                </a:lnTo>
                <a:close/>
              </a:path>
              <a:path w="6899275" h="6555740">
                <a:moveTo>
                  <a:pt x="6898894" y="2296096"/>
                </a:moveTo>
                <a:lnTo>
                  <a:pt x="0" y="2296096"/>
                </a:lnTo>
                <a:lnTo>
                  <a:pt x="0" y="2483739"/>
                </a:lnTo>
                <a:lnTo>
                  <a:pt x="0" y="2702814"/>
                </a:lnTo>
                <a:lnTo>
                  <a:pt x="0" y="4442968"/>
                </a:lnTo>
                <a:lnTo>
                  <a:pt x="6898894" y="4442968"/>
                </a:lnTo>
                <a:lnTo>
                  <a:pt x="6898894" y="2483739"/>
                </a:lnTo>
                <a:lnTo>
                  <a:pt x="6898894" y="2296096"/>
                </a:lnTo>
                <a:close/>
              </a:path>
              <a:path w="6899275" h="6555740">
                <a:moveTo>
                  <a:pt x="6898894" y="0"/>
                </a:moveTo>
                <a:lnTo>
                  <a:pt x="0" y="0"/>
                </a:lnTo>
                <a:lnTo>
                  <a:pt x="0" y="184150"/>
                </a:lnTo>
                <a:lnTo>
                  <a:pt x="0" y="371424"/>
                </a:lnTo>
                <a:lnTo>
                  <a:pt x="0" y="2296033"/>
                </a:lnTo>
                <a:lnTo>
                  <a:pt x="6898894" y="2296033"/>
                </a:lnTo>
                <a:lnTo>
                  <a:pt x="6898894" y="184150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4817" y="2664841"/>
            <a:ext cx="6841490" cy="6906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0">
                <a:latin typeface="Trebuchet MS"/>
                <a:cs typeface="Trebuchet MS"/>
              </a:rPr>
              <a:t>#DECISION</a:t>
            </a:r>
            <a:r>
              <a:rPr dirty="0" sz="1400" spc="-10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TREE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3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pandas</a:t>
            </a:r>
            <a:r>
              <a:rPr dirty="0" sz="1050" spc="4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as</a:t>
            </a:r>
            <a:r>
              <a:rPr dirty="0" sz="1050" spc="6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25">
                <a:latin typeface="IBM 3270"/>
                <a:cs typeface="IBM 3270"/>
              </a:rPr>
              <a:t>pd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9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sklearn.model_selection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9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train_test_split</a:t>
            </a:r>
            <a:endParaRPr sz="1050">
              <a:latin typeface="IBM 3270"/>
              <a:cs typeface="IBM 3270"/>
            </a:endParaRPr>
          </a:p>
          <a:p>
            <a:pPr marL="12700" marR="3301365">
              <a:lnSpc>
                <a:spcPct val="115100"/>
              </a:lnSpc>
              <a:spcBef>
                <a:spcPts val="25"/>
              </a:spcBef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8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sklearn.preprocessing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8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StandardScaler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6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sklearn.tree</a:t>
            </a:r>
            <a:r>
              <a:rPr dirty="0" sz="1050" spc="65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6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DecisionTreeClassifier</a:t>
            </a:r>
            <a:endParaRPr sz="1050">
              <a:latin typeface="IBM 3270"/>
              <a:cs typeface="IBM 3270"/>
            </a:endParaRPr>
          </a:p>
          <a:p>
            <a:pPr marL="12700" marR="664210">
              <a:lnSpc>
                <a:spcPct val="115100"/>
              </a:lnSpc>
              <a:spcBef>
                <a:spcPts val="25"/>
              </a:spcBef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9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sklearn.metrics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12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accuracy_score,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precision_score,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recall_score,</a:t>
            </a:r>
            <a:r>
              <a:rPr dirty="0" sz="1050" spc="9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f1_score, confusion_matrix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1: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Load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your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20">
                <a:solidFill>
                  <a:srgbClr val="008000"/>
                </a:solidFill>
                <a:latin typeface="IBM 3270"/>
                <a:cs typeface="IBM 3270"/>
              </a:rPr>
              <a:t>data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50">
                <a:latin typeface="IBM 3270"/>
                <a:cs typeface="IBM 3270"/>
              </a:rPr>
              <a:t>data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pd.read_csv(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'/content/test_data</a:t>
            </a:r>
            <a:r>
              <a:rPr dirty="0" sz="1050" spc="130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(1).csv'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2: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Preprocess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20">
                <a:solidFill>
                  <a:srgbClr val="008000"/>
                </a:solidFill>
                <a:latin typeface="IBM 3270"/>
                <a:cs typeface="IBM 3270"/>
              </a:rPr>
              <a:t>data</a:t>
            </a:r>
            <a:endParaRPr sz="1050">
              <a:latin typeface="IBM 3270"/>
              <a:cs typeface="IBM 3270"/>
            </a:endParaRPr>
          </a:p>
          <a:p>
            <a:pPr marL="12700" marR="5080">
              <a:lnSpc>
                <a:spcPct val="115100"/>
              </a:lnSpc>
              <a:spcBef>
                <a:spcPts val="25"/>
              </a:spcBef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Assuming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no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missing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values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and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all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columns</a:t>
            </a:r>
            <a:r>
              <a:rPr dirty="0" sz="1050" spc="7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are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numerical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or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have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been</a:t>
            </a:r>
            <a:r>
              <a:rPr dirty="0" sz="1050" spc="7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encoded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appropriately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If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there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are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categorical</a:t>
            </a:r>
            <a:r>
              <a:rPr dirty="0" sz="1050" spc="7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variables,</a:t>
            </a:r>
            <a:r>
              <a:rPr dirty="0" sz="1050" spc="8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use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pd.get_dummies()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or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other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encoding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techniques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Separate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features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and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target</a:t>
            </a:r>
            <a:endParaRPr sz="1050">
              <a:latin typeface="IBM 3270"/>
              <a:cs typeface="IBM 3270"/>
            </a:endParaRPr>
          </a:p>
          <a:p>
            <a:pPr marL="12700" marR="222885">
              <a:lnSpc>
                <a:spcPct val="115100"/>
              </a:lnSpc>
              <a:spcBef>
                <a:spcPts val="25"/>
              </a:spcBef>
              <a:tabLst>
                <a:tab pos="2648585" algn="l"/>
              </a:tabLst>
            </a:pPr>
            <a:r>
              <a:rPr dirty="0" sz="1050">
                <a:latin typeface="IBM 3270"/>
                <a:cs typeface="IBM 3270"/>
              </a:rPr>
              <a:t>X</a:t>
            </a:r>
            <a:r>
              <a:rPr dirty="0" sz="1050" spc="1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data.drop(columns=[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'Disease'</a:t>
            </a:r>
            <a:r>
              <a:rPr dirty="0" sz="1050" spc="-10">
                <a:latin typeface="IBM 3270"/>
                <a:cs typeface="IBM 3270"/>
              </a:rPr>
              <a:t>])</a:t>
            </a:r>
            <a:r>
              <a:rPr dirty="0" sz="1050">
                <a:latin typeface="IBM 3270"/>
                <a:cs typeface="IBM 3270"/>
              </a:rPr>
              <a:t>	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7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Replace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'target'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with</a:t>
            </a:r>
            <a:r>
              <a:rPr dirty="0" sz="1050" spc="7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name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of</a:t>
            </a:r>
            <a:r>
              <a:rPr dirty="0" sz="1050" spc="8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your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target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column </a:t>
            </a:r>
            <a:r>
              <a:rPr dirty="0" sz="1050">
                <a:latin typeface="IBM 3270"/>
                <a:cs typeface="IBM 3270"/>
              </a:rPr>
              <a:t>y</a:t>
            </a:r>
            <a:r>
              <a:rPr dirty="0" sz="1050" spc="1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data[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'Disease'</a:t>
            </a:r>
            <a:r>
              <a:rPr dirty="0" sz="1050" spc="-10">
                <a:latin typeface="IBM 3270"/>
                <a:cs typeface="IBM 3270"/>
              </a:rPr>
              <a:t>]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050">
              <a:latin typeface="IBM 3270"/>
              <a:cs typeface="IBM 3270"/>
            </a:endParaRPr>
          </a:p>
          <a:p>
            <a:pPr marL="12700" marR="4623435">
              <a:lnSpc>
                <a:spcPct val="115100"/>
              </a:lnSpc>
              <a:spcBef>
                <a:spcPts val="5"/>
              </a:spcBef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Normalize/Scale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features </a:t>
            </a:r>
            <a:r>
              <a:rPr dirty="0" sz="1050">
                <a:latin typeface="IBM 3270"/>
                <a:cs typeface="IBM 3270"/>
              </a:rPr>
              <a:t>scaler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StandardScaler()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050">
                <a:latin typeface="IBM 3270"/>
                <a:cs typeface="IBM 3270"/>
              </a:rPr>
              <a:t>X_scaled</a:t>
            </a:r>
            <a:r>
              <a:rPr dirty="0" sz="1050" spc="3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4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scaler.fit_transform(X)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3: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Split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data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into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training</a:t>
            </a:r>
            <a:r>
              <a:rPr dirty="0" sz="1050" spc="6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and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testing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20">
                <a:solidFill>
                  <a:srgbClr val="008000"/>
                </a:solidFill>
                <a:latin typeface="IBM 3270"/>
                <a:cs typeface="IBM 3270"/>
              </a:rPr>
              <a:t>sets</a:t>
            </a:r>
            <a:endParaRPr sz="1050">
              <a:latin typeface="IBM 3270"/>
              <a:cs typeface="IBM 3270"/>
            </a:endParaRPr>
          </a:p>
          <a:p>
            <a:pPr marL="12700" marR="1029969">
              <a:lnSpc>
                <a:spcPts val="1480"/>
              </a:lnSpc>
              <a:spcBef>
                <a:spcPts val="60"/>
              </a:spcBef>
            </a:pPr>
            <a:r>
              <a:rPr dirty="0" sz="1050">
                <a:latin typeface="IBM 3270"/>
                <a:cs typeface="IBM 3270"/>
              </a:rPr>
              <a:t>X_train,</a:t>
            </a:r>
            <a:r>
              <a:rPr dirty="0" sz="1050" spc="8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X_test,</a:t>
            </a:r>
            <a:r>
              <a:rPr dirty="0" sz="1050" spc="10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y_train,</a:t>
            </a:r>
            <a:r>
              <a:rPr dirty="0" sz="1050" spc="8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y_test</a:t>
            </a:r>
            <a:r>
              <a:rPr dirty="0" sz="1050" spc="8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train_test_split(X_scaled,</a:t>
            </a:r>
            <a:r>
              <a:rPr dirty="0" sz="1050" spc="8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y,</a:t>
            </a:r>
            <a:r>
              <a:rPr dirty="0" sz="1050" spc="8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test_size=</a:t>
            </a:r>
            <a:r>
              <a:rPr dirty="0" sz="1050" spc="-10">
                <a:solidFill>
                  <a:srgbClr val="116644"/>
                </a:solidFill>
                <a:latin typeface="IBM 3270"/>
                <a:cs typeface="IBM 3270"/>
              </a:rPr>
              <a:t>0.2</a:t>
            </a:r>
            <a:r>
              <a:rPr dirty="0" sz="1050" spc="-10">
                <a:latin typeface="IBM 3270"/>
                <a:cs typeface="IBM 3270"/>
              </a:rPr>
              <a:t>, random_state=</a:t>
            </a:r>
            <a:r>
              <a:rPr dirty="0" sz="1050" spc="-10">
                <a:solidFill>
                  <a:srgbClr val="116644"/>
                </a:solidFill>
                <a:latin typeface="IBM 3270"/>
                <a:cs typeface="IBM 3270"/>
              </a:rPr>
              <a:t>0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IBM 3270"/>
              <a:cs typeface="IBM 3270"/>
            </a:endParaRPr>
          </a:p>
          <a:p>
            <a:pPr marL="12700" marR="3447415">
              <a:lnSpc>
                <a:spcPct val="116199"/>
              </a:lnSpc>
              <a:spcBef>
                <a:spcPts val="5"/>
              </a:spcBef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4: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Train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Decision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Tree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classifier </a:t>
            </a:r>
            <a:r>
              <a:rPr dirty="0" sz="1050">
                <a:latin typeface="IBM 3270"/>
                <a:cs typeface="IBM 3270"/>
              </a:rPr>
              <a:t>model</a:t>
            </a:r>
            <a:r>
              <a:rPr dirty="0" sz="1050" spc="2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DecisionTreeClassifier(random_state=</a:t>
            </a:r>
            <a:r>
              <a:rPr dirty="0" sz="1050" spc="-10">
                <a:solidFill>
                  <a:srgbClr val="116644"/>
                </a:solidFill>
                <a:latin typeface="IBM 3270"/>
                <a:cs typeface="IBM 3270"/>
              </a:rPr>
              <a:t>0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>
                <a:latin typeface="IBM 3270"/>
                <a:cs typeface="IBM 3270"/>
              </a:rPr>
              <a:t>model.fit(X_train,</a:t>
            </a:r>
            <a:r>
              <a:rPr dirty="0" sz="1050" spc="14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y_train)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050">
              <a:latin typeface="IBM 3270"/>
              <a:cs typeface="IBM 3270"/>
            </a:endParaRPr>
          </a:p>
          <a:p>
            <a:pPr marL="12700" marR="4623435">
              <a:lnSpc>
                <a:spcPct val="1171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5: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Evaluate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model </a:t>
            </a:r>
            <a:r>
              <a:rPr dirty="0" sz="1050">
                <a:latin typeface="IBM 3270"/>
                <a:cs typeface="IBM 3270"/>
              </a:rPr>
              <a:t>y_pred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model.predict(X_test)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50">
                <a:latin typeface="IBM 3270"/>
                <a:cs typeface="IBM 3270"/>
              </a:rPr>
              <a:t>accuracy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accuracy_score(y_test,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y_pred)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4557395" algn="l"/>
              </a:tabLst>
            </a:pPr>
            <a:r>
              <a:rPr dirty="0" sz="1050">
                <a:latin typeface="IBM 3270"/>
                <a:cs typeface="IBM 3270"/>
              </a:rPr>
              <a:t>precision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precision_score(y_test,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y_pred,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average=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'macro'</a:t>
            </a:r>
            <a:r>
              <a:rPr dirty="0" sz="1050" spc="-10">
                <a:latin typeface="IBM 3270"/>
                <a:cs typeface="IBM 3270"/>
              </a:rPr>
              <a:t>)</a:t>
            </a:r>
            <a:r>
              <a:rPr dirty="0" sz="1050">
                <a:latin typeface="IBM 3270"/>
                <a:cs typeface="IBM 3270"/>
              </a:rPr>
              <a:t>	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Changed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to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'macro'</a:t>
            </a:r>
            <a:endParaRPr sz="1050">
              <a:latin typeface="IBM 3270"/>
              <a:cs typeface="IBM 3270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4151" y="457200"/>
            <a:ext cx="3324225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38467" y="457263"/>
            <a:ext cx="6899275" cy="372110"/>
          </a:xfrm>
          <a:custGeom>
            <a:avLst/>
            <a:gdLst/>
            <a:ahLst/>
            <a:cxnLst/>
            <a:rect l="l" t="t" r="r" b="b"/>
            <a:pathLst>
              <a:path w="6899275" h="372109">
                <a:moveTo>
                  <a:pt x="6898894" y="0"/>
                </a:moveTo>
                <a:lnTo>
                  <a:pt x="0" y="0"/>
                </a:lnTo>
                <a:lnTo>
                  <a:pt x="0" y="184467"/>
                </a:lnTo>
                <a:lnTo>
                  <a:pt x="0" y="371792"/>
                </a:lnTo>
                <a:lnTo>
                  <a:pt x="6898894" y="371792"/>
                </a:lnTo>
                <a:lnTo>
                  <a:pt x="6898894" y="184467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57517" y="411226"/>
            <a:ext cx="3970654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5100"/>
              </a:lnSpc>
              <a:spcBef>
                <a:spcPts val="100"/>
              </a:spcBef>
            </a:pPr>
            <a:r>
              <a:rPr dirty="0" sz="1050">
                <a:latin typeface="IBM 3270"/>
                <a:cs typeface="IBM 3270"/>
              </a:rPr>
              <a:t>recall</a:t>
            </a:r>
            <a:r>
              <a:rPr dirty="0" sz="1050" spc="7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7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recall_score(y_test,</a:t>
            </a:r>
            <a:r>
              <a:rPr dirty="0" sz="1050" spc="7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y_pred,</a:t>
            </a:r>
            <a:r>
              <a:rPr dirty="0" sz="1050" spc="9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average=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'macro'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>
                <a:latin typeface="IBM 3270"/>
                <a:cs typeface="IBM 3270"/>
              </a:rPr>
              <a:t>f1</a:t>
            </a:r>
            <a:r>
              <a:rPr dirty="0" sz="1050" spc="6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6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f1_score(y_test,</a:t>
            </a:r>
            <a:r>
              <a:rPr dirty="0" sz="1050" spc="6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y_pred,</a:t>
            </a:r>
            <a:r>
              <a:rPr dirty="0" sz="1050" spc="6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average=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'macro'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02784" y="411226"/>
            <a:ext cx="1476375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5100"/>
              </a:lnSpc>
              <a:spcBef>
                <a:spcPts val="100"/>
              </a:spcBef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Changed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to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'macro'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Changed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to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'macro'</a:t>
            </a:r>
            <a:endParaRPr sz="1050">
              <a:latin typeface="IBM 3270"/>
              <a:cs typeface="IBM 3270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38467" y="829055"/>
            <a:ext cx="6899275" cy="1924685"/>
          </a:xfrm>
          <a:custGeom>
            <a:avLst/>
            <a:gdLst/>
            <a:ahLst/>
            <a:cxnLst/>
            <a:rect l="l" t="t" r="r" b="b"/>
            <a:pathLst>
              <a:path w="6899275" h="1924685">
                <a:moveTo>
                  <a:pt x="6898894" y="1740535"/>
                </a:moveTo>
                <a:lnTo>
                  <a:pt x="0" y="1740535"/>
                </a:lnTo>
                <a:lnTo>
                  <a:pt x="0" y="1924685"/>
                </a:lnTo>
                <a:lnTo>
                  <a:pt x="6898894" y="1924685"/>
                </a:lnTo>
                <a:lnTo>
                  <a:pt x="6898894" y="1740535"/>
                </a:lnTo>
                <a:close/>
              </a:path>
              <a:path w="6899275" h="1924685">
                <a:moveTo>
                  <a:pt x="6898894" y="0"/>
                </a:moveTo>
                <a:lnTo>
                  <a:pt x="0" y="0"/>
                </a:lnTo>
                <a:lnTo>
                  <a:pt x="0" y="219075"/>
                </a:lnTo>
                <a:lnTo>
                  <a:pt x="0" y="406400"/>
                </a:lnTo>
                <a:lnTo>
                  <a:pt x="0" y="1740408"/>
                </a:lnTo>
                <a:lnTo>
                  <a:pt x="6898894" y="1740408"/>
                </a:lnTo>
                <a:lnTo>
                  <a:pt x="6898894" y="219075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57517" y="998601"/>
            <a:ext cx="3384550" cy="1734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1031875">
              <a:lnSpc>
                <a:spcPct val="116500"/>
              </a:lnSpc>
              <a:spcBef>
                <a:spcPts val="105"/>
              </a:spcBef>
            </a:pPr>
            <a:r>
              <a:rPr dirty="0" sz="105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>
                <a:latin typeface="IBM 3270"/>
                <a:cs typeface="IBM 3270"/>
              </a:rPr>
              <a:t>(</a:t>
            </a:r>
            <a:r>
              <a:rPr dirty="0" sz="1050">
                <a:solidFill>
                  <a:srgbClr val="0000FF"/>
                </a:solidFill>
                <a:latin typeface="IBM 3270"/>
                <a:cs typeface="IBM 3270"/>
              </a:rPr>
              <a:t>f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'Accuracy:</a:t>
            </a:r>
            <a:r>
              <a:rPr dirty="0" sz="1050" spc="140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{accuracy}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>
                <a:latin typeface="IBM 3270"/>
                <a:cs typeface="IBM 3270"/>
              </a:rPr>
              <a:t>(</a:t>
            </a:r>
            <a:r>
              <a:rPr dirty="0" sz="1050">
                <a:solidFill>
                  <a:srgbClr val="0000FF"/>
                </a:solidFill>
                <a:latin typeface="IBM 3270"/>
                <a:cs typeface="IBM 3270"/>
              </a:rPr>
              <a:t>f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'Precision:</a:t>
            </a:r>
            <a:r>
              <a:rPr dirty="0" sz="1050" spc="14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{precision}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>
                <a:latin typeface="IBM 3270"/>
                <a:cs typeface="IBM 3270"/>
              </a:rPr>
              <a:t>(</a:t>
            </a:r>
            <a:r>
              <a:rPr dirty="0" sz="1050">
                <a:solidFill>
                  <a:srgbClr val="0000FF"/>
                </a:solidFill>
                <a:latin typeface="IBM 3270"/>
                <a:cs typeface="IBM 3270"/>
              </a:rPr>
              <a:t>f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'Recall:</a:t>
            </a:r>
            <a:r>
              <a:rPr dirty="0" sz="1050" spc="12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{recall}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>
                <a:latin typeface="IBM 3270"/>
                <a:cs typeface="IBM 3270"/>
              </a:rPr>
              <a:t>(</a:t>
            </a:r>
            <a:r>
              <a:rPr dirty="0" sz="1050">
                <a:solidFill>
                  <a:srgbClr val="0000FF"/>
                </a:solidFill>
                <a:latin typeface="IBM 3270"/>
                <a:cs typeface="IBM 3270"/>
              </a:rPr>
              <a:t>f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'F1</a:t>
            </a:r>
            <a:r>
              <a:rPr dirty="0" sz="1050" spc="70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Score:</a:t>
            </a:r>
            <a:r>
              <a:rPr dirty="0" sz="1050" spc="7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{f1}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050">
              <a:latin typeface="IBM 3270"/>
              <a:cs typeface="IBM 3270"/>
            </a:endParaRPr>
          </a:p>
          <a:p>
            <a:pPr marR="5080">
              <a:lnSpc>
                <a:spcPct val="115199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Optionally,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display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confusion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matrix </a:t>
            </a:r>
            <a:r>
              <a:rPr dirty="0" sz="1050">
                <a:latin typeface="IBM 3270"/>
                <a:cs typeface="IBM 3270"/>
              </a:rPr>
              <a:t>conf_matrix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confusion_matrix(y_test,</a:t>
            </a:r>
            <a:r>
              <a:rPr dirty="0" sz="1050" spc="12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y_pred) </a:t>
            </a:r>
            <a:r>
              <a:rPr dirty="0" sz="105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>
                <a:latin typeface="IBM 3270"/>
                <a:cs typeface="IBM 3270"/>
              </a:rPr>
              <a:t>(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'Confusion</a:t>
            </a:r>
            <a:r>
              <a:rPr dirty="0" sz="1050" spc="13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Matrix:'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1050" spc="-1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 spc="-10">
                <a:latin typeface="IBM 3270"/>
                <a:cs typeface="IBM 3270"/>
              </a:rPr>
              <a:t>(conf_matrix)</a:t>
            </a:r>
            <a:endParaRPr sz="1050">
              <a:latin typeface="IBM 3270"/>
              <a:cs typeface="IBM 3270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38467" y="2753740"/>
            <a:ext cx="6899275" cy="590550"/>
          </a:xfrm>
          <a:custGeom>
            <a:avLst/>
            <a:gdLst/>
            <a:ahLst/>
            <a:cxnLst/>
            <a:rect l="l" t="t" r="r" b="b"/>
            <a:pathLst>
              <a:path w="6899275" h="590550">
                <a:moveTo>
                  <a:pt x="6898894" y="0"/>
                </a:moveTo>
                <a:lnTo>
                  <a:pt x="0" y="0"/>
                </a:lnTo>
                <a:lnTo>
                  <a:pt x="0" y="222250"/>
                </a:lnTo>
                <a:lnTo>
                  <a:pt x="0" y="590550"/>
                </a:lnTo>
                <a:lnTo>
                  <a:pt x="6898894" y="590550"/>
                </a:lnTo>
                <a:lnTo>
                  <a:pt x="6898894" y="222250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373120" y="2975991"/>
            <a:ext cx="1029335" cy="3111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75"/>
              </a:lnSpc>
            </a:pPr>
            <a:r>
              <a:rPr dirty="0" sz="2000" spc="-70" b="1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4817" y="5405754"/>
            <a:ext cx="2592705" cy="165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rebuchet MS"/>
                <a:cs typeface="Trebuchet MS"/>
              </a:rPr>
              <a:t>#Support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Vector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Machines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(SVM):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400" spc="-10">
                <a:latin typeface="Trebuchet MS"/>
                <a:cs typeface="Trebuchet MS"/>
              </a:rPr>
              <a:t>#Naive</a:t>
            </a:r>
            <a:r>
              <a:rPr dirty="0" sz="1400" spc="-1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Bayes:</a:t>
            </a:r>
            <a:endParaRPr sz="1400">
              <a:latin typeface="Trebuchet MS"/>
              <a:cs typeface="Trebuchet MS"/>
            </a:endParaRPr>
          </a:p>
          <a:p>
            <a:pPr marL="12700" marR="335280">
              <a:lnSpc>
                <a:spcPts val="2800"/>
              </a:lnSpc>
              <a:spcBef>
                <a:spcPts val="254"/>
              </a:spcBef>
            </a:pPr>
            <a:r>
              <a:rPr dirty="0" sz="1400" spc="-25">
                <a:latin typeface="Trebuchet MS"/>
                <a:cs typeface="Trebuchet MS"/>
              </a:rPr>
              <a:t>#K-</a:t>
            </a:r>
            <a:r>
              <a:rPr dirty="0" sz="1400" spc="-10">
                <a:latin typeface="Trebuchet MS"/>
                <a:cs typeface="Trebuchet MS"/>
              </a:rPr>
              <a:t>Nearest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Neighbors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(KNN): #Neural</a:t>
            </a:r>
            <a:r>
              <a:rPr dirty="0" sz="1400" spc="-12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Networks: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400" spc="-35">
                <a:latin typeface="Trebuchet MS"/>
                <a:cs typeface="Trebuchet MS"/>
              </a:rPr>
              <a:t>#Gradient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Boosting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Machines: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8467" y="7552690"/>
            <a:ext cx="6899275" cy="207708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1185"/>
              </a:lnSpc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3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pandas</a:t>
            </a:r>
            <a:r>
              <a:rPr dirty="0" sz="1050" spc="4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as</a:t>
            </a:r>
            <a:r>
              <a:rPr dirty="0" sz="1050" spc="6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25">
                <a:latin typeface="IBM 3270"/>
                <a:cs typeface="IBM 3270"/>
              </a:rPr>
              <a:t>pd</a:t>
            </a:r>
            <a:endParaRPr sz="1050">
              <a:latin typeface="IBM 3270"/>
              <a:cs typeface="IBM 3270"/>
            </a:endParaRPr>
          </a:p>
          <a:p>
            <a:pPr marL="19050">
              <a:lnSpc>
                <a:spcPct val="100000"/>
              </a:lnSpc>
              <a:spcBef>
                <a:spcPts val="190"/>
              </a:spcBef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9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sklearn.model_selection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9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train_test_split</a:t>
            </a:r>
            <a:endParaRPr sz="1050">
              <a:latin typeface="IBM 3270"/>
              <a:cs typeface="IBM 3270"/>
            </a:endParaRPr>
          </a:p>
          <a:p>
            <a:pPr marL="19050" marR="3352800">
              <a:lnSpc>
                <a:spcPct val="115100"/>
              </a:lnSpc>
              <a:spcBef>
                <a:spcPts val="25"/>
              </a:spcBef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8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sklearn.preprocessing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8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StandardScaler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5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sklearn.svm</a:t>
            </a:r>
            <a:r>
              <a:rPr dirty="0" sz="1050" spc="8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5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25">
                <a:latin typeface="IBM 3270"/>
                <a:cs typeface="IBM 3270"/>
              </a:rPr>
              <a:t>SVC</a:t>
            </a:r>
            <a:endParaRPr sz="1050">
              <a:latin typeface="IBM 3270"/>
              <a:cs typeface="IBM 3270"/>
            </a:endParaRPr>
          </a:p>
          <a:p>
            <a:pPr marL="19050">
              <a:lnSpc>
                <a:spcPct val="100000"/>
              </a:lnSpc>
              <a:spcBef>
                <a:spcPts val="215"/>
              </a:spcBef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9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sklearn.naive_bayes</a:t>
            </a:r>
            <a:r>
              <a:rPr dirty="0" sz="1050" spc="95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9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GaussianNB</a:t>
            </a:r>
            <a:endParaRPr sz="1050">
              <a:latin typeface="IBM 3270"/>
              <a:cs typeface="IBM 3270"/>
            </a:endParaRPr>
          </a:p>
          <a:p>
            <a:pPr marL="19050" marR="3207385">
              <a:lnSpc>
                <a:spcPct val="114999"/>
              </a:lnSpc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8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sklearn.neighbors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8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KNeighborsClassifier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8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sklearn.neural_network</a:t>
            </a:r>
            <a:r>
              <a:rPr dirty="0" sz="1050" spc="12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8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MLPClassifier</a:t>
            </a:r>
            <a:endParaRPr sz="1050">
              <a:latin typeface="IBM 3270"/>
              <a:cs typeface="IBM 3270"/>
            </a:endParaRPr>
          </a:p>
          <a:p>
            <a:pPr marL="19050">
              <a:lnSpc>
                <a:spcPct val="100000"/>
              </a:lnSpc>
              <a:spcBef>
                <a:spcPts val="219"/>
              </a:spcBef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8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sklearn.ensemble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8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GradientBoostingClassifier</a:t>
            </a:r>
            <a:endParaRPr sz="1050">
              <a:latin typeface="IBM 3270"/>
              <a:cs typeface="IBM 3270"/>
            </a:endParaRPr>
          </a:p>
          <a:p>
            <a:pPr marL="19050" marR="715645">
              <a:lnSpc>
                <a:spcPts val="1480"/>
              </a:lnSpc>
              <a:spcBef>
                <a:spcPts val="55"/>
              </a:spcBef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from</a:t>
            </a:r>
            <a:r>
              <a:rPr dirty="0" sz="1050" spc="9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sklearn.metrics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import</a:t>
            </a:r>
            <a:r>
              <a:rPr dirty="0" sz="1050" spc="12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accuracy_score,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precision_score,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recall_score,</a:t>
            </a:r>
            <a:r>
              <a:rPr dirty="0" sz="1050" spc="9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f1_score, confusion_matrix</a:t>
            </a:r>
            <a:endParaRPr sz="1050">
              <a:latin typeface="IBM 3270"/>
              <a:cs typeface="IBM 3270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5" y="3343275"/>
            <a:ext cx="2933700" cy="19135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38467" y="457263"/>
            <a:ext cx="6899275" cy="8966200"/>
          </a:xfrm>
          <a:custGeom>
            <a:avLst/>
            <a:gdLst/>
            <a:ahLst/>
            <a:cxnLst/>
            <a:rect l="l" t="t" r="r" b="b"/>
            <a:pathLst>
              <a:path w="6899275" h="8966200">
                <a:moveTo>
                  <a:pt x="6898894" y="8038465"/>
                </a:moveTo>
                <a:lnTo>
                  <a:pt x="0" y="8038465"/>
                </a:lnTo>
                <a:lnTo>
                  <a:pt x="0" y="8222869"/>
                </a:lnTo>
                <a:lnTo>
                  <a:pt x="0" y="8410194"/>
                </a:lnTo>
                <a:lnTo>
                  <a:pt x="0" y="8594344"/>
                </a:lnTo>
                <a:lnTo>
                  <a:pt x="0" y="8781669"/>
                </a:lnTo>
                <a:lnTo>
                  <a:pt x="0" y="8965819"/>
                </a:lnTo>
                <a:lnTo>
                  <a:pt x="6898894" y="8965819"/>
                </a:lnTo>
                <a:lnTo>
                  <a:pt x="6898894" y="8222869"/>
                </a:lnTo>
                <a:lnTo>
                  <a:pt x="6898894" y="8038465"/>
                </a:lnTo>
                <a:close/>
              </a:path>
              <a:path w="6899275" h="8966200">
                <a:moveTo>
                  <a:pt x="6898894" y="6926834"/>
                </a:moveTo>
                <a:lnTo>
                  <a:pt x="0" y="6926834"/>
                </a:lnTo>
                <a:lnTo>
                  <a:pt x="0" y="7111301"/>
                </a:lnTo>
                <a:lnTo>
                  <a:pt x="0" y="7295451"/>
                </a:lnTo>
                <a:lnTo>
                  <a:pt x="0" y="7482776"/>
                </a:lnTo>
                <a:lnTo>
                  <a:pt x="0" y="7666926"/>
                </a:lnTo>
                <a:lnTo>
                  <a:pt x="0" y="7854251"/>
                </a:lnTo>
                <a:lnTo>
                  <a:pt x="0" y="8038401"/>
                </a:lnTo>
                <a:lnTo>
                  <a:pt x="6898894" y="8038401"/>
                </a:lnTo>
                <a:lnTo>
                  <a:pt x="6898894" y="7111301"/>
                </a:lnTo>
                <a:lnTo>
                  <a:pt x="6898894" y="6926834"/>
                </a:lnTo>
                <a:close/>
              </a:path>
              <a:path w="6899275" h="8966200">
                <a:moveTo>
                  <a:pt x="6898894" y="4998974"/>
                </a:moveTo>
                <a:lnTo>
                  <a:pt x="0" y="4998974"/>
                </a:lnTo>
                <a:lnTo>
                  <a:pt x="0" y="5186616"/>
                </a:lnTo>
                <a:lnTo>
                  <a:pt x="0" y="5405691"/>
                </a:lnTo>
                <a:lnTo>
                  <a:pt x="0" y="6926770"/>
                </a:lnTo>
                <a:lnTo>
                  <a:pt x="6898894" y="6926770"/>
                </a:lnTo>
                <a:lnTo>
                  <a:pt x="6898894" y="5186616"/>
                </a:lnTo>
                <a:lnTo>
                  <a:pt x="6898894" y="4998974"/>
                </a:lnTo>
                <a:close/>
              </a:path>
              <a:path w="6899275" h="8966200">
                <a:moveTo>
                  <a:pt x="6898894" y="2147252"/>
                </a:moveTo>
                <a:lnTo>
                  <a:pt x="0" y="2147252"/>
                </a:lnTo>
                <a:lnTo>
                  <a:pt x="0" y="2331402"/>
                </a:lnTo>
                <a:lnTo>
                  <a:pt x="0" y="2518727"/>
                </a:lnTo>
                <a:lnTo>
                  <a:pt x="0" y="4998910"/>
                </a:lnTo>
                <a:lnTo>
                  <a:pt x="6898894" y="4998910"/>
                </a:lnTo>
                <a:lnTo>
                  <a:pt x="6898894" y="2331402"/>
                </a:lnTo>
                <a:lnTo>
                  <a:pt x="6898894" y="2147252"/>
                </a:lnTo>
                <a:close/>
              </a:path>
              <a:path w="6899275" h="8966200">
                <a:moveTo>
                  <a:pt x="6898894" y="0"/>
                </a:moveTo>
                <a:lnTo>
                  <a:pt x="0" y="0"/>
                </a:lnTo>
                <a:lnTo>
                  <a:pt x="0" y="184467"/>
                </a:lnTo>
                <a:lnTo>
                  <a:pt x="0" y="371792"/>
                </a:lnTo>
                <a:lnTo>
                  <a:pt x="0" y="2147125"/>
                </a:lnTo>
                <a:lnTo>
                  <a:pt x="6898894" y="2147125"/>
                </a:lnTo>
                <a:lnTo>
                  <a:pt x="6898894" y="184467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44817" y="411226"/>
            <a:ext cx="6843395" cy="899096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1: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Load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your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20">
                <a:solidFill>
                  <a:srgbClr val="008000"/>
                </a:solidFill>
                <a:latin typeface="IBM 3270"/>
                <a:cs typeface="IBM 3270"/>
              </a:rPr>
              <a:t>data</a:t>
            </a:r>
            <a:endParaRPr sz="1050">
              <a:latin typeface="IBM 3270"/>
              <a:cs typeface="IBM 3270"/>
            </a:endParaRPr>
          </a:p>
          <a:p>
            <a:pPr marL="12700" marR="5080">
              <a:lnSpc>
                <a:spcPts val="1480"/>
              </a:lnSpc>
              <a:spcBef>
                <a:spcPts val="55"/>
              </a:spcBef>
              <a:tabLst>
                <a:tab pos="3677920" algn="l"/>
              </a:tabLst>
            </a:pPr>
            <a:r>
              <a:rPr dirty="0" sz="1050">
                <a:latin typeface="IBM 3270"/>
                <a:cs typeface="IBM 3270"/>
              </a:rPr>
              <a:t>data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0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pd.read_csv(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'/content/test_data</a:t>
            </a:r>
            <a:r>
              <a:rPr dirty="0" sz="1050" spc="130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(1).csv'</a:t>
            </a:r>
            <a:r>
              <a:rPr dirty="0" sz="1050" spc="-10">
                <a:latin typeface="IBM 3270"/>
                <a:cs typeface="IBM 3270"/>
              </a:rPr>
              <a:t>)</a:t>
            </a:r>
            <a:r>
              <a:rPr dirty="0" sz="1050">
                <a:latin typeface="IBM 3270"/>
                <a:cs typeface="IBM 3270"/>
              </a:rPr>
              <a:t>	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Ensure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your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file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is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in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same</a:t>
            </a:r>
            <a:r>
              <a:rPr dirty="0" sz="1050" spc="3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directory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or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provide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correct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20">
                <a:solidFill>
                  <a:srgbClr val="008000"/>
                </a:solidFill>
                <a:latin typeface="IBM 3270"/>
                <a:cs typeface="IBM 3270"/>
              </a:rPr>
              <a:t>path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2: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Preprocess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20">
                <a:solidFill>
                  <a:srgbClr val="008000"/>
                </a:solidFill>
                <a:latin typeface="IBM 3270"/>
                <a:cs typeface="IBM 3270"/>
              </a:rPr>
              <a:t>data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Assuming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no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missing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values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and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all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columns</a:t>
            </a:r>
            <a:r>
              <a:rPr dirty="0" sz="1050" spc="7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are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numerical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or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have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been</a:t>
            </a:r>
            <a:r>
              <a:rPr dirty="0" sz="1050" spc="7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encoded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appropriately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Separate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features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and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target</a:t>
            </a:r>
            <a:endParaRPr sz="1050">
              <a:latin typeface="IBM 3270"/>
              <a:cs typeface="IBM 3270"/>
            </a:endParaRPr>
          </a:p>
          <a:p>
            <a:pPr marL="12700" marR="152400">
              <a:lnSpc>
                <a:spcPct val="115100"/>
              </a:lnSpc>
              <a:spcBef>
                <a:spcPts val="25"/>
              </a:spcBef>
              <a:tabLst>
                <a:tab pos="2648585" algn="l"/>
              </a:tabLst>
            </a:pPr>
            <a:r>
              <a:rPr dirty="0" sz="1050">
                <a:latin typeface="IBM 3270"/>
                <a:cs typeface="IBM 3270"/>
              </a:rPr>
              <a:t>X</a:t>
            </a:r>
            <a:r>
              <a:rPr dirty="0" sz="1050" spc="1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data.drop(columns=[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'Disease'</a:t>
            </a:r>
            <a:r>
              <a:rPr dirty="0" sz="1050" spc="-10">
                <a:latin typeface="IBM 3270"/>
                <a:cs typeface="IBM 3270"/>
              </a:rPr>
              <a:t>])</a:t>
            </a:r>
            <a:r>
              <a:rPr dirty="0" sz="1050">
                <a:latin typeface="IBM 3270"/>
                <a:cs typeface="IBM 3270"/>
              </a:rPr>
              <a:t>	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7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Replace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'Disease'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with</a:t>
            </a:r>
            <a:r>
              <a:rPr dirty="0" sz="1050" spc="7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name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of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your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target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column </a:t>
            </a:r>
            <a:r>
              <a:rPr dirty="0" sz="1050">
                <a:latin typeface="IBM 3270"/>
                <a:cs typeface="IBM 3270"/>
              </a:rPr>
              <a:t>y</a:t>
            </a:r>
            <a:r>
              <a:rPr dirty="0" sz="1050" spc="1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data[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'Disease'</a:t>
            </a:r>
            <a:r>
              <a:rPr dirty="0" sz="1050" spc="-10">
                <a:latin typeface="IBM 3270"/>
                <a:cs typeface="IBM 3270"/>
              </a:rPr>
              <a:t>]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050">
              <a:latin typeface="IBM 3270"/>
              <a:cs typeface="IBM 3270"/>
            </a:endParaRPr>
          </a:p>
          <a:p>
            <a:pPr marL="12700" marR="4625340">
              <a:lnSpc>
                <a:spcPct val="1151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Normalize/Scale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5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features </a:t>
            </a:r>
            <a:r>
              <a:rPr dirty="0" sz="1050">
                <a:latin typeface="IBM 3270"/>
                <a:cs typeface="IBM 3270"/>
              </a:rPr>
              <a:t>scaler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StandardScaler()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050">
                <a:latin typeface="IBM 3270"/>
                <a:cs typeface="IBM 3270"/>
              </a:rPr>
              <a:t>X_scaled</a:t>
            </a:r>
            <a:r>
              <a:rPr dirty="0" sz="1050" spc="3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4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scaler.fit_transform(X)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Step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3: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Split</a:t>
            </a:r>
            <a:r>
              <a:rPr dirty="0" sz="1050" spc="6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data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into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training</a:t>
            </a:r>
            <a:r>
              <a:rPr dirty="0" sz="1050" spc="6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and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testing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20">
                <a:solidFill>
                  <a:srgbClr val="008000"/>
                </a:solidFill>
                <a:latin typeface="IBM 3270"/>
                <a:cs typeface="IBM 3270"/>
              </a:rPr>
              <a:t>sets</a:t>
            </a:r>
            <a:endParaRPr sz="1050">
              <a:latin typeface="IBM 3270"/>
              <a:cs typeface="IBM 3270"/>
            </a:endParaRPr>
          </a:p>
          <a:p>
            <a:pPr marL="12700" marR="1031875">
              <a:lnSpc>
                <a:spcPts val="1480"/>
              </a:lnSpc>
              <a:spcBef>
                <a:spcPts val="60"/>
              </a:spcBef>
            </a:pPr>
            <a:r>
              <a:rPr dirty="0" sz="1050">
                <a:latin typeface="IBM 3270"/>
                <a:cs typeface="IBM 3270"/>
              </a:rPr>
              <a:t>X_train,</a:t>
            </a:r>
            <a:r>
              <a:rPr dirty="0" sz="1050" spc="8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X_test,</a:t>
            </a:r>
            <a:r>
              <a:rPr dirty="0" sz="1050" spc="10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y_train,</a:t>
            </a:r>
            <a:r>
              <a:rPr dirty="0" sz="1050" spc="8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y_test</a:t>
            </a:r>
            <a:r>
              <a:rPr dirty="0" sz="1050" spc="8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train_test_split(X_scaled,</a:t>
            </a:r>
            <a:r>
              <a:rPr dirty="0" sz="1050" spc="8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y,</a:t>
            </a:r>
            <a:r>
              <a:rPr dirty="0" sz="1050" spc="8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test_size=</a:t>
            </a:r>
            <a:r>
              <a:rPr dirty="0" sz="1050" spc="-10">
                <a:solidFill>
                  <a:srgbClr val="116644"/>
                </a:solidFill>
                <a:latin typeface="IBM 3270"/>
                <a:cs typeface="IBM 3270"/>
              </a:rPr>
              <a:t>0.2</a:t>
            </a:r>
            <a:r>
              <a:rPr dirty="0" sz="1050" spc="-10">
                <a:latin typeface="IBM 3270"/>
                <a:cs typeface="IBM 3270"/>
              </a:rPr>
              <a:t>, random_state=</a:t>
            </a:r>
            <a:r>
              <a:rPr dirty="0" sz="1050" spc="-10">
                <a:solidFill>
                  <a:srgbClr val="116644"/>
                </a:solidFill>
                <a:latin typeface="IBM 3270"/>
                <a:cs typeface="IBM 3270"/>
              </a:rPr>
              <a:t>0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050">
              <a:latin typeface="IBM 3270"/>
              <a:cs typeface="IBM 3270"/>
            </a:endParaRPr>
          </a:p>
          <a:p>
            <a:pPr marL="12700" marR="5727065">
              <a:lnSpc>
                <a:spcPct val="1171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Define</a:t>
            </a:r>
            <a:r>
              <a:rPr dirty="0" sz="1050" spc="3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models </a:t>
            </a:r>
            <a:r>
              <a:rPr dirty="0" sz="1050">
                <a:latin typeface="IBM 3270"/>
                <a:cs typeface="IBM 3270"/>
              </a:rPr>
              <a:t>models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 spc="-50">
                <a:latin typeface="IBM 3270"/>
                <a:cs typeface="IBM 3270"/>
              </a:rPr>
              <a:t>{</a:t>
            </a:r>
            <a:endParaRPr sz="1050">
              <a:latin typeface="IBM 3270"/>
              <a:cs typeface="IBM 3270"/>
            </a:endParaRPr>
          </a:p>
          <a:p>
            <a:pPr marL="304800" marR="3157220">
              <a:lnSpc>
                <a:spcPts val="1480"/>
              </a:lnSpc>
              <a:spcBef>
                <a:spcPts val="60"/>
              </a:spcBef>
            </a:pP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'Support</a:t>
            </a:r>
            <a:r>
              <a:rPr dirty="0" sz="1050" spc="7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Vector</a:t>
            </a:r>
            <a:r>
              <a:rPr dirty="0" sz="1050" spc="7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Machine'</a:t>
            </a:r>
            <a:r>
              <a:rPr dirty="0" sz="1050">
                <a:latin typeface="IBM 3270"/>
                <a:cs typeface="IBM 3270"/>
              </a:rPr>
              <a:t>:</a:t>
            </a:r>
            <a:r>
              <a:rPr dirty="0" sz="1050" spc="7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SVC(random_state=</a:t>
            </a:r>
            <a:r>
              <a:rPr dirty="0" sz="1050" spc="-10">
                <a:solidFill>
                  <a:srgbClr val="116644"/>
                </a:solidFill>
                <a:latin typeface="IBM 3270"/>
                <a:cs typeface="IBM 3270"/>
              </a:rPr>
              <a:t>0</a:t>
            </a:r>
            <a:r>
              <a:rPr dirty="0" sz="1050" spc="-10">
                <a:latin typeface="IBM 3270"/>
                <a:cs typeface="IBM 3270"/>
              </a:rPr>
              <a:t>), 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'Naive</a:t>
            </a:r>
            <a:r>
              <a:rPr dirty="0" sz="1050" spc="6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Bayes'</a:t>
            </a:r>
            <a:r>
              <a:rPr dirty="0" sz="1050">
                <a:latin typeface="IBM 3270"/>
                <a:cs typeface="IBM 3270"/>
              </a:rPr>
              <a:t>:</a:t>
            </a:r>
            <a:r>
              <a:rPr dirty="0" sz="1050" spc="6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GaussianNB(),</a:t>
            </a:r>
            <a:endParaRPr sz="1050">
              <a:latin typeface="IBM 3270"/>
              <a:cs typeface="IBM 3270"/>
            </a:endParaRPr>
          </a:p>
          <a:p>
            <a:pPr marL="3048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'K-Nearest</a:t>
            </a:r>
            <a:r>
              <a:rPr dirty="0" sz="1050" spc="8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Neighbors'</a:t>
            </a:r>
            <a:r>
              <a:rPr dirty="0" sz="1050">
                <a:latin typeface="IBM 3270"/>
                <a:cs typeface="IBM 3270"/>
              </a:rPr>
              <a:t>:</a:t>
            </a:r>
            <a:r>
              <a:rPr dirty="0" sz="1050" spc="114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KNeighborsClassifier(),</a:t>
            </a:r>
            <a:endParaRPr sz="1050">
              <a:latin typeface="IBM 3270"/>
              <a:cs typeface="IBM 3270"/>
            </a:endParaRPr>
          </a:p>
          <a:p>
            <a:pPr marL="304800" marR="1911350">
              <a:lnSpc>
                <a:spcPts val="1480"/>
              </a:lnSpc>
              <a:spcBef>
                <a:spcPts val="55"/>
              </a:spcBef>
            </a:pP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'Neural</a:t>
            </a:r>
            <a:r>
              <a:rPr dirty="0" sz="1050" spc="160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Network'</a:t>
            </a:r>
            <a:r>
              <a:rPr dirty="0" sz="1050">
                <a:latin typeface="IBM 3270"/>
                <a:cs typeface="IBM 3270"/>
              </a:rPr>
              <a:t>:</a:t>
            </a:r>
            <a:r>
              <a:rPr dirty="0" sz="1050" spc="16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MLPClassifier(random_state=</a:t>
            </a:r>
            <a:r>
              <a:rPr dirty="0" sz="1050">
                <a:solidFill>
                  <a:srgbClr val="116644"/>
                </a:solidFill>
                <a:latin typeface="IBM 3270"/>
                <a:cs typeface="IBM 3270"/>
              </a:rPr>
              <a:t>0</a:t>
            </a:r>
            <a:r>
              <a:rPr dirty="0" sz="1050">
                <a:latin typeface="IBM 3270"/>
                <a:cs typeface="IBM 3270"/>
              </a:rPr>
              <a:t>,</a:t>
            </a:r>
            <a:r>
              <a:rPr dirty="0" sz="1050" spc="16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max_iter=</a:t>
            </a:r>
            <a:r>
              <a:rPr dirty="0" sz="1050" spc="-10">
                <a:solidFill>
                  <a:srgbClr val="116644"/>
                </a:solidFill>
                <a:latin typeface="IBM 3270"/>
                <a:cs typeface="IBM 3270"/>
              </a:rPr>
              <a:t>300</a:t>
            </a:r>
            <a:r>
              <a:rPr dirty="0" sz="1050" spc="-10">
                <a:latin typeface="IBM 3270"/>
                <a:cs typeface="IBM 3270"/>
              </a:rPr>
              <a:t>), 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'Gradient</a:t>
            </a:r>
            <a:r>
              <a:rPr dirty="0" sz="1050" spc="13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Boosting'</a:t>
            </a:r>
            <a:r>
              <a:rPr dirty="0" sz="1050">
                <a:latin typeface="IBM 3270"/>
                <a:cs typeface="IBM 3270"/>
              </a:rPr>
              <a:t>:</a:t>
            </a:r>
            <a:r>
              <a:rPr dirty="0" sz="1050" spc="13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GradientBoostingClassifier(random_state=</a:t>
            </a:r>
            <a:r>
              <a:rPr dirty="0" sz="1050" spc="-10">
                <a:solidFill>
                  <a:srgbClr val="116644"/>
                </a:solidFill>
                <a:latin typeface="IBM 3270"/>
                <a:cs typeface="IBM 3270"/>
              </a:rPr>
              <a:t>0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0">
                <a:latin typeface="IBM 3270"/>
                <a:cs typeface="IBM 3270"/>
              </a:rPr>
              <a:t>}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050">
              <a:latin typeface="IBM 3270"/>
              <a:cs typeface="IBM 3270"/>
            </a:endParaRPr>
          </a:p>
          <a:p>
            <a:pPr marL="12700" marR="4552315">
              <a:lnSpc>
                <a:spcPct val="1171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Train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and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evaluate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each</a:t>
            </a:r>
            <a:r>
              <a:rPr dirty="0" sz="1050" spc="4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model </a:t>
            </a:r>
            <a:r>
              <a:rPr dirty="0" sz="1050">
                <a:latin typeface="IBM 3270"/>
                <a:cs typeface="IBM 3270"/>
              </a:rPr>
              <a:t>results</a:t>
            </a:r>
            <a:r>
              <a:rPr dirty="0" sz="1050" spc="2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35">
                <a:latin typeface="IBM 3270"/>
                <a:cs typeface="IBM 3270"/>
              </a:rPr>
              <a:t> </a:t>
            </a:r>
            <a:r>
              <a:rPr dirty="0" sz="1050" spc="-25">
                <a:latin typeface="IBM 3270"/>
                <a:cs typeface="IBM 3270"/>
              </a:rPr>
              <a:t>[]</a:t>
            </a:r>
            <a:endParaRPr sz="105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50">
                <a:latin typeface="IBM 3270"/>
                <a:cs typeface="IBM 3270"/>
              </a:rPr>
              <a:t>conf_matrices</a:t>
            </a:r>
            <a:r>
              <a:rPr dirty="0" sz="1050" spc="5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75">
                <a:latin typeface="IBM 3270"/>
                <a:cs typeface="IBM 3270"/>
              </a:rPr>
              <a:t> </a:t>
            </a:r>
            <a:r>
              <a:rPr dirty="0" sz="1050" spc="-25">
                <a:latin typeface="IBM 3270"/>
                <a:cs typeface="IBM 3270"/>
              </a:rPr>
              <a:t>{}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050">
              <a:latin typeface="IBM 3270"/>
              <a:cs typeface="IBM 3270"/>
            </a:endParaRPr>
          </a:p>
          <a:p>
            <a:pPr marL="304800" marR="4333240" indent="-292100">
              <a:lnSpc>
                <a:spcPct val="116100"/>
              </a:lnSpc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for</a:t>
            </a:r>
            <a:r>
              <a:rPr dirty="0" sz="1050" spc="30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name,</a:t>
            </a:r>
            <a:r>
              <a:rPr dirty="0" sz="1050" spc="3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model</a:t>
            </a:r>
            <a:r>
              <a:rPr dirty="0" sz="1050" spc="60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00FF"/>
                </a:solidFill>
                <a:latin typeface="IBM 3270"/>
                <a:cs typeface="IBM 3270"/>
              </a:rPr>
              <a:t>in</a:t>
            </a:r>
            <a:r>
              <a:rPr dirty="0" sz="1050" spc="3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models.items(): </a:t>
            </a:r>
            <a:r>
              <a:rPr dirty="0" sz="1050">
                <a:latin typeface="IBM 3270"/>
                <a:cs typeface="IBM 3270"/>
              </a:rPr>
              <a:t>model.fit(X_train,</a:t>
            </a:r>
            <a:r>
              <a:rPr dirty="0" sz="1050" spc="14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y_train) </a:t>
            </a:r>
            <a:r>
              <a:rPr dirty="0" sz="1050">
                <a:latin typeface="IBM 3270"/>
                <a:cs typeface="IBM 3270"/>
              </a:rPr>
              <a:t>y_pred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3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model.predict(X_test)</a:t>
            </a:r>
            <a:endParaRPr sz="1050">
              <a:latin typeface="IBM 3270"/>
              <a:cs typeface="IBM 3270"/>
            </a:endParaRPr>
          </a:p>
          <a:p>
            <a:pPr marL="304800">
              <a:lnSpc>
                <a:spcPct val="100000"/>
              </a:lnSpc>
              <a:spcBef>
                <a:spcPts val="195"/>
              </a:spcBef>
            </a:pPr>
            <a:r>
              <a:rPr dirty="0" sz="1050">
                <a:latin typeface="IBM 3270"/>
                <a:cs typeface="IBM 3270"/>
              </a:rPr>
              <a:t>accuracy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accuracy_score(y_test,</a:t>
            </a:r>
            <a:r>
              <a:rPr dirty="0" sz="1050" spc="11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y_pred)</a:t>
            </a:r>
            <a:endParaRPr sz="1050">
              <a:latin typeface="IBM 3270"/>
              <a:cs typeface="IBM 3270"/>
            </a:endParaRPr>
          </a:p>
          <a:p>
            <a:pPr marL="304800" marR="2131060">
              <a:lnSpc>
                <a:spcPct val="115100"/>
              </a:lnSpc>
              <a:spcBef>
                <a:spcPts val="25"/>
              </a:spcBef>
            </a:pPr>
            <a:r>
              <a:rPr dirty="0" sz="1050">
                <a:latin typeface="IBM 3270"/>
                <a:cs typeface="IBM 3270"/>
              </a:rPr>
              <a:t>precision</a:t>
            </a:r>
            <a:r>
              <a:rPr dirty="0" sz="1050" spc="8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1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precision_score(y_test,</a:t>
            </a:r>
            <a:r>
              <a:rPr dirty="0" sz="1050" spc="9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y_pred,</a:t>
            </a:r>
            <a:r>
              <a:rPr dirty="0" sz="1050" spc="9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average=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'macro'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>
                <a:latin typeface="IBM 3270"/>
                <a:cs typeface="IBM 3270"/>
              </a:rPr>
              <a:t>recall</a:t>
            </a:r>
            <a:r>
              <a:rPr dirty="0" sz="1050" spc="8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8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recall_score(y_test,</a:t>
            </a:r>
            <a:r>
              <a:rPr dirty="0" sz="1050" spc="8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y_pred,</a:t>
            </a:r>
            <a:r>
              <a:rPr dirty="0" sz="1050" spc="80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average=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'macro'</a:t>
            </a:r>
            <a:r>
              <a:rPr dirty="0" sz="1050" spc="-10">
                <a:latin typeface="IBM 3270"/>
                <a:cs typeface="IBM 3270"/>
              </a:rPr>
              <a:t>)</a:t>
            </a:r>
            <a:endParaRPr sz="1050">
              <a:latin typeface="IBM 3270"/>
              <a:cs typeface="IBM 3270"/>
            </a:endParaRPr>
          </a:p>
          <a:p>
            <a:pPr marL="304800" marR="3156585">
              <a:lnSpc>
                <a:spcPts val="1480"/>
              </a:lnSpc>
              <a:spcBef>
                <a:spcPts val="55"/>
              </a:spcBef>
            </a:pPr>
            <a:r>
              <a:rPr dirty="0" sz="1050">
                <a:latin typeface="IBM 3270"/>
                <a:cs typeface="IBM 3270"/>
              </a:rPr>
              <a:t>f1</a:t>
            </a:r>
            <a:r>
              <a:rPr dirty="0" sz="1050" spc="6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6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f1_score(y_test,</a:t>
            </a:r>
            <a:r>
              <a:rPr dirty="0" sz="1050" spc="6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y_pred,</a:t>
            </a:r>
            <a:r>
              <a:rPr dirty="0" sz="1050" spc="6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average=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'macro'</a:t>
            </a:r>
            <a:r>
              <a:rPr dirty="0" sz="1050" spc="-10">
                <a:latin typeface="IBM 3270"/>
                <a:cs typeface="IBM 3270"/>
              </a:rPr>
              <a:t>) results.append({</a:t>
            </a:r>
            <a:endParaRPr sz="1050">
              <a:latin typeface="IBM 3270"/>
              <a:cs typeface="IBM 3270"/>
            </a:endParaRPr>
          </a:p>
          <a:p>
            <a:pPr marL="5969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'Model'</a:t>
            </a:r>
            <a:r>
              <a:rPr dirty="0" sz="1050">
                <a:latin typeface="IBM 3270"/>
                <a:cs typeface="IBM 3270"/>
              </a:rPr>
              <a:t>:</a:t>
            </a:r>
            <a:r>
              <a:rPr dirty="0" sz="1050" spc="80">
                <a:latin typeface="IBM 3270"/>
                <a:cs typeface="IBM 3270"/>
              </a:rPr>
              <a:t> </a:t>
            </a:r>
            <a:r>
              <a:rPr dirty="0" sz="1050" spc="-20">
                <a:latin typeface="IBM 3270"/>
                <a:cs typeface="IBM 3270"/>
              </a:rPr>
              <a:t>name,</a:t>
            </a:r>
            <a:endParaRPr sz="1050">
              <a:latin typeface="IBM 3270"/>
              <a:cs typeface="IBM 3270"/>
            </a:endParaRPr>
          </a:p>
          <a:p>
            <a:pPr marL="596900" marR="4552315">
              <a:lnSpc>
                <a:spcPct val="115199"/>
              </a:lnSpc>
              <a:spcBef>
                <a:spcPts val="25"/>
              </a:spcBef>
            </a:pP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'Accuracy'</a:t>
            </a:r>
            <a:r>
              <a:rPr dirty="0" sz="1050">
                <a:latin typeface="IBM 3270"/>
                <a:cs typeface="IBM 3270"/>
              </a:rPr>
              <a:t>:</a:t>
            </a:r>
            <a:r>
              <a:rPr dirty="0" sz="1050" spc="10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accuracy, 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'Precision'</a:t>
            </a:r>
            <a:r>
              <a:rPr dirty="0" sz="1050">
                <a:latin typeface="IBM 3270"/>
                <a:cs typeface="IBM 3270"/>
              </a:rPr>
              <a:t>:</a:t>
            </a:r>
            <a:r>
              <a:rPr dirty="0" sz="1050" spc="10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precision, 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'Recall'</a:t>
            </a:r>
            <a:r>
              <a:rPr dirty="0" sz="1050">
                <a:latin typeface="IBM 3270"/>
                <a:cs typeface="IBM 3270"/>
              </a:rPr>
              <a:t>:</a:t>
            </a:r>
            <a:r>
              <a:rPr dirty="0" sz="1050" spc="9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recall,</a:t>
            </a:r>
            <a:endParaRPr sz="1050">
              <a:latin typeface="IBM 3270"/>
              <a:cs typeface="IBM 3270"/>
            </a:endParaRPr>
          </a:p>
          <a:p>
            <a:pPr marL="596900">
              <a:lnSpc>
                <a:spcPct val="100000"/>
              </a:lnSpc>
              <a:spcBef>
                <a:spcPts val="215"/>
              </a:spcBef>
            </a:pP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'F1</a:t>
            </a:r>
            <a:r>
              <a:rPr dirty="0" sz="1050" spc="5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Score'</a:t>
            </a:r>
            <a:r>
              <a:rPr dirty="0" sz="1050">
                <a:latin typeface="IBM 3270"/>
                <a:cs typeface="IBM 3270"/>
              </a:rPr>
              <a:t>:</a:t>
            </a:r>
            <a:r>
              <a:rPr dirty="0" sz="1050" spc="55">
                <a:latin typeface="IBM 3270"/>
                <a:cs typeface="IBM 3270"/>
              </a:rPr>
              <a:t> </a:t>
            </a:r>
            <a:r>
              <a:rPr dirty="0" sz="1050" spc="-25">
                <a:latin typeface="IBM 3270"/>
                <a:cs typeface="IBM 3270"/>
              </a:rPr>
              <a:t>f1</a:t>
            </a:r>
            <a:endParaRPr sz="1050">
              <a:latin typeface="IBM 3270"/>
              <a:cs typeface="IBM 3270"/>
            </a:endParaRPr>
          </a:p>
          <a:p>
            <a:pPr marL="304800">
              <a:lnSpc>
                <a:spcPct val="100000"/>
              </a:lnSpc>
              <a:spcBef>
                <a:spcPts val="190"/>
              </a:spcBef>
            </a:pPr>
            <a:r>
              <a:rPr dirty="0" sz="1050" spc="-25">
                <a:latin typeface="IBM 3270"/>
                <a:cs typeface="IBM 3270"/>
              </a:rPr>
              <a:t>})</a:t>
            </a:r>
            <a:endParaRPr sz="1050">
              <a:latin typeface="IBM 3270"/>
              <a:cs typeface="IBM 3270"/>
            </a:endParaRPr>
          </a:p>
          <a:p>
            <a:pPr marL="304800">
              <a:lnSpc>
                <a:spcPct val="100000"/>
              </a:lnSpc>
              <a:spcBef>
                <a:spcPts val="215"/>
              </a:spcBef>
            </a:pPr>
            <a:r>
              <a:rPr dirty="0" sz="1050">
                <a:latin typeface="IBM 3270"/>
                <a:cs typeface="IBM 3270"/>
              </a:rPr>
              <a:t>conf_matrices[name]</a:t>
            </a:r>
            <a:r>
              <a:rPr dirty="0" sz="1050" spc="13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135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confusion_matrix(y_test,</a:t>
            </a:r>
            <a:r>
              <a:rPr dirty="0" sz="1050" spc="13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y_pred)</a:t>
            </a:r>
            <a:endParaRPr sz="1050">
              <a:latin typeface="IBM 3270"/>
              <a:cs typeface="IBM 327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38467" y="457263"/>
            <a:ext cx="6899275" cy="1556385"/>
          </a:xfrm>
          <a:custGeom>
            <a:avLst/>
            <a:gdLst/>
            <a:ahLst/>
            <a:cxnLst/>
            <a:rect l="l" t="t" r="r" b="b"/>
            <a:pathLst>
              <a:path w="6899275" h="1556385">
                <a:moveTo>
                  <a:pt x="6898894" y="0"/>
                </a:moveTo>
                <a:lnTo>
                  <a:pt x="0" y="0"/>
                </a:lnTo>
                <a:lnTo>
                  <a:pt x="0" y="222567"/>
                </a:lnTo>
                <a:lnTo>
                  <a:pt x="0" y="406717"/>
                </a:lnTo>
                <a:lnTo>
                  <a:pt x="0" y="1556321"/>
                </a:lnTo>
                <a:lnTo>
                  <a:pt x="6898894" y="1556321"/>
                </a:lnTo>
                <a:lnTo>
                  <a:pt x="6898894" y="222567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44817" y="657606"/>
            <a:ext cx="3470910" cy="1332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IBM 3270"/>
                <a:cs typeface="IBM 3270"/>
              </a:rPr>
              <a:t>results_df</a:t>
            </a:r>
            <a:r>
              <a:rPr dirty="0" sz="1050" spc="4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=</a:t>
            </a:r>
            <a:r>
              <a:rPr dirty="0" sz="1050" spc="45"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pd.DataFrame(results)</a:t>
            </a:r>
            <a:endParaRPr sz="10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050">
              <a:latin typeface="IBM 3270"/>
              <a:cs typeface="IBM 3270"/>
            </a:endParaRPr>
          </a:p>
          <a:p>
            <a:pPr marL="12700" marR="5715">
              <a:lnSpc>
                <a:spcPct val="115100"/>
              </a:lnSpc>
            </a:pP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#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Displaying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the</a:t>
            </a:r>
            <a:r>
              <a:rPr dirty="0" sz="1050" spc="7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results</a:t>
            </a:r>
            <a:r>
              <a:rPr dirty="0" sz="1050" spc="45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and</a:t>
            </a:r>
            <a:r>
              <a:rPr dirty="0" sz="1050" spc="5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8000"/>
                </a:solidFill>
                <a:latin typeface="IBM 3270"/>
                <a:cs typeface="IBM 3270"/>
              </a:rPr>
              <a:t>confusion</a:t>
            </a:r>
            <a:r>
              <a:rPr dirty="0" sz="1050" spc="70">
                <a:solidFill>
                  <a:srgbClr val="008000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IBM 3270"/>
                <a:cs typeface="IBM 3270"/>
              </a:rPr>
              <a:t>matrices </a:t>
            </a:r>
            <a:r>
              <a:rPr dirty="0" sz="1050" spc="-1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 spc="-10">
                <a:latin typeface="IBM 3270"/>
                <a:cs typeface="IBM 3270"/>
              </a:rPr>
              <a:t>(results_df)</a:t>
            </a:r>
            <a:endParaRPr sz="1050">
              <a:latin typeface="IBM 3270"/>
              <a:cs typeface="IBM 3270"/>
            </a:endParaRPr>
          </a:p>
          <a:p>
            <a:pPr marL="304800" indent="-292100">
              <a:lnSpc>
                <a:spcPct val="100000"/>
              </a:lnSpc>
              <a:spcBef>
                <a:spcPts val="190"/>
              </a:spcBef>
            </a:pPr>
            <a:r>
              <a:rPr dirty="0" sz="1050">
                <a:solidFill>
                  <a:srgbClr val="AE00DB"/>
                </a:solidFill>
                <a:latin typeface="IBM 3270"/>
                <a:cs typeface="IBM 3270"/>
              </a:rPr>
              <a:t>for</a:t>
            </a:r>
            <a:r>
              <a:rPr dirty="0" sz="1050" spc="45">
                <a:solidFill>
                  <a:srgbClr val="AE00DB"/>
                </a:solidFill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name,</a:t>
            </a:r>
            <a:r>
              <a:rPr dirty="0" sz="1050" spc="50">
                <a:latin typeface="IBM 3270"/>
                <a:cs typeface="IBM 3270"/>
              </a:rPr>
              <a:t> </a:t>
            </a:r>
            <a:r>
              <a:rPr dirty="0" sz="1050">
                <a:latin typeface="IBM 3270"/>
                <a:cs typeface="IBM 3270"/>
              </a:rPr>
              <a:t>conf_matrix</a:t>
            </a:r>
            <a:r>
              <a:rPr dirty="0" sz="1050" spc="55"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0000FF"/>
                </a:solidFill>
                <a:latin typeface="IBM 3270"/>
                <a:cs typeface="IBM 3270"/>
              </a:rPr>
              <a:t>in</a:t>
            </a:r>
            <a:r>
              <a:rPr dirty="0" sz="1050" spc="5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conf_matrices.items():</a:t>
            </a:r>
            <a:endParaRPr sz="1050">
              <a:latin typeface="IBM 3270"/>
              <a:cs typeface="IBM 3270"/>
            </a:endParaRPr>
          </a:p>
          <a:p>
            <a:pPr marL="304800" marR="371475">
              <a:lnSpc>
                <a:spcPct val="115100"/>
              </a:lnSpc>
              <a:spcBef>
                <a:spcPts val="25"/>
              </a:spcBef>
            </a:pPr>
            <a:r>
              <a:rPr dirty="0" sz="105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>
                <a:latin typeface="IBM 3270"/>
                <a:cs typeface="IBM 3270"/>
              </a:rPr>
              <a:t>(</a:t>
            </a:r>
            <a:r>
              <a:rPr dirty="0" sz="1050">
                <a:solidFill>
                  <a:srgbClr val="0000FF"/>
                </a:solidFill>
                <a:latin typeface="IBM 3270"/>
                <a:cs typeface="IBM 3270"/>
              </a:rPr>
              <a:t>f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'Confusion</a:t>
            </a:r>
            <a:r>
              <a:rPr dirty="0" sz="1050" spc="90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Matrix</a:t>
            </a:r>
            <a:r>
              <a:rPr dirty="0" sz="1050" spc="9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>
                <a:solidFill>
                  <a:srgbClr val="A21515"/>
                </a:solidFill>
                <a:latin typeface="IBM 3270"/>
                <a:cs typeface="IBM 3270"/>
              </a:rPr>
              <a:t>for</a:t>
            </a:r>
            <a:r>
              <a:rPr dirty="0" sz="1050" spc="105">
                <a:solidFill>
                  <a:srgbClr val="A21515"/>
                </a:solidFill>
                <a:latin typeface="IBM 3270"/>
                <a:cs typeface="IBM 3270"/>
              </a:rPr>
              <a:t> </a:t>
            </a:r>
            <a:r>
              <a:rPr dirty="0" sz="1050" spc="-10">
                <a:latin typeface="IBM 3270"/>
                <a:cs typeface="IBM 3270"/>
              </a:rPr>
              <a:t>{name}</a:t>
            </a:r>
            <a:r>
              <a:rPr dirty="0" sz="1050" spc="-10">
                <a:solidFill>
                  <a:srgbClr val="A21515"/>
                </a:solidFill>
                <a:latin typeface="IBM 3270"/>
                <a:cs typeface="IBM 3270"/>
              </a:rPr>
              <a:t>:'</a:t>
            </a:r>
            <a:r>
              <a:rPr dirty="0" sz="1050" spc="-10">
                <a:latin typeface="IBM 3270"/>
                <a:cs typeface="IBM 3270"/>
              </a:rPr>
              <a:t>) </a:t>
            </a:r>
            <a:r>
              <a:rPr dirty="0" sz="1050" spc="-10">
                <a:solidFill>
                  <a:srgbClr val="795E25"/>
                </a:solidFill>
                <a:latin typeface="IBM 3270"/>
                <a:cs typeface="IBM 3270"/>
              </a:rPr>
              <a:t>print</a:t>
            </a:r>
            <a:r>
              <a:rPr dirty="0" sz="1050" spc="-10">
                <a:latin typeface="IBM 3270"/>
                <a:cs typeface="IBM 3270"/>
              </a:rPr>
              <a:t>(conf_matrix)</a:t>
            </a:r>
            <a:endParaRPr sz="1050">
              <a:latin typeface="IBM 3270"/>
              <a:cs typeface="IBM 3270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38467" y="2013584"/>
            <a:ext cx="6899275" cy="588010"/>
          </a:xfrm>
          <a:custGeom>
            <a:avLst/>
            <a:gdLst/>
            <a:ahLst/>
            <a:cxnLst/>
            <a:rect l="l" t="t" r="r" b="b"/>
            <a:pathLst>
              <a:path w="6899275" h="588010">
                <a:moveTo>
                  <a:pt x="6898894" y="0"/>
                </a:moveTo>
                <a:lnTo>
                  <a:pt x="0" y="0"/>
                </a:lnTo>
                <a:lnTo>
                  <a:pt x="0" y="219024"/>
                </a:lnTo>
                <a:lnTo>
                  <a:pt x="0" y="587629"/>
                </a:lnTo>
                <a:lnTo>
                  <a:pt x="6898894" y="587629"/>
                </a:lnTo>
                <a:lnTo>
                  <a:pt x="6898894" y="219075"/>
                </a:lnTo>
                <a:lnTo>
                  <a:pt x="689889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373120" y="2232596"/>
            <a:ext cx="1029335" cy="3117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75"/>
              </a:lnSpc>
            </a:pPr>
            <a:r>
              <a:rPr dirty="0" sz="2000" spc="-70" b="1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38467" y="2601341"/>
            <a:ext cx="6899275" cy="6389370"/>
            <a:chOff x="438467" y="2601341"/>
            <a:chExt cx="6899275" cy="6389370"/>
          </a:xfrm>
        </p:grpSpPr>
        <p:sp>
          <p:nvSpPr>
            <p:cNvPr id="7" name="object 7" descr=""/>
            <p:cNvSpPr/>
            <p:nvPr/>
          </p:nvSpPr>
          <p:spPr>
            <a:xfrm>
              <a:off x="438467" y="2601340"/>
              <a:ext cx="6899275" cy="4087495"/>
            </a:xfrm>
            <a:custGeom>
              <a:avLst/>
              <a:gdLst/>
              <a:ahLst/>
              <a:cxnLst/>
              <a:rect l="l" t="t" r="r" b="b"/>
              <a:pathLst>
                <a:path w="6899275" h="4087495">
                  <a:moveTo>
                    <a:pt x="6898894" y="0"/>
                  </a:moveTo>
                  <a:lnTo>
                    <a:pt x="0" y="0"/>
                  </a:lnTo>
                  <a:lnTo>
                    <a:pt x="0" y="222123"/>
                  </a:lnTo>
                  <a:lnTo>
                    <a:pt x="0" y="222250"/>
                  </a:lnTo>
                  <a:lnTo>
                    <a:pt x="0" y="4087368"/>
                  </a:lnTo>
                  <a:lnTo>
                    <a:pt x="6898894" y="4087368"/>
                  </a:lnTo>
                  <a:lnTo>
                    <a:pt x="6898894" y="222250"/>
                  </a:lnTo>
                  <a:lnTo>
                    <a:pt x="6898894" y="222123"/>
                  </a:lnTo>
                  <a:lnTo>
                    <a:pt x="6898894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2822575"/>
              <a:ext cx="5172075" cy="382803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6724582"/>
              <a:ext cx="2838450" cy="2265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22BSCYS022</dc:creator>
  <dcterms:created xsi:type="dcterms:W3CDTF">2024-05-22T13:58:01Z</dcterms:created>
  <dcterms:modified xsi:type="dcterms:W3CDTF">2024-05-22T13:58:01Z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2024-05-22T00:00:00Z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2024-05-22T00:00:00Z</vt:filetime>
  </property>
  <property fmtid="{D5CDD505-2E9C-101B-9397-08002B2CF9AE}" pid="5" name="Producer">
    <vt:lpwstr>3-Heights(TM) PDF Security Shell 4.8.25.2 (http://www.pdf-tools.com)</vt:lpwstr>
  </property>
</Properties>
</file>