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fntdata" ContentType="application/x-fontdata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9144000" cy="5143500"/>
  <p:notesSz cx="5143500" cy="9144000"/>
  <p:embeddedFontLst>
    <p:embeddedFont>
      <p:font typeface="Lato"/>
      <p:boldItalic r:id="rId23"/>
      <p:regular r:id="rId24"/>
      <p:italic r:id="rId25"/>
      <p:bold r:id="rId26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openxmlformats.org/officeDocument/2006/relationships/font" Target="fonts/Lato-boldItalic.fntdata"/><Relationship Id="rId24" Type="http://schemas.openxmlformats.org/officeDocument/2006/relationships/font" Target="fonts/Lato-regular.fntdata"/><Relationship Id="rId25" Type="http://schemas.openxmlformats.org/officeDocument/2006/relationships/font" Target="fonts/Lato-italic.fntdata"/><Relationship Id="rId26" Type="http://schemas.openxmlformats.org/officeDocument/2006/relationships/font" Target="fonts/Lato-bold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hyperlink" Target="https://pitch.com?utm_medium=product-presentation&amp;utm_source=powerpoint-export&amp;utm_campaign=bottom_bar_cta&amp;utm_content=d3cfbbcb-c550-4f69-98ee-c591e6a23bc5&amp;utm_term=PDF-PPTX-lastslide&amp;ad_group=control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4" Type="http://schemas.openxmlformats.org/officeDocument/2006/relationships/image" Target="../media/image-1-4.png"/><Relationship Id="rId5" Type="http://schemas.openxmlformats.org/officeDocument/2006/relationships/image" Target="../media/image-1-5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hyperlink" Target="https://pitch.com?utm_medium=product-presentation&amp;utm_source=powerpoint-export&amp;utm_campaign=bottom_bar_cta&amp;utm_content=d3cfbbcb-c550-4f69-98ee-c591e6a23bc5&amp;utm_term=PDF-PPTX-lastslide&amp;ad_group=control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d3cfbbcb-c550-4f69-98ee-c591e6a23bc5&amp;utm_term=PDF-PPTX-lastslide&amp;ad_group=control" TargetMode="External"/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d3cfbbcb-c550-4f69-98ee-c591e6a23bc5&amp;utm_term=PDF-PPTX-lastslide&amp;ad_group=control" TargetMode="External"/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d3cfbbcb-c550-4f69-98ee-c591e6a23bc5&amp;utm_term=PDF-PPTX-lastslide&amp;ad_group=control" TargetMode="External"/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pitch.com?utm_medium=product-presentation&amp;utm_source=powerpoint-export&amp;utm_campaign=bottom_bar_cta&amp;utm_content=d3cfbbcb-c550-4f69-98ee-c591e6a23bc5&amp;utm_term=PDF-PPTX-lastslide&amp;ad_group=control" TargetMode="External"/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image" Target="../media/image-14-5.png"/><Relationship Id="rId6" Type="http://schemas.openxmlformats.org/officeDocument/2006/relationships/image" Target="../media/image-14-6.png"/><Relationship Id="rId7" Type="http://schemas.openxmlformats.org/officeDocument/2006/relationships/image" Target="../media/image-14-7.sv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0" Type="http://schemas.openxmlformats.org/officeDocument/2006/relationships/hyperlink" Target="https://pitch.com?utm_medium=product-presentation&amp;utm_source=powerpoint-export&amp;utm_campaign=bottom_bar_cta&amp;utm_content=d3cfbbcb-c550-4f69-98ee-c591e6a23bc5&amp;utm_term=PDF-PPTX-lastslide&amp;ad_group=control" TargetMode="External"/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image" Target="../media/image-15-5.png"/><Relationship Id="rId6" Type="http://schemas.openxmlformats.org/officeDocument/2006/relationships/image" Target="../media/image-15-6.png"/><Relationship Id="rId7" Type="http://schemas.openxmlformats.org/officeDocument/2006/relationships/image" Target="../media/image-15-7.png"/><Relationship Id="rId8" Type="http://schemas.openxmlformats.org/officeDocument/2006/relationships/image" Target="../media/image-15-8.png"/><Relationship Id="rId9" Type="http://schemas.openxmlformats.org/officeDocument/2006/relationships/image" Target="../media/image-15-9.sv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0" Type="http://schemas.openxmlformats.org/officeDocument/2006/relationships/hyperlink" Target="https://pitch.com?utm_medium=product-presentation&amp;utm_source=powerpoint-export&amp;utm_campaign=bottom_bar_cta&amp;utm_content=d3cfbbcb-c550-4f69-98ee-c591e6a23bc5&amp;utm_term=PDF-PPTX-lastslide&amp;ad_group=control" TargetMode="External"/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image" Target="../media/image-16-4.png"/><Relationship Id="rId5" Type="http://schemas.openxmlformats.org/officeDocument/2006/relationships/image" Target="../media/image-16-5.png"/><Relationship Id="rId6" Type="http://schemas.openxmlformats.org/officeDocument/2006/relationships/image" Target="../media/image-16-6.png"/><Relationship Id="rId7" Type="http://schemas.openxmlformats.org/officeDocument/2006/relationships/image" Target="../media/image-16-7.png"/><Relationship Id="rId8" Type="http://schemas.openxmlformats.org/officeDocument/2006/relationships/image" Target="../media/image-16-8.png"/><Relationship Id="rId9" Type="http://schemas.openxmlformats.org/officeDocument/2006/relationships/image" Target="../media/image-16-9.sv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d3cfbbcb-c550-4f69-98ee-c591e6a23bc5&amp;utm_term=PDF-PPTX-lastslide&amp;ad_group=control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d3cfbbcb-c550-4f69-98ee-c591e6a23bc5&amp;utm_term=PDF-PPTX-lastslide&amp;ad_group=control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d3cfbbcb-c550-4f69-98ee-c591e6a23bc5&amp;utm_term=PDF-PPTX-lastslide&amp;ad_group=control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hyperlink" Target="https://pitch.com?utm_medium=product-presentation&amp;utm_source=powerpoint-export&amp;utm_campaign=bottom_bar_cta&amp;utm_content=d3cfbbcb-c550-4f69-98ee-c591e6a23bc5&amp;utm_term=PDF-PPTX-lastslide&amp;ad_group=control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pitch.com?utm_medium=product-presentation&amp;utm_source=powerpoint-export&amp;utm_campaign=bottom_bar_cta&amp;utm_content=d3cfbbcb-c550-4f69-98ee-c591e6a23bc5&amp;utm_term=PDF-PPTX-lastslide&amp;ad_group=control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pitch.com?utm_medium=product-presentation&amp;utm_source=powerpoint-export&amp;utm_campaign=bottom_bar_cta&amp;utm_content=d3cfbbcb-c550-4f69-98ee-c591e6a23bc5&amp;utm_term=PDF-PPTX-lastslide&amp;ad_group=control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d3cfbbcb-c550-4f69-98ee-c591e6a23bc5&amp;utm_term=PDF-PPTX-lastslide&amp;ad_group=control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d3cfbbcb-c550-4f69-98ee-c591e6a23bc5&amp;utm_term=PDF-PPTX-lastslide&amp;ad_group=control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611934786226-7caa0c3654a9?crop=entropy&amp;cs=tinysrgb&amp;fit=max&amp;fm=jpg&amp;ixid=M3wyMTIyMnwwfDF8c2VhcmNofDI4OHx8c29jaWFsJTIwbWVkaWF8ZW58MHx8fHwxNzA4MTA3NzM3fDA&amp;ixlib=rb-4.0.3&amp;q=80&amp;w=1080">    </p:cNvPr>
          <p:cNvPicPr>
            <a:picLocks noChangeAspect="1"/>
          </p:cNvPicPr>
          <p:nvPr/>
        </p:nvPicPr>
        <p:blipFill>
          <a:blip r:embed="rId1"/>
          <a:srcRect l="0" r="0" t="33670" b="3367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da4c6780-c3f5-4c23-b836-3c5707007e16?pitch-bytes=1090624&amp;pitch-content-type=image%2Fsvg%2Bxml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5555809" y="-1202032"/>
            <a:ext cx="4762500" cy="6904886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202016" y="3821173"/>
            <a:ext cx="6400800" cy="731441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2880"/>
              </a:lnSpc>
            </a:pPr>
            <a:r>
              <a:rPr lang="en-US" sz="2400" b="1" dirty="0">
                <a:solidFill>
                  <a:srgbClr val="FFFFFF">
                    <a:alpha val="68000"/>
                  </a:srgbClr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Распознавание враждебной и оскорбительной лексики в соц. сетях</a:t>
            </a:r>
            <a:endParaRPr lang="en-US" sz="2400" dirty="0"/>
          </a:p>
        </p:txBody>
      </p:sp>
      <p:sp>
        <p:nvSpPr>
          <p:cNvPr id="6" name="Text 1"/>
          <p:cNvSpPr/>
          <p:nvPr/>
        </p:nvSpPr>
        <p:spPr>
          <a:xfrm>
            <a:off x="571960" y="571086"/>
            <a:ext cx="18288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dirty="0">
                <a:solidFill>
                  <a:srgbClr val="1F1F1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Автор</a:t>
            </a:r>
            <a:endParaRPr lang="en-US" sz="1125" dirty="0"/>
          </a:p>
        </p:txBody>
      </p:sp>
      <p:sp>
        <p:nvSpPr>
          <p:cNvPr id="7" name="Text 2"/>
          <p:cNvSpPr/>
          <p:nvPr/>
        </p:nvSpPr>
        <p:spPr>
          <a:xfrm>
            <a:off x="571500" y="762000"/>
            <a:ext cx="1828800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60"/>
              </a:lnSpc>
            </a:pPr>
            <a:r>
              <a:rPr lang="en-US" sz="1400" b="0" spc="12" kern="0" dirty="0">
                <a:solidFill>
                  <a:srgbClr val="1F1F1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Мадина Магомедова</a:t>
            </a:r>
            <a:endParaRPr lang="en-US" sz="1350" dirty="0"/>
          </a:p>
        </p:txBody>
      </p:sp>
      <p:sp>
        <p:nvSpPr>
          <p:cNvPr id="8" name="Text 3"/>
          <p:cNvSpPr/>
          <p:nvPr/>
        </p:nvSpPr>
        <p:spPr>
          <a:xfrm>
            <a:off x="2573637" y="571086"/>
            <a:ext cx="18288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dirty="0">
                <a:solidFill>
                  <a:srgbClr val="1F1F1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Дата</a:t>
            </a:r>
            <a:endParaRPr lang="en-US" sz="1125" dirty="0"/>
          </a:p>
        </p:txBody>
      </p:sp>
      <p:sp>
        <p:nvSpPr>
          <p:cNvPr id="9" name="Text 4"/>
          <p:cNvSpPr/>
          <p:nvPr/>
        </p:nvSpPr>
        <p:spPr>
          <a:xfrm>
            <a:off x="2573176" y="763279"/>
            <a:ext cx="1828800" cy="243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920"/>
              </a:lnSpc>
            </a:pPr>
            <a:r>
              <a:rPr lang="en-US" sz="1200" b="0" spc="12" kern="0" dirty="0">
                <a:solidFill>
                  <a:srgbClr val="1F1F1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17.02.2024</a:t>
            </a:r>
            <a:endParaRPr lang="en-US" sz="1200" dirty="0"/>
          </a:p>
        </p:txBody>
      </p:sp>
      <p:pic>
        <p:nvPicPr>
          <p:cNvPr id="10" name="Image 2" descr="https://pitch-assets-ccb95893-de3f-4266-973c-20049231b248.s3.eu-west-1.amazonaws.com/try-pitch-pdf-export-logo.svg">
            <a:hlinkClick r:id="rId6" tooltip="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638742385167-96fc60e12f59?crop=entropy&amp;cs=tinysrgb&amp;fit=max&amp;fm=jpg&amp;ixid=M3wyMTIyMnwwfDF8c2VhcmNofDI5fHxHcmFkaWVudHxlbnwwfHx8fDE3MDgwMjI3NDB8MA&amp;ixlib=rb-4.0.3&amp;q=80&amp;w=1080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0" y="0"/>
            <a:ext cx="4572000" cy="5143500"/>
          </a:xfrm>
          <a:prstGeom prst="roundRect">
            <a:avLst>
              <a:gd name="adj" fmla="val -20000"/>
            </a:avLst>
          </a:prstGeom>
          <a:solidFill>
            <a:srgbClr val="E5E7F0"/>
          </a:solidFill>
          <a:ln/>
        </p:spPr>
      </p:sp>
      <p:sp>
        <p:nvSpPr>
          <p:cNvPr id="5" name="Text 1"/>
          <p:cNvSpPr/>
          <p:nvPr/>
        </p:nvSpPr>
        <p:spPr>
          <a:xfrm>
            <a:off x="4763693" y="278950"/>
            <a:ext cx="3657600" cy="11886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Анализ тональности </a:t>
            </a:r>
            <a:endParaRPr lang="en-US" sz="2400" dirty="0"/>
          </a:p>
          <a:p>
            <a:pPr algn="ctr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Sentiment Intensity Analyzer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475634" y="280402"/>
            <a:ext cx="3657600" cy="7924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Анализ тональности TextBlob</a:t>
            </a:r>
            <a:endParaRPr lang="en-US" sz="2400" dirty="0"/>
          </a:p>
        </p:txBody>
      </p:sp>
      <p:pic>
        <p:nvPicPr>
          <p:cNvPr id="7" name="Image 1" descr="https://pitch-assets-ccb95893-de3f-4266-973c-20049231b248.s3.eu-west-1.amazonaws.com/53242582-54fb-4a2b-8e70-98491c0c4b18?pitch-bytes=22883&amp;pitch-content-type=image%2F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41882" y="1998296"/>
            <a:ext cx="4292878" cy="1618901"/>
          </a:xfrm>
          <a:prstGeom prst="rect">
            <a:avLst/>
          </a:prstGeom>
        </p:spPr>
      </p:pic>
      <p:pic>
        <p:nvPicPr>
          <p:cNvPr id="8" name="Image 2" descr="https://pitch-assets-ccb95893-de3f-4266-973c-20049231b248.s3.eu-west-1.amazonaws.com/031016cd-3d0a-4b6a-b7e9-f9fea7850c99?pitch-bytes=24840&amp;pitch-content-type=image%2F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763467" y="1903247"/>
            <a:ext cx="4275153" cy="1813512"/>
          </a:xfrm>
          <a:prstGeom prst="rect">
            <a:avLst/>
          </a:prstGeom>
        </p:spPr>
      </p:pic>
      <p:pic>
        <p:nvPicPr>
          <p:cNvPr id="9" name="Image 3" descr="https://pitch-assets-ccb95893-de3f-4266-973c-20049231b248.s3.eu-west-1.amazonaws.com/try-pitch-pdf-export-logo.svg">
            <a:hlinkClick r:id="rId6" tooltip="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638742385167-96fc60e12f59?crop=entropy&amp;cs=tinysrgb&amp;fit=max&amp;fm=jpg&amp;ixid=M3wyMTIyMnwwfDF8c2VhcmNofDI5fHxHcmFkaWVudHxlbnwwfHx8fDE3MDgwMjI3NDB8MA&amp;ixlib=rb-4.0.3&amp;q=80&amp;w=1080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6250" y="477917"/>
            <a:ext cx="8229600" cy="3962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Готовый датафрейм</a:t>
            </a:r>
            <a:endParaRPr lang="en-US" sz="2400" dirty="0"/>
          </a:p>
        </p:txBody>
      </p:sp>
      <p:pic>
        <p:nvPicPr>
          <p:cNvPr id="5" name="Image 1" descr="https://pitch-assets-ccb95893-de3f-4266-973c-20049231b248.s3.eu-west-1.amazonaws.com/94b3f5da-4f82-4244-8148-89c6c233bfc3?pitch-bytes=125381&amp;pitch-content-type=image%2F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315344" y="1574503"/>
            <a:ext cx="8667750" cy="3094185"/>
          </a:xfrm>
          <a:prstGeom prst="rect">
            <a:avLst/>
          </a:prstGeom>
        </p:spPr>
      </p:pic>
      <p:pic>
        <p:nvPicPr>
          <p:cNvPr id="6" name="Image 2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638742385167-96fc60e12f59?crop=entropy&amp;cs=tinysrgb&amp;fit=max&amp;fm=jpg&amp;ixid=M3wyMTIyMnwwfDF8c2VhcmNofDI5fHxHcmFkaWVudHxlbnwwfHx8fDE3MDgwMjI3NDB8MA&amp;ixlib=rb-4.0.3&amp;q=80&amp;w=1080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6250" y="585188"/>
            <a:ext cx="8229600" cy="7924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Сравнение анализа твитов вручную и моделями </a:t>
            </a:r>
            <a:endParaRPr lang="en-US" sz="2400" dirty="0"/>
          </a:p>
          <a:p>
            <a:pPr algn="ctr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(hate speech)</a:t>
            </a:r>
            <a:endParaRPr lang="en-US" sz="2400" dirty="0"/>
          </a:p>
        </p:txBody>
      </p:sp>
      <p:pic>
        <p:nvPicPr>
          <p:cNvPr id="5" name="Image 1" descr="https://pitch-assets-ccb95893-de3f-4266-973c-20049231b248.s3.eu-west-1.amazonaws.com/84c489b6-5dbe-4b0b-81bd-cfc4b21c7a6f?pitch-bytes=121596&amp;pitch-content-type=image%2Fpng">    </p:cNvPr>
          <p:cNvPicPr>
            <a:picLocks noChangeAspect="1"/>
          </p:cNvPicPr>
          <p:nvPr/>
        </p:nvPicPr>
        <p:blipFill>
          <a:blip r:embed="rId2"/>
          <a:srcRect l="1113" r="1113" t="1113" b="1113"/>
          <a:stretch/>
        </p:blipFill>
        <p:spPr>
          <a:xfrm>
            <a:off x="475868" y="1493853"/>
            <a:ext cx="8545144" cy="3173635"/>
          </a:xfrm>
          <a:prstGeom prst="rect">
            <a:avLst/>
          </a:prstGeom>
        </p:spPr>
      </p:pic>
      <p:pic>
        <p:nvPicPr>
          <p:cNvPr id="6" name="Image 2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638742385167-96fc60e12f59?crop=entropy&amp;cs=tinysrgb&amp;fit=max&amp;fm=jpg&amp;ixid=M3wyMTIyMnwwfDF8c2VhcmNofDI5fHxHcmFkaWVudHxlbnwwfHx8fDE3MDgwMjI3NDB8MA&amp;ixlib=rb-4.0.3&amp;q=80&amp;w=1080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6250" y="477917"/>
            <a:ext cx="8229600" cy="7924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Сравнение анализа твитов вручную и моделями </a:t>
            </a:r>
            <a:endParaRPr lang="en-US" sz="2400" dirty="0"/>
          </a:p>
          <a:p>
            <a:pPr algn="ctr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(offensive language)</a:t>
            </a:r>
            <a:endParaRPr lang="en-US" sz="2400" dirty="0"/>
          </a:p>
        </p:txBody>
      </p:sp>
      <p:pic>
        <p:nvPicPr>
          <p:cNvPr id="5" name="Image 1" descr="https://pitch-assets-ccb95893-de3f-4266-973c-20049231b248.s3.eu-west-1.amazonaws.com/62b24ba4-1924-4764-a358-6a1eb373ee7f?pitch-bytes=127073&amp;pitch-content-type=image%2F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611538" y="1557686"/>
            <a:ext cx="7680749" cy="3366839"/>
          </a:xfrm>
          <a:prstGeom prst="rect">
            <a:avLst/>
          </a:prstGeom>
        </p:spPr>
      </p:pic>
      <p:pic>
        <p:nvPicPr>
          <p:cNvPr id="6" name="Image 2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638742385167-96fc60e12f59?crop=entropy&amp;cs=tinysrgb&amp;fit=max&amp;fm=jpg&amp;ixid=M3wyMTIyMnwwfDF8c2VhcmNofDI5fHxHcmFkaWVudHxlbnwwfHx8fDE3MDgxMTIwMzB8MA&amp;ixlib=rb-4.0.3&amp;q=80&amp;w=1080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6250" y="477917"/>
            <a:ext cx="8229600" cy="7924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Наиболее частотные слова в категориях hate speech и offensive language</a:t>
            </a:r>
            <a:endParaRPr lang="en-US" sz="2400" dirty="0"/>
          </a:p>
        </p:txBody>
      </p:sp>
      <p:pic>
        <p:nvPicPr>
          <p:cNvPr id="5" name="Image 1" descr="https://pitch-assets-ccb95893-de3f-4266-973c-20049231b248.s3.eu-west-1.amazonaws.com/36ebe0ee-c8c5-43dc-8ea5-1a343b427e98?pitch-bytes=20233&amp;pitch-content-type=image%2F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364181" y="1868875"/>
            <a:ext cx="1718020" cy="2798894"/>
          </a:xfrm>
          <a:prstGeom prst="rect">
            <a:avLst/>
          </a:prstGeom>
        </p:spPr>
      </p:pic>
      <p:pic>
        <p:nvPicPr>
          <p:cNvPr id="6" name="Image 2" descr="https://pitch-assets-ccb95893-de3f-4266-973c-20049231b248.s3.eu-west-1.amazonaws.com/2984692a-189d-47ec-b34b-adda001b02d4?pitch-bytes=2719&amp;pitch-content-type=image%2F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366172" y="1692572"/>
            <a:ext cx="2357884" cy="187947"/>
          </a:xfrm>
          <a:prstGeom prst="rect">
            <a:avLst/>
          </a:prstGeom>
        </p:spPr>
      </p:pic>
      <p:pic>
        <p:nvPicPr>
          <p:cNvPr id="7" name="Image 3" descr="https://pitch-assets-ccb95893-de3f-4266-973c-20049231b248.s3.eu-west-1.amazonaws.com/f783af3a-bc6c-45a1-a5a1-58728f1ca3b5?pitch-bytes=19898&amp;pitch-content-type=image%2F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5590269" y="1868875"/>
            <a:ext cx="1673546" cy="2727260"/>
          </a:xfrm>
          <a:prstGeom prst="rect">
            <a:avLst/>
          </a:prstGeom>
        </p:spPr>
      </p:pic>
      <p:pic>
        <p:nvPicPr>
          <p:cNvPr id="8" name="Image 4" descr="https://pitch-assets-ccb95893-de3f-4266-973c-20049231b248.s3.eu-west-1.amazonaws.com/61d30e9e-dba8-4f0a-abae-b03d530cd1a0?pitch-bytes=3016&amp;pitch-content-type=image%2F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5594816" y="1675437"/>
            <a:ext cx="2596019" cy="193733"/>
          </a:xfrm>
          <a:prstGeom prst="rect">
            <a:avLst/>
          </a:prstGeom>
        </p:spPr>
      </p:pic>
      <p:pic>
        <p:nvPicPr>
          <p:cNvPr id="9" name="Image 5" descr="https://pitch-assets-ccb95893-de3f-4266-973c-20049231b248.s3.eu-west-1.amazonaws.com/try-pitch-pdf-export-logo.svg">
            <a:hlinkClick r:id="rId8" tooltip=""/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638742385167-96fc60e12f59?crop=entropy&amp;cs=tinysrgb&amp;fit=max&amp;fm=jpg&amp;ixid=M3wyMTIyMnwwfDF8c2VhcmNofDI5fHxHcmFkaWVudHxlbnwwfHx8fDE3MDgwMjI3NDB8MA&amp;ixlib=rb-4.0.3&amp;q=80&amp;w=1080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6250" y="477917"/>
            <a:ext cx="8229600" cy="7924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Сравнительный анализ самых частотных слов, относящихся к hate speech</a:t>
            </a:r>
            <a:endParaRPr lang="en-US" sz="2400" dirty="0"/>
          </a:p>
        </p:txBody>
      </p:sp>
      <p:pic>
        <p:nvPicPr>
          <p:cNvPr id="5" name="Image 1" descr="https://pitch-assets-ccb95893-de3f-4266-973c-20049231b248.s3.eu-west-1.amazonaws.com/ac07b3f9-abcc-4e5e-ad39-15d110f13d64?pitch-bytes=19028&amp;pitch-content-type=image%2Fpng">    </p:cNvPr>
          <p:cNvPicPr>
            <a:picLocks noChangeAspect="1"/>
          </p:cNvPicPr>
          <p:nvPr/>
        </p:nvPicPr>
        <p:blipFill>
          <a:blip r:embed="rId2"/>
          <a:srcRect l="4068" r="4068" t="0" b="0"/>
          <a:stretch/>
        </p:blipFill>
        <p:spPr>
          <a:xfrm>
            <a:off x="6795646" y="1752665"/>
            <a:ext cx="1715821" cy="2798894"/>
          </a:xfrm>
          <a:prstGeom prst="rect">
            <a:avLst/>
          </a:prstGeom>
        </p:spPr>
      </p:pic>
      <p:pic>
        <p:nvPicPr>
          <p:cNvPr id="6" name="Image 2" descr="https://pitch-assets-ccb95893-de3f-4266-973c-20049231b248.s3.eu-west-1.amazonaws.com/6358f7bb-a8bc-413e-8421-e0d202bd19a4?pitch-bytes=794&amp;pitch-content-type=image%2F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3976621" y="1567423"/>
            <a:ext cx="646069" cy="187947"/>
          </a:xfrm>
          <a:prstGeom prst="rect">
            <a:avLst/>
          </a:prstGeom>
        </p:spPr>
      </p:pic>
      <p:pic>
        <p:nvPicPr>
          <p:cNvPr id="7" name="Image 3" descr="https://pitch-assets-ccb95893-de3f-4266-973c-20049231b248.s3.eu-west-1.amazonaws.com/a8c9ca42-e355-407e-a81c-603403b5957d?pitch-bytes=1963&amp;pitch-content-type=image%2F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798236" y="1563836"/>
            <a:ext cx="1828800" cy="190624"/>
          </a:xfrm>
          <a:prstGeom prst="rect">
            <a:avLst/>
          </a:prstGeom>
        </p:spPr>
      </p:pic>
      <p:pic>
        <p:nvPicPr>
          <p:cNvPr id="8" name="Image 4" descr="https://pitch-assets-ccb95893-de3f-4266-973c-20049231b248.s3.eu-west-1.amazonaws.com/36ebe0ee-c8c5-43dc-8ea5-1a343b427e98?pitch-bytes=20233&amp;pitch-content-type=image%2F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926158" y="1752665"/>
            <a:ext cx="1718020" cy="2798894"/>
          </a:xfrm>
          <a:prstGeom prst="rect">
            <a:avLst/>
          </a:prstGeom>
        </p:spPr>
      </p:pic>
      <p:pic>
        <p:nvPicPr>
          <p:cNvPr id="9" name="Image 5" descr="https://pitch-assets-ccb95893-de3f-4266-973c-20049231b248.s3.eu-west-1.amazonaws.com/2984692a-189d-47ec-b34b-adda001b02d4?pitch-bytes=2719&amp;pitch-content-type=image%2F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928149" y="1567423"/>
            <a:ext cx="2357884" cy="187947"/>
          </a:xfrm>
          <a:prstGeom prst="rect">
            <a:avLst/>
          </a:prstGeom>
        </p:spPr>
      </p:pic>
      <p:pic>
        <p:nvPicPr>
          <p:cNvPr id="10" name="Image 6" descr="https://pitch-assets-ccb95893-de3f-4266-973c-20049231b248.s3.eu-west-1.amazonaws.com/838ea8fa-c753-4455-8f2d-369e05f74b2a?pitch-bytes=15066&amp;pitch-content-type=image%2Fpng">    </p:cNvPr>
          <p:cNvPicPr>
            <a:picLocks noChangeAspect="1"/>
          </p:cNvPicPr>
          <p:nvPr/>
        </p:nvPicPr>
        <p:blipFill>
          <a:blip r:embed="rId7"/>
          <a:srcRect l="0" r="0" t="596" b="596"/>
          <a:stretch/>
        </p:blipFill>
        <p:spPr>
          <a:xfrm>
            <a:off x="3979550" y="1752665"/>
            <a:ext cx="1500660" cy="2798894"/>
          </a:xfrm>
          <a:prstGeom prst="rect">
            <a:avLst/>
          </a:prstGeom>
        </p:spPr>
      </p:pic>
      <p:pic>
        <p:nvPicPr>
          <p:cNvPr id="11" name="Image 7" descr="https://pitch-assets-ccb95893-de3f-4266-973c-20049231b248.s3.eu-west-1.amazonaws.com/try-pitch-pdf-export-logo.svg">
            <a:hlinkClick r:id="rId10" tooltip=""/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638742385167-96fc60e12f59?crop=entropy&amp;cs=tinysrgb&amp;fit=max&amp;fm=jpg&amp;ixid=M3wyMTIyMnwwfDF8c2VhcmNofDI5fHxHcmFkaWVudHxlbnwwfHx8fDE3MDgwMjI3NDB8MA&amp;ixlib=rb-4.0.3&amp;q=80&amp;w=1080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6250" y="477917"/>
            <a:ext cx="8229600" cy="7924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Сравнительный анализ самых частотных слов, относящихся к offensive language</a:t>
            </a:r>
            <a:endParaRPr lang="en-US" sz="2400" dirty="0"/>
          </a:p>
        </p:txBody>
      </p:sp>
      <p:pic>
        <p:nvPicPr>
          <p:cNvPr id="5" name="Image 1" descr="https://pitch-assets-ccb95893-de3f-4266-973c-20049231b248.s3.eu-west-1.amazonaws.com/61d30e9e-dba8-4f0a-abae-b03d530cd1a0?pitch-bytes=3016&amp;pitch-content-type=image%2F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570966" y="1755890"/>
            <a:ext cx="2616127" cy="195233"/>
          </a:xfrm>
          <a:prstGeom prst="rect">
            <a:avLst/>
          </a:prstGeom>
        </p:spPr>
      </p:pic>
      <p:pic>
        <p:nvPicPr>
          <p:cNvPr id="6" name="Image 2" descr="https://pitch-assets-ccb95893-de3f-4266-973c-20049231b248.s3.eu-west-1.amazonaws.com/f783af3a-bc6c-45a1-a5a1-58728f1ca3b5?pitch-bytes=19898&amp;pitch-content-type=image%2F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570660" y="1945316"/>
            <a:ext cx="1748697" cy="2849729"/>
          </a:xfrm>
          <a:prstGeom prst="rect">
            <a:avLst/>
          </a:prstGeom>
        </p:spPr>
      </p:pic>
      <p:pic>
        <p:nvPicPr>
          <p:cNvPr id="7" name="Image 3" descr="https://pitch-assets-ccb95893-de3f-4266-973c-20049231b248.s3.eu-west-1.amazonaws.com/380e7163-4734-42a1-afcd-8270c1b3dfac?pitch-bytes=13621&amp;pitch-content-type=image%2Fpng">    </p:cNvPr>
          <p:cNvPicPr>
            <a:picLocks noChangeAspect="1"/>
          </p:cNvPicPr>
          <p:nvPr/>
        </p:nvPicPr>
        <p:blipFill>
          <a:blip r:embed="rId4"/>
          <a:srcRect l="322" r="322" t="0" b="0"/>
          <a:stretch/>
        </p:blipFill>
        <p:spPr>
          <a:xfrm>
            <a:off x="3796741" y="1945316"/>
            <a:ext cx="1543298" cy="2849729"/>
          </a:xfrm>
          <a:prstGeom prst="rect">
            <a:avLst/>
          </a:prstGeom>
        </p:spPr>
      </p:pic>
      <p:pic>
        <p:nvPicPr>
          <p:cNvPr id="8" name="Image 4" descr="https://pitch-assets-ccb95893-de3f-4266-973c-20049231b248.s3.eu-west-1.amazonaws.com/aee8d222-c270-45ce-8e1f-854760f84fad?pitch-bytes=15505&amp;pitch-content-type=image%2F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6558383" y="1945316"/>
            <a:ext cx="1554923" cy="2849729"/>
          </a:xfrm>
          <a:prstGeom prst="rect">
            <a:avLst/>
          </a:prstGeom>
        </p:spPr>
      </p:pic>
      <p:pic>
        <p:nvPicPr>
          <p:cNvPr id="9" name="Image 5" descr="https://pitch-assets-ccb95893-de3f-4266-973c-20049231b248.s3.eu-west-1.amazonaws.com/6358f7bb-a8bc-413e-8421-e0d202bd19a4?pitch-bytes=794&amp;pitch-content-type=image%2F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3797836" y="1764086"/>
            <a:ext cx="646069" cy="187947"/>
          </a:xfrm>
          <a:prstGeom prst="rect">
            <a:avLst/>
          </a:prstGeom>
        </p:spPr>
      </p:pic>
      <p:pic>
        <p:nvPicPr>
          <p:cNvPr id="10" name="Image 6" descr="https://pitch-assets-ccb95893-de3f-4266-973c-20049231b248.s3.eu-west-1.amazonaws.com/a8c9ca42-e355-407e-a81c-603403b5957d?pitch-bytes=1963&amp;pitch-content-type=image%2F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6556877" y="1760499"/>
            <a:ext cx="1828800" cy="190624"/>
          </a:xfrm>
          <a:prstGeom prst="rect">
            <a:avLst/>
          </a:prstGeom>
        </p:spPr>
      </p:pic>
      <p:pic>
        <p:nvPicPr>
          <p:cNvPr id="11" name="Image 7" descr="https://pitch-assets-ccb95893-de3f-4266-973c-20049231b248.s3.eu-west-1.amazonaws.com/try-pitch-pdf-export-logo.svg">
            <a:hlinkClick r:id="rId10" tooltip=""/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638742385167-96fc60e12f59?crop=entropy&amp;cs=tinysrgb&amp;fit=max&amp;fm=jpg&amp;ixid=M3wyMTIyMnwwfDF8c2VhcmNofDI5fHxHcmFkaWVudHxlbnwwfHx8fDE3MDgwMjI3NDB8MA&amp;ixlib=rb-4.0.3&amp;q=80&amp;w=1080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6567" y="475687"/>
            <a:ext cx="8229600" cy="3962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Задачи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76567" y="961053"/>
            <a:ext cx="8229600" cy="1714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90500" indent="-190500">
              <a:lnSpc>
                <a:spcPts val="2700"/>
              </a:lnSpc>
              <a:buSzPct val="100000"/>
              <a:buChar char="•"/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Создание модели, способной автоматически распознавать и удалять оскорбительный контент из социальных сетей</a:t>
            </a:r>
            <a:endParaRPr lang="en-US" sz="1350" dirty="0"/>
          </a:p>
          <a:p>
            <a:pPr algn="l" marL="190500" indent="-190500">
              <a:lnSpc>
                <a:spcPts val="2700"/>
              </a:lnSpc>
              <a:buSzPct val="100000"/>
              <a:buChar char="•"/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Выявление корреляции между твитами, содержащими оскорбительную и враждебную лексику</a:t>
            </a:r>
            <a:endParaRPr lang="en-US" sz="1350" dirty="0"/>
          </a:p>
          <a:p>
            <a:pPr algn="l" marL="190500" indent="-190500">
              <a:lnSpc>
                <a:spcPts val="2700"/>
              </a:lnSpc>
              <a:buSzPct val="100000"/>
              <a:buChar char="•"/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Обработка корпуса твитов с использованием двух различных библиотек для анализа тональности</a:t>
            </a:r>
            <a:pPr algn="l">
              <a:lnSpc>
                <a:spcPts val="2700"/>
              </a:lnSpc>
            </a:pPr>
            <a:r>
              <a:rPr lang="en-US" sz="12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pPr algn="l">
              <a:lnSpc>
                <a:spcPts val="2700"/>
              </a:lnSpc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с целью сравнения результатов анализа твитов людьми и этими двумя моделями</a:t>
            </a:r>
            <a:endParaRPr lang="en-US" sz="1350" dirty="0"/>
          </a:p>
        </p:txBody>
      </p:sp>
      <p:pic>
        <p:nvPicPr>
          <p:cNvPr id="6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638742385167-96fc60e12f59?crop=entropy&amp;cs=tinysrgb&amp;fit=max&amp;fm=jpg&amp;ixid=M3wyMTIyMnwwfDF8c2VhcmNofDI5fHxHcmFkaWVudHxlbnwwfHx8fDE3MDgwMjI3NDB8MA&amp;ixlib=rb-4.0.3&amp;q=80&amp;w=1080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6250" y="477917"/>
            <a:ext cx="8229600" cy="3962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Используемые данные и библиотеки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76250" y="1041724"/>
            <a:ext cx="8229600" cy="8228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60"/>
              </a:lnSpc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Для проекта был взят готовый корпус с сайта kaggle.com, содержащий 24783 твита, размеченных вручную людьми и поделенных на три категории: оскорбительные, враждебные и нейтральные.    </a:t>
            </a:r>
            <a:endParaRPr lang="en-US" sz="1350" dirty="0"/>
          </a:p>
          <a:p>
            <a:pPr algn="l">
              <a:lnSpc>
                <a:spcPts val="2160"/>
              </a:lnSpc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Библиотеки: </a:t>
            </a:r>
            <a:pPr algn="l">
              <a:lnSpc>
                <a:spcPts val="2160"/>
              </a:lnSpc>
            </a:pPr>
            <a:r>
              <a:rPr lang="en-US" sz="12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Textblob и Sentiment Intensity Analyzer от NLTK</a:t>
            </a:r>
            <a:endParaRPr lang="en-US" sz="1350" dirty="0"/>
          </a:p>
        </p:txBody>
      </p:sp>
      <p:pic>
        <p:nvPicPr>
          <p:cNvPr id="6" name="Image 1" descr="https://pitch-assets-ccb95893-de3f-4266-973c-20049231b248.s3.eu-west-1.amazonaws.com/9f415c96-0a6b-4141-8a5b-0acc1f19fb50?pitch-bytes=33739&amp;pitch-content-type=image%2F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223378" y="2337010"/>
            <a:ext cx="8669973" cy="1239990"/>
          </a:xfrm>
          <a:prstGeom prst="rect">
            <a:avLst/>
          </a:prstGeom>
        </p:spPr>
      </p:pic>
      <p:pic>
        <p:nvPicPr>
          <p:cNvPr id="7" name="Image 2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638742385167-96fc60e12f59?crop=entropy&amp;cs=tinysrgb&amp;fit=max&amp;fm=jpg&amp;ixid=M3wyMTIyMnwwfDF8c2VhcmNofDI5fHxHcmFkaWVudHxlbnwwfHx8fDE3MDgwMjI3NDB8MA&amp;ixlib=rb-4.0.3&amp;q=80&amp;w=1080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6250" y="477917"/>
            <a:ext cx="8229600" cy="7924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Подсчет процентного соотношения каждой категории в корпусе</a:t>
            </a:r>
            <a:endParaRPr lang="en-US" sz="2400" dirty="0"/>
          </a:p>
        </p:txBody>
      </p:sp>
      <p:pic>
        <p:nvPicPr>
          <p:cNvPr id="5" name="Image 1" descr="https://pitch-assets-ccb95893-de3f-4266-973c-20049231b248.s3.eu-west-1.amazonaws.com/7557af04-437c-46f2-b51f-4be2a068fd19?pitch-bytes=40357&amp;pitch-content-type=image%2F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317945" y="1699299"/>
            <a:ext cx="5924550" cy="2301271"/>
          </a:xfrm>
          <a:prstGeom prst="rect">
            <a:avLst/>
          </a:prstGeom>
        </p:spPr>
      </p:pic>
      <p:pic>
        <p:nvPicPr>
          <p:cNvPr id="6" name="Image 2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638742385167-96fc60e12f59?crop=entropy&amp;cs=tinysrgb&amp;fit=max&amp;fm=jpg&amp;ixid=M3wyMTIyMnwwfDF8c2VhcmNofDI5fHxHcmFkaWVudHxlbnwwfHx8fDE3MDgwMjI3NDB8MA&amp;ixlib=rb-4.0.3&amp;q=80&amp;w=1080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6567" y="475687"/>
            <a:ext cx="8229600" cy="3962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Проблемы, возникшие при обработке корпуса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81329" y="961053"/>
            <a:ext cx="82296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400" b="1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Очистка твитов с помощью регулярных выражений</a:t>
            </a:r>
            <a:endParaRPr lang="en-US" sz="1350" dirty="0"/>
          </a:p>
          <a:p>
            <a:pPr algn="l">
              <a:lnSpc>
                <a:spcPts val="2700"/>
              </a:lnSpc>
            </a:pPr>
            <a:endParaRPr lang="en-US" sz="1350" dirty="0"/>
          </a:p>
        </p:txBody>
      </p:sp>
      <p:pic>
        <p:nvPicPr>
          <p:cNvPr id="6" name="Image 1" descr="https://pitch-assets-ccb95893-de3f-4266-973c-20049231b248.s3.eu-west-1.amazonaws.com/49421df4-3fe5-4bf5-8d3a-620a7d76cb58?pitch-bytes=14730&amp;pitch-content-type=image%2F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81573" y="1812676"/>
            <a:ext cx="4846631" cy="587092"/>
          </a:xfrm>
          <a:prstGeom prst="rect">
            <a:avLst/>
          </a:prstGeom>
        </p:spPr>
      </p:pic>
      <p:pic>
        <p:nvPicPr>
          <p:cNvPr id="7" name="Image 2" descr="https://pitch-assets-ccb95893-de3f-4266-973c-20049231b248.s3.eu-west-1.amazonaws.com/7409ecc3-a213-4c25-9cf2-590fc7156f7d?pitch-bytes=28183&amp;pitch-content-type=image%2F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81574" y="2758865"/>
            <a:ext cx="4980719" cy="1285195"/>
          </a:xfrm>
          <a:prstGeom prst="rect">
            <a:avLst/>
          </a:prstGeom>
        </p:spPr>
      </p:pic>
      <p:pic>
        <p:nvPicPr>
          <p:cNvPr id="8" name="Image 3" descr="https://pitch-assets-ccb95893-de3f-4266-973c-20049231b248.s3.eu-west-1.amazonaws.com/try-pitch-pdf-export-logo.svg">
            <a:hlinkClick r:id="rId6" tooltip="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638742385167-96fc60e12f59?crop=entropy&amp;cs=tinysrgb&amp;fit=max&amp;fm=jpg&amp;ixid=M3wyMTIyMnwwfDF8c2VhcmNofDI5fHxHcmFkaWVudHxlbnwwfHx8fDE3MDgwMjI3NDB8MA&amp;ixlib=rb-4.0.3&amp;q=80&amp;w=1080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6567" y="466748"/>
            <a:ext cx="8229600" cy="3962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Проблемы, возникшие при обработке корпуса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76567" y="862721"/>
            <a:ext cx="8229600" cy="2514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endParaRPr lang="en-US" sz="1350" dirty="0"/>
          </a:p>
          <a:p>
            <a:pPr algn="l">
              <a:lnSpc>
                <a:spcPts val="3600"/>
              </a:lnSpc>
            </a:pPr>
            <a:r>
              <a:rPr lang="en-US" sz="1800" b="1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Удаление имен пользователей</a:t>
            </a:r>
            <a:endParaRPr lang="en-US" sz="1350" dirty="0"/>
          </a:p>
          <a:p>
            <a:pPr algn="l">
              <a:lnSpc>
                <a:spcPts val="2700"/>
              </a:lnSpc>
            </a:pPr>
            <a:endParaRPr lang="en-US" sz="1350" dirty="0"/>
          </a:p>
          <a:p>
            <a:pPr algn="l">
              <a:lnSpc>
                <a:spcPts val="2700"/>
              </a:lnSpc>
            </a:pPr>
            <a:r>
              <a:rPr lang="en-US" sz="1400" b="1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Оригинальный твит</a:t>
            </a:r>
            <a:endParaRPr lang="en-US" sz="1350" dirty="0"/>
          </a:p>
          <a:p>
            <a:pPr algn="l">
              <a:lnSpc>
                <a:spcPts val="2700"/>
              </a:lnSpc>
            </a:pPr>
            <a:endParaRPr lang="en-US" sz="1350" dirty="0"/>
          </a:p>
          <a:p>
            <a:pPr algn="l">
              <a:lnSpc>
                <a:spcPts val="2700"/>
              </a:lnSpc>
            </a:pPr>
            <a:endParaRPr lang="en-US" sz="1350" dirty="0"/>
          </a:p>
          <a:p>
            <a:pPr algn="l">
              <a:lnSpc>
                <a:spcPts val="2700"/>
              </a:lnSpc>
            </a:pPr>
            <a:r>
              <a:rPr lang="en-US" sz="1400" b="1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Твит, очищенный с помощью регулярного выражения</a:t>
            </a:r>
            <a:endParaRPr lang="en-US" sz="1350" dirty="0"/>
          </a:p>
        </p:txBody>
      </p:sp>
      <p:pic>
        <p:nvPicPr>
          <p:cNvPr id="6" name="Image 1" descr="https://pitch-assets-ccb95893-de3f-4266-973c-20049231b248.s3.eu-west-1.amazonaws.com/4cb1086b-49b7-414c-a01f-9eafadc81548?pitch-bytes=11647&amp;pitch-content-type=image%2Fpng">    </p:cNvPr>
          <p:cNvPicPr>
            <a:picLocks noChangeAspect="1"/>
          </p:cNvPicPr>
          <p:nvPr/>
        </p:nvPicPr>
        <p:blipFill>
          <a:blip r:embed="rId2"/>
          <a:srcRect l="0" r="0" t="5145" b="5146"/>
          <a:stretch/>
        </p:blipFill>
        <p:spPr>
          <a:xfrm>
            <a:off x="476567" y="2424709"/>
            <a:ext cx="7001175" cy="303904"/>
          </a:xfrm>
          <a:prstGeom prst="rect">
            <a:avLst/>
          </a:prstGeom>
        </p:spPr>
      </p:pic>
      <p:pic>
        <p:nvPicPr>
          <p:cNvPr id="7" name="Image 2" descr="https://pitch-assets-ccb95893-de3f-4266-973c-20049231b248.s3.eu-west-1.amazonaws.com/44ad8616-3670-4d96-af1d-1da263689ab9?pitch-bytes=5054&amp;pitch-content-type=image%2F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76567" y="3423276"/>
            <a:ext cx="6067849" cy="418210"/>
          </a:xfrm>
          <a:prstGeom prst="rect">
            <a:avLst/>
          </a:prstGeom>
        </p:spPr>
      </p:pic>
      <p:pic>
        <p:nvPicPr>
          <p:cNvPr id="8" name="Image 3" descr="https://pitch-assets-ccb95893-de3f-4266-973c-20049231b248.s3.eu-west-1.amazonaws.com/try-pitch-pdf-export-logo.svg">
            <a:hlinkClick r:id="rId6" tooltip="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638742385167-96fc60e12f59?crop=entropy&amp;cs=tinysrgb&amp;fit=max&amp;fm=jpg&amp;ixid=M3wyMTIyMnwwfDF8c2VhcmNofDI5fHxHcmFkaWVudHxlbnwwfHx8fDE3MDgwMjI3NDB8MA&amp;ixlib=rb-4.0.3&amp;q=80&amp;w=1080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0" y="0"/>
            <a:ext cx="4572000" cy="5143500"/>
          </a:xfrm>
          <a:prstGeom prst="roundRect">
            <a:avLst>
              <a:gd name="adj" fmla="val -20000"/>
            </a:avLst>
          </a:prstGeom>
          <a:solidFill>
            <a:srgbClr val="E5E7F0"/>
          </a:solidFill>
          <a:ln/>
        </p:spPr>
        <p:txBody>
          <a:bodyPr wrap="square" lIns="254000" tIns="607219" rIns="254000" bIns="607219" rtlCol="0" anchor="ctr"/>
          <a:lstStyle/>
          <a:p>
            <a:pPr algn="ctr">
              <a:lnSpc>
                <a:spcPts val="2160"/>
              </a:lnSpc>
            </a:pPr>
            <a:endParaRPr lang="en-US" sz="1350" dirty="0"/>
          </a:p>
        </p:txBody>
      </p:sp>
      <p:sp>
        <p:nvSpPr>
          <p:cNvPr id="5" name="Text 1"/>
          <p:cNvSpPr/>
          <p:nvPr/>
        </p:nvSpPr>
        <p:spPr>
          <a:xfrm>
            <a:off x="5049748" y="280402"/>
            <a:ext cx="3657600" cy="7924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Наиболее частотные токены </a:t>
            </a:r>
            <a:pPr algn="ctr">
              <a:lnSpc>
                <a:spcPts val="3120"/>
              </a:lnSpc>
            </a:pPr>
            <a:r>
              <a:rPr lang="en-US" sz="2400" b="1" i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hate speech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475634" y="280402"/>
            <a:ext cx="3657600" cy="7924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Наиболее частотные токены </a:t>
            </a:r>
            <a:pPr algn="ctr">
              <a:lnSpc>
                <a:spcPts val="3120"/>
              </a:lnSpc>
            </a:pPr>
            <a:r>
              <a:rPr lang="en-US" sz="2400" b="1" i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offensive language</a:t>
            </a:r>
            <a:endParaRPr lang="en-US" sz="2400" dirty="0"/>
          </a:p>
        </p:txBody>
      </p:sp>
      <p:pic>
        <p:nvPicPr>
          <p:cNvPr id="7" name="Image 1" descr="https://pitch-assets-ccb95893-de3f-4266-973c-20049231b248.s3.eu-west-1.amazonaws.com/74fc20e0-dfe0-4863-a4ae-757568db5d24?pitch-bytes=24358&amp;pitch-content-type=image%2F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0" y="1414888"/>
            <a:ext cx="4418272" cy="1997777"/>
          </a:xfrm>
          <a:prstGeom prst="rect">
            <a:avLst/>
          </a:prstGeom>
        </p:spPr>
      </p:pic>
      <p:pic>
        <p:nvPicPr>
          <p:cNvPr id="8" name="Image 2" descr="https://pitch-assets-ccb95893-de3f-4266-973c-20049231b248.s3.eu-west-1.amazonaws.com/4969f95a-3c0b-42f1-bb8f-6ef45198ab4b?pitch-bytes=22702&amp;pitch-content-type=image%2F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799719" y="1489226"/>
            <a:ext cx="4344281" cy="1846759"/>
          </a:xfrm>
          <a:prstGeom prst="rect">
            <a:avLst/>
          </a:prstGeom>
        </p:spPr>
      </p:pic>
      <p:pic>
        <p:nvPicPr>
          <p:cNvPr id="9" name="Image 3" descr="https://pitch-assets-ccb95893-de3f-4266-973c-20049231b248.s3.eu-west-1.amazonaws.com/try-pitch-pdf-export-logo.svg">
            <a:hlinkClick r:id="rId6" tooltip="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638742385167-96fc60e12f59?crop=entropy&amp;cs=tinysrgb&amp;fit=max&amp;fm=jpg&amp;ixid=M3wyMTIyMnwwfDF8c2VhcmNofDI5fHxHcmFkaWVudHxlbnwwfHx8fDE3MDgwMjI3NDB8MA&amp;ixlib=rb-4.0.3&amp;q=80&amp;w=1080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6250" y="477917"/>
            <a:ext cx="8229600" cy="11886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Корреляция между двумя исследуемыми классами:</a:t>
            </a:r>
            <a:endParaRPr lang="en-US" sz="2400" dirty="0"/>
          </a:p>
          <a:p>
            <a:pPr algn="ctr">
              <a:lnSpc>
                <a:spcPts val="3120"/>
              </a:lnSpc>
            </a:pPr>
            <a:r>
              <a:rPr lang="en-US" sz="2400" b="0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чем ближе коэффициент к единице, тем теснее связь между классами</a:t>
            </a:r>
            <a:endParaRPr lang="en-US" sz="2400" dirty="0"/>
          </a:p>
        </p:txBody>
      </p:sp>
      <p:pic>
        <p:nvPicPr>
          <p:cNvPr id="5" name="Image 1" descr="https://pitch-assets-ccb95893-de3f-4266-973c-20049231b248.s3.eu-west-1.amazonaws.com/8a867cd8-dffb-4555-a509-b0c62f77c6ce?pitch-bytes=25697&amp;pitch-content-type=image%2F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72634" y="1743436"/>
            <a:ext cx="7144254" cy="2048505"/>
          </a:xfrm>
          <a:prstGeom prst="rect">
            <a:avLst/>
          </a:prstGeom>
        </p:spPr>
      </p:pic>
      <p:pic>
        <p:nvPicPr>
          <p:cNvPr id="6" name="Image 2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917"/>
            <a:ext cx="8229600" cy="3962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Корреляция между двумя исследуемыми классами</a:t>
            </a:r>
            <a:endParaRPr lang="en-US" sz="2400" dirty="0"/>
          </a:p>
        </p:txBody>
      </p:sp>
      <p:pic>
        <p:nvPicPr>
          <p:cNvPr id="4" name="Image 0" descr="https://pitch-assets-ccb95893-de3f-4266-973c-20049231b248.s3.eu-west-1.amazonaws.com/3fad708b-cbc6-4599-af05-84c06122d249?pitch-bytes=75574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405886" y="996131"/>
            <a:ext cx="4649626" cy="3937746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враждебной и оскорбительной лексики в соц. сетях</dc:title>
  <dc:subject>PptxGenJS Presentation</dc:subject>
  <dc:creator>Pitch Software GmbH</dc:creator>
  <cp:lastModifiedBy>Pitch Software GmbH</cp:lastModifiedBy>
  <cp:revision>1</cp:revision>
  <dcterms:created xsi:type="dcterms:W3CDTF">2024-02-18T15:58:28Z</dcterms:created>
  <dcterms:modified xsi:type="dcterms:W3CDTF">2024-02-18T15:58:28Z</dcterms:modified>
</cp:coreProperties>
</file>