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embeddedFontLst>
    <p:embeddedFont>
      <p:font typeface="Lato"/>
      <p:boldItalic r:id="rId26"/>
      <p:regular r:id="rId27"/>
      <p:italic r:id="rId28"/>
      <p:bold r:id="rId2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6" Type="http://schemas.openxmlformats.org/officeDocument/2006/relationships/font" Target="fonts/Lato-boldItalic.fntdata"/><Relationship Id="rId27" Type="http://schemas.openxmlformats.org/officeDocument/2006/relationships/font" Target="fonts/Lato-regular.fntdata"/><Relationship Id="rId28" Type="http://schemas.openxmlformats.org/officeDocument/2006/relationships/font" Target="fonts/Lato-italic.fntdata"/><Relationship Id="rId29" Type="http://schemas.openxmlformats.org/officeDocument/2006/relationships/font" Target="fonts/Lato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3-1.png"/><Relationship Id="rId2" Type="http://schemas.openxmlformats.org/officeDocument/2006/relationships/image" Target="../media/image-13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sv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/?utm_medium=product-presentation&amp;utm_source=powerpoint-export&amp;utm_campaign=last_slide&amp;utm_content=" TargetMode="External"/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pitch.com?utm_medium=product-presentation&amp;utm_source=powerpoint-export&amp;utm_campaign=bottom_bar_cta&amp;utm_content=9595dfb9-b620-4d6f-85aa-54e6c95fc1a1&amp;utm_term=PDF-PPTX-lastslide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images.unsplash.com/photo-1512941937669-90a1b58e7e9c?crop=entropy&amp;cs=tinysrgb&amp;fit=max&amp;fm=jpg&amp;ixid=M3wyMTIyMnwwfDF8c2VhcmNofDczfHxzb2NpYWwlMjBtZWRpYXxlbnwwfHx8fDE3MTk1NjEwNDR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7813" b="781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36" y="1336"/>
            <a:ext cx="8191500" cy="1097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E5E7F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Распознавание враждебной лексики в соц. сетях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1336" y="3809103"/>
            <a:ext cx="2468513" cy="365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880"/>
              </a:lnSpc>
            </a:pPr>
            <a:r>
              <a:rPr lang="en-US" sz="1800" b="1" spc="12" kern="0" dirty="0">
                <a:solidFill>
                  <a:srgbClr val="E5E7F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Мадина Магомедова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14" y="4262718"/>
            <a:ext cx="1494036" cy="274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160"/>
              </a:lnSpc>
            </a:pPr>
            <a:r>
              <a:rPr lang="en-US" sz="1400" b="0" spc="12" kern="0" dirty="0">
                <a:solidFill>
                  <a:srgbClr val="E5E7F0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28.06.2024</a:t>
            </a:r>
            <a:endParaRPr lang="en-US" sz="1350" dirty="0"/>
          </a:p>
        </p:txBody>
      </p:sp>
      <p:pic>
        <p:nvPicPr>
          <p:cNvPr id="7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654" y="271049"/>
            <a:ext cx="8191202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Сравнение матриц путаницы двух моделей классического МО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906008" y="4392773"/>
            <a:ext cx="3857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Градиентный бустинг</a:t>
            </a:r>
            <a:endParaRPr lang="en-US" sz="1125" dirty="0"/>
          </a:p>
        </p:txBody>
      </p:sp>
      <p:pic>
        <p:nvPicPr>
          <p:cNvPr id="5" name="Image 0" descr="https://pitch-assets-ccb95893-de3f-4266-973c-20049231b248.s3.eu-west-1.amazonaws.com/49d345de-2cad-4c77-ac0f-2d7b889f1a91?pitch-bytes=43976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70138" y="1264444"/>
            <a:ext cx="4273022" cy="2875555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3279351d-dbb9-411f-afda-c126555c396d?pitch-bytes=42935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828245" y="1264556"/>
            <a:ext cx="4318121" cy="274187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6654" y="4395760"/>
            <a:ext cx="33914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Логистическая регрессия</a:t>
            </a:r>
            <a:endParaRPr lang="en-US" sz="1125" dirty="0"/>
          </a:p>
        </p:txBody>
      </p:sp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Использование ансамбля для бинарной классификации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8be1e7d8-67b7-4d00-92a6-3aaf03c21648?pitch-bytes=22929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6250" y="1909399"/>
            <a:ext cx="5924550" cy="1966112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Использование ансамбля для бинарной классификации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bd76db34-0438-4fde-882a-86982d2516b0?pitch-bytes=1439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6250" y="1883842"/>
            <a:ext cx="5977143" cy="1909989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1329" y="475687"/>
            <a:ext cx="8191500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Параметры, функция активации, потерь и метод оптимизации полносвязной нейросети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1776245"/>
            <a:ext cx="8191500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Входной слой = количество слов в словаре +1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Скрытые слои по 500 нейронов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Выходной слой = 1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Количество эпох = 500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​Функция активации после каждого слоя, кроме последнего - ReLu, после последнего слоя - Sigmoid, т.к. бинарная классификация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Функция потерь - BCELoss</a:t>
            </a:r>
            <a:endParaRPr lang="en-US" sz="1350" dirty="0"/>
          </a:p>
          <a:p>
            <a:pPr algn="l" marL="190500" indent="-190500">
              <a:lnSpc>
                <a:spcPts val="2700"/>
              </a:lnSpc>
              <a:buSzPct val="100000"/>
              <a:buChar char="•"/>
            </a:pPr>
            <a:r>
              <a:rPr lang="en-US" sz="14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Метод оптимизации - SGD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График функции потерь для тренировочных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875ce520-b5fe-4e62-abaf-37923c0e3150?pitch-bytes=7174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747643" y="1264864"/>
            <a:ext cx="5642751" cy="387863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Результаты тестирования на готовых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78626367-977c-4045-beac-684453a2f1fb?pitch-bytes=1391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6250" y="1868291"/>
            <a:ext cx="6527024" cy="1902462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Предобработка комментариев с Youtube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250" y="923865"/>
            <a:ext cx="34826" cy="109716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  <a:p>
            <a:pPr algn="l">
              <a:lnSpc>
                <a:spcPts val="216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dba088ca-987c-4dd8-bd58-25457e0b903d?pitch-bytes=27700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9121" y="1569749"/>
            <a:ext cx="6562002" cy="1752813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Результаты тестирования модели на своих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63beaa98-676f-4b85-8ce3-cf9b8e7f6e95?pitch-bytes=12652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7917" y="1782854"/>
            <a:ext cx="7021832" cy="1895565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654" y="279343"/>
            <a:ext cx="8191202" cy="73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88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Результаты тестирования модели на готовых и на своих данных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611" y="4435485"/>
            <a:ext cx="3857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Готовый датасет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5283716" y="4437209"/>
            <a:ext cx="38576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800"/>
              </a:lnSpc>
            </a:pPr>
            <a:r>
              <a:rPr lang="en-US" sz="1100" b="1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Свои данные</a:t>
            </a:r>
            <a:endParaRPr lang="en-US" sz="1125" dirty="0"/>
          </a:p>
        </p:txBody>
      </p:sp>
      <p:pic>
        <p:nvPicPr>
          <p:cNvPr id="6" name="Image 0" descr="https://pitch-assets-ccb95893-de3f-4266-973c-20049231b248.s3.eu-west-1.amazonaws.com/035d3fc4-8d66-4af6-a59d-5e84a2203774?pitch-bytes=36379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5389" y="1334933"/>
            <a:ext cx="4054422" cy="3031070"/>
          </a:xfrm>
          <a:prstGeom prst="rect">
            <a:avLst/>
          </a:prstGeom>
        </p:spPr>
      </p:pic>
      <p:pic>
        <p:nvPicPr>
          <p:cNvPr id="7" name="Image 1" descr="https://pitch-assets-ccb95893-de3f-4266-973c-20049231b248.s3.eu-west-1.amazonaws.com/bbfce38e-2e77-4b8b-bf44-245a1d90a5e8?pitch-bytes=32530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017337" y="1458201"/>
            <a:ext cx="3991102" cy="2907803"/>
          </a:xfrm>
          <a:prstGeom prst="rect">
            <a:avLst/>
          </a:prstGeom>
        </p:spPr>
      </p:pic>
      <p:pic>
        <p:nvPicPr>
          <p:cNvPr id="8" name="Image 2" descr="https://pitch-assets-ccb95893-de3f-4266-973c-20049231b248.s3.eu-west-1.amazonaws.com/try-pitch-pdf-export-logo.svg">
            <a:hlinkClick r:id="rId5" tooltip="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D0E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https://pitch-assets-ccb95893-de3f-4266-973c-20049231b248.s3.eu-west-1.amazonaws.com/e77ace16-0c5d-4c12-bf3a-c8e5ee38c03e?pitch-bytes=102388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https://pitch-assets-ccb95893-de3f-4266-973c-20049231b248.s3.eu-west-1.amazonaws.com/2f9e2d8e-590b-4ba5-bf4d-045861e91daa?pitch-bytes=202963&amp;pitch-content-type=image%2F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144376" y="3373067"/>
            <a:ext cx="2856374" cy="457020"/>
          </a:xfrm>
          <a:prstGeom prst="rect">
            <a:avLst/>
          </a:prstGeom>
          <a:effectLst>
            <a:outerShdw sx="100000" sy="100000" kx="0" ky="0" algn="bl" rotWithShape="0" blurRad="152400" dist="50800" dir="3780000">
              <a:srgbClr val="000000">
                <a:alpha val="1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1915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Задачи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191500" cy="308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190500" indent="-190500">
              <a:lnSpc>
                <a:spcPts val="3600"/>
              </a:lnSpc>
              <a:buSzPct val="100000"/>
              <a:buChar char="•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Создание модели, способной распознавать оскорбительный контент из социальных сетей</a:t>
            </a:r>
            <a:endParaRPr lang="en-US" sz="1350" dirty="0"/>
          </a:p>
          <a:p>
            <a:pPr algn="l" marL="190500" indent="-190500">
              <a:lnSpc>
                <a:spcPts val="3600"/>
              </a:lnSpc>
              <a:buSzPct val="100000"/>
              <a:buChar char="•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Сравнение моделей классического машинного обучения и полносвязной нейросети</a:t>
            </a:r>
            <a:endParaRPr lang="en-US" sz="1350" dirty="0"/>
          </a:p>
          <a:p>
            <a:pPr algn="l" marL="190500" indent="-190500">
              <a:lnSpc>
                <a:spcPts val="3600"/>
              </a:lnSpc>
              <a:buSzPct val="100000"/>
              <a:buChar char="•"/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Сравнение результатов тестирования полносвязной нейросети на данных из готового корпуса и на собственных данных</a:t>
            </a:r>
            <a:endParaRPr lang="en-US" sz="1350" dirty="0"/>
          </a:p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 tooltip=""/>
      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191500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Используемые данные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191500" cy="1828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600"/>
              </a:lnSpc>
            </a:pPr>
            <a:r>
              <a:rPr lang="en-US" sz="1800" b="0" spc="12" kern="0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Для проекта был взят готовый корпус с сайта kaggle.com, содержащий 440905 твитов, размеченных вручную и поделенных на две категории: враждебные и нейтральные.    Кроме того, был собран небольшой корус из 374 комметариев к видео на Youtube и к посту на Reddit, содержащих оскорбительную лексику.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10c2b113-ab7b-42e2-ba8c-125d0753d837?pitch-bytes=48640&amp;pitch-content-type=image%2Fpng">    </p:cNvPr>
          <p:cNvPicPr>
            <a:picLocks noChangeAspect="1"/>
          </p:cNvPicPr>
          <p:nvPr/>
        </p:nvPicPr>
        <p:blipFill>
          <a:blip r:embed="rId1"/>
          <a:srcRect l="0" r="0" t="1324" b="1324"/>
          <a:stretch/>
        </p:blipFill>
        <p:spPr>
          <a:xfrm>
            <a:off x="541298" y="2919431"/>
            <a:ext cx="8053600" cy="1892246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52" cy="396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Свой корпус из комментариев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14d3ea0e-830b-42f4-86a1-a6618b22e56e?pitch-bytes=32652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23925" y="1332571"/>
            <a:ext cx="6741640" cy="199833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1714" y="359582"/>
            <a:ext cx="8191054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Особенности готового корпуса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3a5f1235-6b52-4be0-ac49-cc0bdb1dda04?pitch-bytes=41518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3105" y="1381736"/>
            <a:ext cx="5460932" cy="260958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Балансировка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e72c844b-b68f-4909-9ca0-c09f2f6e4a3d?pitch-bytes=30877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391543" y="1242627"/>
            <a:ext cx="5660828" cy="2497571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Предобработка твитов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4b634a8f-c121-47d1-86b5-d570e7d67f3d?pitch-bytes=21069&amp;pitch-content-type=image%2Fpng">    </p:cNvPr>
          <p:cNvPicPr>
            <a:picLocks noChangeAspect="1"/>
          </p:cNvPicPr>
          <p:nvPr/>
        </p:nvPicPr>
        <p:blipFill>
          <a:blip r:embed="rId1"/>
          <a:srcRect l="6206" r="6206" t="0" b="0"/>
          <a:stretch/>
        </p:blipFill>
        <p:spPr>
          <a:xfrm>
            <a:off x="476250" y="1399700"/>
            <a:ext cx="6865398" cy="1702046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Использование логистической регрессии для бинарной классификации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b017678c-cf24-4c8c-b11d-2256bd35e097?pitch-bytes=15012&amp;pitch-content-type=image%2F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76250" y="2020067"/>
            <a:ext cx="5825938" cy="1800618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250" y="477917"/>
            <a:ext cx="8191203" cy="792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Использование градиентного бустинга для бинарной классификации данных</a:t>
            </a:r>
            <a:endParaRPr lang="en-US" sz="2400" dirty="0"/>
          </a:p>
        </p:txBody>
      </p:sp>
      <p:pic>
        <p:nvPicPr>
          <p:cNvPr id="4" name="Image 0" descr="https://pitch-assets-ccb95893-de3f-4266-973c-20049231b248.s3.eu-west-1.amazonaws.com/79cb7ad8-2765-48ed-96ba-db2b0fd8ff9b?pitch-bytes=14739&amp;pitch-content-type=image%2Fpng">    </p:cNvPr>
          <p:cNvPicPr>
            <a:picLocks noChangeAspect="1"/>
          </p:cNvPicPr>
          <p:nvPr/>
        </p:nvPicPr>
        <p:blipFill>
          <a:blip r:embed="rId1"/>
          <a:srcRect l="1281" r="1281" t="0" b="0"/>
          <a:stretch/>
        </p:blipFill>
        <p:spPr>
          <a:xfrm>
            <a:off x="477131" y="2004475"/>
            <a:ext cx="5798761" cy="1796461"/>
          </a:xfrm>
          <a:prstGeom prst="rect">
            <a:avLst/>
          </a:prstGeom>
        </p:spPr>
      </p:pic>
      <p:pic>
        <p:nvPicPr>
          <p:cNvPr id="5" name="Image 1" descr="https://pitch-assets-ccb95893-de3f-4266-973c-20049231b248.s3.eu-west-1.amazonaws.com/try-pitch-pdf-export-logo.svg">
            <a:hlinkClick r:id="rId4" tooltip="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r="0" t="0" b="0"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No.2</dc:title>
  <dc:subject>PptxGenJS Presentation</dc:subject>
  <dc:creator>Pitch Software GmbH</dc:creator>
  <cp:lastModifiedBy>Pitch Software GmbH</cp:lastModifiedBy>
  <cp:revision>1</cp:revision>
  <dcterms:created xsi:type="dcterms:W3CDTF">2024-06-29T09:01:20Z</dcterms:created>
  <dcterms:modified xsi:type="dcterms:W3CDTF">2024-06-29T09:01:20Z</dcterms:modified>
</cp:coreProperties>
</file>