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1"/>
  </p:notesMasterIdLst>
  <p:sldIdLst>
    <p:sldId id="256" r:id="rId2"/>
    <p:sldId id="257" r:id="rId3"/>
    <p:sldId id="290" r:id="rId4"/>
    <p:sldId id="291" r:id="rId5"/>
    <p:sldId id="292" r:id="rId6"/>
    <p:sldId id="293" r:id="rId7"/>
    <p:sldId id="307" r:id="rId8"/>
    <p:sldId id="298" r:id="rId9"/>
    <p:sldId id="308" r:id="rId10"/>
    <p:sldId id="309" r:id="rId11"/>
    <p:sldId id="297" r:id="rId12"/>
    <p:sldId id="305" r:id="rId13"/>
    <p:sldId id="299" r:id="rId14"/>
    <p:sldId id="300" r:id="rId15"/>
    <p:sldId id="301" r:id="rId16"/>
    <p:sldId id="302" r:id="rId17"/>
    <p:sldId id="303" r:id="rId18"/>
    <p:sldId id="304" r:id="rId19"/>
    <p:sldId id="28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E525E9-8962-4DA4-B0B1-B3B8F8E1666A}">
          <p14:sldIdLst>
            <p14:sldId id="256"/>
            <p14:sldId id="257"/>
            <p14:sldId id="290"/>
            <p14:sldId id="291"/>
            <p14:sldId id="292"/>
            <p14:sldId id="293"/>
            <p14:sldId id="307"/>
          </p14:sldIdLst>
        </p14:section>
        <p14:section name="Untitled Section" id="{B8801C18-96CB-4E3B-AD2E-1DDF1BF697EC}">
          <p14:sldIdLst>
            <p14:sldId id="298"/>
            <p14:sldId id="308"/>
            <p14:sldId id="309"/>
            <p14:sldId id="297"/>
            <p14:sldId id="305"/>
            <p14:sldId id="299"/>
            <p14:sldId id="300"/>
            <p14:sldId id="301"/>
            <p14:sldId id="302"/>
            <p14:sldId id="303"/>
            <p14:sldId id="304"/>
            <p14:sldId id="28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76" autoAdjust="0"/>
    <p:restoredTop sz="94660"/>
  </p:normalViewPr>
  <p:slideViewPr>
    <p:cSldViewPr>
      <p:cViewPr varScale="1">
        <p:scale>
          <a:sx n="74" d="100"/>
          <a:sy n="74" d="100"/>
        </p:scale>
        <p:origin x="114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110F4B-8399-4593-BE80-4917AB330D46}" type="datetimeFigureOut">
              <a:rPr lang="en-US" smtClean="0"/>
              <a:t>12/1/2021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9D356-9898-4091-B7D4-B18CEC11F9AD}" type="slidenum">
              <a:rPr lang="en-US" smtClean="0"/>
              <a:t>‹#›</a:t>
            </a:fld>
            <a:endParaRPr lang="en-US"/>
          </a:p>
        </p:txBody>
      </p:sp>
    </p:spTree>
    <p:extLst>
      <p:ext uri="{BB962C8B-B14F-4D97-AF65-F5344CB8AC3E}">
        <p14:creationId xmlns:p14="http://schemas.microsoft.com/office/powerpoint/2010/main" val="1200273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D9D356-9898-4091-B7D4-B18CEC11F9AD}" type="slidenum">
              <a:rPr lang="en-US" smtClean="0"/>
              <a:t>1</a:t>
            </a:fld>
            <a:endParaRPr lang="en-US"/>
          </a:p>
        </p:txBody>
      </p:sp>
    </p:spTree>
    <p:extLst>
      <p:ext uri="{BB962C8B-B14F-4D97-AF65-F5344CB8AC3E}">
        <p14:creationId xmlns:p14="http://schemas.microsoft.com/office/powerpoint/2010/main" val="1196818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592CB8-30A0-4C2D-91B5-73AC20275DCC}" type="datetime1">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ED0407-2BD9-460B-808E-44286D7EC802}" type="datetime1">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71136D-CD44-4EC0-9C3D-85E8C4D62FB9}" type="datetime1">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F49F16-9C02-4181-AB5B-3C57F8BC2AF0}" type="datetime1">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6291E6-66BA-4D45-B1B3-81C2FC384583}" type="datetime1">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927106-5C34-4E72-99E2-1FCDCF32ED0F}" type="datetime1">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D9D2BC-E0E3-4407-8ADF-1C853B84C5BE}" type="datetime1">
              <a:rPr lang="en-US" smtClean="0"/>
              <a:t>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5794D31-501C-43DF-B557-7FC61A32FFAF}" type="datetime1">
              <a:rPr lang="en-US" smtClean="0"/>
              <a:t>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491C03-5F38-41F2-94AD-F4180F46B54A}" type="datetime1">
              <a:rPr lang="en-US" smtClean="0"/>
              <a:t>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EB1AB2-53D0-4BB6-83E5-1F6DCC8BB7C1}" type="datetime1">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FA3018-9A56-4323-A62C-FC57C17EAFD7}" type="datetime1">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D714345-0C9F-4D0C-9F13-70BEE31C14D0}" type="datetime1">
              <a:rPr lang="en-US" smtClean="0"/>
              <a:t>12/1/2021</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DaTa</a:t>
            </a:r>
            <a:r>
              <a:rPr lang="en-US" dirty="0" smtClean="0"/>
              <a:t> Structures</a:t>
            </a:r>
            <a:endParaRPr lang="en-US" dirty="0"/>
          </a:p>
        </p:txBody>
      </p:sp>
      <p:sp>
        <p:nvSpPr>
          <p:cNvPr id="3" name="Subtitle 2"/>
          <p:cNvSpPr>
            <a:spLocks noGrp="1"/>
          </p:cNvSpPr>
          <p:nvPr>
            <p:ph type="subTitle" idx="1"/>
          </p:nvPr>
        </p:nvSpPr>
        <p:spPr/>
        <p:txBody>
          <a:bodyPr>
            <a:normAutofit lnSpcReduction="10000"/>
          </a:bodyPr>
          <a:lstStyle/>
          <a:p>
            <a:r>
              <a:rPr lang="en-US" dirty="0" smtClean="0"/>
              <a:t>Arrays</a:t>
            </a:r>
          </a:p>
          <a:p>
            <a:endParaRPr lang="en-US" dirty="0"/>
          </a:p>
          <a:p>
            <a:r>
              <a:rPr lang="en-US" dirty="0"/>
              <a:t>By</a:t>
            </a:r>
          </a:p>
          <a:p>
            <a:r>
              <a:rPr lang="en-US" dirty="0"/>
              <a:t>Zainab </a:t>
            </a:r>
            <a:r>
              <a:rPr lang="en-US" dirty="0" smtClean="0"/>
              <a:t>Malik</a:t>
            </a:r>
            <a:endParaRPr lang="en-US" dirty="0"/>
          </a:p>
        </p:txBody>
      </p:sp>
    </p:spTree>
    <p:extLst>
      <p:ext uri="{BB962C8B-B14F-4D97-AF65-F5344CB8AC3E}">
        <p14:creationId xmlns:p14="http://schemas.microsoft.com/office/powerpoint/2010/main" val="35007011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Searching Operation: Binary Search</a:t>
            </a:r>
          </a:p>
        </p:txBody>
      </p:sp>
      <p:sp>
        <p:nvSpPr>
          <p:cNvPr id="3" name="Content Placeholder 2"/>
          <p:cNvSpPr>
            <a:spLocks noGrp="1"/>
          </p:cNvSpPr>
          <p:nvPr>
            <p:ph idx="1"/>
          </p:nvPr>
        </p:nvSpPr>
        <p:spPr>
          <a:xfrm>
            <a:off x="457200" y="1600200"/>
            <a:ext cx="8229600" cy="4953000"/>
          </a:xfrm>
        </p:spPr>
        <p:txBody>
          <a:bodyPr>
            <a:normAutofit fontScale="47500" lnSpcReduction="20000"/>
          </a:bodyPr>
          <a:lstStyle/>
          <a:p>
            <a:pPr marL="0" indent="0">
              <a:buNone/>
            </a:pPr>
            <a:r>
              <a:rPr lang="en-US" sz="3100" b="1" dirty="0" err="1" smtClean="0"/>
              <a:t>BinarySearch</a:t>
            </a:r>
            <a:r>
              <a:rPr lang="en-US" sz="3100" b="1" dirty="0" smtClean="0"/>
              <a:t>(a</a:t>
            </a:r>
            <a:r>
              <a:rPr lang="en-US" sz="3100" b="1" dirty="0"/>
              <a:t>, n, item, </a:t>
            </a:r>
            <a:r>
              <a:rPr lang="en-US" sz="3100" b="1" dirty="0" err="1"/>
              <a:t>loc</a:t>
            </a:r>
            <a:r>
              <a:rPr lang="en-US" sz="3100" b="1" dirty="0"/>
              <a:t>)</a:t>
            </a:r>
          </a:p>
          <a:p>
            <a:pPr marL="0" indent="0">
              <a:buNone/>
            </a:pPr>
            <a:r>
              <a:rPr lang="en-US" sz="2900" i="1" dirty="0">
                <a:latin typeface="Calibri" panose="020F0502020204030204" pitchFamily="34" charset="0"/>
              </a:rPr>
              <a:t>Here </a:t>
            </a:r>
            <a:r>
              <a:rPr lang="en-US" sz="2900" b="1" i="1" dirty="0">
                <a:latin typeface="Calibri" panose="020F0502020204030204" pitchFamily="34" charset="0"/>
              </a:rPr>
              <a:t>a</a:t>
            </a:r>
            <a:r>
              <a:rPr lang="en-US" sz="2900" i="1" dirty="0">
                <a:latin typeface="Calibri" panose="020F0502020204030204" pitchFamily="34" charset="0"/>
              </a:rPr>
              <a:t> is a linear array of size </a:t>
            </a:r>
            <a:r>
              <a:rPr lang="en-US" sz="2900" b="1" i="1" dirty="0">
                <a:latin typeface="Calibri" panose="020F0502020204030204" pitchFamily="34" charset="0"/>
              </a:rPr>
              <a:t>n</a:t>
            </a:r>
            <a:r>
              <a:rPr lang="en-US" sz="2900" i="1" dirty="0">
                <a:latin typeface="Calibri" panose="020F0502020204030204" pitchFamily="34" charset="0"/>
              </a:rPr>
              <a:t>. This algorithm  finds the location of the </a:t>
            </a:r>
            <a:r>
              <a:rPr lang="en-US" sz="2900" b="1" i="1" dirty="0" smtClean="0">
                <a:latin typeface="Calibri" panose="020F0502020204030204" pitchFamily="34" charset="0"/>
              </a:rPr>
              <a:t>item</a:t>
            </a:r>
            <a:r>
              <a:rPr lang="en-US" sz="2900" i="1" dirty="0" smtClean="0">
                <a:latin typeface="Calibri" panose="020F0502020204030204" pitchFamily="34" charset="0"/>
              </a:rPr>
              <a:t> in sorted (</a:t>
            </a:r>
            <a:r>
              <a:rPr lang="en-US" sz="2900" i="1" dirty="0" err="1" smtClean="0">
                <a:latin typeface="Calibri" panose="020F0502020204030204" pitchFamily="34" charset="0"/>
              </a:rPr>
              <a:t>asdending</a:t>
            </a:r>
            <a:r>
              <a:rPr lang="en-US" sz="2900" i="1" dirty="0" smtClean="0">
                <a:latin typeface="Calibri" panose="020F0502020204030204" pitchFamily="34" charset="0"/>
              </a:rPr>
              <a:t>) </a:t>
            </a:r>
            <a:r>
              <a:rPr lang="en-US" sz="2900" i="1" dirty="0">
                <a:latin typeface="Calibri" panose="020F0502020204030204" pitchFamily="34" charset="0"/>
              </a:rPr>
              <a:t>linear array </a:t>
            </a:r>
            <a:r>
              <a:rPr lang="en-US" sz="2900" b="1" i="1" dirty="0">
                <a:latin typeface="Calibri" panose="020F0502020204030204" pitchFamily="34" charset="0"/>
              </a:rPr>
              <a:t>a</a:t>
            </a:r>
            <a:r>
              <a:rPr lang="en-US" sz="2900" i="1" dirty="0">
                <a:latin typeface="Calibri" panose="020F0502020204030204" pitchFamily="34" charset="0"/>
              </a:rPr>
              <a:t>. If search end in success it sets </a:t>
            </a:r>
            <a:r>
              <a:rPr lang="en-US" sz="2900" b="1" i="1" dirty="0" err="1">
                <a:latin typeface="Calibri" panose="020F0502020204030204" pitchFamily="34" charset="0"/>
              </a:rPr>
              <a:t>loc</a:t>
            </a:r>
            <a:r>
              <a:rPr lang="en-US" sz="2900" i="1" dirty="0">
                <a:latin typeface="Calibri" panose="020F0502020204030204" pitchFamily="34" charset="0"/>
              </a:rPr>
              <a:t> to the index of the element; otherwise it sets </a:t>
            </a:r>
            <a:r>
              <a:rPr lang="en-US" sz="2900" b="1" i="1" dirty="0" err="1">
                <a:latin typeface="Calibri" panose="020F0502020204030204" pitchFamily="34" charset="0"/>
              </a:rPr>
              <a:t>loc</a:t>
            </a:r>
            <a:r>
              <a:rPr lang="en-US" sz="2900" i="1" dirty="0">
                <a:latin typeface="Calibri" panose="020F0502020204030204" pitchFamily="34" charset="0"/>
              </a:rPr>
              <a:t> to -1</a:t>
            </a:r>
            <a:r>
              <a:rPr lang="en-US" sz="2900" i="1" dirty="0" smtClean="0">
                <a:latin typeface="Calibri" panose="020F0502020204030204" pitchFamily="34" charset="0"/>
              </a:rPr>
              <a:t>. here variables </a:t>
            </a:r>
            <a:r>
              <a:rPr lang="en-US" sz="2900" b="1" i="1" dirty="0" smtClean="0">
                <a:latin typeface="Calibri" panose="020F0502020204030204" pitchFamily="34" charset="0"/>
              </a:rPr>
              <a:t>beg</a:t>
            </a:r>
            <a:r>
              <a:rPr lang="en-US" sz="2900" i="1" dirty="0" smtClean="0">
                <a:latin typeface="Calibri" panose="020F0502020204030204" pitchFamily="34" charset="0"/>
              </a:rPr>
              <a:t> and </a:t>
            </a:r>
            <a:r>
              <a:rPr lang="en-US" sz="2900" b="1" i="1" dirty="0" smtClean="0">
                <a:latin typeface="Calibri" panose="020F0502020204030204" pitchFamily="34" charset="0"/>
              </a:rPr>
              <a:t>end</a:t>
            </a:r>
            <a:r>
              <a:rPr lang="en-US" sz="2900" i="1" dirty="0" smtClean="0">
                <a:latin typeface="Calibri" panose="020F0502020204030204" pitchFamily="34" charset="0"/>
              </a:rPr>
              <a:t> are used to keep track of the first and last element of the array and variable </a:t>
            </a:r>
            <a:r>
              <a:rPr lang="en-US" sz="2900" b="1" i="1" dirty="0" smtClean="0">
                <a:latin typeface="Calibri" panose="020F0502020204030204" pitchFamily="34" charset="0"/>
              </a:rPr>
              <a:t>mid</a:t>
            </a:r>
            <a:r>
              <a:rPr lang="en-US" sz="2900" i="1" dirty="0" smtClean="0">
                <a:latin typeface="Calibri" panose="020F0502020204030204" pitchFamily="34" charset="0"/>
              </a:rPr>
              <a:t> is used as index of the middle element of the array under consideration.</a:t>
            </a:r>
            <a:endParaRPr lang="en-US" sz="2900" i="1" dirty="0">
              <a:latin typeface="Calibri" panose="020F0502020204030204" pitchFamily="34" charset="0"/>
            </a:endParaRPr>
          </a:p>
          <a:p>
            <a:pPr marL="0" indent="0">
              <a:buNone/>
            </a:pPr>
            <a:endParaRPr lang="en-US" sz="2300" i="1" dirty="0"/>
          </a:p>
          <a:p>
            <a:pPr marL="457200" indent="-457200">
              <a:buFont typeface="+mj-lt"/>
              <a:buAutoNum type="arabicPeriod"/>
            </a:pPr>
            <a:r>
              <a:rPr lang="en-US" dirty="0" smtClean="0"/>
              <a:t>Set beg=0                                              </a:t>
            </a:r>
          </a:p>
          <a:p>
            <a:pPr marL="457200" indent="-457200">
              <a:buFont typeface="+mj-lt"/>
              <a:buAutoNum type="arabicPeriod"/>
            </a:pPr>
            <a:r>
              <a:rPr lang="en-US" dirty="0" smtClean="0"/>
              <a:t>Set end=n-1</a:t>
            </a:r>
          </a:p>
          <a:p>
            <a:pPr marL="457200" indent="-457200">
              <a:buFont typeface="+mj-lt"/>
              <a:buAutoNum type="arabicPeriod"/>
            </a:pPr>
            <a:r>
              <a:rPr lang="en-US" dirty="0" smtClean="0"/>
              <a:t>Set mid= (</a:t>
            </a:r>
            <a:r>
              <a:rPr lang="en-US" dirty="0" err="1" smtClean="0"/>
              <a:t>beg+end</a:t>
            </a:r>
            <a:r>
              <a:rPr lang="en-US" dirty="0" smtClean="0"/>
              <a:t>)/2</a:t>
            </a:r>
          </a:p>
          <a:p>
            <a:pPr marL="457200" indent="-457200">
              <a:buFont typeface="+mj-lt"/>
              <a:buAutoNum type="arabicPeriod"/>
            </a:pPr>
            <a:r>
              <a:rPr lang="en-US" dirty="0" smtClean="0"/>
              <a:t>Repeat steps 5 and 6 while ((beg ≤ end) &amp;&amp; (a[mid] ≠ item))</a:t>
            </a:r>
          </a:p>
          <a:p>
            <a:pPr marL="457200" indent="-457200">
              <a:buFont typeface="+mj-lt"/>
              <a:buAutoNum type="arabicPeriod"/>
            </a:pPr>
            <a:r>
              <a:rPr lang="en-US" dirty="0" smtClean="0"/>
              <a:t>      if(item &lt; a[mid])  then</a:t>
            </a:r>
          </a:p>
          <a:p>
            <a:pPr marL="0" indent="0">
              <a:buNone/>
            </a:pPr>
            <a:r>
              <a:rPr lang="en-US" dirty="0" smtClean="0"/>
              <a:t>                     Set end=mid-1                    </a:t>
            </a:r>
          </a:p>
          <a:p>
            <a:pPr marL="0" indent="0">
              <a:buNone/>
            </a:pPr>
            <a:r>
              <a:rPr lang="en-US" dirty="0" smtClean="0"/>
              <a:t>                else</a:t>
            </a:r>
          </a:p>
          <a:p>
            <a:pPr marL="0" indent="0">
              <a:buNone/>
            </a:pPr>
            <a:r>
              <a:rPr lang="en-US" smtClean="0"/>
              <a:t>+</a:t>
            </a:r>
          </a:p>
          <a:p>
            <a:pPr marL="0" indent="0">
              <a:buNone/>
            </a:pPr>
            <a:endParaRPr lang="en-US" dirty="0" smtClean="0"/>
          </a:p>
          <a:p>
            <a:pPr marL="0" indent="0">
              <a:buNone/>
            </a:pPr>
            <a:r>
              <a:rPr lang="en-US" dirty="0"/>
              <a:t>	 </a:t>
            </a:r>
            <a:r>
              <a:rPr lang="en-US" dirty="0" smtClean="0"/>
              <a:t>Set beg=mid+1</a:t>
            </a:r>
          </a:p>
          <a:p>
            <a:pPr marL="0" indent="0">
              <a:buNone/>
            </a:pPr>
            <a:r>
              <a:rPr lang="en-US" dirty="0" smtClean="0"/>
              <a:t>                </a:t>
            </a:r>
            <a:r>
              <a:rPr lang="en-US" dirty="0" err="1" smtClean="0"/>
              <a:t>Endif</a:t>
            </a:r>
            <a:endParaRPr lang="en-US" dirty="0" smtClean="0"/>
          </a:p>
          <a:p>
            <a:pPr marL="457200" indent="-457200">
              <a:buFont typeface="+mj-lt"/>
              <a:buAutoNum type="arabicPeriod" startAt="6"/>
            </a:pPr>
            <a:r>
              <a:rPr lang="en-US" dirty="0" smtClean="0"/>
              <a:t>      Set mid= (</a:t>
            </a:r>
            <a:r>
              <a:rPr lang="en-US" dirty="0" err="1" smtClean="0"/>
              <a:t>beg+end</a:t>
            </a:r>
            <a:r>
              <a:rPr lang="en-US" dirty="0" smtClean="0"/>
              <a:t>) /2                      // shift mid</a:t>
            </a:r>
          </a:p>
          <a:p>
            <a:pPr marL="457200" indent="-457200">
              <a:buFont typeface="+mj-lt"/>
              <a:buAutoNum type="arabicPeriod" startAt="6"/>
            </a:pPr>
            <a:r>
              <a:rPr lang="en-US" dirty="0" err="1" smtClean="0"/>
              <a:t>Endwhile</a:t>
            </a:r>
            <a:endParaRPr lang="en-US" dirty="0" smtClean="0"/>
          </a:p>
          <a:p>
            <a:pPr marL="457200" indent="-457200">
              <a:buFont typeface="+mj-lt"/>
              <a:buAutoNum type="arabicPeriod" startAt="6"/>
            </a:pPr>
            <a:r>
              <a:rPr lang="en-US" dirty="0" smtClean="0"/>
              <a:t>If( beg &gt; end ) then</a:t>
            </a:r>
          </a:p>
          <a:p>
            <a:pPr marL="0" indent="0">
              <a:buNone/>
            </a:pPr>
            <a:r>
              <a:rPr lang="en-US" dirty="0" smtClean="0"/>
              <a:t>                    Set </a:t>
            </a:r>
            <a:r>
              <a:rPr lang="en-US" dirty="0" err="1" smtClean="0"/>
              <a:t>loc</a:t>
            </a:r>
            <a:r>
              <a:rPr lang="en-US" dirty="0" smtClean="0"/>
              <a:t>=-1                              //item not found</a:t>
            </a:r>
          </a:p>
          <a:p>
            <a:pPr marL="0" indent="0">
              <a:buNone/>
            </a:pPr>
            <a:r>
              <a:rPr lang="en-US" dirty="0" smtClean="0"/>
              <a:t>            Else</a:t>
            </a:r>
          </a:p>
          <a:p>
            <a:pPr marL="0" indent="0">
              <a:buNone/>
            </a:pPr>
            <a:r>
              <a:rPr lang="en-US" dirty="0" smtClean="0"/>
              <a:t>                    Set </a:t>
            </a:r>
            <a:r>
              <a:rPr lang="en-US" dirty="0" err="1" smtClean="0"/>
              <a:t>loc</a:t>
            </a:r>
            <a:r>
              <a:rPr lang="en-US" dirty="0" smtClean="0"/>
              <a:t> =mid	</a:t>
            </a:r>
            <a:r>
              <a:rPr lang="en-US" dirty="0"/>
              <a:t> </a:t>
            </a:r>
            <a:r>
              <a:rPr lang="en-US" dirty="0" smtClean="0"/>
              <a:t>       //item found at mid</a:t>
            </a:r>
          </a:p>
          <a:p>
            <a:pPr marL="0" indent="0">
              <a:buNone/>
            </a:pPr>
            <a:r>
              <a:rPr lang="en-US" dirty="0" smtClean="0"/>
              <a:t>            </a:t>
            </a:r>
            <a:r>
              <a:rPr lang="en-US" dirty="0" err="1" smtClean="0"/>
              <a:t>Endif</a:t>
            </a:r>
            <a:endParaRPr lang="en-US" dirty="0" smtClean="0"/>
          </a:p>
          <a:p>
            <a:pPr marL="457200" indent="-457200">
              <a:buFont typeface="+mj-lt"/>
              <a:buAutoNum type="arabicPeriod" startAt="9"/>
            </a:pPr>
            <a:r>
              <a:rPr lang="en-US" dirty="0" smtClean="0"/>
              <a:t>Exit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104114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Searching </a:t>
            </a:r>
            <a:r>
              <a:rPr lang="en-US" dirty="0" smtClean="0"/>
              <a:t>Operation: Binary Search</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862" y="1524000"/>
            <a:ext cx="5367338" cy="4995672"/>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917576073"/>
              </p:ext>
            </p:extLst>
          </p:nvPr>
        </p:nvGraphicFramePr>
        <p:xfrm>
          <a:off x="5886450" y="1562100"/>
          <a:ext cx="3124198" cy="741680"/>
        </p:xfrm>
        <a:graphic>
          <a:graphicData uri="http://schemas.openxmlformats.org/drawingml/2006/table">
            <a:tbl>
              <a:tblPr firstRow="1" bandRow="1">
                <a:tableStyleId>{5C22544A-7EE6-4342-B048-85BDC9FD1C3A}</a:tableStyleId>
              </a:tblPr>
              <a:tblGrid>
                <a:gridCol w="446314"/>
                <a:gridCol w="446314"/>
                <a:gridCol w="446314"/>
                <a:gridCol w="446314"/>
                <a:gridCol w="446314"/>
                <a:gridCol w="446314"/>
                <a:gridCol w="446314"/>
              </a:tblGrid>
              <a:tr h="370840">
                <a:tc>
                  <a:txBody>
                    <a:bodyPr/>
                    <a:lstStyle/>
                    <a:p>
                      <a:r>
                        <a:rPr lang="en-US" dirty="0" smtClean="0">
                          <a:solidFill>
                            <a:schemeClr val="tx1"/>
                          </a:solidFill>
                        </a:rPr>
                        <a:t>0</a:t>
                      </a:r>
                      <a:endParaRPr lang="en-US" dirty="0">
                        <a:solidFill>
                          <a:schemeClr val="tx1"/>
                        </a:solidFill>
                      </a:endParaRPr>
                    </a:p>
                  </a:txBody>
                  <a:tcPr/>
                </a:tc>
                <a:tc>
                  <a:txBody>
                    <a:bodyPr/>
                    <a:lstStyle/>
                    <a:p>
                      <a:r>
                        <a:rPr lang="en-US" dirty="0" smtClean="0">
                          <a:solidFill>
                            <a:schemeClr val="tx1"/>
                          </a:solidFill>
                        </a:rPr>
                        <a:t>1</a:t>
                      </a:r>
                      <a:endParaRPr lang="en-US" dirty="0">
                        <a:solidFill>
                          <a:schemeClr val="tx1"/>
                        </a:solidFill>
                      </a:endParaRPr>
                    </a:p>
                  </a:txBody>
                  <a:tcPr/>
                </a:tc>
                <a:tc>
                  <a:txBody>
                    <a:bodyPr/>
                    <a:lstStyle/>
                    <a:p>
                      <a:r>
                        <a:rPr lang="en-US" dirty="0" smtClean="0">
                          <a:solidFill>
                            <a:schemeClr val="tx1"/>
                          </a:solidFill>
                        </a:rPr>
                        <a:t>2</a:t>
                      </a:r>
                      <a:endParaRPr lang="en-US" dirty="0">
                        <a:solidFill>
                          <a:schemeClr val="tx1"/>
                        </a:solidFill>
                      </a:endParaRPr>
                    </a:p>
                  </a:txBody>
                  <a:tcPr/>
                </a:tc>
                <a:tc>
                  <a:txBody>
                    <a:bodyPr/>
                    <a:lstStyle/>
                    <a:p>
                      <a:r>
                        <a:rPr lang="en-US" dirty="0" smtClean="0">
                          <a:solidFill>
                            <a:schemeClr val="tx1"/>
                          </a:solidFill>
                        </a:rPr>
                        <a:t>3</a:t>
                      </a:r>
                      <a:endParaRPr lang="en-US" dirty="0">
                        <a:solidFill>
                          <a:schemeClr val="tx1"/>
                        </a:solidFill>
                      </a:endParaRPr>
                    </a:p>
                  </a:txBody>
                  <a:tcPr/>
                </a:tc>
                <a:tc>
                  <a:txBody>
                    <a:bodyPr/>
                    <a:lstStyle/>
                    <a:p>
                      <a:r>
                        <a:rPr lang="en-US" dirty="0" smtClean="0">
                          <a:solidFill>
                            <a:schemeClr val="tx1"/>
                          </a:solidFill>
                        </a:rPr>
                        <a:t>4</a:t>
                      </a:r>
                      <a:endParaRPr lang="en-US" dirty="0">
                        <a:solidFill>
                          <a:schemeClr val="tx1"/>
                        </a:solidFill>
                      </a:endParaRPr>
                    </a:p>
                  </a:txBody>
                  <a:tcPr/>
                </a:tc>
                <a:tc>
                  <a:txBody>
                    <a:bodyPr/>
                    <a:lstStyle/>
                    <a:p>
                      <a:r>
                        <a:rPr lang="en-US" dirty="0" smtClean="0">
                          <a:solidFill>
                            <a:schemeClr val="tx1"/>
                          </a:solidFill>
                        </a:rPr>
                        <a:t>5</a:t>
                      </a:r>
                      <a:endParaRPr lang="en-US" dirty="0">
                        <a:solidFill>
                          <a:schemeClr val="tx1"/>
                        </a:solidFill>
                      </a:endParaRPr>
                    </a:p>
                  </a:txBody>
                  <a:tcPr/>
                </a:tc>
                <a:tc>
                  <a:txBody>
                    <a:bodyPr/>
                    <a:lstStyle/>
                    <a:p>
                      <a:r>
                        <a:rPr lang="en-US" dirty="0" smtClean="0">
                          <a:solidFill>
                            <a:schemeClr val="tx1"/>
                          </a:solidFill>
                        </a:rPr>
                        <a:t>6</a:t>
                      </a:r>
                      <a:endParaRPr lang="en-US" dirty="0">
                        <a:solidFill>
                          <a:schemeClr val="tx1"/>
                        </a:solidFill>
                      </a:endParaRPr>
                    </a:p>
                  </a:txBody>
                  <a:tcPr/>
                </a:tc>
              </a:tr>
              <a:tr h="370840">
                <a:tc>
                  <a:txBody>
                    <a:bodyPr/>
                    <a:lstStyle/>
                    <a:p>
                      <a:r>
                        <a:rPr lang="en-US" dirty="0" smtClean="0">
                          <a:solidFill>
                            <a:schemeClr val="tx1"/>
                          </a:solidFill>
                        </a:rPr>
                        <a:t>3</a:t>
                      </a:r>
                      <a:endParaRPr lang="en-US" dirty="0">
                        <a:solidFill>
                          <a:schemeClr val="tx1"/>
                        </a:solidFill>
                      </a:endParaRPr>
                    </a:p>
                  </a:txBody>
                  <a:tcPr/>
                </a:tc>
                <a:tc>
                  <a:txBody>
                    <a:bodyPr/>
                    <a:lstStyle/>
                    <a:p>
                      <a:r>
                        <a:rPr lang="en-US" dirty="0" smtClean="0">
                          <a:solidFill>
                            <a:schemeClr val="tx1"/>
                          </a:solidFill>
                        </a:rPr>
                        <a:t>10</a:t>
                      </a:r>
                      <a:endParaRPr lang="en-US" dirty="0">
                        <a:solidFill>
                          <a:schemeClr val="tx1"/>
                        </a:solidFill>
                      </a:endParaRPr>
                    </a:p>
                  </a:txBody>
                  <a:tcPr/>
                </a:tc>
                <a:tc>
                  <a:txBody>
                    <a:bodyPr/>
                    <a:lstStyle/>
                    <a:p>
                      <a:r>
                        <a:rPr lang="en-US" dirty="0" smtClean="0">
                          <a:solidFill>
                            <a:schemeClr val="tx1"/>
                          </a:solidFill>
                        </a:rPr>
                        <a:t>15</a:t>
                      </a:r>
                      <a:endParaRPr lang="en-US" dirty="0">
                        <a:solidFill>
                          <a:schemeClr val="tx1"/>
                        </a:solidFill>
                      </a:endParaRPr>
                    </a:p>
                  </a:txBody>
                  <a:tcPr/>
                </a:tc>
                <a:tc>
                  <a:txBody>
                    <a:bodyPr/>
                    <a:lstStyle/>
                    <a:p>
                      <a:r>
                        <a:rPr lang="en-US" dirty="0" smtClean="0">
                          <a:solidFill>
                            <a:schemeClr val="tx1"/>
                          </a:solidFill>
                        </a:rPr>
                        <a:t>20</a:t>
                      </a:r>
                      <a:endParaRPr lang="en-US" dirty="0">
                        <a:solidFill>
                          <a:schemeClr val="tx1"/>
                        </a:solidFill>
                      </a:endParaRPr>
                    </a:p>
                  </a:txBody>
                  <a:tcPr/>
                </a:tc>
                <a:tc>
                  <a:txBody>
                    <a:bodyPr/>
                    <a:lstStyle/>
                    <a:p>
                      <a:r>
                        <a:rPr lang="en-US" dirty="0" smtClean="0">
                          <a:solidFill>
                            <a:schemeClr val="tx1"/>
                          </a:solidFill>
                        </a:rPr>
                        <a:t>35</a:t>
                      </a:r>
                      <a:endParaRPr lang="en-US" dirty="0">
                        <a:solidFill>
                          <a:schemeClr val="tx1"/>
                        </a:solidFill>
                      </a:endParaRPr>
                    </a:p>
                  </a:txBody>
                  <a:tcPr/>
                </a:tc>
                <a:tc>
                  <a:txBody>
                    <a:bodyPr/>
                    <a:lstStyle/>
                    <a:p>
                      <a:r>
                        <a:rPr lang="en-US" dirty="0" smtClean="0">
                          <a:solidFill>
                            <a:schemeClr val="tx1"/>
                          </a:solidFill>
                        </a:rPr>
                        <a:t>40</a:t>
                      </a:r>
                      <a:endParaRPr lang="en-US" dirty="0">
                        <a:solidFill>
                          <a:schemeClr val="tx1"/>
                        </a:solidFill>
                      </a:endParaRPr>
                    </a:p>
                  </a:txBody>
                  <a:tcPr/>
                </a:tc>
                <a:tc>
                  <a:txBody>
                    <a:bodyPr/>
                    <a:lstStyle/>
                    <a:p>
                      <a:r>
                        <a:rPr lang="en-US" dirty="0" smtClean="0">
                          <a:solidFill>
                            <a:schemeClr val="tx1"/>
                          </a:solidFill>
                        </a:rPr>
                        <a:t>60</a:t>
                      </a:r>
                      <a:endParaRPr lang="en-US" dirty="0">
                        <a:solidFill>
                          <a:schemeClr val="tx1"/>
                        </a:solidFill>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16883187"/>
              </p:ext>
            </p:extLst>
          </p:nvPr>
        </p:nvGraphicFramePr>
        <p:xfrm>
          <a:off x="5886450" y="3342068"/>
          <a:ext cx="3124198" cy="741680"/>
        </p:xfrm>
        <a:graphic>
          <a:graphicData uri="http://schemas.openxmlformats.org/drawingml/2006/table">
            <a:tbl>
              <a:tblPr firstRow="1" bandRow="1">
                <a:tableStyleId>{5C22544A-7EE6-4342-B048-85BDC9FD1C3A}</a:tableStyleId>
              </a:tblPr>
              <a:tblGrid>
                <a:gridCol w="446314"/>
                <a:gridCol w="446314"/>
                <a:gridCol w="446314"/>
                <a:gridCol w="446314"/>
                <a:gridCol w="446314"/>
                <a:gridCol w="446314"/>
                <a:gridCol w="446314"/>
              </a:tblGrid>
              <a:tr h="370840">
                <a:tc>
                  <a:txBody>
                    <a:bodyPr/>
                    <a:lstStyle/>
                    <a:p>
                      <a:r>
                        <a:rPr lang="en-US" dirty="0" smtClean="0">
                          <a:solidFill>
                            <a:schemeClr val="tx1"/>
                          </a:solidFill>
                        </a:rPr>
                        <a:t>0</a:t>
                      </a:r>
                      <a:endParaRPr lang="en-US" dirty="0">
                        <a:solidFill>
                          <a:schemeClr val="tx1"/>
                        </a:solidFill>
                      </a:endParaRPr>
                    </a:p>
                  </a:txBody>
                  <a:tcPr/>
                </a:tc>
                <a:tc>
                  <a:txBody>
                    <a:bodyPr/>
                    <a:lstStyle/>
                    <a:p>
                      <a:r>
                        <a:rPr lang="en-US" dirty="0" smtClean="0">
                          <a:solidFill>
                            <a:schemeClr val="tx1"/>
                          </a:solidFill>
                        </a:rPr>
                        <a:t>1</a:t>
                      </a:r>
                      <a:endParaRPr lang="en-US" dirty="0">
                        <a:solidFill>
                          <a:schemeClr val="tx1"/>
                        </a:solidFill>
                      </a:endParaRPr>
                    </a:p>
                  </a:txBody>
                  <a:tcPr/>
                </a:tc>
                <a:tc>
                  <a:txBody>
                    <a:bodyPr/>
                    <a:lstStyle/>
                    <a:p>
                      <a:r>
                        <a:rPr lang="en-US" dirty="0" smtClean="0">
                          <a:solidFill>
                            <a:schemeClr val="tx1"/>
                          </a:solidFill>
                        </a:rPr>
                        <a:t>2</a:t>
                      </a:r>
                      <a:endParaRPr lang="en-US" dirty="0">
                        <a:solidFill>
                          <a:schemeClr val="tx1"/>
                        </a:solidFill>
                      </a:endParaRPr>
                    </a:p>
                  </a:txBody>
                  <a:tcPr/>
                </a:tc>
                <a:tc>
                  <a:txBody>
                    <a:bodyPr/>
                    <a:lstStyle/>
                    <a:p>
                      <a:r>
                        <a:rPr lang="en-US" strike="sngStrike" dirty="0" smtClean="0"/>
                        <a:t>3</a:t>
                      </a:r>
                      <a:endParaRPr lang="en-US" strike="sngStrike" dirty="0"/>
                    </a:p>
                  </a:txBody>
                  <a:tcPr/>
                </a:tc>
                <a:tc>
                  <a:txBody>
                    <a:bodyPr/>
                    <a:lstStyle/>
                    <a:p>
                      <a:r>
                        <a:rPr lang="en-US" strike="sngStrike" dirty="0" smtClean="0"/>
                        <a:t>4</a:t>
                      </a:r>
                      <a:endParaRPr lang="en-US" strike="sngStrike" dirty="0"/>
                    </a:p>
                  </a:txBody>
                  <a:tcPr/>
                </a:tc>
                <a:tc>
                  <a:txBody>
                    <a:bodyPr/>
                    <a:lstStyle/>
                    <a:p>
                      <a:r>
                        <a:rPr lang="en-US" strike="sngStrike" dirty="0" smtClean="0"/>
                        <a:t>5</a:t>
                      </a:r>
                      <a:endParaRPr lang="en-US" strike="sngStrike" dirty="0"/>
                    </a:p>
                  </a:txBody>
                  <a:tcPr/>
                </a:tc>
                <a:tc>
                  <a:txBody>
                    <a:bodyPr/>
                    <a:lstStyle/>
                    <a:p>
                      <a:r>
                        <a:rPr lang="en-US" strike="sngStrike" dirty="0" smtClean="0"/>
                        <a:t>6</a:t>
                      </a:r>
                      <a:endParaRPr lang="en-US" strike="sngStrike" dirty="0"/>
                    </a:p>
                  </a:txBody>
                  <a:tcPr/>
                </a:tc>
              </a:tr>
              <a:tr h="370840">
                <a:tc>
                  <a:txBody>
                    <a:bodyPr/>
                    <a:lstStyle/>
                    <a:p>
                      <a:r>
                        <a:rPr lang="en-US" dirty="0" smtClean="0">
                          <a:solidFill>
                            <a:schemeClr val="tx1"/>
                          </a:solidFill>
                        </a:rPr>
                        <a:t>3</a:t>
                      </a:r>
                      <a:endParaRPr lang="en-US" dirty="0">
                        <a:solidFill>
                          <a:schemeClr val="tx1"/>
                        </a:solidFill>
                      </a:endParaRPr>
                    </a:p>
                  </a:txBody>
                  <a:tcPr/>
                </a:tc>
                <a:tc>
                  <a:txBody>
                    <a:bodyPr/>
                    <a:lstStyle/>
                    <a:p>
                      <a:r>
                        <a:rPr lang="en-US" dirty="0" smtClean="0">
                          <a:solidFill>
                            <a:schemeClr val="tx1"/>
                          </a:solidFill>
                        </a:rPr>
                        <a:t>10</a:t>
                      </a:r>
                      <a:endParaRPr lang="en-US" dirty="0">
                        <a:solidFill>
                          <a:schemeClr val="tx1"/>
                        </a:solidFill>
                      </a:endParaRPr>
                    </a:p>
                  </a:txBody>
                  <a:tcPr/>
                </a:tc>
                <a:tc>
                  <a:txBody>
                    <a:bodyPr/>
                    <a:lstStyle/>
                    <a:p>
                      <a:r>
                        <a:rPr lang="en-US" dirty="0" smtClean="0">
                          <a:solidFill>
                            <a:schemeClr val="tx1"/>
                          </a:solidFill>
                        </a:rPr>
                        <a:t>15</a:t>
                      </a:r>
                      <a:endParaRPr lang="en-US" dirty="0">
                        <a:solidFill>
                          <a:schemeClr val="tx1"/>
                        </a:solidFill>
                      </a:endParaRPr>
                    </a:p>
                  </a:txBody>
                  <a:tcPr/>
                </a:tc>
                <a:tc>
                  <a:txBody>
                    <a:bodyPr/>
                    <a:lstStyle/>
                    <a:p>
                      <a:r>
                        <a:rPr lang="en-US" strike="sngStrike" dirty="0" smtClean="0"/>
                        <a:t>20</a:t>
                      </a:r>
                      <a:endParaRPr lang="en-US" strike="sngStrike" dirty="0"/>
                    </a:p>
                  </a:txBody>
                  <a:tcPr/>
                </a:tc>
                <a:tc>
                  <a:txBody>
                    <a:bodyPr/>
                    <a:lstStyle/>
                    <a:p>
                      <a:r>
                        <a:rPr lang="en-US" strike="sngStrike" dirty="0" smtClean="0"/>
                        <a:t>35</a:t>
                      </a:r>
                      <a:endParaRPr lang="en-US" strike="sngStrike" dirty="0"/>
                    </a:p>
                  </a:txBody>
                  <a:tcPr/>
                </a:tc>
                <a:tc>
                  <a:txBody>
                    <a:bodyPr/>
                    <a:lstStyle/>
                    <a:p>
                      <a:r>
                        <a:rPr lang="en-US" strike="sngStrike" dirty="0" smtClean="0"/>
                        <a:t>40</a:t>
                      </a:r>
                      <a:endParaRPr lang="en-US" strike="sngStrike" dirty="0"/>
                    </a:p>
                  </a:txBody>
                  <a:tcPr/>
                </a:tc>
                <a:tc>
                  <a:txBody>
                    <a:bodyPr/>
                    <a:lstStyle/>
                    <a:p>
                      <a:r>
                        <a:rPr lang="en-US" strike="sngStrike" dirty="0" smtClean="0"/>
                        <a:t>60</a:t>
                      </a:r>
                      <a:endParaRPr lang="en-US" strike="sngStrike"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12822792"/>
              </p:ext>
            </p:extLst>
          </p:nvPr>
        </p:nvGraphicFramePr>
        <p:xfrm>
          <a:off x="5905500" y="5093462"/>
          <a:ext cx="3124198" cy="741680"/>
        </p:xfrm>
        <a:graphic>
          <a:graphicData uri="http://schemas.openxmlformats.org/drawingml/2006/table">
            <a:tbl>
              <a:tblPr firstRow="1" bandRow="1">
                <a:tableStyleId>{5C22544A-7EE6-4342-B048-85BDC9FD1C3A}</a:tableStyleId>
              </a:tblPr>
              <a:tblGrid>
                <a:gridCol w="446314"/>
                <a:gridCol w="446314"/>
                <a:gridCol w="446314"/>
                <a:gridCol w="446314"/>
                <a:gridCol w="446314"/>
                <a:gridCol w="446314"/>
                <a:gridCol w="446314"/>
              </a:tblGrid>
              <a:tr h="370840">
                <a:tc>
                  <a:txBody>
                    <a:bodyPr/>
                    <a:lstStyle/>
                    <a:p>
                      <a:r>
                        <a:rPr lang="en-US" dirty="0" smtClean="0">
                          <a:solidFill>
                            <a:schemeClr val="bg1"/>
                          </a:solidFill>
                        </a:rPr>
                        <a:t>0</a:t>
                      </a:r>
                      <a:endParaRPr lang="en-US" dirty="0">
                        <a:solidFill>
                          <a:schemeClr val="bg1"/>
                        </a:solidFill>
                      </a:endParaRPr>
                    </a:p>
                  </a:txBody>
                  <a:tcPr/>
                </a:tc>
                <a:tc>
                  <a:txBody>
                    <a:bodyPr/>
                    <a:lstStyle/>
                    <a:p>
                      <a:r>
                        <a:rPr lang="en-US" dirty="0" smtClean="0">
                          <a:solidFill>
                            <a:schemeClr val="bg1"/>
                          </a:solidFill>
                        </a:rPr>
                        <a:t>1</a:t>
                      </a:r>
                      <a:endParaRPr lang="en-US" dirty="0">
                        <a:solidFill>
                          <a:schemeClr val="bg1"/>
                        </a:solidFill>
                      </a:endParaRPr>
                    </a:p>
                  </a:txBody>
                  <a:tcPr/>
                </a:tc>
                <a:tc>
                  <a:txBody>
                    <a:bodyPr/>
                    <a:lstStyle/>
                    <a:p>
                      <a:r>
                        <a:rPr lang="en-US" dirty="0" smtClean="0">
                          <a:solidFill>
                            <a:schemeClr val="tx1"/>
                          </a:solidFill>
                        </a:rPr>
                        <a:t>2</a:t>
                      </a:r>
                      <a:endParaRPr lang="en-US" dirty="0">
                        <a:solidFill>
                          <a:schemeClr val="tx1"/>
                        </a:solidFill>
                      </a:endParaRPr>
                    </a:p>
                  </a:txBody>
                  <a:tcPr/>
                </a:tc>
                <a:tc>
                  <a:txBody>
                    <a:bodyPr/>
                    <a:lstStyle/>
                    <a:p>
                      <a:r>
                        <a:rPr lang="en-US" strike="sngStrike" dirty="0" smtClean="0"/>
                        <a:t>3</a:t>
                      </a:r>
                      <a:endParaRPr lang="en-US" strike="sngStrike" dirty="0"/>
                    </a:p>
                  </a:txBody>
                  <a:tcPr/>
                </a:tc>
                <a:tc>
                  <a:txBody>
                    <a:bodyPr/>
                    <a:lstStyle/>
                    <a:p>
                      <a:r>
                        <a:rPr lang="en-US" strike="sngStrike" dirty="0" smtClean="0"/>
                        <a:t>4</a:t>
                      </a:r>
                      <a:endParaRPr lang="en-US" strike="sngStrike" dirty="0"/>
                    </a:p>
                  </a:txBody>
                  <a:tcPr/>
                </a:tc>
                <a:tc>
                  <a:txBody>
                    <a:bodyPr/>
                    <a:lstStyle/>
                    <a:p>
                      <a:r>
                        <a:rPr lang="en-US" strike="sngStrike" dirty="0" smtClean="0"/>
                        <a:t>5</a:t>
                      </a:r>
                      <a:endParaRPr lang="en-US" strike="sngStrike" dirty="0"/>
                    </a:p>
                  </a:txBody>
                  <a:tcPr/>
                </a:tc>
                <a:tc>
                  <a:txBody>
                    <a:bodyPr/>
                    <a:lstStyle/>
                    <a:p>
                      <a:r>
                        <a:rPr lang="en-US" strike="sngStrike" dirty="0" smtClean="0"/>
                        <a:t>6</a:t>
                      </a:r>
                      <a:endParaRPr lang="en-US" strike="sngStrike" dirty="0"/>
                    </a:p>
                  </a:txBody>
                  <a:tcPr/>
                </a:tc>
              </a:tr>
              <a:tr h="370840">
                <a:tc>
                  <a:txBody>
                    <a:bodyPr/>
                    <a:lstStyle/>
                    <a:p>
                      <a:r>
                        <a:rPr lang="en-US" dirty="0" smtClean="0">
                          <a:solidFill>
                            <a:schemeClr val="bg1"/>
                          </a:solidFill>
                        </a:rPr>
                        <a:t>3</a:t>
                      </a:r>
                      <a:endParaRPr lang="en-US" dirty="0">
                        <a:solidFill>
                          <a:schemeClr val="bg1"/>
                        </a:solidFill>
                      </a:endParaRPr>
                    </a:p>
                  </a:txBody>
                  <a:tcPr/>
                </a:tc>
                <a:tc>
                  <a:txBody>
                    <a:bodyPr/>
                    <a:lstStyle/>
                    <a:p>
                      <a:r>
                        <a:rPr lang="en-US" dirty="0" smtClean="0">
                          <a:solidFill>
                            <a:schemeClr val="bg1"/>
                          </a:solidFill>
                        </a:rPr>
                        <a:t>10</a:t>
                      </a:r>
                      <a:endParaRPr lang="en-US" dirty="0">
                        <a:solidFill>
                          <a:schemeClr val="bg1"/>
                        </a:solidFill>
                      </a:endParaRPr>
                    </a:p>
                  </a:txBody>
                  <a:tcPr/>
                </a:tc>
                <a:tc>
                  <a:txBody>
                    <a:bodyPr/>
                    <a:lstStyle/>
                    <a:p>
                      <a:r>
                        <a:rPr lang="en-US" dirty="0" smtClean="0">
                          <a:solidFill>
                            <a:schemeClr val="tx1"/>
                          </a:solidFill>
                        </a:rPr>
                        <a:t>15</a:t>
                      </a:r>
                      <a:endParaRPr lang="en-US" dirty="0">
                        <a:solidFill>
                          <a:schemeClr val="tx1"/>
                        </a:solidFill>
                      </a:endParaRPr>
                    </a:p>
                  </a:txBody>
                  <a:tcPr/>
                </a:tc>
                <a:tc>
                  <a:txBody>
                    <a:bodyPr/>
                    <a:lstStyle/>
                    <a:p>
                      <a:r>
                        <a:rPr lang="en-US" strike="sngStrike" dirty="0" smtClean="0"/>
                        <a:t>20</a:t>
                      </a:r>
                      <a:endParaRPr lang="en-US" strike="sngStrike" dirty="0"/>
                    </a:p>
                  </a:txBody>
                  <a:tcPr/>
                </a:tc>
                <a:tc>
                  <a:txBody>
                    <a:bodyPr/>
                    <a:lstStyle/>
                    <a:p>
                      <a:r>
                        <a:rPr lang="en-US" strike="sngStrike" dirty="0" smtClean="0"/>
                        <a:t>35</a:t>
                      </a:r>
                      <a:endParaRPr lang="en-US" strike="sngStrike" dirty="0"/>
                    </a:p>
                  </a:txBody>
                  <a:tcPr/>
                </a:tc>
                <a:tc>
                  <a:txBody>
                    <a:bodyPr/>
                    <a:lstStyle/>
                    <a:p>
                      <a:r>
                        <a:rPr lang="en-US" strike="sngStrike" dirty="0" smtClean="0"/>
                        <a:t>40</a:t>
                      </a:r>
                      <a:endParaRPr lang="en-US" strike="sngStrike" dirty="0"/>
                    </a:p>
                  </a:txBody>
                  <a:tcPr/>
                </a:tc>
                <a:tc>
                  <a:txBody>
                    <a:bodyPr/>
                    <a:lstStyle/>
                    <a:p>
                      <a:r>
                        <a:rPr lang="en-US" strike="sngStrike" dirty="0" smtClean="0"/>
                        <a:t>60</a:t>
                      </a:r>
                      <a:endParaRPr lang="en-US" strike="sngStrike" dirty="0"/>
                    </a:p>
                  </a:txBody>
                  <a:tcPr/>
                </a:tc>
              </a:tr>
            </a:tbl>
          </a:graphicData>
        </a:graphic>
      </p:graphicFrame>
    </p:spTree>
    <p:extLst>
      <p:ext uri="{BB962C8B-B14F-4D97-AF65-F5344CB8AC3E}">
        <p14:creationId xmlns:p14="http://schemas.microsoft.com/office/powerpoint/2010/main" val="12148024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1905000"/>
            <a:ext cx="2514600" cy="990600"/>
          </a:xfrm>
        </p:spPr>
        <p:txBody>
          <a:bodyPr/>
          <a:lstStyle/>
          <a:p>
            <a:r>
              <a:rPr lang="en-US" dirty="0" smtClean="0"/>
              <a:t>Class Task</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3" name="Content Placeholder 2"/>
          <p:cNvSpPr>
            <a:spLocks noGrp="1"/>
          </p:cNvSpPr>
          <p:nvPr>
            <p:ph idx="4294967295"/>
          </p:nvPr>
        </p:nvSpPr>
        <p:spPr>
          <a:xfrm>
            <a:off x="685800" y="2895600"/>
            <a:ext cx="7924800" cy="1219200"/>
          </a:xfrm>
        </p:spPr>
        <p:txBody>
          <a:bodyPr/>
          <a:lstStyle/>
          <a:p>
            <a:pPr marL="0" indent="0">
              <a:buNone/>
            </a:pPr>
            <a:endParaRPr lang="en-US" dirty="0" smtClean="0"/>
          </a:p>
          <a:p>
            <a:pPr marL="0" indent="0">
              <a:buNone/>
            </a:pPr>
            <a:r>
              <a:rPr lang="en-US" dirty="0" smtClean="0"/>
              <a:t>Write an algorithm to find the largest element in an array.</a:t>
            </a:r>
            <a:endParaRPr lang="en-US" dirty="0"/>
          </a:p>
        </p:txBody>
      </p:sp>
    </p:spTree>
    <p:extLst>
      <p:ext uri="{BB962C8B-B14F-4D97-AF65-F5344CB8AC3E}">
        <p14:creationId xmlns:p14="http://schemas.microsoft.com/office/powerpoint/2010/main" val="1023637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0" y="2819400"/>
            <a:ext cx="2895600" cy="990600"/>
          </a:xfrm>
        </p:spPr>
        <p:txBody>
          <a:bodyPr/>
          <a:lstStyle/>
          <a:p>
            <a:r>
              <a:rPr lang="en-US" dirty="0" smtClean="0"/>
              <a:t>Sorting</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023474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t>Selection </a:t>
            </a:r>
            <a:r>
              <a:rPr lang="en-US" b="1" dirty="0" smtClean="0"/>
              <a:t>Sort</a:t>
            </a:r>
            <a:endParaRPr lang="en-US" dirty="0"/>
          </a:p>
        </p:txBody>
      </p:sp>
      <p:sp>
        <p:nvSpPr>
          <p:cNvPr id="5" name="Content Placeholder 4"/>
          <p:cNvSpPr>
            <a:spLocks noGrp="1"/>
          </p:cNvSpPr>
          <p:nvPr>
            <p:ph idx="1"/>
          </p:nvPr>
        </p:nvSpPr>
        <p:spPr/>
        <p:txBody>
          <a:bodyPr/>
          <a:lstStyle/>
          <a:p>
            <a:r>
              <a:rPr lang="en-US" b="1" u="sng" dirty="0"/>
              <a:t>Algorithm:</a:t>
            </a:r>
            <a:endParaRPr lang="en-US" u="sng" dirty="0"/>
          </a:p>
          <a:p>
            <a:pPr marL="457200" lvl="0" indent="-457200">
              <a:buFont typeface="+mj-lt"/>
              <a:buAutoNum type="arabicPeriod"/>
            </a:pPr>
            <a:r>
              <a:rPr lang="en-US" dirty="0"/>
              <a:t>Get a list of unsorted elements</a:t>
            </a:r>
          </a:p>
          <a:p>
            <a:pPr marL="457200" lvl="0" indent="-457200">
              <a:buFont typeface="+mj-lt"/>
              <a:buAutoNum type="arabicPeriod"/>
            </a:pPr>
            <a:r>
              <a:rPr lang="en-US" dirty="0"/>
              <a:t>Divide the list logically using a marker into two sub-lists: sorted and unsorted</a:t>
            </a:r>
          </a:p>
          <a:p>
            <a:pPr marL="457200" lvl="0" indent="-457200">
              <a:buFont typeface="+mj-lt"/>
              <a:buAutoNum type="arabicPeriod"/>
            </a:pPr>
            <a:r>
              <a:rPr lang="en-US" dirty="0"/>
              <a:t>Repeat Step 4-7 until one element is remain in unsorted list</a:t>
            </a:r>
          </a:p>
          <a:p>
            <a:pPr marL="457200" lvl="0" indent="-457200">
              <a:buFont typeface="+mj-lt"/>
              <a:buAutoNum type="arabicPeriod"/>
            </a:pPr>
            <a:r>
              <a:rPr lang="en-US" dirty="0"/>
              <a:t>Compare all elements in unsorted </a:t>
            </a:r>
            <a:r>
              <a:rPr lang="en-US" dirty="0" err="1"/>
              <a:t>sublist</a:t>
            </a:r>
            <a:endParaRPr lang="en-US" dirty="0"/>
          </a:p>
          <a:p>
            <a:pPr marL="457200" lvl="0" indent="-457200">
              <a:buFont typeface="+mj-lt"/>
              <a:buAutoNum type="arabicPeriod"/>
            </a:pPr>
            <a:r>
              <a:rPr lang="en-US" dirty="0"/>
              <a:t>Select the largest element</a:t>
            </a:r>
          </a:p>
          <a:p>
            <a:pPr marL="457200" lvl="0" indent="-457200">
              <a:buFont typeface="+mj-lt"/>
              <a:buAutoNum type="arabicPeriod"/>
            </a:pPr>
            <a:r>
              <a:rPr lang="en-US" dirty="0"/>
              <a:t>Swap it with the element at the end of the unsorted list</a:t>
            </a:r>
          </a:p>
          <a:p>
            <a:pPr marL="457200" lvl="0" indent="-457200">
              <a:buFont typeface="+mj-lt"/>
              <a:buAutoNum type="arabicPeriod"/>
            </a:pPr>
            <a:r>
              <a:rPr lang="en-US" dirty="0"/>
              <a:t>Decrement the marker</a:t>
            </a:r>
          </a:p>
          <a:p>
            <a:pPr marL="457200" lvl="0" indent="-457200">
              <a:buFont typeface="+mj-lt"/>
              <a:buAutoNum type="arabicPeriod"/>
            </a:pPr>
            <a:r>
              <a:rPr lang="en-US" dirty="0"/>
              <a:t>Stop</a:t>
            </a:r>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7554838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Selection Sort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2892570"/>
              </p:ext>
            </p:extLst>
          </p:nvPr>
        </p:nvGraphicFramePr>
        <p:xfrm>
          <a:off x="685800" y="1524000"/>
          <a:ext cx="7696200" cy="4716744"/>
        </p:xfrm>
        <a:graphic>
          <a:graphicData uri="http://schemas.openxmlformats.org/drawingml/2006/table">
            <a:tbl>
              <a:tblPr firstRow="1" firstCol="1" bandRow="1"/>
              <a:tblGrid>
                <a:gridCol w="2688747"/>
                <a:gridCol w="745595"/>
                <a:gridCol w="828439"/>
                <a:gridCol w="828439"/>
                <a:gridCol w="745595"/>
                <a:gridCol w="911282"/>
                <a:gridCol w="948103"/>
              </a:tblGrid>
              <a:tr h="375522">
                <a:tc>
                  <a:txBody>
                    <a:bodyPr/>
                    <a:lstStyle/>
                    <a:p>
                      <a:pPr marL="0" marR="0" algn="ctr">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Find Largest element in Unsorted List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5522">
                <a:tc>
                  <a:txBody>
                    <a:bodyPr/>
                    <a:lstStyle/>
                    <a:p>
                      <a:pPr marL="0" marR="0" algn="ctr">
                        <a:lnSpc>
                          <a:spcPct val="115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Swap with the Last Element of Unsorted List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375522">
                <a:tc>
                  <a:txBody>
                    <a:bodyPr/>
                    <a:lstStyle/>
                    <a:p>
                      <a:pPr marL="0" marR="0" algn="ctr">
                        <a:lnSpc>
                          <a:spcPct val="115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Find Largest element in Unsorted List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375522">
                <a:tc>
                  <a:txBody>
                    <a:bodyPr/>
                    <a:lstStyle/>
                    <a:p>
                      <a:pPr marL="0" marR="0" algn="ctr">
                        <a:lnSpc>
                          <a:spcPct val="115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Swap with the Last Element of Unsorted List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344229">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Find Largest element in Unsorted List</a:t>
                      </a: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344229">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Swap with the Last Element of Unsorted List</a:t>
                      </a: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344229">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Find Largest element in Unsorted List</a:t>
                      </a: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344229">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Swap with the Last Element of Unsorted List</a:t>
                      </a: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344229">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Find Largest element in Unsorted List</a:t>
                      </a: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344229">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Swap with the Last Element of Unsorted List</a:t>
                      </a: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344229">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Find Largest element in Unsorted List</a:t>
                      </a: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344229">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Swap with the Last Element of Unsorted List</a:t>
                      </a: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23</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78</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226" marR="612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6" name="Rectangle 5"/>
          <p:cNvSpPr/>
          <p:nvPr/>
        </p:nvSpPr>
        <p:spPr>
          <a:xfrm>
            <a:off x="5041951" y="757110"/>
            <a:ext cx="742350" cy="20002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Text Box 2"/>
          <p:cNvSpPr txBox="1"/>
          <p:nvPr/>
        </p:nvSpPr>
        <p:spPr>
          <a:xfrm>
            <a:off x="5975101" y="699960"/>
            <a:ext cx="1111499" cy="25717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a:effectLst/>
                <a:ea typeface="Calibri" panose="020F0502020204030204" pitchFamily="34" charset="0"/>
                <a:cs typeface="Times New Roman" panose="02020603050405020304" pitchFamily="18" charset="0"/>
              </a:rPr>
              <a:t>Sorted Sublist</a:t>
            </a:r>
          </a:p>
        </p:txBody>
      </p:sp>
    </p:spTree>
    <p:extLst>
      <p:ext uri="{BB962C8B-B14F-4D97-AF65-F5344CB8AC3E}">
        <p14:creationId xmlns:p14="http://schemas.microsoft.com/office/powerpoint/2010/main" val="38365152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Bubble </a:t>
            </a:r>
            <a:r>
              <a:rPr lang="en-US" b="1" dirty="0" smtClean="0"/>
              <a:t>Sort</a:t>
            </a:r>
            <a:endParaRPr lang="en-US" dirty="0"/>
          </a:p>
        </p:txBody>
      </p:sp>
      <p:sp>
        <p:nvSpPr>
          <p:cNvPr id="3" name="Content Placeholder 2"/>
          <p:cNvSpPr>
            <a:spLocks noGrp="1"/>
          </p:cNvSpPr>
          <p:nvPr>
            <p:ph idx="1"/>
          </p:nvPr>
        </p:nvSpPr>
        <p:spPr/>
        <p:txBody>
          <a:bodyPr/>
          <a:lstStyle/>
          <a:p>
            <a:r>
              <a:rPr lang="en-US" b="1" u="sng" dirty="0"/>
              <a:t>Algorithm:</a:t>
            </a:r>
            <a:endParaRPr lang="en-US" u="sng" dirty="0"/>
          </a:p>
          <a:p>
            <a:pPr marL="457200" lvl="0" indent="-457200">
              <a:buFont typeface="+mj-lt"/>
              <a:buAutoNum type="arabicPeriod"/>
            </a:pPr>
            <a:r>
              <a:rPr lang="en-US" dirty="0"/>
              <a:t>Get a list of unsorted elements</a:t>
            </a:r>
          </a:p>
          <a:p>
            <a:pPr marL="457200" lvl="0" indent="-457200">
              <a:buFont typeface="+mj-lt"/>
              <a:buAutoNum type="arabicPeriod"/>
            </a:pPr>
            <a:r>
              <a:rPr lang="en-US" dirty="0"/>
              <a:t>Divide the list logically using a marker into two sub-lists: sorted and unsorted</a:t>
            </a:r>
          </a:p>
          <a:p>
            <a:pPr marL="457200" lvl="0" indent="-457200">
              <a:buFont typeface="+mj-lt"/>
              <a:buAutoNum type="arabicPeriod"/>
            </a:pPr>
            <a:r>
              <a:rPr lang="en-US" dirty="0"/>
              <a:t>Repeat Step 4-5 until one element is remain in unsorted list</a:t>
            </a:r>
          </a:p>
          <a:p>
            <a:pPr marL="457200" lvl="0" indent="-457200">
              <a:buFont typeface="+mj-lt"/>
              <a:buAutoNum type="arabicPeriod"/>
            </a:pPr>
            <a:r>
              <a:rPr lang="en-US" dirty="0"/>
              <a:t>The largest element is bubbled from the unsorted list and move to the sorted list</a:t>
            </a:r>
          </a:p>
          <a:p>
            <a:pPr marL="457200" lvl="0" indent="-457200">
              <a:buFont typeface="+mj-lt"/>
              <a:buAutoNum type="arabicPeriod"/>
            </a:pPr>
            <a:r>
              <a:rPr lang="en-US" dirty="0"/>
              <a:t>Decrement the marker</a:t>
            </a:r>
          </a:p>
          <a:p>
            <a:pPr marL="457200" lvl="0" indent="-457200">
              <a:buFont typeface="+mj-lt"/>
              <a:buAutoNum type="arabicPeriod"/>
            </a:pPr>
            <a:r>
              <a:rPr lang="en-US" dirty="0"/>
              <a:t>Stop</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42775283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Bubble Sort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56373667"/>
              </p:ext>
            </p:extLst>
          </p:nvPr>
        </p:nvGraphicFramePr>
        <p:xfrm>
          <a:off x="1676400" y="1490662"/>
          <a:ext cx="6172199" cy="4995926"/>
        </p:xfrm>
        <a:graphic>
          <a:graphicData uri="http://schemas.openxmlformats.org/drawingml/2006/table">
            <a:tbl>
              <a:tblPr firstRow="1" firstCol="1" bandRow="1"/>
              <a:tblGrid>
                <a:gridCol w="2156320"/>
                <a:gridCol w="597953"/>
                <a:gridCol w="664391"/>
                <a:gridCol w="664391"/>
                <a:gridCol w="597953"/>
                <a:gridCol w="730831"/>
                <a:gridCol w="760360"/>
              </a:tblGrid>
              <a:tr h="911507">
                <a:tc gridSpan="7">
                  <a:txBody>
                    <a:bodyPr/>
                    <a:lstStyle/>
                    <a:p>
                      <a:pPr marL="0" marR="0">
                        <a:lnSpc>
                          <a:spcPct val="115000"/>
                        </a:lnSpc>
                        <a:spcBef>
                          <a:spcPts val="0"/>
                        </a:spcBef>
                        <a:spcAft>
                          <a:spcPts val="0"/>
                        </a:spcAft>
                        <a:tabLst>
                          <a:tab pos="1590675" algn="l"/>
                          <a:tab pos="2585720" algn="ctr"/>
                        </a:tabLst>
                      </a:pPr>
                      <a:endParaRPr lang="en-US" sz="10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000">
                          <a:effectLst/>
                          <a:latin typeface="Calibri" panose="020F0502020204030204" pitchFamily="34" charset="0"/>
                          <a:ea typeface="Calibri" panose="020F0502020204030204" pitchFamily="34" charset="0"/>
                          <a:cs typeface="Times New Roman" panose="02020603050405020304" pitchFamily="18" charset="0"/>
                        </a:rPr>
                        <a:t>Comparison</a:t>
                      </a:r>
                    </a:p>
                    <a:p>
                      <a:pPr marL="0" marR="0">
                        <a:lnSpc>
                          <a:spcPct val="115000"/>
                        </a:lnSpc>
                        <a:spcBef>
                          <a:spcPts val="0"/>
                        </a:spcBef>
                        <a:spcAft>
                          <a:spcPts val="1000"/>
                        </a:spcAft>
                      </a:pPr>
                      <a:r>
                        <a:rPr lang="en-US" sz="1000">
                          <a:effectLst/>
                          <a:latin typeface="Calibri" panose="020F0502020204030204" pitchFamily="34" charset="0"/>
                          <a:ea typeface="Calibri" panose="020F0502020204030204" pitchFamily="34" charset="0"/>
                          <a:cs typeface="Times New Roman" panose="02020603050405020304" pitchFamily="18" charset="0"/>
                        </a:rPr>
                        <a:t>Sorted Sublist</a:t>
                      </a:r>
                    </a:p>
                    <a:p>
                      <a:r>
                        <a:rPr lang="en-US" sz="1100">
                          <a:effectLst/>
                          <a:latin typeface="Calibri" panose="020F0502020204030204" pitchFamily="34" charset="0"/>
                        </a:rPr>
                        <a:t>		</a:t>
                      </a:r>
                      <a:r>
                        <a:rPr lang="en-US" sz="1000">
                          <a:effectLst/>
                          <a:latin typeface="Calibri" panose="020F0502020204030204" pitchFamily="34" charset="0"/>
                        </a:rPr>
                        <a:t> </a:t>
                      </a: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8823">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Step 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78</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823">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Step 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823">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Step 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823">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Step 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823">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Step 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r>
              <a:tr h="188823">
                <a:tc>
                  <a:txBody>
                    <a:bodyPr/>
                    <a:lstStyle/>
                    <a:p>
                      <a:pPr marL="0" marR="0" algn="ctr">
                        <a:lnSpc>
                          <a:spcPct val="115000"/>
                        </a:lnSpc>
                        <a:spcBef>
                          <a:spcPts val="0"/>
                        </a:spcBef>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Step5</a:t>
                      </a: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188823">
                <a:tc>
                  <a:txBody>
                    <a:bodyPr/>
                    <a:lstStyle/>
                    <a:p>
                      <a:pPr marL="0" marR="0" algn="ctr">
                        <a:lnSpc>
                          <a:spcPct val="115000"/>
                        </a:lnSpc>
                        <a:spcBef>
                          <a:spcPts val="0"/>
                        </a:spcBef>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Step 4</a:t>
                      </a: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188823">
                <a:tc>
                  <a:txBody>
                    <a:bodyPr/>
                    <a:lstStyle/>
                    <a:p>
                      <a:pPr marL="0" marR="0" algn="ctr">
                        <a:lnSpc>
                          <a:spcPct val="115000"/>
                        </a:lnSpc>
                        <a:spcBef>
                          <a:spcPts val="0"/>
                        </a:spcBef>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Step 4</a:t>
                      </a: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188823">
                <a:tc>
                  <a:txBody>
                    <a:bodyPr/>
                    <a:lstStyle/>
                    <a:p>
                      <a:pPr marL="0" marR="0" algn="ctr">
                        <a:lnSpc>
                          <a:spcPct val="115000"/>
                        </a:lnSpc>
                        <a:spcBef>
                          <a:spcPts val="0"/>
                        </a:spcBef>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Step 4</a:t>
                      </a: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188823">
                <a:tc>
                  <a:txBody>
                    <a:bodyPr/>
                    <a:lstStyle/>
                    <a:p>
                      <a:pPr marL="0" marR="0" algn="ctr">
                        <a:lnSpc>
                          <a:spcPct val="115000"/>
                        </a:lnSpc>
                        <a:spcBef>
                          <a:spcPts val="0"/>
                        </a:spcBef>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Step 4</a:t>
                      </a: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188823">
                <a:tc>
                  <a:txBody>
                    <a:bodyPr/>
                    <a:lstStyle/>
                    <a:p>
                      <a:pPr marL="0" marR="0" algn="ctr">
                        <a:lnSpc>
                          <a:spcPct val="115000"/>
                        </a:lnSpc>
                        <a:spcBef>
                          <a:spcPts val="0"/>
                        </a:spcBef>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Step5</a:t>
                      </a: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188823">
                <a:tc>
                  <a:txBody>
                    <a:bodyPr/>
                    <a:lstStyle/>
                    <a:p>
                      <a:pPr marL="0" marR="0" algn="ctr">
                        <a:lnSpc>
                          <a:spcPct val="115000"/>
                        </a:lnSpc>
                        <a:spcBef>
                          <a:spcPts val="0"/>
                        </a:spcBef>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Step 4</a:t>
                      </a: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188823">
                <a:tc>
                  <a:txBody>
                    <a:bodyPr/>
                    <a:lstStyle/>
                    <a:p>
                      <a:pPr marL="0" marR="0" algn="ctr">
                        <a:lnSpc>
                          <a:spcPct val="115000"/>
                        </a:lnSpc>
                        <a:spcBef>
                          <a:spcPts val="0"/>
                        </a:spcBef>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Step 4</a:t>
                      </a: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188823">
                <a:tc>
                  <a:txBody>
                    <a:bodyPr/>
                    <a:lstStyle/>
                    <a:p>
                      <a:pPr marL="0" marR="0" algn="ctr">
                        <a:lnSpc>
                          <a:spcPct val="115000"/>
                        </a:lnSpc>
                        <a:spcBef>
                          <a:spcPts val="0"/>
                        </a:spcBef>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Step 4</a:t>
                      </a: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188823">
                <a:tc>
                  <a:txBody>
                    <a:bodyPr/>
                    <a:lstStyle/>
                    <a:p>
                      <a:pPr marL="0" marR="0" algn="ctr">
                        <a:lnSpc>
                          <a:spcPct val="115000"/>
                        </a:lnSpc>
                        <a:spcBef>
                          <a:spcPts val="0"/>
                        </a:spcBef>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Step 5</a:t>
                      </a: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188823">
                <a:tc>
                  <a:txBody>
                    <a:bodyPr/>
                    <a:lstStyle/>
                    <a:p>
                      <a:pPr marL="0" marR="0" algn="ctr">
                        <a:lnSpc>
                          <a:spcPct val="115000"/>
                        </a:lnSpc>
                        <a:spcBef>
                          <a:spcPts val="0"/>
                        </a:spcBef>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Step 4</a:t>
                      </a: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188823">
                <a:tc>
                  <a:txBody>
                    <a:bodyPr/>
                    <a:lstStyle/>
                    <a:p>
                      <a:pPr marL="0" marR="0" algn="ctr">
                        <a:lnSpc>
                          <a:spcPct val="115000"/>
                        </a:lnSpc>
                        <a:spcBef>
                          <a:spcPts val="0"/>
                        </a:spcBef>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Step 4</a:t>
                      </a: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188823">
                <a:tc>
                  <a:txBody>
                    <a:bodyPr/>
                    <a:lstStyle/>
                    <a:p>
                      <a:pPr marL="0" marR="0" algn="ctr">
                        <a:lnSpc>
                          <a:spcPct val="115000"/>
                        </a:lnSpc>
                        <a:spcBef>
                          <a:spcPts val="0"/>
                        </a:spcBef>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Step5</a:t>
                      </a: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188823">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Step 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188823">
                <a:tc>
                  <a:txBody>
                    <a:bodyPr/>
                    <a:lstStyle/>
                    <a:p>
                      <a:pPr marL="0" marR="0" algn="ctr">
                        <a:lnSpc>
                          <a:spcPct val="115000"/>
                        </a:lnSpc>
                        <a:spcBef>
                          <a:spcPts val="0"/>
                        </a:spcBef>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Step 5</a:t>
                      </a: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188823">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Step 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78</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573" marR="61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6" name="Rectangle 5"/>
          <p:cNvSpPr/>
          <p:nvPr/>
        </p:nvSpPr>
        <p:spPr>
          <a:xfrm>
            <a:off x="3729037" y="1874456"/>
            <a:ext cx="457200" cy="20002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Text Box 2"/>
          <p:cNvSpPr txBox="1"/>
          <p:nvPr/>
        </p:nvSpPr>
        <p:spPr>
          <a:xfrm>
            <a:off x="4557712" y="1874456"/>
            <a:ext cx="1323975" cy="25717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a:effectLst/>
                <a:ea typeface="Calibri" panose="020F0502020204030204" pitchFamily="34" charset="0"/>
                <a:cs typeface="Times New Roman" panose="02020603050405020304" pitchFamily="18" charset="0"/>
              </a:rPr>
              <a:t>Sorted Sublist</a:t>
            </a:r>
          </a:p>
        </p:txBody>
      </p:sp>
      <p:sp>
        <p:nvSpPr>
          <p:cNvPr id="8" name="Rectangle 7"/>
          <p:cNvSpPr/>
          <p:nvPr/>
        </p:nvSpPr>
        <p:spPr>
          <a:xfrm>
            <a:off x="3729037" y="1555590"/>
            <a:ext cx="457200" cy="20002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rgbClr val="00B0F0"/>
              </a:solidFill>
            </a:endParaRPr>
          </a:p>
        </p:txBody>
      </p:sp>
      <p:sp>
        <p:nvSpPr>
          <p:cNvPr id="9" name="Text Box 4"/>
          <p:cNvSpPr txBox="1"/>
          <p:nvPr/>
        </p:nvSpPr>
        <p:spPr>
          <a:xfrm>
            <a:off x="4549773" y="1536540"/>
            <a:ext cx="1323975" cy="25717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a:effectLst/>
                <a:ea typeface="Calibri" panose="020F0502020204030204" pitchFamily="34" charset="0"/>
                <a:cs typeface="Times New Roman" panose="02020603050405020304" pitchFamily="18" charset="0"/>
              </a:rPr>
              <a:t>Comparison</a:t>
            </a:r>
          </a:p>
        </p:txBody>
      </p:sp>
    </p:spTree>
    <p:extLst>
      <p:ext uri="{BB962C8B-B14F-4D97-AF65-F5344CB8AC3E}">
        <p14:creationId xmlns:p14="http://schemas.microsoft.com/office/powerpoint/2010/main" val="21818507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a:t>
            </a:r>
            <a:endParaRPr lang="en-US" dirty="0"/>
          </a:p>
        </p:txBody>
      </p:sp>
      <p:sp>
        <p:nvSpPr>
          <p:cNvPr id="3" name="Content Placeholder 2"/>
          <p:cNvSpPr>
            <a:spLocks noGrp="1"/>
          </p:cNvSpPr>
          <p:nvPr>
            <p:ph idx="1"/>
          </p:nvPr>
        </p:nvSpPr>
        <p:spPr/>
        <p:txBody>
          <a:bodyPr>
            <a:normAutofit/>
          </a:bodyPr>
          <a:lstStyle/>
          <a:p>
            <a:r>
              <a:rPr lang="en-US" dirty="0" smtClean="0"/>
              <a:t>Task 1: Understand the procedure of Insertion sort by performing dry-run</a:t>
            </a:r>
          </a:p>
          <a:p>
            <a:r>
              <a:rPr lang="en-US" dirty="0" smtClean="0"/>
              <a:t>Task 2: Implement Insertion Sort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9378403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29000" y="2743200"/>
            <a:ext cx="2362200" cy="990600"/>
          </a:xfrm>
        </p:spPr>
        <p:txBody>
          <a:bodyPr>
            <a:normAutofit fontScale="90000"/>
          </a:bodyPr>
          <a:lstStyle/>
          <a:p>
            <a:r>
              <a:rPr lang="en-US" dirty="0"/>
              <a:t>Thank You</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352795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lstStyle/>
          <a:p>
            <a:pPr lvl="0"/>
            <a:r>
              <a:rPr lang="en-US" dirty="0" smtClean="0"/>
              <a:t>Concept of Arrays</a:t>
            </a:r>
          </a:p>
          <a:p>
            <a:pPr lvl="0"/>
            <a:r>
              <a:rPr lang="en-US" dirty="0" smtClean="0"/>
              <a:t>Array Representation</a:t>
            </a:r>
          </a:p>
          <a:p>
            <a:pPr lvl="0"/>
            <a:r>
              <a:rPr lang="en-US" dirty="0" smtClean="0"/>
              <a:t>Operations performed on arrays</a:t>
            </a:r>
          </a:p>
          <a:p>
            <a:pPr lvl="0"/>
            <a:r>
              <a:rPr lang="en-US" dirty="0" smtClean="0"/>
              <a:t>Limitation of arrays</a:t>
            </a:r>
          </a:p>
          <a:p>
            <a:pPr lvl="0"/>
            <a:r>
              <a:rPr lang="en-US" dirty="0" smtClean="0"/>
              <a:t>Application of linear Arrays</a:t>
            </a:r>
          </a:p>
          <a:p>
            <a:pPr lvl="0"/>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920852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a:xfrm>
            <a:off x="457200" y="1600200"/>
            <a:ext cx="8229600" cy="2286000"/>
          </a:xfrm>
        </p:spPr>
        <p:txBody>
          <a:bodyPr/>
          <a:lstStyle/>
          <a:p>
            <a:pPr algn="just"/>
            <a:r>
              <a:rPr lang="en-US" dirty="0" smtClean="0"/>
              <a:t>A linear array is a list of finite number of homogeneous data elements such that</a:t>
            </a:r>
          </a:p>
          <a:p>
            <a:pPr lvl="1"/>
            <a:r>
              <a:rPr lang="en-US" dirty="0" smtClean="0"/>
              <a:t>The elements of the array are referenced by an index set consisting of n consecutive integer numbers</a:t>
            </a:r>
          </a:p>
          <a:p>
            <a:pPr lvl="1"/>
            <a:r>
              <a:rPr lang="en-US" dirty="0" smtClean="0"/>
              <a:t>The elements of the array are stored in consecutive memory locations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pic>
        <p:nvPicPr>
          <p:cNvPr id="5" name="Picture 4"/>
          <p:cNvPicPr>
            <a:picLocks noChangeAspect="1"/>
          </p:cNvPicPr>
          <p:nvPr/>
        </p:nvPicPr>
        <p:blipFill>
          <a:blip r:embed="rId2"/>
          <a:stretch>
            <a:fillRect/>
          </a:stretch>
        </p:blipFill>
        <p:spPr>
          <a:xfrm>
            <a:off x="1828800" y="3962400"/>
            <a:ext cx="5486400" cy="1700403"/>
          </a:xfrm>
          <a:prstGeom prst="rect">
            <a:avLst/>
          </a:prstGeom>
        </p:spPr>
      </p:pic>
    </p:spTree>
    <p:extLst>
      <p:ext uri="{BB962C8B-B14F-4D97-AF65-F5344CB8AC3E}">
        <p14:creationId xmlns:p14="http://schemas.microsoft.com/office/powerpoint/2010/main" val="3834800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Representation in Memory</a:t>
            </a:r>
            <a:endParaRPr lang="en-US" dirty="0"/>
          </a:p>
        </p:txBody>
      </p:sp>
      <p:sp>
        <p:nvSpPr>
          <p:cNvPr id="3" name="Content Placeholder 2"/>
          <p:cNvSpPr>
            <a:spLocks noGrp="1"/>
          </p:cNvSpPr>
          <p:nvPr>
            <p:ph idx="1"/>
          </p:nvPr>
        </p:nvSpPr>
        <p:spPr/>
        <p:txBody>
          <a:bodyPr/>
          <a:lstStyle/>
          <a:p>
            <a:r>
              <a:rPr lang="en-US" dirty="0" smtClean="0"/>
              <a:t>Memory of a computer system is simply a sequence of addressed location.</a:t>
            </a:r>
          </a:p>
          <a:p>
            <a:endParaRPr lang="en-US" dirty="0"/>
          </a:p>
          <a:p>
            <a:endParaRPr lang="en-US" dirty="0" smtClean="0"/>
          </a:p>
          <a:p>
            <a:endParaRPr lang="en-US" dirty="0" smtClean="0"/>
          </a:p>
          <a:p>
            <a:endParaRPr lang="en-US" dirty="0"/>
          </a:p>
          <a:p>
            <a:endParaRPr lang="en-US" dirty="0" smtClean="0"/>
          </a:p>
          <a:p>
            <a:pPr algn="just"/>
            <a:r>
              <a:rPr lang="en-US" dirty="0" smtClean="0"/>
              <a:t>As arrays are stored in consecutive memory locations, the system need not to keep track of the address of every element of that array, but needs to keep the address of first element only (base address)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pic>
        <p:nvPicPr>
          <p:cNvPr id="5" name="Picture 4"/>
          <p:cNvPicPr>
            <a:picLocks noChangeAspect="1"/>
          </p:cNvPicPr>
          <p:nvPr/>
        </p:nvPicPr>
        <p:blipFill rotWithShape="1">
          <a:blip r:embed="rId2"/>
          <a:srcRect r="28215"/>
          <a:stretch/>
        </p:blipFill>
        <p:spPr>
          <a:xfrm>
            <a:off x="2590800" y="2438400"/>
            <a:ext cx="3910013" cy="2209801"/>
          </a:xfrm>
          <a:prstGeom prst="rect">
            <a:avLst/>
          </a:prstGeom>
        </p:spPr>
      </p:pic>
    </p:spTree>
    <p:extLst>
      <p:ext uri="{BB962C8B-B14F-4D97-AF65-F5344CB8AC3E}">
        <p14:creationId xmlns:p14="http://schemas.microsoft.com/office/powerpoint/2010/main" val="38571176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Representation in Memory</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13841137"/>
              </p:ext>
            </p:extLst>
          </p:nvPr>
        </p:nvGraphicFramePr>
        <p:xfrm>
          <a:off x="990600" y="1524000"/>
          <a:ext cx="2438400" cy="5120640"/>
        </p:xfrm>
        <a:graphic>
          <a:graphicData uri="http://schemas.openxmlformats.org/drawingml/2006/table">
            <a:tbl>
              <a:tblPr firstRow="1" bandRow="1">
                <a:tableStyleId>{5940675A-B579-460E-94D1-54222C63F5DA}</a:tableStyleId>
              </a:tblPr>
              <a:tblGrid>
                <a:gridCol w="1219200"/>
                <a:gridCol w="1219200"/>
              </a:tblGrid>
              <a:tr h="330200">
                <a:tc>
                  <a:txBody>
                    <a:bodyPr/>
                    <a:lstStyle/>
                    <a:p>
                      <a:r>
                        <a:rPr lang="en-US" dirty="0" smtClean="0"/>
                        <a:t>Address</a:t>
                      </a:r>
                      <a:endParaRPr lang="en-US" dirty="0"/>
                    </a:p>
                  </a:txBody>
                  <a:tcPr/>
                </a:tc>
                <a:tc>
                  <a:txBody>
                    <a:bodyPr/>
                    <a:lstStyle/>
                    <a:p>
                      <a:r>
                        <a:rPr lang="en-US" dirty="0" smtClean="0"/>
                        <a:t>Slot</a:t>
                      </a:r>
                      <a:endParaRPr lang="en-US" dirty="0"/>
                    </a:p>
                  </a:txBody>
                  <a:tcPr/>
                </a:tc>
              </a:tr>
              <a:tr h="330200">
                <a:tc>
                  <a:txBody>
                    <a:bodyPr/>
                    <a:lstStyle/>
                    <a:p>
                      <a:r>
                        <a:rPr lang="en-US" dirty="0" smtClean="0"/>
                        <a:t>1197</a:t>
                      </a:r>
                      <a:endParaRPr lang="en-US" dirty="0"/>
                    </a:p>
                  </a:txBody>
                  <a:tcPr/>
                </a:tc>
                <a:tc rowSpan="2">
                  <a:txBody>
                    <a:bodyPr/>
                    <a:lstStyle/>
                    <a:p>
                      <a:pPr algn="ctr"/>
                      <a:r>
                        <a:rPr lang="en-US" dirty="0" smtClean="0"/>
                        <a:t>15</a:t>
                      </a:r>
                      <a:endParaRPr lang="en-US" dirty="0"/>
                    </a:p>
                  </a:txBody>
                  <a:tcPr anchor="ctr"/>
                </a:tc>
              </a:tr>
              <a:tr h="330200">
                <a:tc>
                  <a:txBody>
                    <a:bodyPr/>
                    <a:lstStyle/>
                    <a:p>
                      <a:r>
                        <a:rPr lang="en-US" dirty="0" smtClean="0"/>
                        <a:t>1198</a:t>
                      </a:r>
                      <a:endParaRPr lang="en-US" dirty="0"/>
                    </a:p>
                  </a:txBody>
                  <a:tcPr/>
                </a:tc>
                <a:tc vMerge="1">
                  <a:txBody>
                    <a:bodyPr/>
                    <a:lstStyle/>
                    <a:p>
                      <a:endParaRPr lang="en-US" dirty="0"/>
                    </a:p>
                  </a:txBody>
                  <a:tcPr/>
                </a:tc>
              </a:tr>
              <a:tr h="330200">
                <a:tc>
                  <a:txBody>
                    <a:bodyPr/>
                    <a:lstStyle/>
                    <a:p>
                      <a:r>
                        <a:rPr lang="en-US" dirty="0" smtClean="0"/>
                        <a:t>1199</a:t>
                      </a:r>
                      <a:endParaRPr lang="en-US" dirty="0"/>
                    </a:p>
                  </a:txBody>
                  <a:tcPr/>
                </a:tc>
                <a:tc rowSpan="2">
                  <a:txBody>
                    <a:bodyPr/>
                    <a:lstStyle/>
                    <a:p>
                      <a:pPr algn="ctr"/>
                      <a:r>
                        <a:rPr lang="en-US" dirty="0" smtClean="0"/>
                        <a:t>14</a:t>
                      </a:r>
                      <a:endParaRPr lang="en-US" dirty="0"/>
                    </a:p>
                  </a:txBody>
                  <a:tcPr anchor="ctr"/>
                </a:tc>
              </a:tr>
              <a:tr h="330200">
                <a:tc>
                  <a:txBody>
                    <a:bodyPr/>
                    <a:lstStyle/>
                    <a:p>
                      <a:r>
                        <a:rPr lang="en-US" dirty="0" smtClean="0"/>
                        <a:t>1200</a:t>
                      </a:r>
                      <a:endParaRPr lang="en-US" dirty="0"/>
                    </a:p>
                  </a:txBody>
                  <a:tcPr/>
                </a:tc>
                <a:tc vMerge="1">
                  <a:txBody>
                    <a:bodyPr/>
                    <a:lstStyle/>
                    <a:p>
                      <a:endParaRPr lang="en-US" dirty="0"/>
                    </a:p>
                  </a:txBody>
                  <a:tcPr/>
                </a:tc>
              </a:tr>
              <a:tr h="330200">
                <a:tc>
                  <a:txBody>
                    <a:bodyPr/>
                    <a:lstStyle/>
                    <a:p>
                      <a:r>
                        <a:rPr lang="en-US" dirty="0" smtClean="0"/>
                        <a:t>1201</a:t>
                      </a:r>
                      <a:endParaRPr lang="en-US" dirty="0"/>
                    </a:p>
                  </a:txBody>
                  <a:tcPr/>
                </a:tc>
                <a:tc rowSpan="2">
                  <a:txBody>
                    <a:bodyPr/>
                    <a:lstStyle/>
                    <a:p>
                      <a:pPr algn="ctr"/>
                      <a:r>
                        <a:rPr lang="en-US" dirty="0" smtClean="0"/>
                        <a:t>23</a:t>
                      </a:r>
                      <a:endParaRPr lang="en-US" dirty="0"/>
                    </a:p>
                  </a:txBody>
                  <a:tcPr anchor="ctr"/>
                </a:tc>
              </a:tr>
              <a:tr h="330200">
                <a:tc>
                  <a:txBody>
                    <a:bodyPr/>
                    <a:lstStyle/>
                    <a:p>
                      <a:r>
                        <a:rPr lang="en-US" dirty="0" smtClean="0"/>
                        <a:t>1202</a:t>
                      </a:r>
                      <a:endParaRPr lang="en-US" dirty="0"/>
                    </a:p>
                  </a:txBody>
                  <a:tcPr/>
                </a:tc>
                <a:tc vMerge="1">
                  <a:txBody>
                    <a:bodyPr/>
                    <a:lstStyle/>
                    <a:p>
                      <a:endParaRPr lang="en-US" dirty="0"/>
                    </a:p>
                  </a:txBody>
                  <a:tcPr/>
                </a:tc>
              </a:tr>
              <a:tr h="330200">
                <a:tc>
                  <a:txBody>
                    <a:bodyPr/>
                    <a:lstStyle/>
                    <a:p>
                      <a:r>
                        <a:rPr lang="en-US" dirty="0" smtClean="0"/>
                        <a:t>1203</a:t>
                      </a:r>
                      <a:endParaRPr lang="en-US" dirty="0"/>
                    </a:p>
                  </a:txBody>
                  <a:tcPr/>
                </a:tc>
                <a:tc rowSpan="2">
                  <a:txBody>
                    <a:bodyPr/>
                    <a:lstStyle/>
                    <a:p>
                      <a:pPr algn="ctr"/>
                      <a:r>
                        <a:rPr lang="en-US" dirty="0" smtClean="0"/>
                        <a:t>11</a:t>
                      </a:r>
                      <a:endParaRPr lang="en-US" dirty="0"/>
                    </a:p>
                  </a:txBody>
                  <a:tcPr anchor="ctr"/>
                </a:tc>
              </a:tr>
              <a:tr h="330200">
                <a:tc>
                  <a:txBody>
                    <a:bodyPr/>
                    <a:lstStyle/>
                    <a:p>
                      <a:r>
                        <a:rPr lang="en-US" dirty="0" smtClean="0"/>
                        <a:t>1204</a:t>
                      </a:r>
                      <a:endParaRPr lang="en-US" dirty="0"/>
                    </a:p>
                  </a:txBody>
                  <a:tcPr/>
                </a:tc>
                <a:tc vMerge="1">
                  <a:txBody>
                    <a:bodyPr/>
                    <a:lstStyle/>
                    <a:p>
                      <a:endParaRPr lang="en-US" dirty="0"/>
                    </a:p>
                  </a:txBody>
                  <a:tcPr/>
                </a:tc>
              </a:tr>
              <a:tr h="330200">
                <a:tc>
                  <a:txBody>
                    <a:bodyPr/>
                    <a:lstStyle/>
                    <a:p>
                      <a:r>
                        <a:rPr lang="en-US" dirty="0" smtClean="0"/>
                        <a:t>1205</a:t>
                      </a:r>
                      <a:endParaRPr lang="en-US" dirty="0"/>
                    </a:p>
                  </a:txBody>
                  <a:tcPr/>
                </a:tc>
                <a:tc rowSpan="2">
                  <a:txBody>
                    <a:bodyPr/>
                    <a:lstStyle/>
                    <a:p>
                      <a:pPr algn="ctr"/>
                      <a:r>
                        <a:rPr lang="en-US" dirty="0" smtClean="0"/>
                        <a:t>42</a:t>
                      </a:r>
                      <a:endParaRPr lang="en-US" dirty="0"/>
                    </a:p>
                  </a:txBody>
                  <a:tcPr anchor="ctr"/>
                </a:tc>
              </a:tr>
              <a:tr h="330200">
                <a:tc>
                  <a:txBody>
                    <a:bodyPr/>
                    <a:lstStyle/>
                    <a:p>
                      <a:r>
                        <a:rPr lang="en-US" dirty="0" smtClean="0"/>
                        <a:t>1206</a:t>
                      </a:r>
                      <a:endParaRPr lang="en-US" dirty="0"/>
                    </a:p>
                  </a:txBody>
                  <a:tcPr/>
                </a:tc>
                <a:tc vMerge="1">
                  <a:txBody>
                    <a:bodyPr/>
                    <a:lstStyle/>
                    <a:p>
                      <a:endParaRPr lang="en-US" dirty="0"/>
                    </a:p>
                  </a:txBody>
                  <a:tcPr/>
                </a:tc>
              </a:tr>
              <a:tr h="330200">
                <a:tc>
                  <a:txBody>
                    <a:bodyPr/>
                    <a:lstStyle/>
                    <a:p>
                      <a:r>
                        <a:rPr lang="en-US" dirty="0" smtClean="0"/>
                        <a:t>1207</a:t>
                      </a:r>
                      <a:endParaRPr lang="en-US" dirty="0"/>
                    </a:p>
                  </a:txBody>
                  <a:tcPr/>
                </a:tc>
                <a:tc>
                  <a:txBody>
                    <a:bodyPr/>
                    <a:lstStyle/>
                    <a:p>
                      <a:endParaRPr lang="en-US"/>
                    </a:p>
                  </a:txBody>
                  <a:tcPr/>
                </a:tc>
              </a:tr>
              <a:tr h="330200">
                <a:tc>
                  <a:txBody>
                    <a:bodyPr/>
                    <a:lstStyle/>
                    <a:p>
                      <a:r>
                        <a:rPr lang="en-US" dirty="0" smtClean="0"/>
                        <a:t>1208</a:t>
                      </a:r>
                      <a:endParaRPr lang="en-US" dirty="0"/>
                    </a:p>
                  </a:txBody>
                  <a:tcPr/>
                </a:tc>
                <a:tc>
                  <a:txBody>
                    <a:bodyPr/>
                    <a:lstStyle/>
                    <a:p>
                      <a:endParaRPr lang="en-US"/>
                    </a:p>
                  </a:txBody>
                  <a:tcPr/>
                </a:tc>
              </a:tr>
              <a:tr h="330200">
                <a:tc>
                  <a:txBody>
                    <a:bodyPr/>
                    <a:lstStyle/>
                    <a:p>
                      <a:r>
                        <a:rPr lang="en-US" dirty="0" smtClean="0"/>
                        <a:t>1209</a:t>
                      </a:r>
                      <a:endParaRPr lang="en-US" dirty="0"/>
                    </a:p>
                  </a:txBody>
                  <a:tcPr/>
                </a:tc>
                <a:tc>
                  <a:txBody>
                    <a:bodyPr/>
                    <a:lstStyle/>
                    <a:p>
                      <a:endParaRPr lang="en-US" dirty="0"/>
                    </a:p>
                  </a:txBody>
                  <a:tcP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082290152"/>
              </p:ext>
            </p:extLst>
          </p:nvPr>
        </p:nvGraphicFramePr>
        <p:xfrm>
          <a:off x="3810000" y="2362200"/>
          <a:ext cx="4572000" cy="741680"/>
        </p:xfrm>
        <a:graphic>
          <a:graphicData uri="http://schemas.openxmlformats.org/drawingml/2006/table">
            <a:tbl>
              <a:tblPr firstRow="1" bandRow="1">
                <a:tableStyleId>{5C22544A-7EE6-4342-B048-85BDC9FD1C3A}</a:tableStyleId>
              </a:tblPr>
              <a:tblGrid>
                <a:gridCol w="914400"/>
                <a:gridCol w="914400"/>
                <a:gridCol w="914400"/>
                <a:gridCol w="914400"/>
                <a:gridCol w="914400"/>
              </a:tblGrid>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r>
              <a:tr h="370840">
                <a:tc>
                  <a:txBody>
                    <a:bodyPr/>
                    <a:lstStyle/>
                    <a:p>
                      <a:r>
                        <a:rPr lang="en-US" dirty="0" smtClean="0"/>
                        <a:t>15</a:t>
                      </a:r>
                      <a:endParaRPr lang="en-US" dirty="0"/>
                    </a:p>
                  </a:txBody>
                  <a:tcPr/>
                </a:tc>
                <a:tc>
                  <a:txBody>
                    <a:bodyPr/>
                    <a:lstStyle/>
                    <a:p>
                      <a:r>
                        <a:rPr lang="en-US" dirty="0" smtClean="0"/>
                        <a:t>14</a:t>
                      </a:r>
                      <a:endParaRPr lang="en-US" dirty="0"/>
                    </a:p>
                  </a:txBody>
                  <a:tcPr/>
                </a:tc>
                <a:tc>
                  <a:txBody>
                    <a:bodyPr/>
                    <a:lstStyle/>
                    <a:p>
                      <a:r>
                        <a:rPr lang="en-US" dirty="0" smtClean="0"/>
                        <a:t>23</a:t>
                      </a:r>
                      <a:endParaRPr lang="en-US" dirty="0"/>
                    </a:p>
                  </a:txBody>
                  <a:tcPr/>
                </a:tc>
                <a:tc>
                  <a:txBody>
                    <a:bodyPr/>
                    <a:lstStyle/>
                    <a:p>
                      <a:r>
                        <a:rPr lang="en-US" dirty="0" smtClean="0"/>
                        <a:t>11</a:t>
                      </a:r>
                      <a:endParaRPr lang="en-US" dirty="0"/>
                    </a:p>
                  </a:txBody>
                  <a:tcPr/>
                </a:tc>
                <a:tc>
                  <a:txBody>
                    <a:bodyPr/>
                    <a:lstStyle/>
                    <a:p>
                      <a:r>
                        <a:rPr lang="en-US" dirty="0" smtClean="0"/>
                        <a:t>42</a:t>
                      </a:r>
                      <a:endParaRPr lang="en-US" dirty="0"/>
                    </a:p>
                  </a:txBody>
                  <a:tcPr/>
                </a:tc>
              </a:tr>
            </a:tbl>
          </a:graphicData>
        </a:graphic>
      </p:graphicFrame>
      <p:sp>
        <p:nvSpPr>
          <p:cNvPr id="8" name="TextBox 7"/>
          <p:cNvSpPr txBox="1"/>
          <p:nvPr/>
        </p:nvSpPr>
        <p:spPr>
          <a:xfrm>
            <a:off x="5562600" y="3103880"/>
            <a:ext cx="1066800" cy="369332"/>
          </a:xfrm>
          <a:prstGeom prst="rect">
            <a:avLst/>
          </a:prstGeom>
          <a:noFill/>
        </p:spPr>
        <p:txBody>
          <a:bodyPr wrap="square" rtlCol="0">
            <a:spAutoFit/>
          </a:bodyPr>
          <a:lstStyle/>
          <a:p>
            <a:r>
              <a:rPr lang="en-US" dirty="0" smtClean="0"/>
              <a:t>array</a:t>
            </a:r>
            <a:endParaRPr lang="en-US" dirty="0"/>
          </a:p>
        </p:txBody>
      </p:sp>
      <p:sp>
        <p:nvSpPr>
          <p:cNvPr id="9" name="TextBox 8"/>
          <p:cNvSpPr txBox="1"/>
          <p:nvPr/>
        </p:nvSpPr>
        <p:spPr>
          <a:xfrm>
            <a:off x="4191000" y="4267200"/>
            <a:ext cx="4495800" cy="2031325"/>
          </a:xfrm>
          <a:prstGeom prst="rect">
            <a:avLst/>
          </a:prstGeom>
          <a:noFill/>
        </p:spPr>
        <p:txBody>
          <a:bodyPr wrap="square" rtlCol="0">
            <a:spAutoFit/>
          </a:bodyPr>
          <a:lstStyle/>
          <a:p>
            <a:r>
              <a:rPr lang="en-US" dirty="0" err="1" smtClean="0"/>
              <a:t>Loc</a:t>
            </a:r>
            <a:r>
              <a:rPr lang="en-US" dirty="0" smtClean="0"/>
              <a:t> (array[k])= base(array) + w* k</a:t>
            </a:r>
          </a:p>
          <a:p>
            <a:r>
              <a:rPr lang="en-US" dirty="0" smtClean="0"/>
              <a:t>	w is # of bytes per element</a:t>
            </a:r>
            <a:endParaRPr lang="en-US" dirty="0"/>
          </a:p>
          <a:p>
            <a:endParaRPr lang="en-US" dirty="0" smtClean="0"/>
          </a:p>
          <a:p>
            <a:endParaRPr lang="en-US" dirty="0"/>
          </a:p>
          <a:p>
            <a:endParaRPr lang="en-US" dirty="0" smtClean="0"/>
          </a:p>
          <a:p>
            <a:endParaRPr lang="en-US" dirty="0"/>
          </a:p>
          <a:p>
            <a:r>
              <a:rPr lang="en-US" dirty="0" err="1" smtClean="0"/>
              <a:t>Loc</a:t>
            </a:r>
            <a:r>
              <a:rPr lang="en-US" dirty="0" smtClean="0"/>
              <a:t>(array[3])= 1197+2*2=1201</a:t>
            </a:r>
            <a:endParaRPr lang="en-US" dirty="0"/>
          </a:p>
        </p:txBody>
      </p:sp>
    </p:spTree>
    <p:extLst>
      <p:ext uri="{BB962C8B-B14F-4D97-AF65-F5344CB8AC3E}">
        <p14:creationId xmlns:p14="http://schemas.microsoft.com/office/powerpoint/2010/main" val="177911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Operations performed on arrays</a:t>
            </a:r>
            <a:br>
              <a:rPr lang="en-US" dirty="0"/>
            </a:br>
            <a:endParaRPr lang="en-US" dirty="0"/>
          </a:p>
        </p:txBody>
      </p:sp>
      <p:sp>
        <p:nvSpPr>
          <p:cNvPr id="3" name="Content Placeholder 2"/>
          <p:cNvSpPr>
            <a:spLocks noGrp="1"/>
          </p:cNvSpPr>
          <p:nvPr>
            <p:ph idx="1"/>
          </p:nvPr>
        </p:nvSpPr>
        <p:spPr/>
        <p:txBody>
          <a:bodyPr/>
          <a:lstStyle/>
          <a:p>
            <a:r>
              <a:rPr lang="en-US" dirty="0" smtClean="0"/>
              <a:t>Traversal Operation</a:t>
            </a:r>
          </a:p>
          <a:p>
            <a:r>
              <a:rPr lang="en-US" dirty="0" smtClean="0"/>
              <a:t>Searching Operation</a:t>
            </a:r>
          </a:p>
          <a:p>
            <a:pPr lvl="1"/>
            <a:r>
              <a:rPr lang="en-US" dirty="0" smtClean="0"/>
              <a:t>Linear Search</a:t>
            </a:r>
          </a:p>
          <a:p>
            <a:pPr lvl="1"/>
            <a:r>
              <a:rPr lang="en-US" dirty="0" smtClean="0"/>
              <a:t>Binary Search</a:t>
            </a:r>
          </a:p>
          <a:p>
            <a:r>
              <a:rPr lang="en-US" dirty="0" smtClean="0"/>
              <a:t>Insertion Operation</a:t>
            </a:r>
          </a:p>
          <a:p>
            <a:r>
              <a:rPr lang="en-US" dirty="0" smtClean="0"/>
              <a:t>Deletion Operation</a:t>
            </a:r>
          </a:p>
          <a:p>
            <a:r>
              <a:rPr lang="en-US" dirty="0" smtClean="0"/>
              <a:t>Sorting Operation</a:t>
            </a:r>
          </a:p>
          <a:p>
            <a:pPr lvl="1"/>
            <a:r>
              <a:rPr lang="en-US" dirty="0" smtClean="0"/>
              <a:t>Selection Sort</a:t>
            </a:r>
          </a:p>
          <a:p>
            <a:pPr lvl="1"/>
            <a:r>
              <a:rPr lang="en-US" dirty="0" smtClean="0"/>
              <a:t>Bubble Sort</a:t>
            </a:r>
          </a:p>
          <a:p>
            <a:pPr lvl="1"/>
            <a:r>
              <a:rPr lang="en-US" dirty="0" smtClean="0"/>
              <a:t>Insertion Sort</a:t>
            </a:r>
          </a:p>
          <a:p>
            <a:pPr lvl="1"/>
            <a:r>
              <a:rPr lang="en-US" dirty="0" smtClean="0"/>
              <a:t>Merge Sort </a:t>
            </a:r>
          </a:p>
          <a:p>
            <a:pPr lvl="1"/>
            <a:r>
              <a:rPr lang="en-US" dirty="0" smtClean="0"/>
              <a:t>Quick Sort etc.</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4076993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Traversal </a:t>
            </a:r>
            <a:r>
              <a:rPr lang="en-US" dirty="0" smtClean="0"/>
              <a:t>Operation</a:t>
            </a:r>
            <a:endParaRPr lang="en-US" dirty="0"/>
          </a:p>
        </p:txBody>
      </p:sp>
      <p:sp>
        <p:nvSpPr>
          <p:cNvPr id="3" name="Content Placeholder 2"/>
          <p:cNvSpPr>
            <a:spLocks noGrp="1"/>
          </p:cNvSpPr>
          <p:nvPr>
            <p:ph idx="1"/>
          </p:nvPr>
        </p:nvSpPr>
        <p:spPr>
          <a:xfrm>
            <a:off x="457200" y="1600200"/>
            <a:ext cx="8229600" cy="4114800"/>
          </a:xfrm>
        </p:spPr>
        <p:txBody>
          <a:bodyPr/>
          <a:lstStyle/>
          <a:p>
            <a:pPr marL="0" indent="0">
              <a:buNone/>
            </a:pPr>
            <a:r>
              <a:rPr lang="en-US" dirty="0" err="1" smtClean="0"/>
              <a:t>TraverseLinearArray</a:t>
            </a:r>
            <a:r>
              <a:rPr lang="en-US" dirty="0" smtClean="0"/>
              <a:t>(a, n)</a:t>
            </a:r>
          </a:p>
          <a:p>
            <a:pPr marL="0" indent="0">
              <a:buNone/>
            </a:pPr>
            <a:r>
              <a:rPr lang="en-US" sz="2000" i="1" dirty="0" smtClean="0">
                <a:latin typeface="Calibri" panose="020F0502020204030204" pitchFamily="34" charset="0"/>
              </a:rPr>
              <a:t>Here </a:t>
            </a:r>
            <a:r>
              <a:rPr lang="en-US" sz="2000" b="1" i="1" dirty="0" smtClean="0">
                <a:latin typeface="Calibri" panose="020F0502020204030204" pitchFamily="34" charset="0"/>
              </a:rPr>
              <a:t>a</a:t>
            </a:r>
            <a:r>
              <a:rPr lang="en-US" sz="2000" i="1" dirty="0" smtClean="0">
                <a:latin typeface="Calibri" panose="020F0502020204030204" pitchFamily="34" charset="0"/>
              </a:rPr>
              <a:t> is a linear array of size </a:t>
            </a:r>
            <a:r>
              <a:rPr lang="en-US" sz="2000" b="1" i="1" dirty="0" smtClean="0">
                <a:latin typeface="Calibri" panose="020F0502020204030204" pitchFamily="34" charset="0"/>
              </a:rPr>
              <a:t>n</a:t>
            </a:r>
            <a:r>
              <a:rPr lang="en-US" sz="2000" i="1" dirty="0" smtClean="0">
                <a:latin typeface="Calibri" panose="020F0502020204030204" pitchFamily="34" charset="0"/>
              </a:rPr>
              <a:t>. This algorithm traverses the array   and applies certain operation to each element of the array.</a:t>
            </a:r>
          </a:p>
          <a:p>
            <a:pPr marL="0" indent="0">
              <a:buNone/>
            </a:pPr>
            <a:endParaRPr lang="en-US" sz="1800" i="1" dirty="0" smtClean="0">
              <a:latin typeface="Calibri" panose="020F0502020204030204" pitchFamily="34" charset="0"/>
            </a:endParaRPr>
          </a:p>
          <a:p>
            <a:pPr marL="457200" indent="-457200">
              <a:buFont typeface="+mj-lt"/>
              <a:buAutoNum type="arabicPeriod"/>
            </a:pPr>
            <a:r>
              <a:rPr lang="en-US" dirty="0" smtClean="0"/>
              <a:t>Set </a:t>
            </a:r>
            <a:r>
              <a:rPr lang="en-US" dirty="0" err="1" smtClean="0"/>
              <a:t>i</a:t>
            </a:r>
            <a:r>
              <a:rPr lang="en-US" dirty="0" smtClean="0"/>
              <a:t>=0                                              //Initialize counter</a:t>
            </a:r>
          </a:p>
          <a:p>
            <a:pPr marL="457200" indent="-457200">
              <a:buFont typeface="+mj-lt"/>
              <a:buAutoNum type="arabicPeriod"/>
            </a:pPr>
            <a:r>
              <a:rPr lang="en-US" dirty="0" smtClean="0"/>
              <a:t>Repeat steps 3 and 4 while </a:t>
            </a:r>
            <a:r>
              <a:rPr lang="en-US" dirty="0" err="1" smtClean="0"/>
              <a:t>i</a:t>
            </a:r>
            <a:r>
              <a:rPr lang="en-US" dirty="0" smtClean="0"/>
              <a:t>&lt;= (n-1)</a:t>
            </a:r>
          </a:p>
          <a:p>
            <a:pPr marL="457200" indent="-457200">
              <a:buFont typeface="+mj-lt"/>
              <a:buAutoNum type="arabicPeriod"/>
            </a:pPr>
            <a:r>
              <a:rPr lang="en-US" dirty="0" smtClean="0"/>
              <a:t>          Apply process (a[</a:t>
            </a:r>
            <a:r>
              <a:rPr lang="en-US" dirty="0" err="1" smtClean="0"/>
              <a:t>i</a:t>
            </a:r>
            <a:r>
              <a:rPr lang="en-US" dirty="0" smtClean="0"/>
              <a:t>])                //visit element</a:t>
            </a:r>
          </a:p>
          <a:p>
            <a:pPr marL="457200" indent="-457200">
              <a:buFont typeface="+mj-lt"/>
              <a:buAutoNum type="arabicPeriod"/>
            </a:pPr>
            <a:r>
              <a:rPr lang="en-US" dirty="0" smtClean="0"/>
              <a:t>         Set </a:t>
            </a:r>
            <a:r>
              <a:rPr lang="en-US" dirty="0" err="1" smtClean="0"/>
              <a:t>i</a:t>
            </a:r>
            <a:r>
              <a:rPr lang="en-US" dirty="0" smtClean="0"/>
              <a:t>=i+1                                 //increment counter</a:t>
            </a:r>
          </a:p>
          <a:p>
            <a:pPr marL="457200" indent="-457200">
              <a:buFont typeface="+mj-lt"/>
              <a:buAutoNum type="arabicPeriod"/>
            </a:pPr>
            <a:r>
              <a:rPr lang="en-US" dirty="0" err="1" smtClean="0"/>
              <a:t>Endwhile</a:t>
            </a:r>
            <a:endParaRPr lang="en-US" dirty="0" smtClean="0"/>
          </a:p>
          <a:p>
            <a:pPr marL="457200" indent="-457200">
              <a:buFont typeface="+mj-lt"/>
              <a:buAutoNum type="arabicPeriod"/>
            </a:pPr>
            <a:r>
              <a:rPr lang="en-US" dirty="0" smtClean="0"/>
              <a:t>Exit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pic>
        <p:nvPicPr>
          <p:cNvPr id="6" name="Picture 5"/>
          <p:cNvPicPr>
            <a:picLocks noChangeAspect="1"/>
          </p:cNvPicPr>
          <p:nvPr/>
        </p:nvPicPr>
        <p:blipFill>
          <a:blip r:embed="rId2"/>
          <a:stretch>
            <a:fillRect/>
          </a:stretch>
        </p:blipFill>
        <p:spPr>
          <a:xfrm>
            <a:off x="2133600" y="5810250"/>
            <a:ext cx="4615072" cy="877900"/>
          </a:xfrm>
          <a:prstGeom prst="rect">
            <a:avLst/>
          </a:prstGeom>
        </p:spPr>
      </p:pic>
    </p:spTree>
    <p:extLst>
      <p:ext uri="{BB962C8B-B14F-4D97-AF65-F5344CB8AC3E}">
        <p14:creationId xmlns:p14="http://schemas.microsoft.com/office/powerpoint/2010/main" val="26246491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0" y="2819400"/>
            <a:ext cx="2895600" cy="990600"/>
          </a:xfrm>
        </p:spPr>
        <p:txBody>
          <a:bodyPr/>
          <a:lstStyle/>
          <a:p>
            <a:r>
              <a:rPr lang="en-US" dirty="0" smtClean="0"/>
              <a:t>Searching</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547182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Searching Operation: Linear </a:t>
            </a:r>
            <a:r>
              <a:rPr lang="en-US" dirty="0" smtClean="0"/>
              <a:t>Search</a:t>
            </a:r>
            <a:endParaRPr lang="en-US" dirty="0"/>
          </a:p>
        </p:txBody>
      </p:sp>
      <p:sp>
        <p:nvSpPr>
          <p:cNvPr id="3" name="Content Placeholder 2"/>
          <p:cNvSpPr>
            <a:spLocks noGrp="1"/>
          </p:cNvSpPr>
          <p:nvPr>
            <p:ph idx="1"/>
          </p:nvPr>
        </p:nvSpPr>
        <p:spPr>
          <a:xfrm>
            <a:off x="457200" y="1600200"/>
            <a:ext cx="8229600" cy="4114800"/>
          </a:xfrm>
        </p:spPr>
        <p:txBody>
          <a:bodyPr>
            <a:normAutofit fontScale="70000" lnSpcReduction="20000"/>
          </a:bodyPr>
          <a:lstStyle/>
          <a:p>
            <a:pPr marL="0" indent="0">
              <a:buNone/>
            </a:pPr>
            <a:r>
              <a:rPr lang="en-US" sz="3100" dirty="0" err="1"/>
              <a:t>LinearSearch</a:t>
            </a:r>
            <a:r>
              <a:rPr lang="en-US" sz="3100" dirty="0"/>
              <a:t>(a, n, item, </a:t>
            </a:r>
            <a:r>
              <a:rPr lang="en-US" sz="3100" dirty="0" err="1"/>
              <a:t>loc</a:t>
            </a:r>
            <a:r>
              <a:rPr lang="en-US" sz="3100" dirty="0"/>
              <a:t>)</a:t>
            </a:r>
          </a:p>
          <a:p>
            <a:pPr marL="0" indent="0">
              <a:buNone/>
            </a:pPr>
            <a:r>
              <a:rPr lang="en-US" sz="2900" i="1" dirty="0">
                <a:latin typeface="Calibri" panose="020F0502020204030204" pitchFamily="34" charset="0"/>
              </a:rPr>
              <a:t>Here </a:t>
            </a:r>
            <a:r>
              <a:rPr lang="en-US" sz="2900" b="1" i="1" dirty="0">
                <a:latin typeface="Calibri" panose="020F0502020204030204" pitchFamily="34" charset="0"/>
              </a:rPr>
              <a:t>a</a:t>
            </a:r>
            <a:r>
              <a:rPr lang="en-US" sz="2900" i="1" dirty="0">
                <a:latin typeface="Calibri" panose="020F0502020204030204" pitchFamily="34" charset="0"/>
              </a:rPr>
              <a:t> is a linear array of size </a:t>
            </a:r>
            <a:r>
              <a:rPr lang="en-US" sz="2900" b="1" i="1" dirty="0">
                <a:latin typeface="Calibri" panose="020F0502020204030204" pitchFamily="34" charset="0"/>
              </a:rPr>
              <a:t>n</a:t>
            </a:r>
            <a:r>
              <a:rPr lang="en-US" sz="2900" i="1" dirty="0">
                <a:latin typeface="Calibri" panose="020F0502020204030204" pitchFamily="34" charset="0"/>
              </a:rPr>
              <a:t>. This algorithm  finds the location of the </a:t>
            </a:r>
            <a:r>
              <a:rPr lang="en-US" sz="2900" b="1" i="1" dirty="0" smtClean="0">
                <a:latin typeface="Calibri" panose="020F0502020204030204" pitchFamily="34" charset="0"/>
              </a:rPr>
              <a:t>item</a:t>
            </a:r>
            <a:r>
              <a:rPr lang="en-US" sz="2900" i="1" dirty="0" smtClean="0">
                <a:latin typeface="Calibri" panose="020F0502020204030204" pitchFamily="34" charset="0"/>
              </a:rPr>
              <a:t> in </a:t>
            </a:r>
            <a:r>
              <a:rPr lang="en-US" sz="2900" i="1" dirty="0">
                <a:latin typeface="Calibri" panose="020F0502020204030204" pitchFamily="34" charset="0"/>
              </a:rPr>
              <a:t>linear array </a:t>
            </a:r>
            <a:r>
              <a:rPr lang="en-US" sz="2900" b="1" i="1" dirty="0">
                <a:latin typeface="Calibri" panose="020F0502020204030204" pitchFamily="34" charset="0"/>
              </a:rPr>
              <a:t>a</a:t>
            </a:r>
            <a:r>
              <a:rPr lang="en-US" sz="2900" i="1" dirty="0">
                <a:latin typeface="Calibri" panose="020F0502020204030204" pitchFamily="34" charset="0"/>
              </a:rPr>
              <a:t>. If search end in success it sets </a:t>
            </a:r>
            <a:r>
              <a:rPr lang="en-US" sz="2900" b="1" i="1" dirty="0" err="1">
                <a:latin typeface="Calibri" panose="020F0502020204030204" pitchFamily="34" charset="0"/>
              </a:rPr>
              <a:t>loc</a:t>
            </a:r>
            <a:r>
              <a:rPr lang="en-US" sz="2900" i="1" dirty="0">
                <a:latin typeface="Calibri" panose="020F0502020204030204" pitchFamily="34" charset="0"/>
              </a:rPr>
              <a:t> to the index of the element; otherwise it sets </a:t>
            </a:r>
            <a:r>
              <a:rPr lang="en-US" sz="2900" b="1" i="1" dirty="0" err="1">
                <a:latin typeface="Calibri" panose="020F0502020204030204" pitchFamily="34" charset="0"/>
              </a:rPr>
              <a:t>loc</a:t>
            </a:r>
            <a:r>
              <a:rPr lang="en-US" sz="2900" i="1" dirty="0">
                <a:latin typeface="Calibri" panose="020F0502020204030204" pitchFamily="34" charset="0"/>
              </a:rPr>
              <a:t> to -1.</a:t>
            </a:r>
          </a:p>
          <a:p>
            <a:pPr marL="0" indent="0">
              <a:buNone/>
            </a:pPr>
            <a:endParaRPr lang="en-US" sz="2300" i="1" dirty="0"/>
          </a:p>
          <a:p>
            <a:pPr marL="457200" indent="-457200">
              <a:buFont typeface="+mj-lt"/>
              <a:buAutoNum type="arabicPeriod"/>
            </a:pPr>
            <a:r>
              <a:rPr lang="en-US" dirty="0" smtClean="0"/>
              <a:t>Set </a:t>
            </a:r>
            <a:r>
              <a:rPr lang="en-US" dirty="0" err="1" smtClean="0"/>
              <a:t>i</a:t>
            </a:r>
            <a:r>
              <a:rPr lang="en-US" dirty="0" smtClean="0"/>
              <a:t>=0                                              //Initialize counter</a:t>
            </a:r>
          </a:p>
          <a:p>
            <a:pPr marL="457200" indent="-457200">
              <a:buFont typeface="+mj-lt"/>
              <a:buAutoNum type="arabicPeriod"/>
            </a:pPr>
            <a:r>
              <a:rPr lang="en-US" dirty="0" smtClean="0"/>
              <a:t>Repeat steps 3 and 4 while </a:t>
            </a:r>
            <a:r>
              <a:rPr lang="en-US" dirty="0" err="1" smtClean="0"/>
              <a:t>i</a:t>
            </a:r>
            <a:r>
              <a:rPr lang="en-US" dirty="0" smtClean="0"/>
              <a:t>&lt;= (n-1)</a:t>
            </a:r>
          </a:p>
          <a:p>
            <a:pPr marL="457200" indent="-457200">
              <a:buFont typeface="+mj-lt"/>
              <a:buAutoNum type="arabicPeriod"/>
            </a:pPr>
            <a:r>
              <a:rPr lang="en-US" dirty="0" smtClean="0"/>
              <a:t>          if(a[</a:t>
            </a:r>
            <a:r>
              <a:rPr lang="en-US" dirty="0" err="1" smtClean="0"/>
              <a:t>i</a:t>
            </a:r>
            <a:r>
              <a:rPr lang="en-US" dirty="0" smtClean="0"/>
              <a:t>]=item)  then</a:t>
            </a:r>
          </a:p>
          <a:p>
            <a:pPr marL="0" indent="0">
              <a:buNone/>
            </a:pPr>
            <a:r>
              <a:rPr lang="en-US" dirty="0" smtClean="0"/>
              <a:t>                     Set </a:t>
            </a:r>
            <a:r>
              <a:rPr lang="en-US" dirty="0" err="1" smtClean="0"/>
              <a:t>loc</a:t>
            </a:r>
            <a:r>
              <a:rPr lang="en-US" dirty="0" smtClean="0"/>
              <a:t>=</a:t>
            </a:r>
            <a:r>
              <a:rPr lang="en-US" dirty="0" err="1" smtClean="0"/>
              <a:t>i</a:t>
            </a:r>
            <a:r>
              <a:rPr lang="en-US" dirty="0" smtClean="0"/>
              <a:t>                    //item found at location I</a:t>
            </a:r>
          </a:p>
          <a:p>
            <a:pPr marL="0" indent="0">
              <a:buNone/>
            </a:pPr>
            <a:r>
              <a:rPr lang="en-US" dirty="0" smtClean="0"/>
              <a:t>                     Exit</a:t>
            </a:r>
          </a:p>
          <a:p>
            <a:pPr marL="0" indent="0">
              <a:buNone/>
            </a:pPr>
            <a:r>
              <a:rPr lang="en-US" dirty="0" smtClean="0"/>
              <a:t>                </a:t>
            </a:r>
            <a:r>
              <a:rPr lang="en-US" dirty="0" err="1" smtClean="0"/>
              <a:t>Endif</a:t>
            </a:r>
            <a:endParaRPr lang="en-US" dirty="0" smtClean="0"/>
          </a:p>
          <a:p>
            <a:pPr marL="457200" indent="-457200">
              <a:buFont typeface="+mj-lt"/>
              <a:buAutoNum type="arabicPeriod" startAt="4"/>
            </a:pPr>
            <a:r>
              <a:rPr lang="en-US" dirty="0" smtClean="0"/>
              <a:t>          </a:t>
            </a:r>
            <a:r>
              <a:rPr lang="en-US" dirty="0"/>
              <a:t>Set </a:t>
            </a:r>
            <a:r>
              <a:rPr lang="en-US" dirty="0" err="1" smtClean="0"/>
              <a:t>i</a:t>
            </a:r>
            <a:r>
              <a:rPr lang="en-US" dirty="0" smtClean="0"/>
              <a:t>=i+1                       </a:t>
            </a:r>
            <a:r>
              <a:rPr lang="en-US" dirty="0"/>
              <a:t>//increment counter</a:t>
            </a:r>
            <a:endParaRPr lang="en-US" dirty="0" smtClean="0"/>
          </a:p>
          <a:p>
            <a:pPr marL="457200" indent="-457200">
              <a:buFont typeface="+mj-lt"/>
              <a:buAutoNum type="arabicPeriod" startAt="4"/>
            </a:pPr>
            <a:r>
              <a:rPr lang="en-US" dirty="0" err="1" smtClean="0"/>
              <a:t>Endwhile</a:t>
            </a:r>
            <a:endParaRPr lang="en-US" dirty="0" smtClean="0"/>
          </a:p>
          <a:p>
            <a:pPr marL="457200" indent="-457200">
              <a:buFont typeface="+mj-lt"/>
              <a:buAutoNum type="arabicPeriod" startAt="4"/>
            </a:pPr>
            <a:r>
              <a:rPr lang="en-US" dirty="0" smtClean="0"/>
              <a:t>Set </a:t>
            </a:r>
            <a:r>
              <a:rPr lang="en-US" dirty="0" err="1" smtClean="0"/>
              <a:t>loc</a:t>
            </a:r>
            <a:r>
              <a:rPr lang="en-US" dirty="0" smtClean="0"/>
              <a:t>=-1                              //item not found</a:t>
            </a:r>
          </a:p>
          <a:p>
            <a:pPr marL="457200" indent="-457200">
              <a:buFont typeface="+mj-lt"/>
              <a:buAutoNum type="arabicPeriod" startAt="4"/>
            </a:pPr>
            <a:r>
              <a:rPr lang="en-US" dirty="0" smtClean="0"/>
              <a:t>Exit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pic>
        <p:nvPicPr>
          <p:cNvPr id="8" name="Picture 7"/>
          <p:cNvPicPr>
            <a:picLocks noChangeAspect="1"/>
          </p:cNvPicPr>
          <p:nvPr/>
        </p:nvPicPr>
        <p:blipFill>
          <a:blip r:embed="rId2"/>
          <a:stretch>
            <a:fillRect/>
          </a:stretch>
        </p:blipFill>
        <p:spPr>
          <a:xfrm>
            <a:off x="2514600" y="5762625"/>
            <a:ext cx="3395766" cy="871804"/>
          </a:xfrm>
          <a:prstGeom prst="rect">
            <a:avLst/>
          </a:prstGeom>
        </p:spPr>
      </p:pic>
    </p:spTree>
    <p:extLst>
      <p:ext uri="{BB962C8B-B14F-4D97-AF65-F5344CB8AC3E}">
        <p14:creationId xmlns:p14="http://schemas.microsoft.com/office/powerpoint/2010/main" val="36211379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1782</TotalTime>
  <Words>1066</Words>
  <Application>Microsoft Office PowerPoint</Application>
  <PresentationFormat>On-screen Show (4:3)</PresentationFormat>
  <Paragraphs>451</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Clarity</vt:lpstr>
      <vt:lpstr>DaTa Structures</vt:lpstr>
      <vt:lpstr>Content</vt:lpstr>
      <vt:lpstr>Arrays</vt:lpstr>
      <vt:lpstr>Array Representation in Memory</vt:lpstr>
      <vt:lpstr>Array Representation in Memory</vt:lpstr>
      <vt:lpstr>Operations performed on arrays </vt:lpstr>
      <vt:lpstr>Traversal Operation</vt:lpstr>
      <vt:lpstr>Searching</vt:lpstr>
      <vt:lpstr>Searching Operation: Linear Search</vt:lpstr>
      <vt:lpstr>Searching Operation: Binary Search</vt:lpstr>
      <vt:lpstr>Searching Operation: Binary Search</vt:lpstr>
      <vt:lpstr>Class Task</vt:lpstr>
      <vt:lpstr>Sorting</vt:lpstr>
      <vt:lpstr>Selection Sort</vt:lpstr>
      <vt:lpstr>Selection Sort</vt:lpstr>
      <vt:lpstr>Bubble Sort</vt:lpstr>
      <vt:lpstr>Bubble Sort</vt:lpstr>
      <vt:lpstr>Insertion Sort</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ZAINAB</dc:creator>
  <cp:lastModifiedBy>Windows User</cp:lastModifiedBy>
  <cp:revision>321</cp:revision>
  <dcterms:created xsi:type="dcterms:W3CDTF">2006-08-16T00:00:00Z</dcterms:created>
  <dcterms:modified xsi:type="dcterms:W3CDTF">2021-12-01T17:37:09Z</dcterms:modified>
</cp:coreProperties>
</file>