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90" r:id="rId4"/>
    <p:sldId id="291" r:id="rId5"/>
    <p:sldId id="292" r:id="rId6"/>
    <p:sldId id="293" r:id="rId7"/>
    <p:sldId id="294" r:id="rId8"/>
    <p:sldId id="296" r:id="rId9"/>
    <p:sldId id="295" r:id="rId10"/>
    <p:sldId id="310" r:id="rId11"/>
    <p:sldId id="304" r:id="rId12"/>
    <p:sldId id="297" r:id="rId13"/>
    <p:sldId id="308" r:id="rId14"/>
    <p:sldId id="312" r:id="rId15"/>
    <p:sldId id="298" r:id="rId16"/>
    <p:sldId id="305" r:id="rId17"/>
    <p:sldId id="311" r:id="rId18"/>
    <p:sldId id="299" r:id="rId19"/>
    <p:sldId id="306" r:id="rId20"/>
    <p:sldId id="300" r:id="rId21"/>
    <p:sldId id="307" r:id="rId22"/>
    <p:sldId id="301" r:id="rId23"/>
    <p:sldId id="302" r:id="rId24"/>
    <p:sldId id="309"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9D356-9898-4091-B7D4-B18CEC11F9AD}" type="slidenum">
              <a:rPr lang="en-US" smtClean="0"/>
              <a:t>11</a:t>
            </a:fld>
            <a:endParaRPr lang="en-US"/>
          </a:p>
        </p:txBody>
      </p:sp>
    </p:spTree>
    <p:extLst>
      <p:ext uri="{BB962C8B-B14F-4D97-AF65-F5344CB8AC3E}">
        <p14:creationId xmlns:p14="http://schemas.microsoft.com/office/powerpoint/2010/main" val="148500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592CB8-30A0-4C2D-91B5-73AC20275DCC}"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D0407-2BD9-460B-808E-44286D7EC802}"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F49F16-9C02-4181-AB5B-3C57F8BC2AF0}"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794D31-501C-43DF-B557-7FC61A32FFAF}" type="datetime1">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D714345-0C9F-4D0C-9F13-70BEE31C14D0}" type="datetime1">
              <a:rPr lang="en-US" smtClean="0"/>
              <a:t>12/1/2021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DaTa</a:t>
            </a:r>
            <a:r>
              <a:rPr lang="en-US" dirty="0" smtClean="0"/>
              <a:t> Structures</a:t>
            </a:r>
            <a:endParaRPr lang="en-US" dirty="0"/>
          </a:p>
        </p:txBody>
      </p:sp>
      <p:sp>
        <p:nvSpPr>
          <p:cNvPr id="3" name="Subtitle 2"/>
          <p:cNvSpPr>
            <a:spLocks noGrp="1"/>
          </p:cNvSpPr>
          <p:nvPr>
            <p:ph type="subTitle" idx="1"/>
          </p:nvPr>
        </p:nvSpPr>
        <p:spPr/>
        <p:txBody>
          <a:bodyPr>
            <a:normAutofit lnSpcReduction="10000"/>
          </a:bodyPr>
          <a:lstStyle/>
          <a:p>
            <a:r>
              <a:rPr lang="en-US" dirty="0" smtClean="0"/>
              <a:t>Stack Data Structure-Applications</a:t>
            </a:r>
          </a:p>
          <a:p>
            <a:endParaRPr lang="en-US" dirty="0"/>
          </a:p>
          <a:p>
            <a:r>
              <a:rPr lang="en-US" dirty="0"/>
              <a:t>By</a:t>
            </a:r>
          </a:p>
          <a:p>
            <a:r>
              <a:rPr lang="en-US" dirty="0"/>
              <a:t>Zainab </a:t>
            </a:r>
            <a:r>
              <a:rPr lang="en-US" dirty="0" smtClean="0"/>
              <a:t>Malik</a:t>
            </a:r>
            <a:endParaRPr lang="en-US" dirty="0"/>
          </a:p>
        </p:txBody>
      </p:sp>
    </p:spTree>
    <p:extLst>
      <p:ext uri="{BB962C8B-B14F-4D97-AF65-F5344CB8AC3E}">
        <p14:creationId xmlns:p14="http://schemas.microsoft.com/office/powerpoint/2010/main" val="350070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Infix-to-postfix manually</a:t>
            </a:r>
            <a:endParaRPr lang="en-US" dirty="0"/>
          </a:p>
        </p:txBody>
      </p:sp>
      <p:sp>
        <p:nvSpPr>
          <p:cNvPr id="3" name="Content Placeholder 2"/>
          <p:cNvSpPr>
            <a:spLocks noGrp="1"/>
          </p:cNvSpPr>
          <p:nvPr>
            <p:ph idx="1"/>
          </p:nvPr>
        </p:nvSpPr>
        <p:spPr/>
        <p:txBody>
          <a:bodyPr/>
          <a:lstStyle/>
          <a:p>
            <a:pPr marL="0" indent="0" algn="ctr">
              <a:buNone/>
            </a:pPr>
            <a:r>
              <a:rPr lang="en-US" sz="4000" dirty="0" smtClean="0">
                <a:solidFill>
                  <a:srgbClr val="FF0000"/>
                </a:solidFill>
              </a:rPr>
              <a:t>9</a:t>
            </a:r>
            <a:r>
              <a:rPr lang="en-US" sz="4000" dirty="0" smtClean="0"/>
              <a:t>    –    </a:t>
            </a:r>
            <a:r>
              <a:rPr lang="en-US" sz="4000" dirty="0" smtClean="0">
                <a:solidFill>
                  <a:srgbClr val="FF0000"/>
                </a:solidFill>
              </a:rPr>
              <a:t>5</a:t>
            </a:r>
            <a:r>
              <a:rPr lang="en-US" sz="4000" dirty="0" smtClean="0"/>
              <a:t>   /   </a:t>
            </a:r>
            <a:r>
              <a:rPr lang="en-US" sz="4000" dirty="0" smtClean="0">
                <a:solidFill>
                  <a:srgbClr val="FF0000"/>
                </a:solidFill>
              </a:rPr>
              <a:t>3</a:t>
            </a:r>
            <a:r>
              <a:rPr lang="en-US" sz="4000" dirty="0" smtClean="0"/>
              <a:t>   +   </a:t>
            </a:r>
            <a:r>
              <a:rPr lang="en-US" sz="4000" dirty="0" smtClean="0">
                <a:solidFill>
                  <a:srgbClr val="FF0000"/>
                </a:solidFill>
              </a:rPr>
              <a:t>5</a:t>
            </a:r>
            <a:r>
              <a:rPr lang="en-US" sz="4000" dirty="0" smtClean="0"/>
              <a:t>   *   </a:t>
            </a:r>
            <a:r>
              <a:rPr lang="en-US" sz="4000" dirty="0" smtClean="0">
                <a:solidFill>
                  <a:srgbClr val="FF0000"/>
                </a:solidFill>
              </a:rPr>
              <a:t>2</a:t>
            </a:r>
            <a:endParaRPr lang="en-US" sz="4000" dirty="0">
              <a:solidFill>
                <a:srgbClr val="FF0000"/>
              </a:solidFill>
            </a:endParaRPr>
          </a:p>
          <a:p>
            <a:pPr marL="0" indent="0" algn="ctr">
              <a:buNone/>
            </a:pPr>
            <a:r>
              <a:rPr lang="en-US" sz="4000" dirty="0" smtClean="0">
                <a:solidFill>
                  <a:srgbClr val="FF0000"/>
                </a:solidFill>
              </a:rPr>
              <a:t>9</a:t>
            </a:r>
            <a:r>
              <a:rPr lang="en-US" sz="4000" dirty="0" smtClean="0"/>
              <a:t>   -   </a:t>
            </a:r>
            <a:r>
              <a:rPr lang="en-US" sz="4000" dirty="0" smtClean="0">
                <a:solidFill>
                  <a:srgbClr val="FF0000"/>
                </a:solidFill>
              </a:rPr>
              <a:t>53/</a:t>
            </a:r>
            <a:r>
              <a:rPr lang="en-US" sz="4000" dirty="0" smtClean="0"/>
              <a:t>   </a:t>
            </a:r>
            <a:r>
              <a:rPr lang="en-US" sz="4000" dirty="0"/>
              <a:t>+ </a:t>
            </a:r>
            <a:r>
              <a:rPr lang="en-US" sz="4000" dirty="0" smtClean="0"/>
              <a:t>  </a:t>
            </a:r>
            <a:r>
              <a:rPr lang="en-US" sz="4000" dirty="0" smtClean="0">
                <a:solidFill>
                  <a:srgbClr val="FF0000"/>
                </a:solidFill>
              </a:rPr>
              <a:t>5</a:t>
            </a:r>
            <a:r>
              <a:rPr lang="en-US" sz="4000" dirty="0" smtClean="0"/>
              <a:t>   *   </a:t>
            </a:r>
            <a:r>
              <a:rPr lang="en-US" sz="4000" dirty="0" smtClean="0">
                <a:solidFill>
                  <a:srgbClr val="FF0000"/>
                </a:solidFill>
              </a:rPr>
              <a:t>2</a:t>
            </a:r>
            <a:endParaRPr lang="en-US" sz="4000" dirty="0">
              <a:solidFill>
                <a:srgbClr val="FF0000"/>
              </a:solidFill>
            </a:endParaRPr>
          </a:p>
          <a:p>
            <a:pPr marL="0" indent="0" algn="ctr">
              <a:buNone/>
            </a:pPr>
            <a:r>
              <a:rPr lang="en-US" sz="4000" dirty="0">
                <a:solidFill>
                  <a:srgbClr val="FF0000"/>
                </a:solidFill>
              </a:rPr>
              <a:t>953/- </a:t>
            </a:r>
            <a:r>
              <a:rPr lang="en-US" sz="4000" dirty="0" smtClean="0">
                <a:solidFill>
                  <a:srgbClr val="FF0000"/>
                </a:solidFill>
              </a:rPr>
              <a:t>    </a:t>
            </a:r>
            <a:r>
              <a:rPr lang="en-US" sz="4000" dirty="0" smtClean="0"/>
              <a:t>+     </a:t>
            </a:r>
            <a:r>
              <a:rPr lang="en-US" sz="4000" dirty="0" smtClean="0">
                <a:solidFill>
                  <a:srgbClr val="FF0000"/>
                </a:solidFill>
              </a:rPr>
              <a:t>5</a:t>
            </a:r>
            <a:r>
              <a:rPr lang="en-US" sz="4000" dirty="0" smtClean="0"/>
              <a:t>    *   </a:t>
            </a:r>
            <a:r>
              <a:rPr lang="en-US" sz="4000" dirty="0" smtClean="0">
                <a:solidFill>
                  <a:srgbClr val="FF0000"/>
                </a:solidFill>
              </a:rPr>
              <a:t>2</a:t>
            </a:r>
          </a:p>
          <a:p>
            <a:pPr marL="0" indent="0" algn="ctr">
              <a:buNone/>
            </a:pPr>
            <a:r>
              <a:rPr lang="en-US" sz="4000" dirty="0" smtClean="0">
                <a:solidFill>
                  <a:srgbClr val="FF0000"/>
                </a:solidFill>
              </a:rPr>
              <a:t>953/-     </a:t>
            </a:r>
            <a:r>
              <a:rPr lang="en-US" sz="4000" dirty="0" smtClean="0"/>
              <a:t>+     </a:t>
            </a:r>
            <a:r>
              <a:rPr lang="en-US" sz="4000" dirty="0" smtClean="0">
                <a:solidFill>
                  <a:srgbClr val="FF0000"/>
                </a:solidFill>
              </a:rPr>
              <a:t>52*</a:t>
            </a:r>
            <a:endParaRPr lang="en-US" sz="4000" dirty="0">
              <a:solidFill>
                <a:srgbClr val="FF0000"/>
              </a:solidFill>
            </a:endParaRPr>
          </a:p>
          <a:p>
            <a:pPr marL="0" indent="0" algn="ctr">
              <a:buNone/>
            </a:pPr>
            <a:r>
              <a:rPr lang="en-US" sz="4000" dirty="0">
                <a:solidFill>
                  <a:srgbClr val="FF0000"/>
                </a:solidFill>
              </a:rPr>
              <a:t>953/-52*+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1350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6731330"/>
              </p:ext>
            </p:extLst>
          </p:nvPr>
        </p:nvGraphicFramePr>
        <p:xfrm>
          <a:off x="685800" y="182880"/>
          <a:ext cx="7848601" cy="6604000"/>
        </p:xfrm>
        <a:graphic>
          <a:graphicData uri="http://schemas.openxmlformats.org/drawingml/2006/table">
            <a:tbl>
              <a:tblPr firstRow="1" bandRow="1">
                <a:tableStyleId>{5C22544A-7EE6-4342-B048-85BDC9FD1C3A}</a:tableStyleId>
              </a:tblPr>
              <a:tblGrid>
                <a:gridCol w="2209800"/>
                <a:gridCol w="1981200"/>
                <a:gridCol w="2508314"/>
                <a:gridCol w="1149287"/>
              </a:tblGrid>
              <a:tr h="370840">
                <a:tc gridSpan="4">
                  <a:txBody>
                    <a:bodyPr/>
                    <a:lstStyle/>
                    <a:p>
                      <a:pPr algn="ctr"/>
                      <a:r>
                        <a:rPr lang="en-US" sz="2800" dirty="0" smtClean="0"/>
                        <a:t>Postfix Evaluation: 953/-52*+</a:t>
                      </a:r>
                      <a:endParaRPr lang="en-US" sz="2800"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Scanned</a:t>
                      </a:r>
                      <a:r>
                        <a:rPr lang="en-US" baseline="0" dirty="0" smtClean="0"/>
                        <a:t> Character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Operation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Rule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3528">
                <a:tc>
                  <a:txBody>
                    <a:bodyPr/>
                    <a:lstStyle/>
                    <a:p>
                      <a:r>
                        <a:rPr lang="en-US" sz="2000" b="1" dirty="0" smtClean="0"/>
                        <a:t>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9,5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9,5,3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2">
                  <a:txBody>
                    <a:bodyPr/>
                    <a:lstStyle/>
                    <a:p>
                      <a:r>
                        <a:rPr lang="en-US" sz="2000" b="1" dirty="0" smtClean="0"/>
                        <a:t>/</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5/3=1.67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US" dirty="0"/>
                    </a:p>
                  </a:txBody>
                  <a:tcPr/>
                </a:tc>
                <a:tc>
                  <a:txBody>
                    <a:bodyPr/>
                    <a:lstStyle/>
                    <a:p>
                      <a:r>
                        <a:rPr lang="en-US" dirty="0" smtClean="0"/>
                        <a:t>9 ,1.67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rowSpan="2">
                  <a:txBody>
                    <a:bodyPr/>
                    <a:lstStyle/>
                    <a:p>
                      <a:r>
                        <a:rPr lang="en-US" sz="2000" b="1" dirty="0" smtClean="0"/>
                        <a:t>-</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9 - 1.67=7.33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US" dirty="0"/>
                    </a:p>
                  </a:txBody>
                  <a:tcPr/>
                </a:tc>
                <a:tc>
                  <a:txBody>
                    <a:bodyPr/>
                    <a:lstStyle/>
                    <a:p>
                      <a:r>
                        <a:rPr lang="en-US" dirty="0" smtClean="0"/>
                        <a:t>7.33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r>
                        <a:rPr lang="en-US" sz="2000" b="1" dirty="0" smtClean="0"/>
                        <a:t>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7.33, 5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7.33, 5,</a:t>
                      </a:r>
                      <a:r>
                        <a:rPr lang="en-US" baseline="0" dirty="0" smtClean="0"/>
                        <a:t>  2</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rowSpan="2">
                  <a:txBody>
                    <a:bodyPr/>
                    <a:lstStyle/>
                    <a:p>
                      <a:r>
                        <a:rPr lang="en-US" sz="2000" b="1" dirty="0" smtClean="0"/>
                        <a: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5*2=10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7.33,10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rowSpan="2">
                  <a:txBody>
                    <a:bodyPr/>
                    <a:lstStyle/>
                    <a:p>
                      <a:r>
                        <a:rPr lang="en-US" sz="2000" b="1" dirty="0" smtClean="0"/>
                        <a:t>+</a:t>
                      </a: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7.33+10=17.33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dirty="0" smtClean="0"/>
                        <a:t>2.2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17.33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tc>
              </a:tr>
              <a:tr h="370840">
                <a:tc>
                  <a:txBody>
                    <a:bodyPr/>
                    <a:lstStyle/>
                    <a:p>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Output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t>17.33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00318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600" dirty="0" smtClean="0"/>
              <a:t>infix-to-postfix conversion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1</a:t>
            </a:r>
            <a:r>
              <a:rPr lang="en-US" dirty="0" smtClean="0"/>
              <a:t>.Create </a:t>
            </a:r>
            <a:r>
              <a:rPr lang="en-US" dirty="0"/>
              <a:t>an empty stack of type char</a:t>
            </a:r>
          </a:p>
          <a:p>
            <a:pPr marL="0" indent="0">
              <a:buNone/>
            </a:pPr>
            <a:r>
              <a:rPr lang="en-US" b="1" dirty="0" smtClean="0"/>
              <a:t>2</a:t>
            </a:r>
            <a:r>
              <a:rPr lang="en-US" dirty="0" smtClean="0"/>
              <a:t>.Read </a:t>
            </a:r>
            <a:r>
              <a:rPr lang="en-US" dirty="0"/>
              <a:t>input expression char by char till the end of input</a:t>
            </a:r>
          </a:p>
          <a:p>
            <a:pPr marL="0" indent="0">
              <a:buNone/>
            </a:pPr>
            <a:r>
              <a:rPr lang="en-US" dirty="0" smtClean="0"/>
              <a:t>	</a:t>
            </a:r>
            <a:r>
              <a:rPr lang="en-US" b="1" dirty="0" smtClean="0"/>
              <a:t>2.1</a:t>
            </a:r>
            <a:r>
              <a:rPr lang="en-US" dirty="0" smtClean="0"/>
              <a:t>.Operand</a:t>
            </a:r>
            <a:r>
              <a:rPr lang="en-US" dirty="0"/>
              <a:t>: display it</a:t>
            </a:r>
          </a:p>
          <a:p>
            <a:pPr marL="0" indent="0">
              <a:buNone/>
            </a:pPr>
            <a:r>
              <a:rPr lang="en-US" dirty="0"/>
              <a:t>	</a:t>
            </a:r>
            <a:r>
              <a:rPr lang="en-US" b="1" dirty="0" smtClean="0"/>
              <a:t>2.2</a:t>
            </a:r>
            <a:r>
              <a:rPr lang="en-US" dirty="0" smtClean="0"/>
              <a:t>.Opening </a:t>
            </a:r>
            <a:r>
              <a:rPr lang="en-US" dirty="0"/>
              <a:t>Parenthesis: push</a:t>
            </a:r>
          </a:p>
          <a:p>
            <a:pPr marL="0" indent="0">
              <a:buNone/>
            </a:pPr>
            <a:r>
              <a:rPr lang="en-US" dirty="0" smtClean="0"/>
              <a:t>	</a:t>
            </a:r>
            <a:r>
              <a:rPr lang="en-US" b="1" dirty="0" smtClean="0"/>
              <a:t>2.3</a:t>
            </a:r>
            <a:r>
              <a:rPr lang="en-US" dirty="0" smtClean="0"/>
              <a:t>.Operator</a:t>
            </a:r>
            <a:r>
              <a:rPr lang="en-US" dirty="0"/>
              <a:t>:</a:t>
            </a:r>
          </a:p>
          <a:p>
            <a:pPr marL="0" indent="0">
              <a:buNone/>
            </a:pPr>
            <a:r>
              <a:rPr lang="en-US" dirty="0" smtClean="0"/>
              <a:t>		</a:t>
            </a:r>
            <a:r>
              <a:rPr lang="en-US" b="1" dirty="0" smtClean="0"/>
              <a:t>2.3.1.</a:t>
            </a:r>
            <a:r>
              <a:rPr lang="en-US" dirty="0" smtClean="0"/>
              <a:t>	If </a:t>
            </a:r>
            <a:r>
              <a:rPr lang="en-US" dirty="0"/>
              <a:t>stack is empty then push it</a:t>
            </a:r>
          </a:p>
          <a:p>
            <a:pPr marL="2743200" indent="-2743200">
              <a:buNone/>
            </a:pPr>
            <a:r>
              <a:rPr lang="en-US" dirty="0" smtClean="0"/>
              <a:t>                          </a:t>
            </a:r>
            <a:r>
              <a:rPr lang="en-US" b="1" dirty="0" smtClean="0"/>
              <a:t>2.3.2</a:t>
            </a:r>
            <a:r>
              <a:rPr lang="en-US" b="1" dirty="0"/>
              <a:t>.</a:t>
            </a:r>
            <a:r>
              <a:rPr lang="en-US" dirty="0"/>
              <a:t>	If stack is non-empty then pop characters from stack and display them until we find an operator of lower precedence or an opening parenthesis or stack become empty. When popping is done push the current operator on to the stack.</a:t>
            </a:r>
          </a:p>
          <a:p>
            <a:pPr marL="1200150" indent="-1200150">
              <a:buNone/>
            </a:pPr>
            <a:r>
              <a:rPr lang="en-US" dirty="0"/>
              <a:t> </a:t>
            </a:r>
            <a:r>
              <a:rPr lang="en-US" dirty="0" smtClean="0"/>
              <a:t>          </a:t>
            </a:r>
            <a:r>
              <a:rPr lang="en-US" b="1" dirty="0" smtClean="0"/>
              <a:t>2.4.</a:t>
            </a:r>
            <a:r>
              <a:rPr lang="en-US" dirty="0" smtClean="0"/>
              <a:t>Closing </a:t>
            </a:r>
            <a:r>
              <a:rPr lang="en-US" dirty="0"/>
              <a:t>Parenthesis: Pop operators from stack and display them until we pop an opening parenthesis which will be popped but not displayed.</a:t>
            </a:r>
          </a:p>
          <a:p>
            <a:pPr marL="0" indent="0">
              <a:buNone/>
            </a:pPr>
            <a:r>
              <a:rPr lang="en-US" b="1" dirty="0" smtClean="0"/>
              <a:t>3.</a:t>
            </a:r>
            <a:r>
              <a:rPr lang="en-US" dirty="0" smtClean="0"/>
              <a:t>At </a:t>
            </a:r>
            <a:r>
              <a:rPr lang="en-US" dirty="0"/>
              <a:t>the end of input, if stack is non-empty, pop operators from stack and display them until the stack becomes empty.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66059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1193020970"/>
                  </p:ext>
                </p:extLst>
              </p:nvPr>
            </p:nvGraphicFramePr>
            <p:xfrm>
              <a:off x="405931" y="533400"/>
              <a:ext cx="8262940" cy="6035040"/>
            </p:xfrm>
            <a:graphic>
              <a:graphicData uri="http://schemas.openxmlformats.org/drawingml/2006/table">
                <a:tbl>
                  <a:tblPr firstRow="1" bandRow="1">
                    <a:tableStyleId>{5C22544A-7EE6-4342-B048-85BDC9FD1C3A}</a:tableStyleId>
                  </a:tblPr>
                  <a:tblGrid>
                    <a:gridCol w="1946192"/>
                    <a:gridCol w="1759700"/>
                    <a:gridCol w="3825434"/>
                    <a:gridCol w="731614"/>
                  </a:tblGrid>
                  <a:tr h="339203">
                    <a:tc gridSpan="4">
                      <a:txBody>
                        <a:bodyPr/>
                        <a:lstStyle/>
                        <a:p>
                          <a:r>
                            <a:rPr lang="en-US" dirty="0" smtClean="0"/>
                            <a:t>Infix-to-postfix conversion: </a:t>
                          </a:r>
                          <a14:m>
                            <m:oMath xmlns:m="http://schemas.openxmlformats.org/officeDocument/2006/math">
                              <m:r>
                                <m:rPr>
                                  <m:nor/>
                                </m:rPr>
                                <a:rPr lang="en-US" dirty="0" smtClean="0"/>
                                <m:t>a</m:t>
                              </m:r>
                              <m:r>
                                <m:rPr>
                                  <m:nor/>
                                </m:rPr>
                                <a:rPr lang="en-US" b="1" i="0" dirty="0" smtClean="0"/>
                                <m:t> </m:t>
                              </m:r>
                              <m:r>
                                <m:rPr>
                                  <m:nor/>
                                </m:rPr>
                                <a:rPr lang="en-US" dirty="0" smtClean="0"/>
                                <m:t>+</m:t>
                              </m:r>
                              <m:r>
                                <m:rPr>
                                  <m:nor/>
                                </m:rPr>
                                <a:rPr lang="en-US" b="1" i="0" dirty="0" smtClean="0"/>
                                <m:t> </m:t>
                              </m:r>
                              <m:r>
                                <m:rPr>
                                  <m:nor/>
                                </m:rPr>
                                <a:rPr lang="en-US" dirty="0" smtClean="0"/>
                                <m:t>b</m:t>
                              </m:r>
                              <m:r>
                                <m:rPr>
                                  <m:nor/>
                                </m:rPr>
                                <a:rPr lang="en-US" b="1" i="0" dirty="0" smtClean="0"/>
                                <m:t> </m:t>
                              </m:r>
                              <m:r>
                                <m:rPr>
                                  <m:nor/>
                                </m:rPr>
                                <a:rPr lang="en-US" dirty="0" smtClean="0"/>
                                <m:t>∗</m:t>
                              </m:r>
                              <m:r>
                                <m:rPr>
                                  <m:nor/>
                                </m:rPr>
                                <a:rPr lang="en-US" b="1" i="0" dirty="0" smtClean="0"/>
                                <m:t> </m:t>
                              </m:r>
                              <m:r>
                                <m:rPr>
                                  <m:nor/>
                                </m:rPr>
                                <a:rPr lang="en-US" dirty="0" smtClean="0"/>
                                <m:t>c</m:t>
                              </m:r>
                              <m:r>
                                <m:rPr>
                                  <m:nor/>
                                </m:rPr>
                                <a:rPr lang="en-US" b="1" i="0" dirty="0" smtClean="0"/>
                                <m:t> </m:t>
                              </m:r>
                              <m:r>
                                <m:rPr>
                                  <m:nor/>
                                </m:rPr>
                                <a:rPr lang="en-US" dirty="0" smtClean="0"/>
                                <m:t>+</m:t>
                              </m:r>
                              <m:r>
                                <m:rPr>
                                  <m:nor/>
                                </m:rPr>
                                <a:rPr lang="en-US" b="1" i="0" dirty="0" smtClean="0"/>
                                <m:t> </m:t>
                              </m:r>
                              <m:r>
                                <m:rPr>
                                  <m:nor/>
                                </m:rPr>
                                <a:rPr lang="en-US" dirty="0" smtClean="0"/>
                                <m:t>(</m:t>
                              </m:r>
                              <m:r>
                                <m:rPr>
                                  <m:nor/>
                                </m:rPr>
                                <a:rPr lang="en-US" b="1" i="0" dirty="0" smtClean="0"/>
                                <m:t> </m:t>
                              </m:r>
                              <m:r>
                                <m:rPr>
                                  <m:nor/>
                                </m:rPr>
                                <a:rPr lang="en-US" dirty="0" smtClean="0"/>
                                <m:t>d</m:t>
                              </m:r>
                              <m:r>
                                <m:rPr>
                                  <m:nor/>
                                </m:rPr>
                                <a:rPr lang="en-US" b="1" i="0" dirty="0" smtClean="0"/>
                                <m:t> </m:t>
                              </m:r>
                              <m:r>
                                <m:rPr>
                                  <m:nor/>
                                </m:rPr>
                                <a:rPr lang="en-US" dirty="0" smtClean="0"/>
                                <m:t>∗</m:t>
                              </m:r>
                              <m:r>
                                <m:rPr>
                                  <m:nor/>
                                </m:rPr>
                                <a:rPr lang="en-US" b="1" i="0" dirty="0" smtClean="0"/>
                                <m:t> </m:t>
                              </m:r>
                              <m:r>
                                <m:rPr>
                                  <m:nor/>
                                </m:rPr>
                                <a:rPr lang="en-US" dirty="0" smtClean="0"/>
                                <m:t>e</m:t>
                              </m:r>
                              <m:r>
                                <m:rPr>
                                  <m:nor/>
                                </m:rPr>
                                <a:rPr lang="en-US" b="1" i="0" dirty="0" smtClean="0"/>
                                <m:t> </m:t>
                              </m:r>
                              <m:r>
                                <m:rPr>
                                  <m:nor/>
                                </m:rPr>
                                <a:rPr lang="en-US" dirty="0" smtClean="0"/>
                                <m:t>+</m:t>
                              </m:r>
                              <m:r>
                                <m:rPr>
                                  <m:nor/>
                                </m:rPr>
                                <a:rPr lang="en-US" b="1" i="0" dirty="0" smtClean="0"/>
                                <m:t> </m:t>
                              </m:r>
                              <m:r>
                                <m:rPr>
                                  <m:nor/>
                                </m:rPr>
                                <a:rPr lang="en-US" dirty="0" smtClean="0"/>
                                <m:t>f</m:t>
                              </m:r>
                              <m:r>
                                <m:rPr>
                                  <m:nor/>
                                </m:rPr>
                                <a:rPr lang="en-US" b="1" i="0" dirty="0" smtClean="0"/>
                                <m:t> </m:t>
                              </m:r>
                              <m:r>
                                <m:rPr>
                                  <m:nor/>
                                </m:rPr>
                                <a:rPr lang="en-US" dirty="0" smtClean="0"/>
                                <m:t>)</m:t>
                              </m:r>
                              <m:r>
                                <m:rPr>
                                  <m:nor/>
                                </m:rPr>
                                <a:rPr lang="en-US" b="1" i="0" dirty="0" smtClean="0"/>
                                <m:t> </m:t>
                              </m:r>
                              <m:r>
                                <m:rPr>
                                  <m:nor/>
                                </m:rPr>
                                <a:rPr lang="en-US" dirty="0" smtClean="0"/>
                                <m:t>∗</m:t>
                              </m:r>
                              <m:r>
                                <m:rPr>
                                  <m:nor/>
                                </m:rPr>
                                <a:rPr lang="en-US" b="1" i="0" dirty="0" smtClean="0"/>
                                <m:t> </m:t>
                              </m:r>
                              <m:r>
                                <m:rPr>
                                  <m:nor/>
                                </m:rPr>
                                <a:rPr lang="en-US" dirty="0" smtClean="0"/>
                                <m:t>g</m:t>
                              </m:r>
                            </m:oMath>
                          </a14:m>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39203">
                    <a:tc>
                      <a:txBody>
                        <a:bodyPr/>
                        <a:lstStyle/>
                        <a:p>
                          <a:r>
                            <a:rPr lang="en-US" dirty="0" smtClean="0"/>
                            <a:t>Scanned</a:t>
                          </a:r>
                          <a:r>
                            <a:rPr lang="en-US" baseline="0" dirty="0" smtClean="0"/>
                            <a:t> Char</a:t>
                          </a:r>
                          <a:endParaRPr lang="en-US" dirty="0"/>
                        </a:p>
                      </a:txBody>
                      <a:tcPr/>
                    </a:tc>
                    <a:tc>
                      <a:txBody>
                        <a:bodyPr/>
                        <a:lstStyle/>
                        <a:p>
                          <a:r>
                            <a:rPr lang="en-US" dirty="0" smtClean="0"/>
                            <a:t>Stack</a:t>
                          </a:r>
                          <a:endParaRPr lang="en-US" dirty="0"/>
                        </a:p>
                      </a:txBody>
                      <a:tcPr/>
                    </a:tc>
                    <a:tc>
                      <a:txBody>
                        <a:bodyPr/>
                        <a:lstStyle/>
                        <a:p>
                          <a:r>
                            <a:rPr lang="en-US" dirty="0" smtClean="0"/>
                            <a:t>Output Expression</a:t>
                          </a:r>
                          <a:endParaRPr lang="en-US" dirty="0"/>
                        </a:p>
                      </a:txBody>
                      <a:tcPr/>
                    </a:tc>
                    <a:tc>
                      <a:txBody>
                        <a:bodyPr/>
                        <a:lstStyle/>
                        <a:p>
                          <a:r>
                            <a:rPr lang="en-US" dirty="0" smtClean="0"/>
                            <a:t>Rule</a:t>
                          </a:r>
                          <a:endParaRPr lang="en-US" dirty="0"/>
                        </a:p>
                      </a:txBody>
                      <a:tcPr/>
                    </a:tc>
                  </a:tr>
                  <a:tr h="259080">
                    <a:tc>
                      <a:txBody>
                        <a:bodyPr/>
                        <a:lstStyle/>
                        <a:p>
                          <a:r>
                            <a:rPr lang="en-US" dirty="0" smtClean="0">
                              <a:solidFill>
                                <a:schemeClr val="tx1"/>
                              </a:solidFill>
                            </a:rPr>
                            <a:t>a</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t>2.1</a:t>
                          </a:r>
                          <a:endParaRPr lang="en-US" dirty="0"/>
                        </a:p>
                      </a:txBody>
                      <a:tcPr/>
                    </a:tc>
                  </a:tr>
                  <a:tr h="339203">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t>2.3.1</a:t>
                          </a:r>
                          <a:endParaRPr lang="en-US" dirty="0"/>
                        </a:p>
                      </a:txBody>
                      <a:tcPr/>
                    </a:tc>
                  </a:tr>
                  <a:tr h="339203">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ab</a:t>
                          </a:r>
                          <a:endParaRPr lang="en-US" dirty="0">
                            <a:solidFill>
                              <a:schemeClr val="tx1"/>
                            </a:solidFill>
                          </a:endParaRPr>
                        </a:p>
                      </a:txBody>
                      <a:tcPr/>
                    </a:tc>
                    <a:tc>
                      <a:txBody>
                        <a:bodyPr/>
                        <a:lstStyle/>
                        <a:p>
                          <a:r>
                            <a:rPr lang="en-US" dirty="0" smtClean="0"/>
                            <a:t>2.1</a:t>
                          </a:r>
                          <a:endParaRPr lang="en-US" dirty="0"/>
                        </a:p>
                      </a:txBody>
                      <a:tcPr/>
                    </a:tc>
                  </a:tr>
                  <a:tr h="339203">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p>
                      </a:txBody>
                      <a:tcPr/>
                    </a:tc>
                    <a:tc>
                      <a:txBody>
                        <a:bodyPr/>
                        <a:lstStyle/>
                        <a:p>
                          <a:r>
                            <a:rPr lang="en-US" dirty="0" smtClean="0">
                              <a:solidFill>
                                <a:schemeClr val="tx1"/>
                              </a:solidFill>
                            </a:rPr>
                            <a:t>ab</a:t>
                          </a:r>
                          <a:endParaRPr lang="en-US" dirty="0">
                            <a:solidFill>
                              <a:schemeClr val="tx1"/>
                            </a:solidFill>
                          </a:endParaRPr>
                        </a:p>
                      </a:txBody>
                      <a:tcPr/>
                    </a:tc>
                    <a:tc>
                      <a:txBody>
                        <a:bodyPr/>
                        <a:lstStyle/>
                        <a:p>
                          <a:r>
                            <a:rPr lang="en-US" dirty="0" smtClean="0"/>
                            <a:t>2.3.2</a:t>
                          </a:r>
                          <a:endParaRPr lang="en-US" dirty="0"/>
                        </a:p>
                      </a:txBody>
                      <a:tcPr/>
                    </a:tc>
                  </a:tr>
                  <a:tr h="339203">
                    <a:tc>
                      <a:txBody>
                        <a:bodyPr/>
                        <a:lstStyle/>
                        <a:p>
                          <a:r>
                            <a:rPr lang="en-US" dirty="0" smtClean="0">
                              <a:solidFill>
                                <a:schemeClr val="tx1"/>
                              </a:solidFill>
                            </a:rPr>
                            <a:t>c</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err="1" smtClean="0">
                              <a:solidFill>
                                <a:schemeClr val="tx1"/>
                              </a:solidFill>
                            </a:rPr>
                            <a:t>abc</a:t>
                          </a:r>
                          <a:endParaRPr lang="en-US" dirty="0">
                            <a:solidFill>
                              <a:schemeClr val="tx1"/>
                            </a:solidFill>
                          </a:endParaRPr>
                        </a:p>
                      </a:txBody>
                      <a:tcPr/>
                    </a:tc>
                    <a:tc>
                      <a:txBody>
                        <a:bodyPr/>
                        <a:lstStyle/>
                        <a:p>
                          <a:r>
                            <a:rPr lang="en-US" dirty="0" smtClean="0"/>
                            <a:t>2.1</a:t>
                          </a:r>
                          <a:endParaRPr lang="en-US" dirty="0"/>
                        </a:p>
                      </a:txBody>
                      <a:tcPr/>
                    </a:tc>
                  </a:tr>
                  <a:tr h="112776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p>
                        <a:p>
                          <a:r>
                            <a:rPr lang="en-US" dirty="0" err="1" smtClean="0">
                              <a:solidFill>
                                <a:schemeClr val="tx1"/>
                              </a:solidFill>
                            </a:rPr>
                            <a:t>Emp</a:t>
                          </a:r>
                          <a:endParaRPr lang="en-US" dirty="0" smtClean="0">
                            <a:solidFill>
                              <a:schemeClr val="tx1"/>
                            </a:solidFill>
                          </a:endParaRPr>
                        </a:p>
                        <a:p>
                          <a:r>
                            <a:rPr lang="en-US" dirty="0" smtClean="0">
                              <a:solidFill>
                                <a:schemeClr val="tx1"/>
                              </a:solidFill>
                            </a:rPr>
                            <a:t>+</a:t>
                          </a:r>
                        </a:p>
                      </a:txBody>
                      <a:tcPr/>
                    </a:tc>
                    <a:tc>
                      <a:txBody>
                        <a:bodyPr/>
                        <a:lstStyle/>
                        <a:p>
                          <a:r>
                            <a:rPr lang="en-US" dirty="0" err="1" smtClean="0">
                              <a:solidFill>
                                <a:schemeClr val="tx1"/>
                              </a:solidFill>
                            </a:rPr>
                            <a:t>Abc</a:t>
                          </a:r>
                          <a:r>
                            <a:rPr lang="en-US" dirty="0" smtClean="0">
                              <a:solidFill>
                                <a:schemeClr val="tx1"/>
                              </a:solidFill>
                            </a:rPr>
                            <a:t>*</a:t>
                          </a:r>
                        </a:p>
                        <a:p>
                          <a:r>
                            <a:rPr lang="en-US" dirty="0" err="1" smtClean="0">
                              <a:solidFill>
                                <a:schemeClr val="tx1"/>
                              </a:solidFill>
                            </a:rPr>
                            <a:t>Abc</a:t>
                          </a:r>
                          <a:r>
                            <a:rPr lang="en-US" dirty="0" smtClean="0">
                              <a:solidFill>
                                <a:schemeClr val="tx1"/>
                              </a:solidFill>
                            </a:rPr>
                            <a:t>*+</a:t>
                          </a:r>
                          <a:endParaRPr lang="en-US" dirty="0">
                            <a:solidFill>
                              <a:schemeClr val="tx1"/>
                            </a:solidFill>
                          </a:endParaRPr>
                        </a:p>
                      </a:txBody>
                      <a:tcPr/>
                    </a:tc>
                    <a:tc>
                      <a:txBody>
                        <a:bodyPr/>
                        <a:lstStyle/>
                        <a:p>
                          <a:r>
                            <a:rPr lang="en-US" dirty="0" smtClean="0"/>
                            <a:t>2.3.2</a:t>
                          </a:r>
                          <a:endParaRPr lang="en-US" dirty="0"/>
                        </a:p>
                      </a:txBody>
                      <a:tcPr/>
                    </a:tc>
                  </a:tr>
                  <a:tr h="54864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a:t>
                          </a:r>
                        </a:p>
                      </a:txBody>
                      <a:tcPr/>
                    </a:tc>
                    <a:tc>
                      <a:txBody>
                        <a:bodyPr/>
                        <a:lstStyle/>
                        <a:p>
                          <a:r>
                            <a:rPr lang="en-US" dirty="0" smtClean="0"/>
                            <a:t>2.2</a:t>
                          </a:r>
                          <a:endParaRPr lang="en-US" dirty="0"/>
                        </a:p>
                      </a:txBody>
                      <a:tcPr/>
                    </a:tc>
                  </a:tr>
                  <a:tr h="339203">
                    <a:tc>
                      <a:txBody>
                        <a:bodyPr/>
                        <a:lstStyle/>
                        <a:p>
                          <a:r>
                            <a:rPr lang="en-US" dirty="0" smtClean="0">
                              <a:solidFill>
                                <a:schemeClr val="tx1"/>
                              </a:solidFill>
                            </a:rPr>
                            <a:t>d</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a:t>
                          </a:r>
                        </a:p>
                      </a:txBody>
                      <a:tcPr/>
                    </a:tc>
                    <a:tc>
                      <a:txBody>
                        <a:bodyPr/>
                        <a:lstStyle/>
                        <a:p>
                          <a:r>
                            <a:rPr lang="en-US" dirty="0" smtClean="0"/>
                            <a:t>2.1</a:t>
                          </a:r>
                          <a:endParaRPr lang="en-US" dirty="0"/>
                        </a:p>
                      </a:txBody>
                      <a:tcPr/>
                    </a:tc>
                  </a:tr>
                  <a:tr h="339203">
                    <a:tc>
                      <a:txBody>
                        <a:bodyPr/>
                        <a:lstStyle/>
                        <a:p>
                          <a:r>
                            <a:rPr lang="en-US" dirty="0" smtClean="0">
                              <a:solidFill>
                                <a:schemeClr val="tx1"/>
                              </a:solidFill>
                            </a:rPr>
                            <a:t>*</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a:t>
                          </a:r>
                        </a:p>
                      </a:txBody>
                      <a:tcPr/>
                    </a:tc>
                    <a:tc>
                      <a:txBody>
                        <a:bodyPr/>
                        <a:lstStyle/>
                        <a:p>
                          <a:r>
                            <a:rPr lang="en-US" dirty="0" smtClean="0"/>
                            <a:t>2.3.2</a:t>
                          </a:r>
                          <a:endParaRPr lang="en-US" dirty="0"/>
                        </a:p>
                      </a:txBody>
                      <a:tcPr/>
                    </a:tc>
                  </a:tr>
                  <a:tr h="339203">
                    <a:tc>
                      <a:txBody>
                        <a:bodyPr/>
                        <a:lstStyle/>
                        <a:p>
                          <a:r>
                            <a:rPr lang="en-US" dirty="0" smtClean="0">
                              <a:solidFill>
                                <a:schemeClr val="tx1"/>
                              </a:solidFill>
                            </a:rPr>
                            <a:t>e</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*+de</a:t>
                          </a:r>
                        </a:p>
                      </a:txBody>
                      <a:tcPr/>
                    </a:tc>
                    <a:tc>
                      <a:txBody>
                        <a:bodyPr/>
                        <a:lstStyle/>
                        <a:p>
                          <a:r>
                            <a:rPr lang="en-US" dirty="0" smtClean="0"/>
                            <a:t>2.1</a:t>
                          </a:r>
                          <a:endParaRPr lang="en-US"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1193020970"/>
                  </p:ext>
                </p:extLst>
              </p:nvPr>
            </p:nvGraphicFramePr>
            <p:xfrm>
              <a:off x="405931" y="533400"/>
              <a:ext cx="8262940" cy="6035040"/>
            </p:xfrm>
            <a:graphic>
              <a:graphicData uri="http://schemas.openxmlformats.org/drawingml/2006/table">
                <a:tbl>
                  <a:tblPr firstRow="1" bandRow="1">
                    <a:tableStyleId>{5C22544A-7EE6-4342-B048-85BDC9FD1C3A}</a:tableStyleId>
                  </a:tblPr>
                  <a:tblGrid>
                    <a:gridCol w="1946192"/>
                    <a:gridCol w="1759700"/>
                    <a:gridCol w="3825434"/>
                    <a:gridCol w="731614"/>
                  </a:tblGrid>
                  <a:tr h="365760">
                    <a:tc gridSpan="4">
                      <a:txBody>
                        <a:bodyPr/>
                        <a:lstStyle/>
                        <a:p>
                          <a:endParaRPr lang="en-US"/>
                        </a:p>
                      </a:txBody>
                      <a:tcPr>
                        <a:blipFill rotWithShape="0">
                          <a:blip r:embed="rId2"/>
                          <a:stretch>
                            <a:fillRect l="-74" t="-8333" r="-295" b="-1576667"/>
                          </a:stretch>
                        </a:blip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65760">
                    <a:tc>
                      <a:txBody>
                        <a:bodyPr/>
                        <a:lstStyle/>
                        <a:p>
                          <a:r>
                            <a:rPr lang="en-US" dirty="0" smtClean="0"/>
                            <a:t>Scanned</a:t>
                          </a:r>
                          <a:r>
                            <a:rPr lang="en-US" baseline="0" dirty="0" smtClean="0"/>
                            <a:t> Char</a:t>
                          </a:r>
                          <a:endParaRPr lang="en-US" dirty="0"/>
                        </a:p>
                      </a:txBody>
                      <a:tcPr/>
                    </a:tc>
                    <a:tc>
                      <a:txBody>
                        <a:bodyPr/>
                        <a:lstStyle/>
                        <a:p>
                          <a:r>
                            <a:rPr lang="en-US" dirty="0" smtClean="0"/>
                            <a:t>Stack</a:t>
                          </a:r>
                          <a:endParaRPr lang="en-US" dirty="0"/>
                        </a:p>
                      </a:txBody>
                      <a:tcPr/>
                    </a:tc>
                    <a:tc>
                      <a:txBody>
                        <a:bodyPr/>
                        <a:lstStyle/>
                        <a:p>
                          <a:r>
                            <a:rPr lang="en-US" dirty="0" smtClean="0"/>
                            <a:t>Output Expression</a:t>
                          </a:r>
                          <a:endParaRPr lang="en-US" dirty="0"/>
                        </a:p>
                      </a:txBody>
                      <a:tcPr/>
                    </a:tc>
                    <a:tc>
                      <a:txBody>
                        <a:bodyPr/>
                        <a:lstStyle/>
                        <a:p>
                          <a:r>
                            <a:rPr lang="en-US" dirty="0" smtClean="0"/>
                            <a:t>Rule</a:t>
                          </a:r>
                          <a:endParaRPr lang="en-US" dirty="0"/>
                        </a:p>
                      </a:txBody>
                      <a:tcPr/>
                    </a:tc>
                  </a:tr>
                  <a:tr h="365760">
                    <a:tc>
                      <a:txBody>
                        <a:bodyPr/>
                        <a:lstStyle/>
                        <a:p>
                          <a:r>
                            <a:rPr lang="en-US" dirty="0" smtClean="0">
                              <a:solidFill>
                                <a:schemeClr val="tx1"/>
                              </a:solidFill>
                            </a:rPr>
                            <a:t>a</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t>2.1</a:t>
                          </a:r>
                          <a:endParaRPr lang="en-US" dirty="0"/>
                        </a:p>
                      </a:txBody>
                      <a:tcPr/>
                    </a:tc>
                  </a:tr>
                  <a:tr h="36576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t>2.3.1</a:t>
                          </a:r>
                          <a:endParaRPr lang="en-US" dirty="0"/>
                        </a:p>
                      </a:txBody>
                      <a:tcPr/>
                    </a:tc>
                  </a:tr>
                  <a:tr h="365760">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ab</a:t>
                          </a:r>
                          <a:endParaRPr lang="en-US" dirty="0">
                            <a:solidFill>
                              <a:schemeClr val="tx1"/>
                            </a:solidFill>
                          </a:endParaRPr>
                        </a:p>
                      </a:txBody>
                      <a:tcPr/>
                    </a:tc>
                    <a:tc>
                      <a:txBody>
                        <a:bodyPr/>
                        <a:lstStyle/>
                        <a:p>
                          <a:r>
                            <a:rPr lang="en-US" dirty="0" smtClean="0"/>
                            <a:t>2.1</a:t>
                          </a:r>
                          <a:endParaRPr lang="en-US" dirty="0"/>
                        </a:p>
                      </a:txBody>
                      <a:tcPr/>
                    </a:tc>
                  </a:tr>
                  <a:tr h="64008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endParaRPr lang="en-US" dirty="0" smtClean="0">
                            <a:solidFill>
                              <a:schemeClr val="tx1"/>
                            </a:solidFill>
                          </a:endParaRPr>
                        </a:p>
                      </a:txBody>
                      <a:tcPr/>
                    </a:tc>
                    <a:tc>
                      <a:txBody>
                        <a:bodyPr/>
                        <a:lstStyle/>
                        <a:p>
                          <a:r>
                            <a:rPr lang="en-US" dirty="0" smtClean="0">
                              <a:solidFill>
                                <a:schemeClr val="tx1"/>
                              </a:solidFill>
                            </a:rPr>
                            <a:t>ab</a:t>
                          </a:r>
                          <a:endParaRPr lang="en-US" dirty="0">
                            <a:solidFill>
                              <a:schemeClr val="tx1"/>
                            </a:solidFill>
                          </a:endParaRPr>
                        </a:p>
                      </a:txBody>
                      <a:tcPr/>
                    </a:tc>
                    <a:tc>
                      <a:txBody>
                        <a:bodyPr/>
                        <a:lstStyle/>
                        <a:p>
                          <a:r>
                            <a:rPr lang="en-US" dirty="0" smtClean="0"/>
                            <a:t>2.3.2</a:t>
                          </a:r>
                          <a:endParaRPr lang="en-US" dirty="0"/>
                        </a:p>
                      </a:txBody>
                      <a:tcPr/>
                    </a:tc>
                  </a:tr>
                  <a:tr h="365760">
                    <a:tc>
                      <a:txBody>
                        <a:bodyPr/>
                        <a:lstStyle/>
                        <a:p>
                          <a:r>
                            <a:rPr lang="en-US" dirty="0" smtClean="0">
                              <a:solidFill>
                                <a:schemeClr val="tx1"/>
                              </a:solidFill>
                            </a:rPr>
                            <a:t>c</a:t>
                          </a:r>
                          <a:endParaRPr lang="en-US" dirty="0">
                            <a:solidFill>
                              <a:schemeClr val="tx1"/>
                            </a:solidFill>
                          </a:endParaRPr>
                        </a:p>
                      </a:txBody>
                      <a:tcPr/>
                    </a:tc>
                    <a:tc>
                      <a:txBody>
                        <a:bodyPr/>
                        <a:lstStyle/>
                        <a:p>
                          <a:r>
                            <a:rPr lang="en-US" dirty="0" smtClean="0">
                              <a:solidFill>
                                <a:schemeClr val="tx1"/>
                              </a:solidFill>
                            </a:rPr>
                            <a:t>+*</a:t>
                          </a:r>
                          <a:endParaRPr lang="en-US" dirty="0">
                            <a:solidFill>
                              <a:schemeClr val="tx1"/>
                            </a:solidFill>
                          </a:endParaRPr>
                        </a:p>
                      </a:txBody>
                      <a:tcPr/>
                    </a:tc>
                    <a:tc>
                      <a:txBody>
                        <a:bodyPr/>
                        <a:lstStyle/>
                        <a:p>
                          <a:r>
                            <a:rPr lang="en-US" dirty="0" err="1" smtClean="0">
                              <a:solidFill>
                                <a:schemeClr val="tx1"/>
                              </a:solidFill>
                            </a:rPr>
                            <a:t>abc</a:t>
                          </a:r>
                          <a:endParaRPr lang="en-US" dirty="0">
                            <a:solidFill>
                              <a:schemeClr val="tx1"/>
                            </a:solidFill>
                          </a:endParaRPr>
                        </a:p>
                      </a:txBody>
                      <a:tcPr/>
                    </a:tc>
                    <a:tc>
                      <a:txBody>
                        <a:bodyPr/>
                        <a:lstStyle/>
                        <a:p>
                          <a:r>
                            <a:rPr lang="en-US" dirty="0" smtClean="0"/>
                            <a:t>2.1</a:t>
                          </a:r>
                          <a:endParaRPr lang="en-US" dirty="0"/>
                        </a:p>
                      </a:txBody>
                      <a:tcPr/>
                    </a:tc>
                  </a:tr>
                  <a:tr h="118872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p>
                        <a:p>
                          <a:r>
                            <a:rPr lang="en-US" dirty="0" err="1" smtClean="0">
                              <a:solidFill>
                                <a:schemeClr val="tx1"/>
                              </a:solidFill>
                            </a:rPr>
                            <a:t>Emp</a:t>
                          </a:r>
                          <a:endParaRPr lang="en-US" dirty="0" smtClean="0">
                            <a:solidFill>
                              <a:schemeClr val="tx1"/>
                            </a:solidFill>
                          </a:endParaRPr>
                        </a:p>
                        <a:p>
                          <a:r>
                            <a:rPr lang="en-US" dirty="0" smtClean="0">
                              <a:solidFill>
                                <a:schemeClr val="tx1"/>
                              </a:solidFill>
                            </a:rPr>
                            <a:t>+</a:t>
                          </a:r>
                          <a:endParaRPr lang="en-US" dirty="0" smtClean="0">
                            <a:solidFill>
                              <a:schemeClr val="tx1"/>
                            </a:solidFill>
                          </a:endParaRPr>
                        </a:p>
                      </a:txBody>
                      <a:tcPr/>
                    </a:tc>
                    <a:tc>
                      <a:txBody>
                        <a:bodyPr/>
                        <a:lstStyle/>
                        <a:p>
                          <a:r>
                            <a:rPr lang="en-US" dirty="0" err="1" smtClean="0">
                              <a:solidFill>
                                <a:schemeClr val="tx1"/>
                              </a:solidFill>
                            </a:rPr>
                            <a:t>Abc</a:t>
                          </a:r>
                          <a:r>
                            <a:rPr lang="en-US" dirty="0" smtClean="0">
                              <a:solidFill>
                                <a:schemeClr val="tx1"/>
                              </a:solidFill>
                            </a:rPr>
                            <a:t>*</a:t>
                          </a:r>
                        </a:p>
                        <a:p>
                          <a:r>
                            <a:rPr lang="en-US" dirty="0" err="1" smtClean="0">
                              <a:solidFill>
                                <a:schemeClr val="tx1"/>
                              </a:solidFill>
                            </a:rPr>
                            <a:t>Abc</a:t>
                          </a:r>
                          <a:r>
                            <a:rPr lang="en-US" dirty="0" smtClean="0">
                              <a:solidFill>
                                <a:schemeClr val="tx1"/>
                              </a:solidFill>
                            </a:rPr>
                            <a:t>*+</a:t>
                          </a:r>
                          <a:endParaRPr lang="en-US" dirty="0">
                            <a:solidFill>
                              <a:schemeClr val="tx1"/>
                            </a:solidFill>
                          </a:endParaRPr>
                        </a:p>
                      </a:txBody>
                      <a:tcPr/>
                    </a:tc>
                    <a:tc>
                      <a:txBody>
                        <a:bodyPr/>
                        <a:lstStyle/>
                        <a:p>
                          <a:r>
                            <a:rPr lang="en-US" dirty="0" smtClean="0"/>
                            <a:t>2.3.2</a:t>
                          </a:r>
                          <a:endParaRPr lang="en-US" dirty="0"/>
                        </a:p>
                      </a:txBody>
                      <a:tcPr/>
                    </a:tc>
                  </a:tr>
                  <a:tr h="640080">
                    <a:tc>
                      <a:txBody>
                        <a:bodyPr/>
                        <a:lstStyle/>
                        <a:p>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a:t>
                          </a:r>
                        </a:p>
                      </a:txBody>
                      <a:tcPr/>
                    </a:tc>
                    <a:tc>
                      <a:txBody>
                        <a:bodyPr/>
                        <a:lstStyle/>
                        <a:p>
                          <a:r>
                            <a:rPr lang="en-US" dirty="0" smtClean="0"/>
                            <a:t>2.2</a:t>
                          </a:r>
                          <a:endParaRPr lang="en-US" dirty="0"/>
                        </a:p>
                      </a:txBody>
                      <a:tcPr/>
                    </a:tc>
                  </a:tr>
                  <a:tr h="365760">
                    <a:tc>
                      <a:txBody>
                        <a:bodyPr/>
                        <a:lstStyle/>
                        <a:p>
                          <a:r>
                            <a:rPr lang="en-US" dirty="0" smtClean="0">
                              <a:solidFill>
                                <a:schemeClr val="tx1"/>
                              </a:solidFill>
                            </a:rPr>
                            <a:t>d</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a:t>
                          </a:r>
                        </a:p>
                      </a:txBody>
                      <a:tcPr/>
                    </a:tc>
                    <a:tc>
                      <a:txBody>
                        <a:bodyPr/>
                        <a:lstStyle/>
                        <a:p>
                          <a:r>
                            <a:rPr lang="en-US" dirty="0" smtClean="0"/>
                            <a:t>2.1</a:t>
                          </a:r>
                          <a:endParaRPr lang="en-US" dirty="0"/>
                        </a:p>
                      </a:txBody>
                      <a:tcPr/>
                    </a:tc>
                  </a:tr>
                  <a:tr h="640080">
                    <a:tc>
                      <a:txBody>
                        <a:bodyPr/>
                        <a:lstStyle/>
                        <a:p>
                          <a:r>
                            <a:rPr lang="en-US" dirty="0" smtClean="0">
                              <a:solidFill>
                                <a:schemeClr val="tx1"/>
                              </a:solidFill>
                            </a:rPr>
                            <a:t>*</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endParaRPr lang="en-US"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a:t>
                          </a:r>
                        </a:p>
                      </a:txBody>
                      <a:tcPr/>
                    </a:tc>
                    <a:tc>
                      <a:txBody>
                        <a:bodyPr/>
                        <a:lstStyle/>
                        <a:p>
                          <a:r>
                            <a:rPr lang="en-US" dirty="0" smtClean="0"/>
                            <a:t>2.3.2</a:t>
                          </a:r>
                          <a:endParaRPr lang="en-US" dirty="0"/>
                        </a:p>
                      </a:txBody>
                      <a:tcPr/>
                    </a:tc>
                  </a:tr>
                  <a:tr h="365760">
                    <a:tc>
                      <a:txBody>
                        <a:bodyPr/>
                        <a:lstStyle/>
                        <a:p>
                          <a:r>
                            <a:rPr lang="en-US" dirty="0" smtClean="0">
                              <a:solidFill>
                                <a:schemeClr val="tx1"/>
                              </a:solidFill>
                            </a:rPr>
                            <a:t>e</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Abc</a:t>
                          </a:r>
                          <a:r>
                            <a:rPr lang="en-US" dirty="0" smtClean="0">
                              <a:solidFill>
                                <a:schemeClr val="tx1"/>
                              </a:solidFill>
                            </a:rPr>
                            <a:t>*+de</a:t>
                          </a:r>
                        </a:p>
                      </a:txBody>
                      <a:tcPr/>
                    </a:tc>
                    <a:tc>
                      <a:txBody>
                        <a:bodyPr/>
                        <a:lstStyle/>
                        <a:p>
                          <a:r>
                            <a:rPr lang="en-US" dirty="0" smtClean="0"/>
                            <a:t>2.1</a:t>
                          </a:r>
                          <a:endParaRPr lang="en-US" dirty="0"/>
                        </a:p>
                      </a:txBody>
                      <a:tcPr/>
                    </a:tc>
                  </a:tr>
                </a:tbl>
              </a:graphicData>
            </a:graphic>
          </p:graphicFrame>
        </mc:Fallback>
      </mc:AlternateContent>
    </p:spTree>
    <p:extLst>
      <p:ext uri="{BB962C8B-B14F-4D97-AF65-F5344CB8AC3E}">
        <p14:creationId xmlns:p14="http://schemas.microsoft.com/office/powerpoint/2010/main" val="385838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3514180090"/>
                  </p:ext>
                </p:extLst>
              </p:nvPr>
            </p:nvGraphicFramePr>
            <p:xfrm>
              <a:off x="423860" y="1219200"/>
              <a:ext cx="8262940" cy="4846320"/>
            </p:xfrm>
            <a:graphic>
              <a:graphicData uri="http://schemas.openxmlformats.org/drawingml/2006/table">
                <a:tbl>
                  <a:tblPr firstRow="1" bandRow="1">
                    <a:tableStyleId>{5C22544A-7EE6-4342-B048-85BDC9FD1C3A}</a:tableStyleId>
                  </a:tblPr>
                  <a:tblGrid>
                    <a:gridCol w="1946192"/>
                    <a:gridCol w="1759700"/>
                    <a:gridCol w="3825434"/>
                    <a:gridCol w="731614"/>
                  </a:tblGrid>
                  <a:tr h="339203">
                    <a:tc gridSpan="4">
                      <a:txBody>
                        <a:bodyPr/>
                        <a:lstStyle/>
                        <a:p>
                          <a:r>
                            <a:rPr lang="en-US" dirty="0" smtClean="0"/>
                            <a:t>Infix-to-postfix conversion: </a:t>
                          </a:r>
                          <a14:m>
                            <m:oMath xmlns:m="http://schemas.openxmlformats.org/officeDocument/2006/math">
                              <m:r>
                                <m:rPr>
                                  <m:nor/>
                                </m:rPr>
                                <a:rPr lang="en-US" dirty="0" smtClean="0"/>
                                <m:t>a</m:t>
                              </m:r>
                              <m:r>
                                <m:rPr>
                                  <m:nor/>
                                </m:rPr>
                                <a:rPr lang="en-US" b="1" i="0" dirty="0" smtClean="0"/>
                                <m:t> </m:t>
                              </m:r>
                              <m:r>
                                <m:rPr>
                                  <m:nor/>
                                </m:rPr>
                                <a:rPr lang="en-US" dirty="0" smtClean="0"/>
                                <m:t>+</m:t>
                              </m:r>
                              <m:r>
                                <m:rPr>
                                  <m:nor/>
                                </m:rPr>
                                <a:rPr lang="en-US" b="1" i="0" dirty="0" smtClean="0"/>
                                <m:t> </m:t>
                              </m:r>
                              <m:r>
                                <m:rPr>
                                  <m:nor/>
                                </m:rPr>
                                <a:rPr lang="en-US" dirty="0" smtClean="0"/>
                                <m:t>b</m:t>
                              </m:r>
                              <m:r>
                                <m:rPr>
                                  <m:nor/>
                                </m:rPr>
                                <a:rPr lang="en-US" b="1" i="0" dirty="0" smtClean="0"/>
                                <m:t> </m:t>
                              </m:r>
                              <m:r>
                                <m:rPr>
                                  <m:nor/>
                                </m:rPr>
                                <a:rPr lang="en-US" dirty="0" smtClean="0"/>
                                <m:t>∗</m:t>
                              </m:r>
                              <m:r>
                                <m:rPr>
                                  <m:nor/>
                                </m:rPr>
                                <a:rPr lang="en-US" b="1" i="0" dirty="0" smtClean="0"/>
                                <m:t> </m:t>
                              </m:r>
                              <m:r>
                                <m:rPr>
                                  <m:nor/>
                                </m:rPr>
                                <a:rPr lang="en-US" dirty="0" smtClean="0"/>
                                <m:t>c</m:t>
                              </m:r>
                              <m:r>
                                <m:rPr>
                                  <m:nor/>
                                </m:rPr>
                                <a:rPr lang="en-US" b="1" i="0" dirty="0" smtClean="0"/>
                                <m:t> </m:t>
                              </m:r>
                              <m:r>
                                <m:rPr>
                                  <m:nor/>
                                </m:rPr>
                                <a:rPr lang="en-US" dirty="0" smtClean="0"/>
                                <m:t>+</m:t>
                              </m:r>
                              <m:r>
                                <m:rPr>
                                  <m:nor/>
                                </m:rPr>
                                <a:rPr lang="en-US" b="1" i="0" dirty="0" smtClean="0"/>
                                <m:t> </m:t>
                              </m:r>
                              <m:r>
                                <m:rPr>
                                  <m:nor/>
                                </m:rPr>
                                <a:rPr lang="en-US" dirty="0" smtClean="0"/>
                                <m:t>(</m:t>
                              </m:r>
                              <m:r>
                                <m:rPr>
                                  <m:nor/>
                                </m:rPr>
                                <a:rPr lang="en-US" b="1" i="0" dirty="0" smtClean="0"/>
                                <m:t> </m:t>
                              </m:r>
                              <m:r>
                                <m:rPr>
                                  <m:nor/>
                                </m:rPr>
                                <a:rPr lang="en-US" dirty="0" smtClean="0"/>
                                <m:t>d</m:t>
                              </m:r>
                              <m:r>
                                <m:rPr>
                                  <m:nor/>
                                </m:rPr>
                                <a:rPr lang="en-US" b="1" i="0" dirty="0" smtClean="0"/>
                                <m:t> </m:t>
                              </m:r>
                              <m:r>
                                <m:rPr>
                                  <m:nor/>
                                </m:rPr>
                                <a:rPr lang="en-US" dirty="0" smtClean="0"/>
                                <m:t>∗</m:t>
                              </m:r>
                              <m:r>
                                <m:rPr>
                                  <m:nor/>
                                </m:rPr>
                                <a:rPr lang="en-US" b="1" i="0" dirty="0" smtClean="0"/>
                                <m:t> </m:t>
                              </m:r>
                              <m:r>
                                <m:rPr>
                                  <m:nor/>
                                </m:rPr>
                                <a:rPr lang="en-US" dirty="0" smtClean="0"/>
                                <m:t>e</m:t>
                              </m:r>
                              <m:r>
                                <m:rPr>
                                  <m:nor/>
                                </m:rPr>
                                <a:rPr lang="en-US" b="1" i="0" dirty="0" smtClean="0"/>
                                <m:t> </m:t>
                              </m:r>
                              <m:r>
                                <m:rPr>
                                  <m:nor/>
                                </m:rPr>
                                <a:rPr lang="en-US" dirty="0" smtClean="0">
                                  <a:solidFill>
                                    <a:schemeClr val="tx1"/>
                                  </a:solidFill>
                                </a:rPr>
                                <m:t>+</m:t>
                              </m:r>
                              <m:r>
                                <m:rPr>
                                  <m:nor/>
                                </m:rPr>
                                <a:rPr lang="en-US" b="1" i="0" dirty="0" smtClean="0">
                                  <a:solidFill>
                                    <a:schemeClr val="tx1"/>
                                  </a:solidFill>
                                </a:rPr>
                                <m:t> </m:t>
                              </m:r>
                              <m:r>
                                <m:rPr>
                                  <m:nor/>
                                </m:rPr>
                                <a:rPr lang="en-US" dirty="0" smtClean="0">
                                  <a:solidFill>
                                    <a:schemeClr val="tx1"/>
                                  </a:solidFill>
                                </a:rPr>
                                <m:t>f</m:t>
                              </m:r>
                              <m:r>
                                <m:rPr>
                                  <m:nor/>
                                </m:rPr>
                                <a:rPr lang="en-US" b="1" i="0" dirty="0" smtClean="0">
                                  <a:solidFill>
                                    <a:schemeClr val="tx1"/>
                                  </a:solidFill>
                                </a:rPr>
                                <m:t> </m:t>
                              </m:r>
                              <m:r>
                                <m:rPr>
                                  <m:nor/>
                                </m:rPr>
                                <a:rPr lang="en-US" dirty="0" smtClean="0">
                                  <a:solidFill>
                                    <a:schemeClr val="tx1"/>
                                  </a:solidFill>
                                </a:rPr>
                                <m:t>)</m:t>
                              </m:r>
                              <m:r>
                                <m:rPr>
                                  <m:nor/>
                                </m:rPr>
                                <a:rPr lang="en-US" b="1" i="0" dirty="0" smtClean="0">
                                  <a:solidFill>
                                    <a:schemeClr val="tx1"/>
                                  </a:solidFill>
                                </a:rPr>
                                <m:t> </m:t>
                              </m:r>
                              <m:r>
                                <m:rPr>
                                  <m:nor/>
                                </m:rPr>
                                <a:rPr lang="en-US" dirty="0" smtClean="0">
                                  <a:solidFill>
                                    <a:schemeClr val="tx1"/>
                                  </a:solidFill>
                                </a:rPr>
                                <m:t>∗</m:t>
                              </m:r>
                              <m:r>
                                <m:rPr>
                                  <m:nor/>
                                </m:rPr>
                                <a:rPr lang="en-US" b="1" i="0" dirty="0" smtClean="0">
                                  <a:solidFill>
                                    <a:schemeClr val="tx1"/>
                                  </a:solidFill>
                                </a:rPr>
                                <m:t> </m:t>
                              </m:r>
                              <m:r>
                                <m:rPr>
                                  <m:nor/>
                                </m:rPr>
                                <a:rPr lang="en-US" dirty="0" smtClean="0">
                                  <a:solidFill>
                                    <a:schemeClr val="tx1"/>
                                  </a:solidFill>
                                </a:rPr>
                                <m:t>g</m:t>
                              </m:r>
                            </m:oMath>
                          </a14:m>
                          <a:endParaRPr lang="en-US" dirty="0">
                            <a:solidFill>
                              <a:schemeClr val="tx1"/>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39203">
                    <a:tc>
                      <a:txBody>
                        <a:bodyPr/>
                        <a:lstStyle/>
                        <a:p>
                          <a:r>
                            <a:rPr lang="en-US" dirty="0" smtClean="0"/>
                            <a:t>Scanned</a:t>
                          </a:r>
                          <a:r>
                            <a:rPr lang="en-US" baseline="0" dirty="0" smtClean="0"/>
                            <a:t> Char</a:t>
                          </a:r>
                          <a:endParaRPr lang="en-US" dirty="0"/>
                        </a:p>
                      </a:txBody>
                      <a:tcPr/>
                    </a:tc>
                    <a:tc>
                      <a:txBody>
                        <a:bodyPr/>
                        <a:lstStyle/>
                        <a:p>
                          <a:r>
                            <a:rPr lang="en-US" dirty="0" smtClean="0"/>
                            <a:t>Stack</a:t>
                          </a:r>
                          <a:endParaRPr lang="en-US" dirty="0"/>
                        </a:p>
                      </a:txBody>
                      <a:tcPr/>
                    </a:tc>
                    <a:tc>
                      <a:txBody>
                        <a:bodyPr/>
                        <a:lstStyle/>
                        <a:p>
                          <a:r>
                            <a:rPr lang="en-US" dirty="0" smtClean="0"/>
                            <a:t>Output Expression</a:t>
                          </a:r>
                          <a:endParaRPr lang="en-US" dirty="0"/>
                        </a:p>
                      </a:txBody>
                      <a:tcPr/>
                    </a:tc>
                    <a:tc>
                      <a:txBody>
                        <a:bodyPr/>
                        <a:lstStyle/>
                        <a:p>
                          <a:r>
                            <a:rPr lang="en-US" dirty="0" smtClean="0"/>
                            <a:t>Rule</a:t>
                          </a:r>
                          <a:endParaRPr lang="en-US" dirty="0"/>
                        </a:p>
                      </a:txBody>
                      <a:tcPr/>
                    </a:tc>
                  </a:tr>
                  <a:tr h="339203">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p>
                      </a:txBody>
                      <a:tcPr/>
                    </a:tc>
                    <a:tc>
                      <a:txBody>
                        <a:bodyPr/>
                        <a:lstStyle/>
                        <a:p>
                          <a:r>
                            <a:rPr lang="en-US" dirty="0" smtClean="0"/>
                            <a:t>2.3.2</a:t>
                          </a:r>
                          <a:endParaRPr lang="en-US" dirty="0"/>
                        </a:p>
                      </a:txBody>
                      <a:tcPr/>
                    </a:tc>
                  </a:tr>
                  <a:tr h="339203">
                    <a:tc>
                      <a:txBody>
                        <a:bodyPr/>
                        <a:lstStyle/>
                        <a:p>
                          <a:r>
                            <a:rPr lang="en-US" b="0" dirty="0" smtClean="0">
                              <a:solidFill>
                                <a:schemeClr val="tx1"/>
                              </a:solidFill>
                            </a:rPr>
                            <a:t>f</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2.1</a:t>
                          </a:r>
                          <a:endParaRPr lang="en-US" dirty="0"/>
                        </a:p>
                      </a:txBody>
                      <a:tcPr/>
                    </a:tc>
                  </a:tr>
                  <a:tr h="339203">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2.4</a:t>
                          </a:r>
                          <a:endParaRPr lang="en-US" dirty="0"/>
                        </a:p>
                      </a:txBody>
                      <a:tcPr/>
                    </a:tc>
                  </a:tr>
                  <a:tr h="339203">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2.3.2</a:t>
                          </a:r>
                          <a:endParaRPr lang="en-US" dirty="0"/>
                        </a:p>
                      </a:txBody>
                      <a:tcPr/>
                    </a:tc>
                  </a:tr>
                  <a:tr h="339203">
                    <a:tc>
                      <a:txBody>
                        <a:bodyPr/>
                        <a:lstStyle/>
                        <a:p>
                          <a:r>
                            <a:rPr lang="en-US" b="0" dirty="0" smtClean="0">
                              <a:solidFill>
                                <a:schemeClr val="tx1"/>
                              </a:solidFill>
                            </a:rPr>
                            <a:t>g</a:t>
                          </a:r>
                          <a:endParaRPr lang="en-US" b="0" dirty="0">
                            <a:solidFill>
                              <a:schemeClr val="tx1"/>
                            </a:solidFill>
                          </a:endParaRPr>
                        </a:p>
                      </a:txBody>
                      <a:tcPr/>
                    </a:tc>
                    <a:tc>
                      <a:txBody>
                        <a:bodyPr/>
                        <a:lstStyle/>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endParaRPr lang="en-US" b="0" dirty="0" smtClean="0">
                            <a:solidFill>
                              <a:schemeClr val="tx1"/>
                            </a:solidFill>
                          </a:endParaRPr>
                        </a:p>
                      </a:txBody>
                      <a:tcPr/>
                    </a:tc>
                    <a:tc>
                      <a:txBody>
                        <a:bodyPr/>
                        <a:lstStyle/>
                        <a:p>
                          <a:r>
                            <a:rPr lang="en-US" dirty="0" smtClean="0"/>
                            <a:t>2.1</a:t>
                          </a:r>
                          <a:endParaRPr lang="en-US" dirty="0"/>
                        </a:p>
                      </a:txBody>
                      <a:tcPr/>
                    </a:tc>
                  </a:tr>
                  <a:tr h="339203">
                    <a:tc>
                      <a:txBody>
                        <a:bodyPr/>
                        <a:lstStyle/>
                        <a:p>
                          <a:r>
                            <a:rPr lang="en-US" b="0" dirty="0" smtClean="0">
                              <a:solidFill>
                                <a:schemeClr val="tx1"/>
                              </a:solidFill>
                            </a:rPr>
                            <a:t>Input End</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r>
                            <a:rPr lang="en-US" b="0" dirty="0" err="1" smtClean="0">
                              <a:solidFill>
                                <a:schemeClr val="tx1"/>
                              </a:solidFill>
                            </a:rPr>
                            <a:t>emp</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a:t>
                          </a:r>
                        </a:p>
                      </a:txBody>
                      <a:tcPr/>
                    </a:tc>
                    <a:tc>
                      <a:txBody>
                        <a:bodyPr/>
                        <a:lstStyle/>
                        <a:p>
                          <a:r>
                            <a:rPr lang="en-US" dirty="0" smtClean="0"/>
                            <a:t>3</a:t>
                          </a:r>
                          <a:endParaRPr lang="en-US"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514180090"/>
                  </p:ext>
                </p:extLst>
              </p:nvPr>
            </p:nvGraphicFramePr>
            <p:xfrm>
              <a:off x="423860" y="1219200"/>
              <a:ext cx="8262940" cy="4846320"/>
            </p:xfrm>
            <a:graphic>
              <a:graphicData uri="http://schemas.openxmlformats.org/drawingml/2006/table">
                <a:tbl>
                  <a:tblPr firstRow="1" bandRow="1">
                    <a:tableStyleId>{5C22544A-7EE6-4342-B048-85BDC9FD1C3A}</a:tableStyleId>
                  </a:tblPr>
                  <a:tblGrid>
                    <a:gridCol w="1946192"/>
                    <a:gridCol w="1759700"/>
                    <a:gridCol w="3825434"/>
                    <a:gridCol w="731614"/>
                  </a:tblGrid>
                  <a:tr h="365760">
                    <a:tc gridSpan="4">
                      <a:txBody>
                        <a:bodyPr/>
                        <a:lstStyle/>
                        <a:p>
                          <a:endParaRPr lang="en-US"/>
                        </a:p>
                      </a:txBody>
                      <a:tcPr>
                        <a:blipFill rotWithShape="0">
                          <a:blip r:embed="rId2"/>
                          <a:stretch>
                            <a:fillRect l="-74" t="-8333" r="-369" b="-1251667"/>
                          </a:stretch>
                        </a:blip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65760">
                    <a:tc>
                      <a:txBody>
                        <a:bodyPr/>
                        <a:lstStyle/>
                        <a:p>
                          <a:r>
                            <a:rPr lang="en-US" dirty="0" smtClean="0"/>
                            <a:t>Scanned</a:t>
                          </a:r>
                          <a:r>
                            <a:rPr lang="en-US" baseline="0" dirty="0" smtClean="0"/>
                            <a:t> Char</a:t>
                          </a:r>
                          <a:endParaRPr lang="en-US" dirty="0"/>
                        </a:p>
                      </a:txBody>
                      <a:tcPr/>
                    </a:tc>
                    <a:tc>
                      <a:txBody>
                        <a:bodyPr/>
                        <a:lstStyle/>
                        <a:p>
                          <a:r>
                            <a:rPr lang="en-US" dirty="0" smtClean="0"/>
                            <a:t>Stack</a:t>
                          </a:r>
                          <a:endParaRPr lang="en-US" dirty="0"/>
                        </a:p>
                      </a:txBody>
                      <a:tcPr/>
                    </a:tc>
                    <a:tc>
                      <a:txBody>
                        <a:bodyPr/>
                        <a:lstStyle/>
                        <a:p>
                          <a:r>
                            <a:rPr lang="en-US" dirty="0" smtClean="0"/>
                            <a:t>Output Expression</a:t>
                          </a:r>
                          <a:endParaRPr lang="en-US" dirty="0"/>
                        </a:p>
                      </a:txBody>
                      <a:tcPr/>
                    </a:tc>
                    <a:tc>
                      <a:txBody>
                        <a:bodyPr/>
                        <a:lstStyle/>
                        <a:p>
                          <a:r>
                            <a:rPr lang="en-US" dirty="0" smtClean="0"/>
                            <a:t>Rule</a:t>
                          </a:r>
                          <a:endParaRPr lang="en-US" dirty="0"/>
                        </a:p>
                      </a:txBody>
                      <a:tcPr/>
                    </a:tc>
                  </a:tr>
                  <a:tr h="914400">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endParaRPr lang="en-US" b="0" dirty="0" smtClean="0">
                            <a:solidFill>
                              <a:schemeClr val="tx1"/>
                            </a:solidFill>
                          </a:endParaRPr>
                        </a:p>
                      </a:txBody>
                      <a:tcPr/>
                    </a:tc>
                    <a:tc>
                      <a:txBody>
                        <a:bodyPr/>
                        <a:lstStyle/>
                        <a:p>
                          <a:r>
                            <a:rPr lang="en-US" dirty="0" smtClean="0"/>
                            <a:t>2.3.2</a:t>
                          </a:r>
                          <a:endParaRPr lang="en-US" dirty="0"/>
                        </a:p>
                      </a:txBody>
                      <a:tcPr/>
                    </a:tc>
                  </a:tr>
                  <a:tr h="365760">
                    <a:tc>
                      <a:txBody>
                        <a:bodyPr/>
                        <a:lstStyle/>
                        <a:p>
                          <a:r>
                            <a:rPr lang="en-US" b="0" dirty="0" smtClean="0">
                              <a:solidFill>
                                <a:schemeClr val="tx1"/>
                              </a:solidFill>
                            </a:rPr>
                            <a:t>f</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2.1</a:t>
                          </a:r>
                          <a:endParaRPr lang="en-US" dirty="0"/>
                        </a:p>
                      </a:txBody>
                      <a:tcPr/>
                    </a:tc>
                  </a:tr>
                  <a:tr h="914400">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2.4</a:t>
                          </a:r>
                          <a:endParaRPr lang="en-US" dirty="0"/>
                        </a:p>
                      </a:txBody>
                      <a:tcPr/>
                    </a:tc>
                  </a:tr>
                  <a:tr h="640080">
                    <a:tc>
                      <a:txBody>
                        <a:bodyPr/>
                        <a:lstStyle/>
                        <a:p>
                          <a:r>
                            <a:rPr lang="en-US" b="0" dirty="0" smtClean="0">
                              <a:solidFill>
                                <a:schemeClr val="tx1"/>
                              </a:solidFill>
                            </a:rPr>
                            <a:t>*</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*+de*f+</a:t>
                          </a:r>
                        </a:p>
                      </a:txBody>
                      <a:tcPr/>
                    </a:tc>
                    <a:tc>
                      <a:txBody>
                        <a:bodyPr/>
                        <a:lstStyle/>
                        <a:p>
                          <a:r>
                            <a:rPr lang="en-US" dirty="0" smtClean="0"/>
                            <a:t>2.3.2</a:t>
                          </a:r>
                          <a:endParaRPr lang="en-US" dirty="0"/>
                        </a:p>
                      </a:txBody>
                      <a:tcPr/>
                    </a:tc>
                  </a:tr>
                  <a:tr h="365760">
                    <a:tc>
                      <a:txBody>
                        <a:bodyPr/>
                        <a:lstStyle/>
                        <a:p>
                          <a:r>
                            <a:rPr lang="en-US" b="0" dirty="0" smtClean="0">
                              <a:solidFill>
                                <a:schemeClr val="tx1"/>
                              </a:solidFill>
                            </a:rPr>
                            <a:t>g</a:t>
                          </a:r>
                          <a:endParaRPr lang="en-US" b="0" dirty="0">
                            <a:solidFill>
                              <a:schemeClr val="tx1"/>
                            </a:solidFill>
                          </a:endParaRPr>
                        </a:p>
                      </a:txBody>
                      <a:tcPr/>
                    </a:tc>
                    <a:tc>
                      <a:txBody>
                        <a:bodyPr/>
                        <a:lstStyle/>
                        <a:p>
                          <a:r>
                            <a:rPr lang="en-US" b="0" dirty="0" smtClean="0">
                              <a:solidFill>
                                <a:schemeClr val="tx1"/>
                              </a:solidFill>
                            </a:rPr>
                            <a:t>+*</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endParaRPr lang="en-US" b="0" dirty="0" smtClean="0">
                            <a:solidFill>
                              <a:schemeClr val="tx1"/>
                            </a:solidFill>
                          </a:endParaRPr>
                        </a:p>
                      </a:txBody>
                      <a:tcPr/>
                    </a:tc>
                    <a:tc>
                      <a:txBody>
                        <a:bodyPr/>
                        <a:lstStyle/>
                        <a:p>
                          <a:r>
                            <a:rPr lang="en-US" dirty="0" smtClean="0"/>
                            <a:t>2.1</a:t>
                          </a:r>
                          <a:endParaRPr lang="en-US" dirty="0"/>
                        </a:p>
                      </a:txBody>
                      <a:tcPr/>
                    </a:tc>
                  </a:tr>
                  <a:tr h="914400">
                    <a:tc>
                      <a:txBody>
                        <a:bodyPr/>
                        <a:lstStyle/>
                        <a:p>
                          <a:r>
                            <a:rPr lang="en-US" b="0" dirty="0" smtClean="0">
                              <a:solidFill>
                                <a:schemeClr val="tx1"/>
                              </a:solidFill>
                            </a:rPr>
                            <a:t>Input End</a:t>
                          </a:r>
                          <a:endParaRPr lang="en-US" b="0" dirty="0">
                            <a:solidFill>
                              <a:schemeClr val="tx1"/>
                            </a:solidFill>
                          </a:endParaRPr>
                        </a:p>
                      </a:txBody>
                      <a:tcPr/>
                    </a:tc>
                    <a:tc>
                      <a:txBody>
                        <a:bodyPr/>
                        <a:lstStyle/>
                        <a:p>
                          <a:r>
                            <a:rPr lang="en-US" b="0" dirty="0" smtClean="0">
                              <a:solidFill>
                                <a:schemeClr val="tx1"/>
                              </a:solidFill>
                            </a:rPr>
                            <a:t>+*</a:t>
                          </a:r>
                        </a:p>
                        <a:p>
                          <a:r>
                            <a:rPr lang="en-US" b="0" dirty="0" smtClean="0">
                              <a:solidFill>
                                <a:schemeClr val="tx1"/>
                              </a:solidFill>
                            </a:rPr>
                            <a:t>+</a:t>
                          </a:r>
                        </a:p>
                        <a:p>
                          <a:r>
                            <a:rPr lang="en-US" b="0" dirty="0" err="1" smtClean="0">
                              <a:solidFill>
                                <a:schemeClr val="tx1"/>
                              </a:solidFill>
                            </a:rPr>
                            <a:t>emp</a:t>
                          </a:r>
                          <a:endParaRPr 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endParaRPr lang="en-US"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 </a:t>
                          </a:r>
                          <a:r>
                            <a:rPr lang="en-US" b="0" dirty="0" err="1" smtClean="0">
                              <a:solidFill>
                                <a:schemeClr val="tx1"/>
                              </a:solidFill>
                            </a:rPr>
                            <a:t>Abc</a:t>
                          </a:r>
                          <a:r>
                            <a:rPr lang="en-US" b="0" dirty="0" smtClean="0">
                              <a:solidFill>
                                <a:schemeClr val="tx1"/>
                              </a:solidFill>
                            </a:rPr>
                            <a:t>*+de*</a:t>
                          </a:r>
                          <a:r>
                            <a:rPr lang="en-US" b="0" dirty="0" err="1" smtClean="0">
                              <a:solidFill>
                                <a:schemeClr val="tx1"/>
                              </a:solidFill>
                            </a:rPr>
                            <a:t>f+g</a:t>
                          </a:r>
                          <a:r>
                            <a:rPr lang="en-US" b="0" dirty="0" smtClean="0">
                              <a:solidFill>
                                <a:schemeClr val="tx1"/>
                              </a:solidFill>
                            </a:rPr>
                            <a:t>*+</a:t>
                          </a:r>
                        </a:p>
                      </a:txBody>
                      <a:tcPr/>
                    </a:tc>
                    <a:tc>
                      <a:txBody>
                        <a:bodyPr/>
                        <a:lstStyle/>
                        <a:p>
                          <a:r>
                            <a:rPr lang="en-US" dirty="0" smtClean="0"/>
                            <a:t>3</a:t>
                          </a:r>
                          <a:endParaRPr lang="en-US" dirty="0"/>
                        </a:p>
                      </a:txBody>
                      <a:tcPr/>
                    </a:tc>
                  </a:tr>
                </a:tbl>
              </a:graphicData>
            </a:graphic>
          </p:graphicFrame>
        </mc:Fallback>
      </mc:AlternateContent>
    </p:spTree>
    <p:extLst>
      <p:ext uri="{BB962C8B-B14F-4D97-AF65-F5344CB8AC3E}">
        <p14:creationId xmlns:p14="http://schemas.microsoft.com/office/powerpoint/2010/main" val="590375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600" dirty="0" smtClean="0"/>
              <a:t>infix-to-prefix conversion</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1</a:t>
            </a:r>
            <a:r>
              <a:rPr lang="en-US" dirty="0" smtClean="0"/>
              <a:t>.Create </a:t>
            </a:r>
            <a:r>
              <a:rPr lang="en-US" dirty="0"/>
              <a:t>an empty stack of type char</a:t>
            </a:r>
          </a:p>
          <a:p>
            <a:pPr marL="0" indent="0">
              <a:buNone/>
            </a:pPr>
            <a:r>
              <a:rPr lang="en-US" b="1" dirty="0" smtClean="0"/>
              <a:t>2</a:t>
            </a:r>
            <a:r>
              <a:rPr lang="en-US" dirty="0" smtClean="0"/>
              <a:t>.Create </a:t>
            </a:r>
            <a:r>
              <a:rPr lang="en-US" dirty="0"/>
              <a:t>an output string</a:t>
            </a:r>
          </a:p>
          <a:p>
            <a:pPr marL="0" indent="0">
              <a:buNone/>
            </a:pPr>
            <a:r>
              <a:rPr lang="en-US" b="1" dirty="0" smtClean="0"/>
              <a:t>3</a:t>
            </a:r>
            <a:r>
              <a:rPr lang="en-US" dirty="0" smtClean="0"/>
              <a:t>.</a:t>
            </a:r>
            <a:r>
              <a:rPr lang="en-US" b="1" dirty="0" smtClean="0"/>
              <a:t>Reverse the input expression</a:t>
            </a:r>
          </a:p>
          <a:p>
            <a:pPr marL="0" indent="0">
              <a:buNone/>
            </a:pPr>
            <a:r>
              <a:rPr lang="en-US" b="1" dirty="0" smtClean="0"/>
              <a:t>4</a:t>
            </a:r>
            <a:r>
              <a:rPr lang="en-US" dirty="0" smtClean="0"/>
              <a:t>.Read the reversed input expression char by char till the end of input</a:t>
            </a:r>
          </a:p>
          <a:p>
            <a:pPr marL="0" indent="0">
              <a:buNone/>
            </a:pPr>
            <a:r>
              <a:rPr lang="en-US" dirty="0" smtClean="0"/>
              <a:t>	</a:t>
            </a:r>
            <a:r>
              <a:rPr lang="en-US" b="1" dirty="0" smtClean="0"/>
              <a:t>4.1.</a:t>
            </a:r>
            <a:r>
              <a:rPr lang="en-US" dirty="0" smtClean="0"/>
              <a:t>Operand</a:t>
            </a:r>
            <a:r>
              <a:rPr lang="en-US" dirty="0"/>
              <a:t>: add to a output string</a:t>
            </a:r>
          </a:p>
          <a:p>
            <a:pPr marL="0" indent="0">
              <a:buNone/>
            </a:pPr>
            <a:r>
              <a:rPr lang="en-US" dirty="0" smtClean="0"/>
              <a:t>	</a:t>
            </a:r>
            <a:r>
              <a:rPr lang="en-US" b="1" dirty="0" smtClean="0"/>
              <a:t>4.2.Closing </a:t>
            </a:r>
            <a:r>
              <a:rPr lang="en-US" b="1" dirty="0"/>
              <a:t>Parenthesis</a:t>
            </a:r>
            <a:r>
              <a:rPr lang="en-US" dirty="0"/>
              <a:t>: push</a:t>
            </a:r>
          </a:p>
          <a:p>
            <a:pPr marL="0" indent="0">
              <a:buNone/>
            </a:pPr>
            <a:r>
              <a:rPr lang="en-US" dirty="0" smtClean="0"/>
              <a:t>	</a:t>
            </a:r>
            <a:r>
              <a:rPr lang="en-US" b="1" dirty="0" smtClean="0"/>
              <a:t>4.3.</a:t>
            </a:r>
            <a:r>
              <a:rPr lang="en-US" dirty="0" smtClean="0"/>
              <a:t>Operator</a:t>
            </a:r>
            <a:r>
              <a:rPr lang="en-US" dirty="0"/>
              <a:t>:</a:t>
            </a:r>
          </a:p>
          <a:p>
            <a:pPr marL="0" indent="0">
              <a:buNone/>
            </a:pPr>
            <a:r>
              <a:rPr lang="en-US" dirty="0" smtClean="0"/>
              <a:t>	           </a:t>
            </a:r>
            <a:r>
              <a:rPr lang="en-US" b="1" dirty="0" smtClean="0"/>
              <a:t>4.3.1</a:t>
            </a:r>
            <a:r>
              <a:rPr lang="en-US" dirty="0" smtClean="0"/>
              <a:t>.If </a:t>
            </a:r>
            <a:r>
              <a:rPr lang="en-US" dirty="0"/>
              <a:t>stack is empty then push it</a:t>
            </a:r>
          </a:p>
          <a:p>
            <a:pPr marL="2457450" indent="-2457450">
              <a:buNone/>
            </a:pPr>
            <a:r>
              <a:rPr lang="en-US" dirty="0"/>
              <a:t> </a:t>
            </a:r>
            <a:r>
              <a:rPr lang="en-US" dirty="0" smtClean="0"/>
              <a:t>                         </a:t>
            </a:r>
            <a:r>
              <a:rPr lang="en-US" b="1" dirty="0" smtClean="0"/>
              <a:t>4.3.2</a:t>
            </a:r>
            <a:r>
              <a:rPr lang="en-US" dirty="0" smtClean="0"/>
              <a:t>.If </a:t>
            </a:r>
            <a:r>
              <a:rPr lang="en-US" dirty="0"/>
              <a:t>stack is non-empty then pop characters from stack and add them to output string until we find an operator with </a:t>
            </a:r>
            <a:r>
              <a:rPr lang="en-US" b="1" dirty="0"/>
              <a:t>lower or equal precedence</a:t>
            </a:r>
            <a:r>
              <a:rPr lang="en-US" dirty="0"/>
              <a:t> or an </a:t>
            </a:r>
            <a:r>
              <a:rPr lang="en-US" b="1" dirty="0"/>
              <a:t>closing parenthesis </a:t>
            </a:r>
            <a:r>
              <a:rPr lang="en-US" dirty="0"/>
              <a:t>or stack become empty. When popping is done push the current operator on to the stack.</a:t>
            </a:r>
          </a:p>
          <a:p>
            <a:pPr marL="1314450" indent="-1314450">
              <a:buNone/>
            </a:pPr>
            <a:r>
              <a:rPr lang="en-US" dirty="0"/>
              <a:t> </a:t>
            </a:r>
            <a:r>
              <a:rPr lang="en-US" dirty="0" smtClean="0"/>
              <a:t>             </a:t>
            </a:r>
            <a:r>
              <a:rPr lang="en-US" b="1" dirty="0" smtClean="0"/>
              <a:t>4.4.Opening </a:t>
            </a:r>
            <a:r>
              <a:rPr lang="en-US" dirty="0"/>
              <a:t>Parenthesis: Pop operators from stack and add them to output string until we pop a </a:t>
            </a:r>
            <a:r>
              <a:rPr lang="en-US" b="1" dirty="0"/>
              <a:t>closing</a:t>
            </a:r>
            <a:r>
              <a:rPr lang="en-US" dirty="0"/>
              <a:t> parenthesis which will be popped but not be added to output </a:t>
            </a:r>
            <a:r>
              <a:rPr lang="en-US" dirty="0" smtClean="0"/>
              <a:t>string.</a:t>
            </a:r>
          </a:p>
          <a:p>
            <a:pPr marL="1314450" indent="-1314450">
              <a:buNone/>
            </a:pPr>
            <a:endParaRPr lang="en-US" dirty="0" smtClean="0"/>
          </a:p>
          <a:p>
            <a:pPr marL="228600" indent="-228600">
              <a:buNone/>
            </a:pPr>
            <a:r>
              <a:rPr lang="en-US" b="1" dirty="0" smtClean="0"/>
              <a:t>5.</a:t>
            </a:r>
            <a:r>
              <a:rPr lang="en-US" dirty="0" smtClean="0"/>
              <a:t> At </a:t>
            </a:r>
            <a:r>
              <a:rPr lang="en-US" dirty="0"/>
              <a:t>the end of input, if stack is non-empty, pop operators from stack and add them </a:t>
            </a:r>
            <a:r>
              <a:rPr lang="en-US" dirty="0" smtClean="0"/>
              <a:t> to </a:t>
            </a:r>
            <a:r>
              <a:rPr lang="en-US" dirty="0"/>
              <a:t>output string until the stack becomes empty.</a:t>
            </a:r>
          </a:p>
          <a:p>
            <a:pPr marL="0" indent="0">
              <a:buNone/>
            </a:pPr>
            <a:r>
              <a:rPr lang="en-US" b="1" dirty="0" smtClean="0"/>
              <a:t>6.</a:t>
            </a:r>
            <a:r>
              <a:rPr lang="en-US" dirty="0" smtClean="0"/>
              <a:t> </a:t>
            </a:r>
            <a:r>
              <a:rPr lang="en-US" b="1" dirty="0" smtClean="0"/>
              <a:t>Reverse </a:t>
            </a:r>
            <a:r>
              <a:rPr lang="en-US" b="1" dirty="0"/>
              <a:t>the output string and display it</a:t>
            </a:r>
            <a:r>
              <a:rPr lang="en-US" dirty="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06813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835717017"/>
                  </p:ext>
                </p:extLst>
              </p:nvPr>
            </p:nvGraphicFramePr>
            <p:xfrm>
              <a:off x="434786" y="533400"/>
              <a:ext cx="8229602" cy="6136640"/>
            </p:xfrm>
            <a:graphic>
              <a:graphicData uri="http://schemas.openxmlformats.org/drawingml/2006/table">
                <a:tbl>
                  <a:tblPr firstRow="1" bandRow="1">
                    <a:tableStyleId>{5C22544A-7EE6-4342-B048-85BDC9FD1C3A}</a:tableStyleId>
                  </a:tblPr>
                  <a:tblGrid>
                    <a:gridCol w="2814640"/>
                    <a:gridCol w="1909761"/>
                    <a:gridCol w="2209800"/>
                    <a:gridCol w="1295401"/>
                  </a:tblGrid>
                  <a:tr h="370840">
                    <a:tc gridSpan="4">
                      <a:txBody>
                        <a:bodyPr/>
                        <a:lstStyle/>
                        <a:p>
                          <a:pPr algn="ctr"/>
                          <a:r>
                            <a:rPr lang="en-US" sz="1600" b="1" dirty="0" smtClean="0"/>
                            <a:t>Infix-to-</a:t>
                          </a:r>
                          <a:r>
                            <a:rPr lang="en-US" sz="1600" b="1" dirty="0" err="1" smtClean="0"/>
                            <a:t>pretfix</a:t>
                          </a:r>
                          <a:r>
                            <a:rPr lang="en-US" sz="1600" b="1" dirty="0" smtClean="0"/>
                            <a:t> conversion: </a:t>
                          </a:r>
                          <a14:m>
                            <m:oMath xmlns:m="http://schemas.openxmlformats.org/officeDocument/2006/math">
                              <m:r>
                                <m:rPr>
                                  <m:nor/>
                                </m:rPr>
                                <a:rPr lang="en-US" sz="1600" b="1" dirty="0" smtClean="0"/>
                                <m:t>a</m:t>
                              </m:r>
                              <m:r>
                                <m:rPr>
                                  <m:nor/>
                                </m:rPr>
                                <a:rPr lang="en-US" sz="1600" b="1" i="0" dirty="0" smtClean="0"/>
                                <m:t> </m:t>
                              </m:r>
                              <m:r>
                                <m:rPr>
                                  <m:nor/>
                                </m:rPr>
                                <a:rPr lang="en-US" sz="1600" b="1" dirty="0" smtClean="0"/>
                                <m:t>+</m:t>
                              </m:r>
                              <m:r>
                                <m:rPr>
                                  <m:nor/>
                                </m:rPr>
                                <a:rPr lang="en-US" sz="1600" b="1" i="0" dirty="0" smtClean="0"/>
                                <m:t> </m:t>
                              </m:r>
                              <m:r>
                                <m:rPr>
                                  <m:nor/>
                                </m:rPr>
                                <a:rPr lang="en-US" sz="1600" b="1" dirty="0" smtClean="0"/>
                                <m:t>b</m:t>
                              </m:r>
                              <m:r>
                                <m:rPr>
                                  <m:nor/>
                                </m:rPr>
                                <a:rPr lang="en-US" sz="1600" b="1" i="0" dirty="0" smtClean="0"/>
                                <m:t> </m:t>
                              </m:r>
                              <m:r>
                                <m:rPr>
                                  <m:nor/>
                                </m:rPr>
                                <a:rPr lang="en-US" sz="1600" b="1" dirty="0" smtClean="0"/>
                                <m:t>∗</m:t>
                              </m:r>
                              <m:r>
                                <m:rPr>
                                  <m:nor/>
                                </m:rPr>
                                <a:rPr lang="en-US" sz="1600" b="1" i="0" dirty="0" smtClean="0"/>
                                <m:t> </m:t>
                              </m:r>
                              <m:r>
                                <m:rPr>
                                  <m:nor/>
                                </m:rPr>
                                <a:rPr lang="en-US" sz="1600" b="1" dirty="0" smtClean="0"/>
                                <m:t>c</m:t>
                              </m:r>
                              <m:r>
                                <m:rPr>
                                  <m:nor/>
                                </m:rPr>
                                <a:rPr lang="en-US" sz="1600" b="1" i="0" dirty="0" smtClean="0"/>
                                <m:t> </m:t>
                              </m:r>
                              <m:r>
                                <m:rPr>
                                  <m:nor/>
                                </m:rPr>
                                <a:rPr lang="en-US" sz="1600" b="1" dirty="0" smtClean="0"/>
                                <m:t>+</m:t>
                              </m:r>
                              <m:r>
                                <m:rPr>
                                  <m:nor/>
                                </m:rPr>
                                <a:rPr lang="en-US" sz="1600" b="1" i="0" dirty="0" smtClean="0"/>
                                <m:t> </m:t>
                              </m:r>
                              <m:r>
                                <m:rPr>
                                  <m:nor/>
                                </m:rPr>
                                <a:rPr lang="en-US" sz="1600" b="1" dirty="0" smtClean="0"/>
                                <m:t>(</m:t>
                              </m:r>
                              <m:r>
                                <m:rPr>
                                  <m:nor/>
                                </m:rPr>
                                <a:rPr lang="en-US" sz="1600" b="1" i="0" dirty="0" smtClean="0"/>
                                <m:t> </m:t>
                              </m:r>
                              <m:r>
                                <m:rPr>
                                  <m:nor/>
                                </m:rPr>
                                <a:rPr lang="en-US" sz="1600" b="1" dirty="0" smtClean="0"/>
                                <m:t>d</m:t>
                              </m:r>
                              <m:r>
                                <m:rPr>
                                  <m:nor/>
                                </m:rPr>
                                <a:rPr lang="en-US" sz="1600" b="1" i="0" dirty="0" smtClean="0"/>
                                <m:t> </m:t>
                              </m:r>
                              <m:r>
                                <m:rPr>
                                  <m:nor/>
                                </m:rPr>
                                <a:rPr lang="en-US" sz="1600" b="1" dirty="0" smtClean="0"/>
                                <m:t>∗</m:t>
                              </m:r>
                              <m:r>
                                <m:rPr>
                                  <m:nor/>
                                </m:rPr>
                                <a:rPr lang="en-US" sz="1600" b="1" i="0" dirty="0" smtClean="0"/>
                                <m:t> </m:t>
                              </m:r>
                              <m:r>
                                <m:rPr>
                                  <m:nor/>
                                </m:rPr>
                                <a:rPr lang="en-US" sz="1600" b="1" dirty="0" smtClean="0"/>
                                <m:t>e</m:t>
                              </m:r>
                              <m:r>
                                <m:rPr>
                                  <m:nor/>
                                </m:rPr>
                                <a:rPr lang="en-US" sz="1600" b="1" i="0" dirty="0" smtClean="0"/>
                                <m:t> </m:t>
                              </m:r>
                              <m:r>
                                <m:rPr>
                                  <m:nor/>
                                </m:rPr>
                                <a:rPr lang="en-US" sz="1600" b="1" dirty="0" smtClean="0"/>
                                <m:t>+</m:t>
                              </m:r>
                              <m:r>
                                <m:rPr>
                                  <m:nor/>
                                </m:rPr>
                                <a:rPr lang="en-US" sz="1600" b="1" i="0" dirty="0" smtClean="0"/>
                                <m:t> </m:t>
                              </m:r>
                              <m:r>
                                <m:rPr>
                                  <m:nor/>
                                </m:rPr>
                                <a:rPr lang="en-US" sz="1600" b="1" dirty="0" smtClean="0"/>
                                <m:t>f</m:t>
                              </m:r>
                              <m:r>
                                <m:rPr>
                                  <m:nor/>
                                </m:rPr>
                                <a:rPr lang="en-US" sz="1600" b="1" i="0" dirty="0" smtClean="0"/>
                                <m:t> </m:t>
                              </m:r>
                              <m:r>
                                <m:rPr>
                                  <m:nor/>
                                </m:rPr>
                                <a:rPr lang="en-US" sz="1600" b="1" dirty="0" smtClean="0"/>
                                <m:t>)</m:t>
                              </m:r>
                              <m:r>
                                <m:rPr>
                                  <m:nor/>
                                </m:rPr>
                                <a:rPr lang="en-US" sz="1600" b="1" i="0" dirty="0" smtClean="0"/>
                                <m:t> </m:t>
                              </m:r>
                              <m:r>
                                <m:rPr>
                                  <m:nor/>
                                </m:rPr>
                                <a:rPr lang="en-US" sz="1600" b="1" dirty="0" smtClean="0"/>
                                <m:t>∗</m:t>
                              </m:r>
                              <m:r>
                                <m:rPr>
                                  <m:nor/>
                                </m:rPr>
                                <a:rPr lang="en-US" sz="1600" b="1" i="0" dirty="0" smtClean="0"/>
                                <m:t> </m:t>
                              </m:r>
                              <m:r>
                                <m:rPr>
                                  <m:nor/>
                                </m:rPr>
                                <a:rPr lang="en-US" sz="1600" b="1" dirty="0" smtClean="0"/>
                                <m:t>g</m:t>
                              </m:r>
                            </m:oMath>
                          </a14:m>
                          <a:endParaRPr lang="en-US" sz="1600" b="1"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283528">
                    <a:tc gridSpan="3">
                      <a:txBody>
                        <a:bodyPr/>
                        <a:lstStyle/>
                        <a:p>
                          <a:pPr algn="ctr"/>
                          <a:r>
                            <a:rPr lang="en-US" sz="1600" b="1" dirty="0" smtClean="0"/>
                            <a:t>Reverse infix</a:t>
                          </a:r>
                          <a:r>
                            <a:rPr lang="en-US" sz="1600" b="1" baseline="0" dirty="0" smtClean="0"/>
                            <a:t> expression: </a:t>
                          </a:r>
                          <a:r>
                            <a:rPr lang="en-US" sz="1600" b="1" dirty="0" smtClean="0"/>
                            <a:t>g</a:t>
                          </a:r>
                          <a:r>
                            <a:rPr lang="en-US" sz="1600" b="1" baseline="0" dirty="0" smtClean="0"/>
                            <a:t> </a:t>
                          </a:r>
                          <a:r>
                            <a:rPr lang="en-US" sz="1600" b="1" dirty="0" smtClean="0"/>
                            <a:t>* ) f + e * d ( + c * b + a</a:t>
                          </a:r>
                          <a:endParaRPr lang="en-US" sz="1600" b="1" dirty="0"/>
                        </a:p>
                      </a:txBody>
                      <a:tcPr/>
                    </a:tc>
                    <a:tc hMerge="1">
                      <a:txBody>
                        <a:bodyPr/>
                        <a:lstStyle/>
                        <a:p>
                          <a:endParaRPr lang="en-US"/>
                        </a:p>
                      </a:txBody>
                      <a:tcPr/>
                    </a:tc>
                    <a:tc hMerge="1">
                      <a:txBody>
                        <a:bodyPr/>
                        <a:lstStyle/>
                        <a:p>
                          <a:endParaRPr lang="en-US" dirty="0"/>
                        </a:p>
                      </a:txBody>
                      <a:tcPr/>
                    </a:tc>
                    <a:tc>
                      <a:txBody>
                        <a:bodyPr/>
                        <a:lstStyle/>
                        <a:p>
                          <a:r>
                            <a:rPr lang="en-US" sz="1600" b="1" dirty="0" smtClean="0"/>
                            <a:t>3</a:t>
                          </a:r>
                          <a:endParaRPr lang="en-US" sz="1600" b="1" dirty="0"/>
                        </a:p>
                      </a:txBody>
                      <a:tcPr/>
                    </a:tc>
                  </a:tr>
                  <a:tr h="198755">
                    <a:tc>
                      <a:txBody>
                        <a:bodyPr/>
                        <a:lstStyle/>
                        <a:p>
                          <a:r>
                            <a:rPr lang="en-US" sz="1600" b="1" dirty="0" smtClean="0"/>
                            <a:t>g</a:t>
                          </a:r>
                          <a:endParaRPr lang="en-US" sz="1600" b="1" dirty="0"/>
                        </a:p>
                      </a:txBody>
                      <a:tcPr/>
                    </a:tc>
                    <a:tc>
                      <a:txBody>
                        <a:bodyPr/>
                        <a:lstStyle/>
                        <a:p>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4.1</a:t>
                          </a:r>
                          <a:endParaRPr lang="en-US" sz="1600" b="1" dirty="0"/>
                        </a:p>
                      </a:txBody>
                      <a:tcPr/>
                    </a:tc>
                  </a:tr>
                  <a:tr h="305435">
                    <a:tc>
                      <a:txBody>
                        <a:bodyPr/>
                        <a:lstStyle/>
                        <a:p>
                          <a:r>
                            <a:rPr lang="en-US" sz="1600" b="1" dirty="0" smtClean="0"/>
                            <a:t>*</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4.3.1</a:t>
                          </a:r>
                          <a:endParaRPr lang="en-US" sz="1600" b="1" dirty="0"/>
                        </a:p>
                      </a:txBody>
                      <a:tcPr/>
                    </a:tc>
                  </a:tr>
                  <a:tr h="304800">
                    <a:tc>
                      <a:txBody>
                        <a:bodyPr/>
                        <a:lstStyle/>
                        <a:p>
                          <a:r>
                            <a:rPr lang="en-US" sz="1600" b="1" dirty="0" smtClean="0"/>
                            <a:t>)</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4.2</a:t>
                          </a:r>
                          <a:endParaRPr lang="en-US" sz="1600" b="1" dirty="0"/>
                        </a:p>
                      </a:txBody>
                      <a:tcPr/>
                    </a:tc>
                  </a:tr>
                  <a:tr h="304800">
                    <a:tc>
                      <a:txBody>
                        <a:bodyPr/>
                        <a:lstStyle/>
                        <a:p>
                          <a:r>
                            <a:rPr lang="en-US" sz="1600" b="1" dirty="0" smtClean="0"/>
                            <a:t>f</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gf</a:t>
                          </a:r>
                          <a:endParaRPr lang="en-US" sz="1600" b="1" dirty="0"/>
                        </a:p>
                      </a:txBody>
                      <a:tcPr/>
                    </a:tc>
                    <a:tc>
                      <a:txBody>
                        <a:bodyPr/>
                        <a:lstStyle/>
                        <a:p>
                          <a:r>
                            <a:rPr lang="en-US" sz="1600" b="1" dirty="0" smtClean="0"/>
                            <a:t>4.1</a:t>
                          </a:r>
                          <a:endParaRPr lang="en-US" sz="1600" b="1" dirty="0"/>
                        </a:p>
                      </a:txBody>
                      <a:tcPr/>
                    </a:tc>
                  </a:tr>
                  <a:tr h="30480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endParaRPr lang="en-US" sz="1600" b="1" dirty="0"/>
                        </a:p>
                      </a:txBody>
                      <a:tcPr/>
                    </a:tc>
                    <a:tc>
                      <a:txBody>
                        <a:bodyPr/>
                        <a:lstStyle/>
                        <a:p>
                          <a:r>
                            <a:rPr lang="en-US" sz="1600" b="1" dirty="0" smtClean="0"/>
                            <a:t>gf</a:t>
                          </a:r>
                          <a:endParaRPr lang="en-US" sz="1600" b="1" dirty="0"/>
                        </a:p>
                      </a:txBody>
                      <a:tcPr/>
                    </a:tc>
                    <a:tc>
                      <a:txBody>
                        <a:bodyPr/>
                        <a:lstStyle/>
                        <a:p>
                          <a:r>
                            <a:rPr lang="en-US" sz="1600" b="1" dirty="0" smtClean="0"/>
                            <a:t>4.3.2</a:t>
                          </a:r>
                          <a:endParaRPr lang="en-US" sz="1600" b="1" dirty="0"/>
                        </a:p>
                      </a:txBody>
                      <a:tcPr/>
                    </a:tc>
                  </a:tr>
                  <a:tr h="304800">
                    <a:tc>
                      <a:txBody>
                        <a:bodyPr/>
                        <a:lstStyle/>
                        <a:p>
                          <a:r>
                            <a:rPr lang="en-US" sz="1600" b="1" dirty="0" smtClean="0"/>
                            <a:t>e</a:t>
                          </a:r>
                          <a:endParaRPr lang="en-US" sz="1600" b="1" dirty="0"/>
                        </a:p>
                      </a:txBody>
                      <a:tcPr/>
                    </a:tc>
                    <a:tc>
                      <a:txBody>
                        <a:bodyPr/>
                        <a:lstStyle/>
                        <a:p>
                          <a:r>
                            <a:rPr lang="en-US" sz="1600" b="1" dirty="0" smtClean="0"/>
                            <a:t>*)+</a:t>
                          </a:r>
                          <a:endParaRPr lang="en-US" sz="1600" b="1" dirty="0"/>
                        </a:p>
                      </a:txBody>
                      <a:tcPr/>
                    </a:tc>
                    <a:tc>
                      <a:txBody>
                        <a:bodyPr/>
                        <a:lstStyle/>
                        <a:p>
                          <a:r>
                            <a:rPr lang="en-US" sz="1600" b="1" dirty="0" err="1" smtClean="0"/>
                            <a:t>gfe</a:t>
                          </a:r>
                          <a:endParaRPr lang="en-US" sz="1600" b="1" dirty="0"/>
                        </a:p>
                      </a:txBody>
                      <a:tcPr/>
                    </a:tc>
                    <a:tc>
                      <a:txBody>
                        <a:bodyPr/>
                        <a:lstStyle/>
                        <a:p>
                          <a:r>
                            <a:rPr lang="en-US" sz="1600" b="1" dirty="0" smtClean="0"/>
                            <a:t>4.1</a:t>
                          </a:r>
                          <a:endParaRPr lang="en-US" sz="1600" b="1" dirty="0"/>
                        </a:p>
                      </a:txBody>
                      <a:tcPr/>
                    </a:tc>
                  </a:tr>
                  <a:tr h="30480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a:t>
                          </a:r>
                          <a:endParaRPr lang="en-US" sz="1600" b="1" dirty="0" smtClean="0"/>
                        </a:p>
                      </a:txBody>
                      <a:tcPr/>
                    </a:tc>
                    <a:tc>
                      <a:txBody>
                        <a:bodyPr/>
                        <a:lstStyle/>
                        <a:p>
                          <a:r>
                            <a:rPr lang="en-US" sz="1600" b="1" dirty="0" smtClean="0"/>
                            <a:t>4.3.2</a:t>
                          </a:r>
                          <a:endParaRPr lang="en-US" sz="1600" b="1" dirty="0"/>
                        </a:p>
                      </a:txBody>
                      <a:tcPr/>
                    </a:tc>
                  </a:tr>
                  <a:tr h="304800">
                    <a:tc>
                      <a:txBody>
                        <a:bodyPr/>
                        <a:lstStyle/>
                        <a:p>
                          <a:r>
                            <a:rPr lang="en-US" sz="1600" b="1" dirty="0" smtClean="0"/>
                            <a:t>d</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endParaRPr lang="en-US" sz="1600" b="1" dirty="0" smtClean="0"/>
                        </a:p>
                      </a:txBody>
                      <a:tcPr/>
                    </a:tc>
                    <a:tc>
                      <a:txBody>
                        <a:bodyPr/>
                        <a:lstStyle/>
                        <a:p>
                          <a:r>
                            <a:rPr lang="en-US" sz="1600" b="1" dirty="0" smtClean="0"/>
                            <a:t>4.1</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endParaRPr lang="en-US"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txBody>
                      <a:tcPr/>
                    </a:tc>
                    <a:tc>
                      <a:txBody>
                        <a:bodyPr/>
                        <a:lstStyle/>
                        <a:p>
                          <a:r>
                            <a:rPr lang="en-US" sz="1600" b="1" dirty="0" smtClean="0"/>
                            <a:t>4.4</a:t>
                          </a:r>
                          <a:endParaRPr lang="en-US" sz="1600" b="1" dirty="0"/>
                        </a:p>
                      </a:txBody>
                      <a:tcPr/>
                    </a:tc>
                  </a:tr>
                  <a:tr h="663448">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Empty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txBody>
                      <a:tcPr/>
                    </a:tc>
                    <a:tc>
                      <a:txBody>
                        <a:bodyPr/>
                        <a:lstStyle/>
                        <a:p>
                          <a:r>
                            <a:rPr lang="en-US" sz="1600" b="1" dirty="0" smtClean="0"/>
                            <a:t>4.3.2</a:t>
                          </a:r>
                          <a:endParaRPr lang="en-US" sz="1600" b="1"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835717017"/>
                  </p:ext>
                </p:extLst>
              </p:nvPr>
            </p:nvGraphicFramePr>
            <p:xfrm>
              <a:off x="434786" y="533400"/>
              <a:ext cx="8229602" cy="6136640"/>
            </p:xfrm>
            <a:graphic>
              <a:graphicData uri="http://schemas.openxmlformats.org/drawingml/2006/table">
                <a:tbl>
                  <a:tblPr firstRow="1" bandRow="1">
                    <a:tableStyleId>{5C22544A-7EE6-4342-B048-85BDC9FD1C3A}</a:tableStyleId>
                  </a:tblPr>
                  <a:tblGrid>
                    <a:gridCol w="2814640"/>
                    <a:gridCol w="1909761"/>
                    <a:gridCol w="2209800"/>
                    <a:gridCol w="1295401"/>
                  </a:tblGrid>
                  <a:tr h="370840">
                    <a:tc gridSpan="4">
                      <a:txBody>
                        <a:bodyPr/>
                        <a:lstStyle/>
                        <a:p>
                          <a:endParaRPr lang="en-US"/>
                        </a:p>
                      </a:txBody>
                      <a:tcPr>
                        <a:blipFill rotWithShape="0">
                          <a:blip r:embed="rId2"/>
                          <a:stretch>
                            <a:fillRect l="-74" t="-3279" r="-296" b="-1572131"/>
                          </a:stretch>
                        </a:blip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335280">
                    <a:tc gridSpan="3">
                      <a:txBody>
                        <a:bodyPr/>
                        <a:lstStyle/>
                        <a:p>
                          <a:pPr algn="ctr"/>
                          <a:r>
                            <a:rPr lang="en-US" sz="1600" b="1" dirty="0" smtClean="0"/>
                            <a:t>Reverse infix</a:t>
                          </a:r>
                          <a:r>
                            <a:rPr lang="en-US" sz="1600" b="1" baseline="0" dirty="0" smtClean="0"/>
                            <a:t> expression: </a:t>
                          </a:r>
                          <a:r>
                            <a:rPr lang="en-US" sz="1600" b="1" dirty="0" smtClean="0"/>
                            <a:t>g</a:t>
                          </a:r>
                          <a:r>
                            <a:rPr lang="en-US" sz="1600" b="1" baseline="0" dirty="0" smtClean="0"/>
                            <a:t> </a:t>
                          </a:r>
                          <a:r>
                            <a:rPr lang="en-US" sz="1600" b="1" dirty="0" smtClean="0"/>
                            <a:t>* ) f + e * d ( + c * b + a</a:t>
                          </a:r>
                          <a:endParaRPr lang="en-US" sz="1600" b="1" dirty="0"/>
                        </a:p>
                      </a:txBody>
                      <a:tcPr/>
                    </a:tc>
                    <a:tc hMerge="1">
                      <a:txBody>
                        <a:bodyPr/>
                        <a:lstStyle/>
                        <a:p>
                          <a:endParaRPr lang="en-US"/>
                        </a:p>
                      </a:txBody>
                      <a:tcPr/>
                    </a:tc>
                    <a:tc hMerge="1">
                      <a:txBody>
                        <a:bodyPr/>
                        <a:lstStyle/>
                        <a:p>
                          <a:endParaRPr lang="en-US" dirty="0"/>
                        </a:p>
                      </a:txBody>
                      <a:tcPr/>
                    </a:tc>
                    <a:tc>
                      <a:txBody>
                        <a:bodyPr/>
                        <a:lstStyle/>
                        <a:p>
                          <a:r>
                            <a:rPr lang="en-US" sz="1600" b="1" dirty="0" smtClean="0"/>
                            <a:t>3</a:t>
                          </a:r>
                          <a:endParaRPr lang="en-US" sz="1600" b="1" dirty="0"/>
                        </a:p>
                      </a:txBody>
                      <a:tcPr/>
                    </a:tc>
                  </a:tr>
                  <a:tr h="335280">
                    <a:tc>
                      <a:txBody>
                        <a:bodyPr/>
                        <a:lstStyle/>
                        <a:p>
                          <a:r>
                            <a:rPr lang="en-US" sz="1600" b="1" dirty="0" smtClean="0"/>
                            <a:t>g</a:t>
                          </a:r>
                          <a:endParaRPr lang="en-US" sz="1600" b="1" dirty="0"/>
                        </a:p>
                      </a:txBody>
                      <a:tcPr/>
                    </a:tc>
                    <a:tc>
                      <a:txBody>
                        <a:bodyPr/>
                        <a:lstStyle/>
                        <a:p>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4.1</a:t>
                          </a:r>
                          <a:endParaRPr lang="en-US" sz="1600" b="1" dirty="0"/>
                        </a:p>
                      </a:txBody>
                      <a:tcPr/>
                    </a:tc>
                  </a:tr>
                  <a:tr h="335280">
                    <a:tc>
                      <a:txBody>
                        <a:bodyPr/>
                        <a:lstStyle/>
                        <a:p>
                          <a:r>
                            <a:rPr lang="en-US" sz="1600" b="1" dirty="0" smtClean="0"/>
                            <a:t>*</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4.3.1</a:t>
                          </a:r>
                          <a:endParaRPr lang="en-US" sz="1600" b="1" dirty="0"/>
                        </a:p>
                      </a:txBody>
                      <a:tcPr/>
                    </a:tc>
                  </a:tr>
                  <a:tr h="335280">
                    <a:tc>
                      <a:txBody>
                        <a:bodyPr/>
                        <a:lstStyle/>
                        <a:p>
                          <a:r>
                            <a:rPr lang="en-US" sz="1600" b="1" dirty="0" smtClean="0"/>
                            <a:t>)</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a:t>
                          </a:r>
                          <a:endParaRPr lang="en-US" sz="1600" b="1" dirty="0"/>
                        </a:p>
                      </a:txBody>
                      <a:tcPr/>
                    </a:tc>
                    <a:tc>
                      <a:txBody>
                        <a:bodyPr/>
                        <a:lstStyle/>
                        <a:p>
                          <a:r>
                            <a:rPr lang="en-US" sz="1600" b="1" dirty="0" smtClean="0"/>
                            <a:t>4.2</a:t>
                          </a:r>
                          <a:endParaRPr lang="en-US" sz="1600" b="1" dirty="0"/>
                        </a:p>
                      </a:txBody>
                      <a:tcPr/>
                    </a:tc>
                  </a:tr>
                  <a:tr h="335280">
                    <a:tc>
                      <a:txBody>
                        <a:bodyPr/>
                        <a:lstStyle/>
                        <a:p>
                          <a:r>
                            <a:rPr lang="en-US" sz="1600" b="1" dirty="0" smtClean="0"/>
                            <a:t>f</a:t>
                          </a:r>
                          <a:endParaRPr lang="en-US" sz="1600" b="1" dirty="0"/>
                        </a:p>
                      </a:txBody>
                      <a:tcPr/>
                    </a:tc>
                    <a:tc>
                      <a:txBody>
                        <a:bodyPr/>
                        <a:lstStyle/>
                        <a:p>
                          <a:r>
                            <a:rPr lang="en-US" sz="1600" b="1" dirty="0" smtClean="0"/>
                            <a:t>*)</a:t>
                          </a:r>
                          <a:endParaRPr lang="en-US" sz="1600" b="1" dirty="0"/>
                        </a:p>
                      </a:txBody>
                      <a:tcPr/>
                    </a:tc>
                    <a:tc>
                      <a:txBody>
                        <a:bodyPr/>
                        <a:lstStyle/>
                        <a:p>
                          <a:r>
                            <a:rPr lang="en-US" sz="1600" b="1" dirty="0" smtClean="0"/>
                            <a:t>gf</a:t>
                          </a:r>
                          <a:endParaRPr lang="en-US" sz="1600" b="1" dirty="0"/>
                        </a:p>
                      </a:txBody>
                      <a:tcPr/>
                    </a:tc>
                    <a:tc>
                      <a:txBody>
                        <a:bodyPr/>
                        <a:lstStyle/>
                        <a:p>
                          <a:r>
                            <a:rPr lang="en-US" sz="1600" b="1" dirty="0" smtClean="0"/>
                            <a:t>4.1</a:t>
                          </a:r>
                          <a:endParaRPr lang="en-US" sz="1600" b="1" dirty="0"/>
                        </a:p>
                      </a:txBody>
                      <a:tcPr/>
                    </a:tc>
                  </a:tr>
                  <a:tr h="57912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endParaRPr lang="en-US" sz="1600" b="1" dirty="0"/>
                        </a:p>
                      </a:txBody>
                      <a:tcPr/>
                    </a:tc>
                    <a:tc>
                      <a:txBody>
                        <a:bodyPr/>
                        <a:lstStyle/>
                        <a:p>
                          <a:r>
                            <a:rPr lang="en-US" sz="1600" b="1" dirty="0" smtClean="0"/>
                            <a:t>gf</a:t>
                          </a:r>
                          <a:endParaRPr lang="en-US" sz="1600" b="1" dirty="0"/>
                        </a:p>
                      </a:txBody>
                      <a:tcPr/>
                    </a:tc>
                    <a:tc>
                      <a:txBody>
                        <a:bodyPr/>
                        <a:lstStyle/>
                        <a:p>
                          <a:r>
                            <a:rPr lang="en-US" sz="1600" b="1" dirty="0" smtClean="0"/>
                            <a:t>4.3.2</a:t>
                          </a:r>
                          <a:endParaRPr lang="en-US" sz="1600" b="1" dirty="0"/>
                        </a:p>
                      </a:txBody>
                      <a:tcPr/>
                    </a:tc>
                  </a:tr>
                  <a:tr h="335280">
                    <a:tc>
                      <a:txBody>
                        <a:bodyPr/>
                        <a:lstStyle/>
                        <a:p>
                          <a:r>
                            <a:rPr lang="en-US" sz="1600" b="1" dirty="0" smtClean="0"/>
                            <a:t>e</a:t>
                          </a:r>
                          <a:endParaRPr lang="en-US" sz="1600" b="1" dirty="0"/>
                        </a:p>
                      </a:txBody>
                      <a:tcPr/>
                    </a:tc>
                    <a:tc>
                      <a:txBody>
                        <a:bodyPr/>
                        <a:lstStyle/>
                        <a:p>
                          <a:r>
                            <a:rPr lang="en-US" sz="1600" b="1" dirty="0" smtClean="0"/>
                            <a:t>*)+</a:t>
                          </a:r>
                          <a:endParaRPr lang="en-US" sz="1600" b="1" dirty="0"/>
                        </a:p>
                      </a:txBody>
                      <a:tcPr/>
                    </a:tc>
                    <a:tc>
                      <a:txBody>
                        <a:bodyPr/>
                        <a:lstStyle/>
                        <a:p>
                          <a:r>
                            <a:rPr lang="en-US" sz="1600" b="1" dirty="0" err="1" smtClean="0"/>
                            <a:t>gfe</a:t>
                          </a:r>
                          <a:endParaRPr lang="en-US" sz="1600" b="1" dirty="0"/>
                        </a:p>
                      </a:txBody>
                      <a:tcPr/>
                    </a:tc>
                    <a:tc>
                      <a:txBody>
                        <a:bodyPr/>
                        <a:lstStyle/>
                        <a:p>
                          <a:r>
                            <a:rPr lang="en-US" sz="1600" b="1" dirty="0" smtClean="0"/>
                            <a:t>4.1</a:t>
                          </a:r>
                          <a:endParaRPr lang="en-US" sz="1600" b="1" dirty="0"/>
                        </a:p>
                      </a:txBody>
                      <a:tcPr/>
                    </a:tc>
                  </a:tr>
                  <a:tr h="57912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a:t>
                          </a:r>
                          <a:endParaRPr lang="en-US" sz="1600" b="1" dirty="0" smtClean="0"/>
                        </a:p>
                      </a:txBody>
                      <a:tcPr/>
                    </a:tc>
                    <a:tc>
                      <a:txBody>
                        <a:bodyPr/>
                        <a:lstStyle/>
                        <a:p>
                          <a:r>
                            <a:rPr lang="en-US" sz="1600" b="1" dirty="0" smtClean="0"/>
                            <a:t>4.3.2</a:t>
                          </a:r>
                          <a:endParaRPr lang="en-US" sz="1600" b="1" dirty="0"/>
                        </a:p>
                      </a:txBody>
                      <a:tcPr/>
                    </a:tc>
                  </a:tr>
                  <a:tr h="335280">
                    <a:tc>
                      <a:txBody>
                        <a:bodyPr/>
                        <a:lstStyle/>
                        <a:p>
                          <a:r>
                            <a:rPr lang="en-US" sz="1600" b="1" dirty="0" smtClean="0"/>
                            <a:t>d</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endParaRPr lang="en-US" sz="1600" b="1" dirty="0" smtClean="0"/>
                        </a:p>
                      </a:txBody>
                      <a:tcPr/>
                    </a:tc>
                    <a:tc>
                      <a:txBody>
                        <a:bodyPr/>
                        <a:lstStyle/>
                        <a:p>
                          <a:r>
                            <a:rPr lang="en-US" sz="1600" b="1" dirty="0" smtClean="0"/>
                            <a:t>4.1</a:t>
                          </a:r>
                          <a:endParaRPr lang="en-US" sz="1600" b="1" dirty="0"/>
                        </a:p>
                      </a:txBody>
                      <a:tcPr/>
                    </a:tc>
                  </a:tr>
                  <a:tr h="1066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endParaRPr lang="en-US"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txBody>
                      <a:tcPr/>
                    </a:tc>
                    <a:tc>
                      <a:txBody>
                        <a:bodyPr/>
                        <a:lstStyle/>
                        <a:p>
                          <a:r>
                            <a:rPr lang="en-US" sz="1600" b="1" dirty="0" smtClean="0"/>
                            <a:t>4.4</a:t>
                          </a:r>
                          <a:endParaRPr lang="en-US" sz="1600" b="1" dirty="0"/>
                        </a:p>
                      </a:txBody>
                      <a:tcPr/>
                    </a:tc>
                  </a:tr>
                  <a:tr h="82296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Empty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p>
                      </a:txBody>
                      <a:tcPr/>
                    </a:tc>
                    <a:tc>
                      <a:txBody>
                        <a:bodyPr/>
                        <a:lstStyle/>
                        <a:p>
                          <a:r>
                            <a:rPr lang="en-US" sz="1600" b="1" dirty="0" smtClean="0"/>
                            <a:t>4.3.2</a:t>
                          </a:r>
                          <a:endParaRPr lang="en-US" sz="1600" b="1" dirty="0"/>
                        </a:p>
                      </a:txBody>
                      <a:tcPr/>
                    </a:tc>
                  </a:tr>
                </a:tbl>
              </a:graphicData>
            </a:graphic>
          </p:graphicFrame>
        </mc:Fallback>
      </mc:AlternateContent>
    </p:spTree>
    <p:extLst>
      <p:ext uri="{BB962C8B-B14F-4D97-AF65-F5344CB8AC3E}">
        <p14:creationId xmlns:p14="http://schemas.microsoft.com/office/powerpoint/2010/main" val="3531070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4198338710"/>
                  </p:ext>
                </p:extLst>
              </p:nvPr>
            </p:nvGraphicFramePr>
            <p:xfrm>
              <a:off x="439269" y="1676400"/>
              <a:ext cx="8229602" cy="4191000"/>
            </p:xfrm>
            <a:graphic>
              <a:graphicData uri="http://schemas.openxmlformats.org/drawingml/2006/table">
                <a:tbl>
                  <a:tblPr firstRow="1" bandRow="1">
                    <a:tableStyleId>{5C22544A-7EE6-4342-B048-85BDC9FD1C3A}</a:tableStyleId>
                  </a:tblPr>
                  <a:tblGrid>
                    <a:gridCol w="2814640"/>
                    <a:gridCol w="1909761"/>
                    <a:gridCol w="2209800"/>
                    <a:gridCol w="1295401"/>
                  </a:tblGrid>
                  <a:tr h="370840">
                    <a:tc gridSpan="4">
                      <a:txBody>
                        <a:bodyPr/>
                        <a:lstStyle/>
                        <a:p>
                          <a:pPr algn="ctr"/>
                          <a:r>
                            <a:rPr lang="en-US" sz="1600" b="1" dirty="0" smtClean="0"/>
                            <a:t>Infix-to-</a:t>
                          </a:r>
                          <a:r>
                            <a:rPr lang="en-US" sz="1600" b="1" dirty="0" err="1" smtClean="0"/>
                            <a:t>pretfix</a:t>
                          </a:r>
                          <a:r>
                            <a:rPr lang="en-US" sz="1600" b="1" dirty="0" smtClean="0"/>
                            <a:t> conversion: </a:t>
                          </a:r>
                          <a14:m>
                            <m:oMath xmlns:m="http://schemas.openxmlformats.org/officeDocument/2006/math">
                              <m:r>
                                <m:rPr>
                                  <m:nor/>
                                </m:rPr>
                                <a:rPr lang="en-US" sz="1600" b="1" dirty="0" smtClean="0"/>
                                <m:t>a</m:t>
                              </m:r>
                              <m:r>
                                <m:rPr>
                                  <m:nor/>
                                </m:rPr>
                                <a:rPr lang="en-US" sz="1600" b="1" i="0" dirty="0" smtClean="0"/>
                                <m:t> </m:t>
                              </m:r>
                              <m:r>
                                <m:rPr>
                                  <m:nor/>
                                </m:rPr>
                                <a:rPr lang="en-US" sz="1600" b="1" dirty="0" smtClean="0"/>
                                <m:t>+</m:t>
                              </m:r>
                              <m:r>
                                <m:rPr>
                                  <m:nor/>
                                </m:rPr>
                                <a:rPr lang="en-US" sz="1600" b="1" i="0" dirty="0" smtClean="0"/>
                                <m:t> </m:t>
                              </m:r>
                              <m:r>
                                <m:rPr>
                                  <m:nor/>
                                </m:rPr>
                                <a:rPr lang="en-US" sz="1600" b="1" dirty="0" smtClean="0"/>
                                <m:t>b</m:t>
                              </m:r>
                              <m:r>
                                <m:rPr>
                                  <m:nor/>
                                </m:rPr>
                                <a:rPr lang="en-US" sz="1600" b="1" i="0" dirty="0" smtClean="0"/>
                                <m:t> </m:t>
                              </m:r>
                              <m:r>
                                <m:rPr>
                                  <m:nor/>
                                </m:rPr>
                                <a:rPr lang="en-US" sz="1600" b="1" dirty="0" smtClean="0"/>
                                <m:t>∗</m:t>
                              </m:r>
                              <m:r>
                                <m:rPr>
                                  <m:nor/>
                                </m:rPr>
                                <a:rPr lang="en-US" sz="1600" b="1" i="0" dirty="0" smtClean="0"/>
                                <m:t> </m:t>
                              </m:r>
                              <m:r>
                                <m:rPr>
                                  <m:nor/>
                                </m:rPr>
                                <a:rPr lang="en-US" sz="1600" b="1" dirty="0" smtClean="0"/>
                                <m:t>c</m:t>
                              </m:r>
                              <m:r>
                                <m:rPr>
                                  <m:nor/>
                                </m:rPr>
                                <a:rPr lang="en-US" sz="1600" b="1" i="0" dirty="0" smtClean="0"/>
                                <m:t> </m:t>
                              </m:r>
                              <m:r>
                                <m:rPr>
                                  <m:nor/>
                                </m:rPr>
                                <a:rPr lang="en-US" sz="1600" b="1" dirty="0" smtClean="0"/>
                                <m:t>+</m:t>
                              </m:r>
                              <m:r>
                                <m:rPr>
                                  <m:nor/>
                                </m:rPr>
                                <a:rPr lang="en-US" sz="1600" b="1" i="0" dirty="0" smtClean="0"/>
                                <m:t> </m:t>
                              </m:r>
                              <m:r>
                                <m:rPr>
                                  <m:nor/>
                                </m:rPr>
                                <a:rPr lang="en-US" sz="1600" b="1" dirty="0" smtClean="0"/>
                                <m:t>(</m:t>
                              </m:r>
                              <m:r>
                                <m:rPr>
                                  <m:nor/>
                                </m:rPr>
                                <a:rPr lang="en-US" sz="1600" b="1" i="0" dirty="0" smtClean="0"/>
                                <m:t> </m:t>
                              </m:r>
                              <m:r>
                                <m:rPr>
                                  <m:nor/>
                                </m:rPr>
                                <a:rPr lang="en-US" sz="1600" b="1" dirty="0" smtClean="0"/>
                                <m:t>d</m:t>
                              </m:r>
                              <m:r>
                                <m:rPr>
                                  <m:nor/>
                                </m:rPr>
                                <a:rPr lang="en-US" sz="1600" b="1" i="0" dirty="0" smtClean="0"/>
                                <m:t> </m:t>
                              </m:r>
                              <m:r>
                                <m:rPr>
                                  <m:nor/>
                                </m:rPr>
                                <a:rPr lang="en-US" sz="1600" b="1" dirty="0" smtClean="0"/>
                                <m:t>∗</m:t>
                              </m:r>
                              <m:r>
                                <m:rPr>
                                  <m:nor/>
                                </m:rPr>
                                <a:rPr lang="en-US" sz="1600" b="1" i="0" dirty="0" smtClean="0"/>
                                <m:t> </m:t>
                              </m:r>
                              <m:r>
                                <m:rPr>
                                  <m:nor/>
                                </m:rPr>
                                <a:rPr lang="en-US" sz="1600" b="1" dirty="0" smtClean="0"/>
                                <m:t>e</m:t>
                              </m:r>
                              <m:r>
                                <m:rPr>
                                  <m:nor/>
                                </m:rPr>
                                <a:rPr lang="en-US" sz="1600" b="1" i="0" dirty="0" smtClean="0"/>
                                <m:t> </m:t>
                              </m:r>
                              <m:r>
                                <m:rPr>
                                  <m:nor/>
                                </m:rPr>
                                <a:rPr lang="en-US" sz="1600" b="1" dirty="0" smtClean="0"/>
                                <m:t>+</m:t>
                              </m:r>
                              <m:r>
                                <m:rPr>
                                  <m:nor/>
                                </m:rPr>
                                <a:rPr lang="en-US" sz="1600" b="1" i="0" dirty="0" smtClean="0"/>
                                <m:t> </m:t>
                              </m:r>
                              <m:r>
                                <m:rPr>
                                  <m:nor/>
                                </m:rPr>
                                <a:rPr lang="en-US" sz="1600" b="1" dirty="0" smtClean="0"/>
                                <m:t>f</m:t>
                              </m:r>
                              <m:r>
                                <m:rPr>
                                  <m:nor/>
                                </m:rPr>
                                <a:rPr lang="en-US" sz="1600" b="1" i="0" dirty="0" smtClean="0"/>
                                <m:t> </m:t>
                              </m:r>
                              <m:r>
                                <m:rPr>
                                  <m:nor/>
                                </m:rPr>
                                <a:rPr lang="en-US" sz="1600" b="1" dirty="0" smtClean="0"/>
                                <m:t>)</m:t>
                              </m:r>
                              <m:r>
                                <m:rPr>
                                  <m:nor/>
                                </m:rPr>
                                <a:rPr lang="en-US" sz="1600" b="1" i="0" dirty="0" smtClean="0"/>
                                <m:t> </m:t>
                              </m:r>
                              <m:r>
                                <m:rPr>
                                  <m:nor/>
                                </m:rPr>
                                <a:rPr lang="en-US" sz="1600" b="1" dirty="0" smtClean="0"/>
                                <m:t>∗</m:t>
                              </m:r>
                              <m:r>
                                <m:rPr>
                                  <m:nor/>
                                </m:rPr>
                                <a:rPr lang="en-US" sz="1600" b="1" i="0" dirty="0" smtClean="0"/>
                                <m:t> </m:t>
                              </m:r>
                              <m:r>
                                <m:rPr>
                                  <m:nor/>
                                </m:rPr>
                                <a:rPr lang="en-US" sz="1600" b="1" dirty="0" smtClean="0"/>
                                <m:t>g</m:t>
                              </m:r>
                            </m:oMath>
                          </a14:m>
                          <a:endParaRPr lang="en-US" sz="1600" b="1"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283528">
                    <a:tc gridSpan="3">
                      <a:txBody>
                        <a:bodyPr/>
                        <a:lstStyle/>
                        <a:p>
                          <a:pPr algn="ctr"/>
                          <a:r>
                            <a:rPr lang="en-US" sz="1600" b="1" dirty="0" smtClean="0"/>
                            <a:t>Reverse infix</a:t>
                          </a:r>
                          <a:r>
                            <a:rPr lang="en-US" sz="1600" b="1" baseline="0" dirty="0" smtClean="0"/>
                            <a:t> expression: </a:t>
                          </a:r>
                          <a:r>
                            <a:rPr lang="en-US" sz="1600" b="1" dirty="0" smtClean="0"/>
                            <a:t>g</a:t>
                          </a:r>
                          <a:r>
                            <a:rPr lang="en-US" sz="1600" b="1" baseline="0" dirty="0" smtClean="0"/>
                            <a:t> </a:t>
                          </a:r>
                          <a:r>
                            <a:rPr lang="en-US" sz="1600" b="1" dirty="0" smtClean="0"/>
                            <a:t>* ) f + e * d ( + c * b + a</a:t>
                          </a:r>
                          <a:endParaRPr lang="en-US" sz="1600" b="1" dirty="0"/>
                        </a:p>
                      </a:txBody>
                      <a:tcPr/>
                    </a:tc>
                    <a:tc hMerge="1">
                      <a:txBody>
                        <a:bodyPr/>
                        <a:lstStyle/>
                        <a:p>
                          <a:endParaRPr lang="en-US"/>
                        </a:p>
                      </a:txBody>
                      <a:tcPr/>
                    </a:tc>
                    <a:tc hMerge="1">
                      <a:txBody>
                        <a:bodyPr/>
                        <a:lstStyle/>
                        <a:p>
                          <a:endParaRPr lang="en-US" dirty="0"/>
                        </a:p>
                      </a:txBody>
                      <a:tcPr/>
                    </a:tc>
                    <a:tc>
                      <a:txBody>
                        <a:bodyPr/>
                        <a:lstStyle/>
                        <a:p>
                          <a:r>
                            <a:rPr lang="en-US" sz="1600" b="1" dirty="0" smtClean="0"/>
                            <a:t>3</a:t>
                          </a:r>
                          <a:endParaRPr lang="en-US" sz="1600" b="1" dirty="0"/>
                        </a:p>
                      </a:txBody>
                      <a:tcPr/>
                    </a:tc>
                  </a:tr>
                  <a:tr h="259080">
                    <a:tc>
                      <a:txBody>
                        <a:bodyPr/>
                        <a:lstStyle/>
                        <a:p>
                          <a:r>
                            <a:rPr lang="en-US" sz="1600" b="1" dirty="0" smtClean="0"/>
                            <a:t>c</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*+*c</a:t>
                          </a:r>
                        </a:p>
                      </a:txBody>
                      <a:tcPr/>
                    </a:tc>
                    <a:tc>
                      <a:txBody>
                        <a:bodyPr/>
                        <a:lstStyle/>
                        <a:p>
                          <a:r>
                            <a:rPr lang="en-US" sz="1600" b="1" dirty="0" smtClean="0"/>
                            <a:t>4.1</a:t>
                          </a:r>
                          <a:endParaRPr lang="en-US" sz="1600" b="1" dirty="0"/>
                        </a:p>
                      </a:txBody>
                      <a:tcPr/>
                    </a:tc>
                  </a:tr>
                  <a:tr h="25908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*+*c</a:t>
                          </a:r>
                        </a:p>
                      </a:txBody>
                      <a:tcPr/>
                    </a:tc>
                    <a:tc>
                      <a:txBody>
                        <a:bodyPr/>
                        <a:lstStyle/>
                        <a:p>
                          <a:r>
                            <a:rPr lang="en-US" sz="1600" b="1" dirty="0" smtClean="0"/>
                            <a:t>4.3.2</a:t>
                          </a:r>
                          <a:endParaRPr lang="en-US" sz="1600" b="1" dirty="0"/>
                        </a:p>
                      </a:txBody>
                      <a:tcPr/>
                    </a:tc>
                  </a:tr>
                  <a:tr h="289560">
                    <a:tc>
                      <a:txBody>
                        <a:bodyPr/>
                        <a:lstStyle/>
                        <a:p>
                          <a:r>
                            <a:rPr lang="en-US" sz="1600" b="1" dirty="0" smtClean="0"/>
                            <a:t>b</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endParaRPr lang="en-US" sz="1600" b="1" dirty="0" smtClean="0"/>
                        </a:p>
                      </a:txBody>
                      <a:tcPr/>
                    </a:tc>
                    <a:tc>
                      <a:txBody>
                        <a:bodyPr/>
                        <a:lstStyle/>
                        <a:p>
                          <a:r>
                            <a:rPr lang="en-US" sz="1600" b="1" dirty="0" smtClean="0"/>
                            <a:t>4.1</a:t>
                          </a:r>
                          <a:endParaRPr lang="en-US" sz="1600" b="1" dirty="0"/>
                        </a:p>
                      </a:txBody>
                      <a:tcPr/>
                    </a:tc>
                  </a:tr>
                  <a:tr h="22860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p>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endParaRPr lang="en-US"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t>
                          </a:r>
                        </a:p>
                      </a:txBody>
                      <a:tcPr/>
                    </a:tc>
                    <a:tc>
                      <a:txBody>
                        <a:bodyPr/>
                        <a:lstStyle/>
                        <a:p>
                          <a:r>
                            <a:rPr lang="en-US" sz="1600" b="1" dirty="0" smtClean="0"/>
                            <a:t>4.3.2</a:t>
                          </a:r>
                          <a:endParaRPr lang="en-US" sz="1600" b="1" dirty="0"/>
                        </a:p>
                      </a:txBody>
                      <a:tcPr/>
                    </a:tc>
                  </a:tr>
                  <a:tr h="259080">
                    <a:tc>
                      <a:txBody>
                        <a:bodyPr/>
                        <a:lstStyle/>
                        <a:p>
                          <a:r>
                            <a:rPr lang="en-US" sz="1600" b="1" dirty="0" smtClean="0"/>
                            <a:t>a</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a:t>
                          </a:r>
                        </a:p>
                      </a:txBody>
                      <a:tcPr/>
                    </a:tc>
                    <a:tc>
                      <a:txBody>
                        <a:bodyPr/>
                        <a:lstStyle/>
                        <a:p>
                          <a:r>
                            <a:rPr lang="en-US" sz="1600" b="1" dirty="0" smtClean="0"/>
                            <a:t>4.1</a:t>
                          </a:r>
                          <a:endParaRPr lang="en-US" sz="1600" b="1" dirty="0"/>
                        </a:p>
                      </a:txBody>
                      <a:tcPr/>
                    </a:tc>
                  </a:tr>
                  <a:tr h="213360">
                    <a:tc>
                      <a:txBody>
                        <a:bodyPr/>
                        <a:lstStyle/>
                        <a:p>
                          <a:r>
                            <a:rPr lang="en-US" sz="1600" b="1" dirty="0" smtClean="0"/>
                            <a:t>Input End</a:t>
                          </a:r>
                          <a:endParaRPr lang="en-US" sz="1600" b="1" dirty="0"/>
                        </a:p>
                      </a:txBody>
                      <a:tcPr/>
                    </a:tc>
                    <a:tc>
                      <a:txBody>
                        <a:bodyPr/>
                        <a:lstStyle/>
                        <a:p>
                          <a:endParaRPr lang="en-US" sz="1600"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a:t>
                          </a:r>
                        </a:p>
                      </a:txBody>
                      <a:tcPr/>
                    </a:tc>
                    <a:tc>
                      <a:txBody>
                        <a:bodyPr/>
                        <a:lstStyle/>
                        <a:p>
                          <a:r>
                            <a:rPr lang="en-US" sz="1600" b="1" dirty="0" smtClean="0"/>
                            <a:t>5</a:t>
                          </a:r>
                          <a:endParaRPr lang="en-US" sz="1600" b="1" dirty="0"/>
                        </a:p>
                      </a:txBody>
                      <a:tcPr/>
                    </a:tc>
                  </a:tr>
                  <a:tr h="370840">
                    <a:tc gridSpan="2">
                      <a:txBody>
                        <a:bodyPr/>
                        <a:lstStyle/>
                        <a:p>
                          <a:r>
                            <a:rPr lang="en-US" sz="1600" b="1" dirty="0" smtClean="0"/>
                            <a:t>Reverse</a:t>
                          </a:r>
                          <a:r>
                            <a:rPr lang="en-US" sz="1600" b="1" baseline="0" dirty="0" smtClean="0"/>
                            <a:t> Expression:</a:t>
                          </a:r>
                          <a:endParaRPr lang="en-US" sz="1600" b="1"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a:t>
                          </a:r>
                          <a:r>
                            <a:rPr lang="en-US" sz="1600" b="1" dirty="0" err="1" smtClean="0"/>
                            <a:t>bc</a:t>
                          </a:r>
                          <a:r>
                            <a:rPr lang="en-US" sz="1600" b="1" dirty="0" smtClean="0"/>
                            <a:t>*+*</a:t>
                          </a:r>
                          <a:r>
                            <a:rPr lang="en-US" sz="1600" b="1" dirty="0" err="1" smtClean="0"/>
                            <a:t>defg</a:t>
                          </a:r>
                          <a:endParaRPr lang="en-US" sz="1600" b="1" dirty="0" smtClean="0"/>
                        </a:p>
                      </a:txBody>
                      <a:tcPr/>
                    </a:tc>
                    <a:tc>
                      <a:txBody>
                        <a:bodyPr/>
                        <a:lstStyle/>
                        <a:p>
                          <a:r>
                            <a:rPr lang="en-US" sz="1600" b="1" dirty="0" smtClean="0"/>
                            <a:t>6</a:t>
                          </a:r>
                          <a:endParaRPr lang="en-US" sz="1600" b="1"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4198338710"/>
                  </p:ext>
                </p:extLst>
              </p:nvPr>
            </p:nvGraphicFramePr>
            <p:xfrm>
              <a:off x="439269" y="1676400"/>
              <a:ext cx="8229602" cy="4191000"/>
            </p:xfrm>
            <a:graphic>
              <a:graphicData uri="http://schemas.openxmlformats.org/drawingml/2006/table">
                <a:tbl>
                  <a:tblPr firstRow="1" bandRow="1">
                    <a:tableStyleId>{5C22544A-7EE6-4342-B048-85BDC9FD1C3A}</a:tableStyleId>
                  </a:tblPr>
                  <a:tblGrid>
                    <a:gridCol w="2814640"/>
                    <a:gridCol w="1909761"/>
                    <a:gridCol w="2209800"/>
                    <a:gridCol w="1295401"/>
                  </a:tblGrid>
                  <a:tr h="370840">
                    <a:tc gridSpan="4">
                      <a:txBody>
                        <a:bodyPr/>
                        <a:lstStyle/>
                        <a:p>
                          <a:endParaRPr lang="en-US"/>
                        </a:p>
                      </a:txBody>
                      <a:tcPr>
                        <a:blipFill rotWithShape="0">
                          <a:blip r:embed="rId2"/>
                          <a:stretch>
                            <a:fillRect l="-74" t="-4918" r="-296" b="-1039344"/>
                          </a:stretch>
                        </a:blip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335280">
                    <a:tc gridSpan="3">
                      <a:txBody>
                        <a:bodyPr/>
                        <a:lstStyle/>
                        <a:p>
                          <a:pPr algn="ctr"/>
                          <a:r>
                            <a:rPr lang="en-US" sz="1600" b="1" dirty="0" smtClean="0"/>
                            <a:t>Reverse infix</a:t>
                          </a:r>
                          <a:r>
                            <a:rPr lang="en-US" sz="1600" b="1" baseline="0" dirty="0" smtClean="0"/>
                            <a:t> expression: </a:t>
                          </a:r>
                          <a:r>
                            <a:rPr lang="en-US" sz="1600" b="1" dirty="0" smtClean="0"/>
                            <a:t>g</a:t>
                          </a:r>
                          <a:r>
                            <a:rPr lang="en-US" sz="1600" b="1" baseline="0" dirty="0" smtClean="0"/>
                            <a:t> </a:t>
                          </a:r>
                          <a:r>
                            <a:rPr lang="en-US" sz="1600" b="1" dirty="0" smtClean="0"/>
                            <a:t>* ) f + e * d ( + c * b + a</a:t>
                          </a:r>
                          <a:endParaRPr lang="en-US" sz="1600" b="1" dirty="0"/>
                        </a:p>
                      </a:txBody>
                      <a:tcPr/>
                    </a:tc>
                    <a:tc hMerge="1">
                      <a:txBody>
                        <a:bodyPr/>
                        <a:lstStyle/>
                        <a:p>
                          <a:endParaRPr lang="en-US"/>
                        </a:p>
                      </a:txBody>
                      <a:tcPr/>
                    </a:tc>
                    <a:tc hMerge="1">
                      <a:txBody>
                        <a:bodyPr/>
                        <a:lstStyle/>
                        <a:p>
                          <a:endParaRPr lang="en-US" dirty="0"/>
                        </a:p>
                      </a:txBody>
                      <a:tcPr/>
                    </a:tc>
                    <a:tc>
                      <a:txBody>
                        <a:bodyPr/>
                        <a:lstStyle/>
                        <a:p>
                          <a:r>
                            <a:rPr lang="en-US" sz="1600" b="1" dirty="0" smtClean="0"/>
                            <a:t>3</a:t>
                          </a:r>
                          <a:endParaRPr lang="en-US" sz="1600" b="1" dirty="0"/>
                        </a:p>
                      </a:txBody>
                      <a:tcPr/>
                    </a:tc>
                  </a:tr>
                  <a:tr h="335280">
                    <a:tc>
                      <a:txBody>
                        <a:bodyPr/>
                        <a:lstStyle/>
                        <a:p>
                          <a:r>
                            <a:rPr lang="en-US" sz="1600" b="1" dirty="0" smtClean="0"/>
                            <a:t>c</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*+*c</a:t>
                          </a:r>
                        </a:p>
                      </a:txBody>
                      <a:tcPr/>
                    </a:tc>
                    <a:tc>
                      <a:txBody>
                        <a:bodyPr/>
                        <a:lstStyle/>
                        <a:p>
                          <a:r>
                            <a:rPr lang="en-US" sz="1600" b="1" dirty="0" smtClean="0"/>
                            <a:t>4.1</a:t>
                          </a:r>
                          <a:endParaRPr lang="en-US" sz="1600" b="1" dirty="0"/>
                        </a:p>
                      </a:txBody>
                      <a:tcPr/>
                    </a:tc>
                  </a:tr>
                  <a:tr h="57912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*+*c</a:t>
                          </a:r>
                        </a:p>
                      </a:txBody>
                      <a:tcPr/>
                    </a:tc>
                    <a:tc>
                      <a:txBody>
                        <a:bodyPr/>
                        <a:lstStyle/>
                        <a:p>
                          <a:r>
                            <a:rPr lang="en-US" sz="1600" b="1" dirty="0" smtClean="0"/>
                            <a:t>4.3.2</a:t>
                          </a:r>
                          <a:endParaRPr lang="en-US" sz="1600" b="1" dirty="0"/>
                        </a:p>
                      </a:txBody>
                      <a:tcPr/>
                    </a:tc>
                  </a:tr>
                  <a:tr h="335280">
                    <a:tc>
                      <a:txBody>
                        <a:bodyPr/>
                        <a:lstStyle/>
                        <a:p>
                          <a:r>
                            <a:rPr lang="en-US" sz="1600" b="1" dirty="0" smtClean="0"/>
                            <a:t>b</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endParaRPr lang="en-US" sz="1600" b="1" dirty="0" smtClean="0"/>
                        </a:p>
                      </a:txBody>
                      <a:tcPr/>
                    </a:tc>
                    <a:tc>
                      <a:txBody>
                        <a:bodyPr/>
                        <a:lstStyle/>
                        <a:p>
                          <a:r>
                            <a:rPr lang="en-US" sz="1600" b="1" dirty="0" smtClean="0"/>
                            <a:t>4.1</a:t>
                          </a:r>
                          <a:endParaRPr lang="en-US" sz="1600" b="1" dirty="0"/>
                        </a:p>
                      </a:txBody>
                      <a:tcPr/>
                    </a:tc>
                  </a:tr>
                  <a:tr h="822960">
                    <a:tc>
                      <a:txBody>
                        <a:bodyPr/>
                        <a:lstStyle/>
                        <a:p>
                          <a:r>
                            <a:rPr lang="en-US" sz="1600" b="1" dirty="0" smtClean="0"/>
                            <a:t>+</a:t>
                          </a:r>
                          <a:endParaRPr lang="en-US" sz="1600" b="1" dirty="0"/>
                        </a:p>
                      </a:txBody>
                      <a:tcPr/>
                    </a:tc>
                    <a:tc>
                      <a:txBody>
                        <a:bodyPr/>
                        <a:lstStyle/>
                        <a:p>
                          <a:r>
                            <a:rPr lang="en-US" sz="1600" b="1" dirty="0" smtClean="0"/>
                            <a:t>+*</a:t>
                          </a:r>
                        </a:p>
                        <a:p>
                          <a:r>
                            <a:rPr lang="en-US" sz="1600" b="1" dirty="0" smtClean="0"/>
                            <a:t>+</a:t>
                          </a:r>
                        </a:p>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endParaRPr lang="en-US" sz="16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t>
                          </a:r>
                        </a:p>
                      </a:txBody>
                      <a:tcPr/>
                    </a:tc>
                    <a:tc>
                      <a:txBody>
                        <a:bodyPr/>
                        <a:lstStyle/>
                        <a:p>
                          <a:r>
                            <a:rPr lang="en-US" sz="1600" b="1" dirty="0" smtClean="0"/>
                            <a:t>4.3.2</a:t>
                          </a:r>
                          <a:endParaRPr lang="en-US" sz="1600" b="1" dirty="0"/>
                        </a:p>
                      </a:txBody>
                      <a:tcPr/>
                    </a:tc>
                  </a:tr>
                  <a:tr h="335280">
                    <a:tc>
                      <a:txBody>
                        <a:bodyPr/>
                        <a:lstStyle/>
                        <a:p>
                          <a:r>
                            <a:rPr lang="en-US" sz="1600" b="1" dirty="0" smtClean="0"/>
                            <a:t>a</a:t>
                          </a:r>
                          <a:endParaRPr lang="en-US" sz="1600" b="1" dirty="0"/>
                        </a:p>
                      </a:txBody>
                      <a:tcPr/>
                    </a:tc>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a:t>
                          </a:r>
                        </a:p>
                      </a:txBody>
                      <a:tcPr/>
                    </a:tc>
                    <a:tc>
                      <a:txBody>
                        <a:bodyPr/>
                        <a:lstStyle/>
                        <a:p>
                          <a:r>
                            <a:rPr lang="en-US" sz="1600" b="1" dirty="0" smtClean="0"/>
                            <a:t>4.1</a:t>
                          </a:r>
                          <a:endParaRPr lang="en-US" sz="1600" b="1" dirty="0"/>
                        </a:p>
                      </a:txBody>
                      <a:tcPr/>
                    </a:tc>
                  </a:tr>
                  <a:tr h="335280">
                    <a:tc>
                      <a:txBody>
                        <a:bodyPr/>
                        <a:lstStyle/>
                        <a:p>
                          <a:r>
                            <a:rPr lang="en-US" sz="1600" b="1" dirty="0" smtClean="0"/>
                            <a:t>Input End</a:t>
                          </a:r>
                          <a:endParaRPr lang="en-US" sz="1600" b="1" dirty="0"/>
                        </a:p>
                      </a:txBody>
                      <a:tcPr/>
                    </a:tc>
                    <a:tc>
                      <a:txBody>
                        <a:bodyPr/>
                        <a:lstStyle/>
                        <a:p>
                          <a:endParaRPr lang="en-US" sz="1600"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gfed</a:t>
                          </a:r>
                          <a:r>
                            <a:rPr lang="en-US" sz="1600" b="1" dirty="0" smtClean="0"/>
                            <a:t>*+*</a:t>
                          </a:r>
                          <a:r>
                            <a:rPr lang="en-US" sz="1600" b="1" dirty="0" err="1" smtClean="0"/>
                            <a:t>cb</a:t>
                          </a:r>
                          <a:r>
                            <a:rPr lang="en-US" sz="1600" b="1" dirty="0" smtClean="0"/>
                            <a:t>*a++</a:t>
                          </a:r>
                        </a:p>
                      </a:txBody>
                      <a:tcPr/>
                    </a:tc>
                    <a:tc>
                      <a:txBody>
                        <a:bodyPr/>
                        <a:lstStyle/>
                        <a:p>
                          <a:r>
                            <a:rPr lang="en-US" sz="1600" b="1" dirty="0" smtClean="0"/>
                            <a:t>5</a:t>
                          </a:r>
                          <a:endParaRPr lang="en-US" sz="1600" b="1" dirty="0"/>
                        </a:p>
                      </a:txBody>
                      <a:tcPr/>
                    </a:tc>
                  </a:tr>
                  <a:tr h="370840">
                    <a:tc gridSpan="2">
                      <a:txBody>
                        <a:bodyPr/>
                        <a:lstStyle/>
                        <a:p>
                          <a:r>
                            <a:rPr lang="en-US" sz="1600" b="1" dirty="0" smtClean="0"/>
                            <a:t>Reverse</a:t>
                          </a:r>
                          <a:r>
                            <a:rPr lang="en-US" sz="1600" b="1" baseline="0" dirty="0" smtClean="0"/>
                            <a:t> Expression:</a:t>
                          </a:r>
                          <a:endParaRPr lang="en-US" sz="1600" b="1" dirty="0"/>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a:t>
                          </a:r>
                          <a:r>
                            <a:rPr lang="en-US" sz="1600" b="1" dirty="0" err="1" smtClean="0"/>
                            <a:t>bc</a:t>
                          </a:r>
                          <a:r>
                            <a:rPr lang="en-US" sz="1600" b="1" dirty="0" smtClean="0"/>
                            <a:t>*+*</a:t>
                          </a:r>
                          <a:r>
                            <a:rPr lang="en-US" sz="1600" b="1" dirty="0" err="1" smtClean="0"/>
                            <a:t>defg</a:t>
                          </a:r>
                          <a:endParaRPr lang="en-US" sz="1600" b="1" dirty="0" smtClean="0"/>
                        </a:p>
                      </a:txBody>
                      <a:tcPr/>
                    </a:tc>
                    <a:tc>
                      <a:txBody>
                        <a:bodyPr/>
                        <a:lstStyle/>
                        <a:p>
                          <a:r>
                            <a:rPr lang="en-US" sz="1600" b="1" dirty="0" smtClean="0"/>
                            <a:t>6</a:t>
                          </a:r>
                          <a:endParaRPr lang="en-US" sz="1600" b="1" dirty="0"/>
                        </a:p>
                      </a:txBody>
                      <a:tcPr/>
                    </a:tc>
                  </a:tr>
                </a:tbl>
              </a:graphicData>
            </a:graphic>
          </p:graphicFrame>
        </mc:Fallback>
      </mc:AlternateContent>
    </p:spTree>
    <p:extLst>
      <p:ext uri="{BB962C8B-B14F-4D97-AF65-F5344CB8AC3E}">
        <p14:creationId xmlns:p14="http://schemas.microsoft.com/office/powerpoint/2010/main" val="3303156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600" dirty="0"/>
              <a:t>postfix-to-</a:t>
            </a:r>
            <a:r>
              <a:rPr lang="en-US" sz="3600" dirty="0" smtClean="0"/>
              <a:t>infix conversion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a:t>
            </a:r>
            <a:r>
              <a:rPr lang="en-US" dirty="0" smtClean="0"/>
              <a:t>Create </a:t>
            </a:r>
            <a:r>
              <a:rPr lang="en-US" dirty="0"/>
              <a:t>an empty stack of type </a:t>
            </a:r>
            <a:r>
              <a:rPr lang="en-US" dirty="0" smtClean="0"/>
              <a:t>string</a:t>
            </a:r>
            <a:endParaRPr lang="en-US" dirty="0"/>
          </a:p>
          <a:p>
            <a:pPr marL="342900" indent="-342900">
              <a:buNone/>
            </a:pPr>
            <a:r>
              <a:rPr lang="en-US" b="1" dirty="0" smtClean="0"/>
              <a:t>2. </a:t>
            </a:r>
            <a:r>
              <a:rPr lang="en-US" dirty="0" smtClean="0"/>
              <a:t>Read </a:t>
            </a:r>
            <a:r>
              <a:rPr lang="en-US" dirty="0"/>
              <a:t>the input postfix </a:t>
            </a:r>
            <a:r>
              <a:rPr lang="en-US" dirty="0" smtClean="0"/>
              <a:t>expression </a:t>
            </a:r>
            <a:r>
              <a:rPr lang="en-US" dirty="0"/>
              <a:t>char by char till the end of input</a:t>
            </a:r>
          </a:p>
          <a:p>
            <a:pPr marL="0" indent="0">
              <a:buNone/>
            </a:pPr>
            <a:r>
              <a:rPr lang="en-US" dirty="0" smtClean="0"/>
              <a:t>	</a:t>
            </a:r>
            <a:r>
              <a:rPr lang="en-US" b="1" dirty="0" smtClean="0"/>
              <a:t>2.1.</a:t>
            </a:r>
            <a:r>
              <a:rPr lang="en-US" dirty="0" smtClean="0"/>
              <a:t>If </a:t>
            </a:r>
            <a:r>
              <a:rPr lang="en-US" dirty="0"/>
              <a:t>the char is an operand: push it on the stack</a:t>
            </a:r>
          </a:p>
          <a:p>
            <a:pPr marL="1428750" indent="-1428750">
              <a:buNone/>
            </a:pPr>
            <a:r>
              <a:rPr lang="en-US" dirty="0"/>
              <a:t> </a:t>
            </a:r>
            <a:r>
              <a:rPr lang="en-US" dirty="0" smtClean="0"/>
              <a:t>          </a:t>
            </a:r>
            <a:r>
              <a:rPr lang="en-US" b="1" dirty="0" smtClean="0"/>
              <a:t>2.2.</a:t>
            </a:r>
            <a:r>
              <a:rPr lang="en-US" dirty="0" smtClean="0"/>
              <a:t>It </a:t>
            </a:r>
            <a:r>
              <a:rPr lang="en-US" dirty="0"/>
              <a:t>the char is operator: Pop two operands from stack from an infix sub-expression and push the sub-expression back on the stack</a:t>
            </a:r>
            <a:r>
              <a:rPr lang="en-US" dirty="0" smtClean="0"/>
              <a:t>.</a:t>
            </a:r>
          </a:p>
          <a:p>
            <a:pPr marL="1428750" indent="-1428750">
              <a:buNone/>
            </a:pPr>
            <a:endParaRPr lang="en-US" dirty="0"/>
          </a:p>
          <a:p>
            <a:pPr marL="0" indent="0">
              <a:buNone/>
            </a:pPr>
            <a:r>
              <a:rPr lang="en-US" b="1" dirty="0" smtClean="0"/>
              <a:t>3. </a:t>
            </a:r>
            <a:r>
              <a:rPr lang="en-US" dirty="0" smtClean="0"/>
              <a:t>At </a:t>
            </a:r>
            <a:r>
              <a:rPr lang="en-US" dirty="0"/>
              <a:t>the end of the input pop the resultant infix expression from the stack and display 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758060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1964242855"/>
                  </p:ext>
                </p:extLst>
              </p:nvPr>
            </p:nvGraphicFramePr>
            <p:xfrm>
              <a:off x="304800" y="685800"/>
              <a:ext cx="8229606" cy="5217160"/>
            </p:xfrm>
            <a:graphic>
              <a:graphicData uri="http://schemas.openxmlformats.org/drawingml/2006/table">
                <a:tbl>
                  <a:tblPr firstRow="1" bandRow="1">
                    <a:tableStyleId>{5C22544A-7EE6-4342-B048-85BDC9FD1C3A}</a:tableStyleId>
                  </a:tblPr>
                  <a:tblGrid>
                    <a:gridCol w="1600200"/>
                    <a:gridCol w="2819400"/>
                    <a:gridCol w="2743200"/>
                    <a:gridCol w="1066806"/>
                  </a:tblGrid>
                  <a:tr h="370840">
                    <a:tc gridSpan="4">
                      <a:txBody>
                        <a:bodyPr/>
                        <a:lstStyle/>
                        <a:p>
                          <a:pPr algn="ctr"/>
                          <a:r>
                            <a:rPr lang="en-US" sz="1600" b="1" dirty="0" smtClean="0"/>
                            <a:t>Postfix-to-infix conversion: </a:t>
                          </a:r>
                          <a14:m>
                            <m:oMath xmlns:m="http://schemas.openxmlformats.org/officeDocument/2006/math">
                              <m:r>
                                <m:rPr>
                                  <m:nor/>
                                </m:rPr>
                                <a:rPr lang="en-US" sz="1600" b="1" i="1" dirty="0" smtClean="0"/>
                                <m:t>A</m:t>
                              </m:r>
                              <m:r>
                                <m:rPr>
                                  <m:nor/>
                                </m:rPr>
                                <a:rPr lang="en-US" sz="1600" b="1" i="1" dirty="0" smtClean="0"/>
                                <m:t> </m:t>
                              </m:r>
                              <m:r>
                                <m:rPr>
                                  <m:nor/>
                                </m:rPr>
                                <a:rPr lang="en-US" sz="1600" b="1" i="1" dirty="0" smtClean="0"/>
                                <m:t>B</m:t>
                              </m:r>
                              <m:r>
                                <m:rPr>
                                  <m:nor/>
                                </m:rPr>
                                <a:rPr lang="en-US" sz="1600" b="1" i="1" dirty="0" smtClean="0"/>
                                <m:t> </m:t>
                              </m:r>
                              <m:r>
                                <m:rPr>
                                  <m:nor/>
                                </m:rPr>
                                <a:rPr lang="en-US" sz="1600" b="1" i="1" dirty="0" smtClean="0"/>
                                <m:t>C</m:t>
                              </m:r>
                              <m:r>
                                <m:rPr>
                                  <m:nor/>
                                </m:rPr>
                                <a:rPr lang="en-US" sz="1600" b="1" i="1" dirty="0" smtClean="0"/>
                                <m:t> ∗ + </m:t>
                              </m:r>
                              <m:r>
                                <m:rPr>
                                  <m:nor/>
                                </m:rPr>
                                <a:rPr lang="en-US" sz="1600" b="1" i="1" dirty="0" smtClean="0"/>
                                <m:t>D</m:t>
                              </m:r>
                              <m:r>
                                <m:rPr>
                                  <m:nor/>
                                </m:rPr>
                                <a:rPr lang="en-US" sz="1600" b="1" i="1" dirty="0" smtClean="0"/>
                                <m:t> </m:t>
                              </m:r>
                              <m:r>
                                <m:rPr>
                                  <m:nor/>
                                </m:rPr>
                                <a:rPr lang="en-US" sz="1600" b="1" i="1" dirty="0" smtClean="0"/>
                                <m:t>F</m:t>
                              </m:r>
                              <m:r>
                                <m:rPr>
                                  <m:nor/>
                                </m:rPr>
                                <a:rPr lang="en-US" sz="1600" b="1" i="1" dirty="0" smtClean="0"/>
                                <m:t> / − </m:t>
                              </m:r>
                              <m:r>
                                <m:rPr>
                                  <m:nor/>
                                </m:rPr>
                                <a:rPr lang="en-US" sz="1600" b="1" i="1" dirty="0" smtClean="0"/>
                                <m:t>E</m:t>
                              </m:r>
                              <m:r>
                                <m:rPr>
                                  <m:nor/>
                                </m:rPr>
                                <a:rPr lang="en-US" sz="1600" b="1" i="1" dirty="0" smtClean="0"/>
                                <m:t> +</m:t>
                              </m:r>
                            </m:oMath>
                          </a14:m>
                          <a:endParaRPr lang="en-US" sz="1600" b="1"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198755">
                    <a:tc>
                      <a:txBody>
                        <a:bodyPr/>
                        <a:lstStyle/>
                        <a:p>
                          <a:r>
                            <a:rPr lang="en-US" sz="1600" b="1" dirty="0" smtClean="0"/>
                            <a:t>A</a:t>
                          </a:r>
                          <a:endParaRPr lang="en-US" sz="1600" b="1" dirty="0"/>
                        </a:p>
                      </a:txBody>
                      <a:tcPr/>
                    </a:tc>
                    <a:tc>
                      <a:txBody>
                        <a:bodyPr/>
                        <a:lstStyle/>
                        <a:p>
                          <a:r>
                            <a:rPr lang="en-US" sz="1600" b="1" u="sng" dirty="0" smtClean="0"/>
                            <a:t>A</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05435">
                    <a:tc>
                      <a:txBody>
                        <a:bodyPr/>
                        <a:lstStyle/>
                        <a:p>
                          <a:r>
                            <a:rPr lang="en-US" sz="1600" b="1" dirty="0" smtClean="0"/>
                            <a:t>B</a:t>
                          </a:r>
                          <a:endParaRPr lang="en-US" sz="1600" b="1" dirty="0"/>
                        </a:p>
                      </a:txBody>
                      <a:tcPr/>
                    </a:tc>
                    <a:tc>
                      <a:txBody>
                        <a:bodyPr/>
                        <a:lstStyle/>
                        <a:p>
                          <a:r>
                            <a:rPr lang="en-US" sz="1600" b="1" u="sng" dirty="0" smtClean="0"/>
                            <a:t>A</a:t>
                          </a:r>
                          <a:r>
                            <a:rPr lang="en-US" sz="1600" b="1" dirty="0" smtClean="0"/>
                            <a:t> </a:t>
                          </a:r>
                          <a:r>
                            <a:rPr lang="en-US" sz="1600" b="1" u="sng" dirty="0" smtClean="0"/>
                            <a:t>B</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04800">
                    <a:tc>
                      <a:txBody>
                        <a:bodyPr/>
                        <a:lstStyle/>
                        <a:p>
                          <a:r>
                            <a:rPr lang="en-US" sz="1600" b="1" dirty="0" smtClean="0"/>
                            <a:t>C</a:t>
                          </a:r>
                          <a:endParaRPr lang="en-US" sz="1600" b="1" dirty="0"/>
                        </a:p>
                      </a:txBody>
                      <a:tcPr/>
                    </a:tc>
                    <a:tc>
                      <a:txBody>
                        <a:bodyPr/>
                        <a:lstStyle/>
                        <a:p>
                          <a:r>
                            <a:rPr lang="en-US" sz="1600" b="1" u="sng" dirty="0" smtClean="0"/>
                            <a:t>A</a:t>
                          </a:r>
                          <a:r>
                            <a:rPr lang="en-US" sz="1600" b="1" dirty="0" smtClean="0"/>
                            <a:t> </a:t>
                          </a:r>
                          <a:r>
                            <a:rPr lang="en-US" sz="1600" b="1" u="sng" dirty="0" smtClean="0"/>
                            <a:t>B</a:t>
                          </a:r>
                          <a:r>
                            <a:rPr lang="en-US" sz="1600" b="1" dirty="0" smtClean="0"/>
                            <a:t> </a:t>
                          </a:r>
                          <a:r>
                            <a:rPr lang="en-US" sz="1600" b="1" u="sng" dirty="0" smtClean="0"/>
                            <a:t>C</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04800">
                    <a:tc>
                      <a:txBody>
                        <a:bodyPr/>
                        <a:lstStyle/>
                        <a:p>
                          <a:r>
                            <a:rPr lang="en-US" sz="1600" b="1" dirty="0" smtClean="0"/>
                            <a:t>*</a:t>
                          </a:r>
                          <a:endParaRPr lang="en-US" sz="1600" b="1" dirty="0"/>
                        </a:p>
                      </a:txBody>
                      <a:tcPr/>
                    </a:tc>
                    <a:tc>
                      <a:txBody>
                        <a:bodyPr/>
                        <a:lstStyle/>
                        <a:p>
                          <a:r>
                            <a:rPr lang="en-US" sz="1600" b="1" u="sng" dirty="0" smtClean="0"/>
                            <a:t>A</a:t>
                          </a:r>
                          <a:r>
                            <a:rPr lang="en-US" sz="1600" b="1" dirty="0" smtClean="0"/>
                            <a:t>  </a:t>
                          </a:r>
                          <a:r>
                            <a:rPr lang="en-US" sz="1600" b="1" u="sng" dirty="0" smtClean="0"/>
                            <a:t>(B * C)</a:t>
                          </a:r>
                          <a:endParaRPr lang="en-US" sz="1600" b="1" u="sng" dirty="0"/>
                        </a:p>
                      </a:txBody>
                      <a:tcPr/>
                    </a:tc>
                    <a:tc>
                      <a:txBody>
                        <a:bodyPr/>
                        <a:lstStyle/>
                        <a:p>
                          <a:endParaRPr lang="en-US" sz="1600" b="1" dirty="0"/>
                        </a:p>
                      </a:txBody>
                      <a:tcPr/>
                    </a:tc>
                    <a:tc>
                      <a:txBody>
                        <a:bodyPr/>
                        <a:lstStyle/>
                        <a:p>
                          <a:r>
                            <a:rPr lang="en-US" sz="1600" b="1" dirty="0" smtClean="0"/>
                            <a:t>2.2</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p>
                      </a:txBody>
                      <a:tcPr/>
                    </a:tc>
                    <a:tc>
                      <a:txBody>
                        <a:bodyPr/>
                        <a:lstStyle/>
                        <a:p>
                          <a:endParaRPr lang="en-US" sz="1600" b="1" dirty="0"/>
                        </a:p>
                      </a:txBody>
                      <a:tcPr/>
                    </a:tc>
                    <a:tc>
                      <a:txBody>
                        <a:bodyPr/>
                        <a:lstStyle/>
                        <a:p>
                          <a:r>
                            <a:rPr lang="en-US" sz="1600" b="1" dirty="0" smtClean="0"/>
                            <a:t>2.2</a:t>
                          </a:r>
                          <a:endParaRPr lang="en-US" sz="1600" b="1" dirty="0"/>
                        </a:p>
                      </a:txBody>
                      <a:tcPr/>
                    </a:tc>
                  </a:tr>
                  <a:tr h="304800">
                    <a:tc>
                      <a:txBody>
                        <a:bodyPr/>
                        <a:lstStyle/>
                        <a:p>
                          <a:r>
                            <a:rPr lang="en-US" sz="1600" b="1" dirty="0" smtClean="0"/>
                            <a:t>D</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u="sng" dirty="0" smtClean="0"/>
                            <a:t>D</a:t>
                          </a:r>
                        </a:p>
                      </a:txBody>
                      <a:tcPr/>
                    </a:tc>
                    <a:tc>
                      <a:txBody>
                        <a:bodyPr/>
                        <a:lstStyle/>
                        <a:p>
                          <a:endParaRPr lang="en-US" sz="1600" b="1" dirty="0"/>
                        </a:p>
                      </a:txBody>
                      <a:tcPr/>
                    </a:tc>
                    <a:tc>
                      <a:txBody>
                        <a:bodyPr/>
                        <a:lstStyle/>
                        <a:p>
                          <a:r>
                            <a:rPr lang="en-US" sz="1600" b="1" dirty="0" smtClean="0"/>
                            <a:t>2.1</a:t>
                          </a:r>
                          <a:endParaRPr lang="en-US" sz="1600" b="1" dirty="0"/>
                        </a:p>
                      </a:txBody>
                      <a:tcPr/>
                    </a:tc>
                  </a:tr>
                  <a:tr h="304800">
                    <a:tc>
                      <a:txBody>
                        <a:bodyPr/>
                        <a:lstStyle/>
                        <a:p>
                          <a:r>
                            <a:rPr lang="en-US" sz="1600" b="1" dirty="0" smtClean="0"/>
                            <a:t>F</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u="sng" dirty="0" smtClean="0"/>
                            <a:t>D</a:t>
                          </a:r>
                          <a:r>
                            <a:rPr lang="en-US" sz="1600" b="1" baseline="0" dirty="0" smtClean="0"/>
                            <a:t>  </a:t>
                          </a:r>
                          <a:r>
                            <a:rPr lang="en-US" sz="1600" b="1" u="sng" baseline="0" dirty="0" smtClean="0"/>
                            <a:t>F</a:t>
                          </a:r>
                          <a:endParaRPr lang="en-US" sz="1600" b="1" u="sng"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2.1</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u="sng" dirty="0" smtClean="0"/>
                            <a:t>(D/F)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 – (D/F))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304800">
                    <a:tc>
                      <a:txBody>
                        <a:bodyPr/>
                        <a:lstStyle/>
                        <a:p>
                          <a:r>
                            <a:rPr lang="en-US" sz="1600" b="1" dirty="0" smtClean="0"/>
                            <a:t>E</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 –(D/F))</a:t>
                          </a:r>
                          <a:r>
                            <a:rPr lang="en-US" sz="1600" b="1" baseline="0" dirty="0" smtClean="0"/>
                            <a:t>   </a:t>
                          </a:r>
                          <a:r>
                            <a:rPr lang="en-US" sz="1600" b="1" u="sng" baseline="0" dirty="0" smtClean="0"/>
                            <a:t>E</a:t>
                          </a:r>
                          <a:endParaRPr lang="en-US" sz="1600" b="1" u="sng"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2.1</a:t>
                          </a:r>
                          <a:endParaRPr lang="en-US" sz="1600" b="1" dirty="0"/>
                        </a:p>
                      </a:txBody>
                      <a:tcPr/>
                    </a:tc>
                  </a:tr>
                  <a:tr h="228600">
                    <a:tc>
                      <a:txBody>
                        <a:bodyPr/>
                        <a:lstStyle/>
                        <a:p>
                          <a:r>
                            <a:rPr lang="en-US" sz="1600" b="1" dirty="0" smtClean="0"/>
                            <a:t>+</a:t>
                          </a:r>
                          <a:endParaRPr lang="en-US" sz="1600" b="1" dirty="0"/>
                        </a:p>
                      </a:txBody>
                      <a:tcPr/>
                    </a:tc>
                    <a:tc>
                      <a:txBody>
                        <a:bodyPr/>
                        <a:lstStyle/>
                        <a:p>
                          <a:r>
                            <a:rPr lang="en-US" sz="1600" b="1" u="sng" dirty="0" smtClean="0"/>
                            <a:t>(((A + (B * C)) –(D/F))</a:t>
                          </a:r>
                          <a:r>
                            <a:rPr lang="en-US" sz="1600" b="1" u="sng" baseline="0" dirty="0" smtClean="0"/>
                            <a:t> + E</a:t>
                          </a:r>
                          <a:r>
                            <a:rPr lang="en-US" sz="1600" b="1" u="sng" dirty="0" smtClean="0"/>
                            <a:t>)</a:t>
                          </a:r>
                          <a:endParaRPr lang="en-US" sz="1600" b="1" u="s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259080">
                    <a:tc>
                      <a:txBody>
                        <a:bodyPr/>
                        <a:lstStyle/>
                        <a:p>
                          <a:r>
                            <a:rPr lang="en-US" sz="1600" b="1" dirty="0" smtClean="0"/>
                            <a:t>Output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 + (B * C)) –(D/F))</a:t>
                          </a:r>
                          <a:r>
                            <a:rPr lang="en-US" sz="1600" b="1" baseline="0" dirty="0" smtClean="0"/>
                            <a:t> + E</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3</a:t>
                          </a:r>
                          <a:endParaRPr lang="en-US" sz="1600" b="1"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1964242855"/>
                  </p:ext>
                </p:extLst>
              </p:nvPr>
            </p:nvGraphicFramePr>
            <p:xfrm>
              <a:off x="304800" y="685800"/>
              <a:ext cx="8229606" cy="5217160"/>
            </p:xfrm>
            <a:graphic>
              <a:graphicData uri="http://schemas.openxmlformats.org/drawingml/2006/table">
                <a:tbl>
                  <a:tblPr firstRow="1" bandRow="1">
                    <a:tableStyleId>{5C22544A-7EE6-4342-B048-85BDC9FD1C3A}</a:tableStyleId>
                  </a:tblPr>
                  <a:tblGrid>
                    <a:gridCol w="1600200"/>
                    <a:gridCol w="2819400"/>
                    <a:gridCol w="2743200"/>
                    <a:gridCol w="1066806"/>
                  </a:tblGrid>
                  <a:tr h="370840">
                    <a:tc gridSpan="4">
                      <a:txBody>
                        <a:bodyPr/>
                        <a:lstStyle/>
                        <a:p>
                          <a:endParaRPr lang="en-US"/>
                        </a:p>
                      </a:txBody>
                      <a:tcPr>
                        <a:blipFill rotWithShape="0">
                          <a:blip r:embed="rId2"/>
                          <a:stretch>
                            <a:fillRect l="-148" t="-3279" r="-296" b="-1308197"/>
                          </a:stretch>
                        </a:blip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r>
                  <a:tr h="57912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335280">
                    <a:tc>
                      <a:txBody>
                        <a:bodyPr/>
                        <a:lstStyle/>
                        <a:p>
                          <a:r>
                            <a:rPr lang="en-US" sz="1600" b="1" dirty="0" smtClean="0"/>
                            <a:t>A</a:t>
                          </a:r>
                          <a:endParaRPr lang="en-US" sz="1600" b="1" dirty="0"/>
                        </a:p>
                      </a:txBody>
                      <a:tcPr/>
                    </a:tc>
                    <a:tc>
                      <a:txBody>
                        <a:bodyPr/>
                        <a:lstStyle/>
                        <a:p>
                          <a:r>
                            <a:rPr lang="en-US" sz="1600" b="1" u="sng" dirty="0" smtClean="0"/>
                            <a:t>A</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35280">
                    <a:tc>
                      <a:txBody>
                        <a:bodyPr/>
                        <a:lstStyle/>
                        <a:p>
                          <a:r>
                            <a:rPr lang="en-US" sz="1600" b="1" dirty="0" smtClean="0"/>
                            <a:t>B</a:t>
                          </a:r>
                          <a:endParaRPr lang="en-US" sz="1600" b="1" dirty="0"/>
                        </a:p>
                      </a:txBody>
                      <a:tcPr/>
                    </a:tc>
                    <a:tc>
                      <a:txBody>
                        <a:bodyPr/>
                        <a:lstStyle/>
                        <a:p>
                          <a:r>
                            <a:rPr lang="en-US" sz="1600" b="1" u="sng" dirty="0" smtClean="0"/>
                            <a:t>A</a:t>
                          </a:r>
                          <a:r>
                            <a:rPr lang="en-US" sz="1600" b="1" dirty="0" smtClean="0"/>
                            <a:t> </a:t>
                          </a:r>
                          <a:r>
                            <a:rPr lang="en-US" sz="1600" b="1" u="sng" dirty="0" smtClean="0"/>
                            <a:t>B</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35280">
                    <a:tc>
                      <a:txBody>
                        <a:bodyPr/>
                        <a:lstStyle/>
                        <a:p>
                          <a:r>
                            <a:rPr lang="en-US" sz="1600" b="1" dirty="0" smtClean="0"/>
                            <a:t>C</a:t>
                          </a:r>
                          <a:endParaRPr lang="en-US" sz="1600" b="1" dirty="0"/>
                        </a:p>
                      </a:txBody>
                      <a:tcPr/>
                    </a:tc>
                    <a:tc>
                      <a:txBody>
                        <a:bodyPr/>
                        <a:lstStyle/>
                        <a:p>
                          <a:r>
                            <a:rPr lang="en-US" sz="1600" b="1" u="sng" dirty="0" smtClean="0"/>
                            <a:t>A</a:t>
                          </a:r>
                          <a:r>
                            <a:rPr lang="en-US" sz="1600" b="1" dirty="0" smtClean="0"/>
                            <a:t> </a:t>
                          </a:r>
                          <a:r>
                            <a:rPr lang="en-US" sz="1600" b="1" u="sng" dirty="0" smtClean="0"/>
                            <a:t>B</a:t>
                          </a:r>
                          <a:r>
                            <a:rPr lang="en-US" sz="1600" b="1" dirty="0" smtClean="0"/>
                            <a:t> </a:t>
                          </a:r>
                          <a:r>
                            <a:rPr lang="en-US" sz="1600" b="1" u="sng" dirty="0" smtClean="0"/>
                            <a:t>C</a:t>
                          </a:r>
                          <a:endParaRPr lang="en-US" sz="1600" b="1" u="sng" dirty="0"/>
                        </a:p>
                      </a:txBody>
                      <a:tcPr/>
                    </a:tc>
                    <a:tc>
                      <a:txBody>
                        <a:bodyPr/>
                        <a:lstStyle/>
                        <a:p>
                          <a:endParaRPr lang="en-US" sz="1600" b="1" dirty="0"/>
                        </a:p>
                      </a:txBody>
                      <a:tcPr/>
                    </a:tc>
                    <a:tc>
                      <a:txBody>
                        <a:bodyPr/>
                        <a:lstStyle/>
                        <a:p>
                          <a:r>
                            <a:rPr lang="en-US" sz="1600" b="1" dirty="0" smtClean="0"/>
                            <a:t>2.1</a:t>
                          </a:r>
                          <a:endParaRPr lang="en-US" sz="1600" b="1" dirty="0"/>
                        </a:p>
                      </a:txBody>
                      <a:tcPr/>
                    </a:tc>
                  </a:tr>
                  <a:tr h="335280">
                    <a:tc>
                      <a:txBody>
                        <a:bodyPr/>
                        <a:lstStyle/>
                        <a:p>
                          <a:r>
                            <a:rPr lang="en-US" sz="1600" b="1" dirty="0" smtClean="0"/>
                            <a:t>*</a:t>
                          </a:r>
                          <a:endParaRPr lang="en-US" sz="1600" b="1" dirty="0"/>
                        </a:p>
                      </a:txBody>
                      <a:tcPr/>
                    </a:tc>
                    <a:tc>
                      <a:txBody>
                        <a:bodyPr/>
                        <a:lstStyle/>
                        <a:p>
                          <a:r>
                            <a:rPr lang="en-US" sz="1600" b="1" u="sng" dirty="0" smtClean="0"/>
                            <a:t>A</a:t>
                          </a:r>
                          <a:r>
                            <a:rPr lang="en-US" sz="1600" b="1" dirty="0" smtClean="0"/>
                            <a:t> </a:t>
                          </a:r>
                          <a:r>
                            <a:rPr lang="en-US" sz="1600" b="1" dirty="0" smtClean="0"/>
                            <a:t> </a:t>
                          </a:r>
                          <a:r>
                            <a:rPr lang="en-US" sz="1600" b="1" u="sng" dirty="0" smtClean="0"/>
                            <a:t>(</a:t>
                          </a:r>
                          <a:r>
                            <a:rPr lang="en-US" sz="1600" b="1" u="sng" dirty="0" smtClean="0"/>
                            <a:t>B * C)</a:t>
                          </a:r>
                          <a:endParaRPr lang="en-US" sz="1600" b="1" u="sng" dirty="0"/>
                        </a:p>
                      </a:txBody>
                      <a:tcPr/>
                    </a:tc>
                    <a:tc>
                      <a:txBody>
                        <a:bodyPr/>
                        <a:lstStyle/>
                        <a:p>
                          <a:endParaRPr lang="en-US" sz="1600" b="1" dirty="0"/>
                        </a:p>
                      </a:txBody>
                      <a:tcPr/>
                    </a:tc>
                    <a:tc>
                      <a:txBody>
                        <a:bodyPr/>
                        <a:lstStyle/>
                        <a:p>
                          <a:r>
                            <a:rPr lang="en-US" sz="1600" b="1" dirty="0" smtClean="0"/>
                            <a:t>2.2</a:t>
                          </a:r>
                          <a:endParaRPr lang="en-US" sz="1600" b="1" dirty="0"/>
                        </a:p>
                      </a:txBody>
                      <a:tcPr/>
                    </a:tc>
                  </a:tr>
                  <a:tr h="33528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p>
                      </a:txBody>
                      <a:tcPr/>
                    </a:tc>
                    <a:tc>
                      <a:txBody>
                        <a:bodyPr/>
                        <a:lstStyle/>
                        <a:p>
                          <a:endParaRPr lang="en-US" sz="1600" b="1" dirty="0"/>
                        </a:p>
                      </a:txBody>
                      <a:tcPr/>
                    </a:tc>
                    <a:tc>
                      <a:txBody>
                        <a:bodyPr/>
                        <a:lstStyle/>
                        <a:p>
                          <a:r>
                            <a:rPr lang="en-US" sz="1600" b="1" dirty="0" smtClean="0"/>
                            <a:t>2.2</a:t>
                          </a:r>
                          <a:endParaRPr lang="en-US" sz="1600" b="1" dirty="0"/>
                        </a:p>
                      </a:txBody>
                      <a:tcPr/>
                    </a:tc>
                  </a:tr>
                  <a:tr h="335280">
                    <a:tc>
                      <a:txBody>
                        <a:bodyPr/>
                        <a:lstStyle/>
                        <a:p>
                          <a:r>
                            <a:rPr lang="en-US" sz="1600" b="1" dirty="0" smtClean="0"/>
                            <a:t>D</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dirty="0" smtClean="0"/>
                            <a:t> </a:t>
                          </a:r>
                          <a:r>
                            <a:rPr lang="en-US" sz="1600" b="1" u="sng" dirty="0" smtClean="0"/>
                            <a:t>D</a:t>
                          </a:r>
                          <a:endParaRPr lang="en-US" sz="1600" b="1" u="sng" dirty="0" smtClean="0"/>
                        </a:p>
                      </a:txBody>
                      <a:tcPr/>
                    </a:tc>
                    <a:tc>
                      <a:txBody>
                        <a:bodyPr/>
                        <a:lstStyle/>
                        <a:p>
                          <a:endParaRPr lang="en-US" sz="1600" b="1" dirty="0"/>
                        </a:p>
                      </a:txBody>
                      <a:tcPr/>
                    </a:tc>
                    <a:tc>
                      <a:txBody>
                        <a:bodyPr/>
                        <a:lstStyle/>
                        <a:p>
                          <a:r>
                            <a:rPr lang="en-US" sz="1600" b="1" dirty="0" smtClean="0"/>
                            <a:t>2.1</a:t>
                          </a:r>
                          <a:endParaRPr lang="en-US" sz="1600" b="1" dirty="0"/>
                        </a:p>
                      </a:txBody>
                      <a:tcPr/>
                    </a:tc>
                  </a:tr>
                  <a:tr h="335280">
                    <a:tc>
                      <a:txBody>
                        <a:bodyPr/>
                        <a:lstStyle/>
                        <a:p>
                          <a:r>
                            <a:rPr lang="en-US" sz="1600" b="1" dirty="0" smtClean="0"/>
                            <a:t>F</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dirty="0" smtClean="0"/>
                            <a:t> </a:t>
                          </a:r>
                          <a:r>
                            <a:rPr lang="en-US" sz="1600" b="1" u="sng" dirty="0" smtClean="0"/>
                            <a:t>D</a:t>
                          </a:r>
                          <a:r>
                            <a:rPr lang="en-US" sz="1600" b="1" baseline="0" dirty="0" smtClean="0"/>
                            <a:t>  </a:t>
                          </a:r>
                          <a:r>
                            <a:rPr lang="en-US" sz="1600" b="1" u="sng" baseline="0" dirty="0" smtClean="0"/>
                            <a:t>F</a:t>
                          </a:r>
                          <a:endParaRPr lang="en-US" sz="1600" b="1" u="sng"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2.1</a:t>
                          </a:r>
                          <a:endParaRPr lang="en-US" sz="1600" b="1" dirty="0"/>
                        </a:p>
                      </a:txBody>
                      <a:tcPr/>
                    </a:tc>
                  </a:tr>
                  <a:tr h="33528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a:t>
                          </a:r>
                          <a:r>
                            <a:rPr lang="en-US" sz="1600" b="1" dirty="0" smtClean="0"/>
                            <a:t>   </a:t>
                          </a:r>
                          <a:r>
                            <a:rPr lang="en-US" sz="1600" b="1" u="sng" dirty="0" smtClean="0"/>
                            <a:t>(D/F)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33528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 </a:t>
                          </a:r>
                          <a:r>
                            <a:rPr lang="en-US" sz="1600" b="1" u="sng" dirty="0" smtClean="0"/>
                            <a:t>– (</a:t>
                          </a:r>
                          <a:r>
                            <a:rPr lang="en-US" sz="1600" b="1" u="sng" dirty="0" smtClean="0"/>
                            <a:t>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335280">
                    <a:tc>
                      <a:txBody>
                        <a:bodyPr/>
                        <a:lstStyle/>
                        <a:p>
                          <a:r>
                            <a:rPr lang="en-US" sz="1600" b="1" dirty="0" smtClean="0"/>
                            <a:t>E</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((A + (B * C)) –(D/F))</a:t>
                          </a:r>
                          <a:r>
                            <a:rPr lang="en-US" sz="1600" b="1" baseline="0" dirty="0" smtClean="0"/>
                            <a:t>  </a:t>
                          </a:r>
                          <a:r>
                            <a:rPr lang="en-US" sz="1600" b="1" baseline="0" dirty="0" smtClean="0"/>
                            <a:t> </a:t>
                          </a:r>
                          <a:r>
                            <a:rPr lang="en-US" sz="1600" b="1" u="sng" baseline="0" dirty="0" smtClean="0"/>
                            <a:t>E</a:t>
                          </a:r>
                          <a:endParaRPr lang="en-US" sz="1600" b="1" u="sng"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2.1</a:t>
                          </a:r>
                          <a:endParaRPr lang="en-US" sz="1600" b="1" dirty="0"/>
                        </a:p>
                      </a:txBody>
                      <a:tcPr/>
                    </a:tc>
                  </a:tr>
                  <a:tr h="335280">
                    <a:tc>
                      <a:txBody>
                        <a:bodyPr/>
                        <a:lstStyle/>
                        <a:p>
                          <a:r>
                            <a:rPr lang="en-US" sz="1600" b="1" dirty="0" smtClean="0"/>
                            <a:t>+</a:t>
                          </a:r>
                          <a:endParaRPr lang="en-US" sz="1600" b="1" dirty="0"/>
                        </a:p>
                      </a:txBody>
                      <a:tcPr/>
                    </a:tc>
                    <a:tc>
                      <a:txBody>
                        <a:bodyPr/>
                        <a:lstStyle/>
                        <a:p>
                          <a:r>
                            <a:rPr lang="en-US" sz="1600" b="1" u="sng" dirty="0" smtClean="0"/>
                            <a:t>(((A + (B * C)) –(D/F))</a:t>
                          </a:r>
                          <a:r>
                            <a:rPr lang="en-US" sz="1600" b="1" u="sng" baseline="0" dirty="0" smtClean="0"/>
                            <a:t> + E</a:t>
                          </a:r>
                          <a:r>
                            <a:rPr lang="en-US" sz="1600" b="1" u="sng" dirty="0" smtClean="0"/>
                            <a:t>)</a:t>
                          </a:r>
                          <a:endParaRPr lang="en-US" sz="1600" b="1" u="s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2.2</a:t>
                          </a:r>
                          <a:endParaRPr lang="en-US" sz="1600" b="1" dirty="0"/>
                        </a:p>
                      </a:txBody>
                      <a:tcPr/>
                    </a:tc>
                  </a:tr>
                  <a:tr h="579120">
                    <a:tc>
                      <a:txBody>
                        <a:bodyPr/>
                        <a:lstStyle/>
                        <a:p>
                          <a:r>
                            <a:rPr lang="en-US" sz="1600" b="1" dirty="0" smtClean="0"/>
                            <a:t>Output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 + (B * C)) –(D/F))</a:t>
                          </a:r>
                          <a:r>
                            <a:rPr lang="en-US" sz="1600" b="1" baseline="0" dirty="0" smtClean="0"/>
                            <a:t> + E</a:t>
                          </a:r>
                          <a:r>
                            <a:rPr lang="en-US" sz="1600" b="1"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smtClean="0"/>
                        </a:p>
                      </a:txBody>
                      <a:tcPr/>
                    </a:tc>
                    <a:tc>
                      <a:txBody>
                        <a:bodyPr/>
                        <a:lstStyle/>
                        <a:p>
                          <a:r>
                            <a:rPr lang="en-US" sz="1600" b="1" dirty="0" smtClean="0"/>
                            <a:t>3</a:t>
                          </a:r>
                          <a:endParaRPr lang="en-US" sz="1600" b="1" dirty="0"/>
                        </a:p>
                      </a:txBody>
                      <a:tcPr/>
                    </a:tc>
                  </a:tr>
                </a:tbl>
              </a:graphicData>
            </a:graphic>
          </p:graphicFrame>
        </mc:Fallback>
      </mc:AlternateContent>
    </p:spTree>
    <p:extLst>
      <p:ext uri="{BB962C8B-B14F-4D97-AF65-F5344CB8AC3E}">
        <p14:creationId xmlns:p14="http://schemas.microsoft.com/office/powerpoint/2010/main" val="3972591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lvl="0"/>
            <a:r>
              <a:rPr lang="en-US" dirty="0" smtClean="0"/>
              <a:t>Application of Stack </a:t>
            </a:r>
          </a:p>
          <a:p>
            <a:pPr lvl="1"/>
            <a:r>
              <a:rPr lang="en-US" dirty="0" smtClean="0"/>
              <a:t>Symbol Balancing</a:t>
            </a:r>
          </a:p>
          <a:p>
            <a:pPr lvl="1"/>
            <a:r>
              <a:rPr lang="en-US" dirty="0" smtClean="0"/>
              <a:t>Polish Notations</a:t>
            </a:r>
          </a:p>
          <a:p>
            <a:pPr lvl="1"/>
            <a:r>
              <a:rPr lang="en-US" dirty="0"/>
              <a:t>Evaluation of Postfix </a:t>
            </a:r>
            <a:r>
              <a:rPr lang="en-US" dirty="0" smtClean="0"/>
              <a:t>Expression</a:t>
            </a:r>
          </a:p>
          <a:p>
            <a:pPr lvl="1"/>
            <a:r>
              <a:rPr lang="en-US" dirty="0" smtClean="0"/>
              <a:t>Conversions of Polish Notations</a:t>
            </a:r>
          </a:p>
          <a:p>
            <a:pPr lvl="2"/>
            <a:r>
              <a:rPr lang="en-US" dirty="0" smtClean="0"/>
              <a:t>Infix-to-Postfix Conversion</a:t>
            </a:r>
          </a:p>
          <a:p>
            <a:pPr lvl="2"/>
            <a:r>
              <a:rPr lang="en-US" dirty="0" smtClean="0"/>
              <a:t>Infix-to-Prefix Conversion</a:t>
            </a:r>
          </a:p>
          <a:p>
            <a:pPr lvl="2"/>
            <a:r>
              <a:rPr lang="en-US" dirty="0" smtClean="0"/>
              <a:t>Postfix-to-Infix Conversion</a:t>
            </a:r>
          </a:p>
          <a:p>
            <a:pPr lvl="2"/>
            <a:r>
              <a:rPr lang="en-US" dirty="0" smtClean="0"/>
              <a:t>Prefix-to-Infix Conversion</a:t>
            </a:r>
          </a:p>
          <a:p>
            <a:pPr lvl="2"/>
            <a:r>
              <a:rPr lang="en-US" dirty="0" smtClean="0"/>
              <a:t>Postfix-to-Prefix Conversion</a:t>
            </a:r>
          </a:p>
          <a:p>
            <a:pPr lvl="2"/>
            <a:r>
              <a:rPr lang="en-US" dirty="0" smtClean="0"/>
              <a:t>Prefix-to-Postfix Conversion</a:t>
            </a:r>
          </a:p>
          <a:p>
            <a:pPr lvl="1"/>
            <a:r>
              <a:rPr lang="en-US" dirty="0" smtClean="0"/>
              <a:t>Other Applications</a:t>
            </a:r>
          </a:p>
          <a:p>
            <a:pPr marL="27432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600" dirty="0" smtClean="0"/>
              <a:t>prefix-to-infix conversion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a:t>
            </a:r>
            <a:r>
              <a:rPr lang="en-US" dirty="0" smtClean="0"/>
              <a:t>Create </a:t>
            </a:r>
            <a:r>
              <a:rPr lang="en-US" dirty="0"/>
              <a:t>an empty stack of type </a:t>
            </a:r>
            <a:r>
              <a:rPr lang="en-US" dirty="0" smtClean="0"/>
              <a:t>string</a:t>
            </a:r>
            <a:endParaRPr lang="en-US" dirty="0"/>
          </a:p>
          <a:p>
            <a:pPr marL="0" indent="0">
              <a:buNone/>
            </a:pPr>
            <a:r>
              <a:rPr lang="en-US" b="1" dirty="0" smtClean="0"/>
              <a:t>2.</a:t>
            </a:r>
            <a:r>
              <a:rPr lang="en-US" dirty="0" smtClean="0"/>
              <a:t> Reverse </a:t>
            </a:r>
            <a:r>
              <a:rPr lang="en-US" dirty="0"/>
              <a:t>the input expression</a:t>
            </a:r>
          </a:p>
          <a:p>
            <a:pPr marL="342900" indent="-342900">
              <a:buNone/>
            </a:pPr>
            <a:r>
              <a:rPr lang="en-US" b="1" dirty="0" smtClean="0"/>
              <a:t>3.</a:t>
            </a:r>
            <a:r>
              <a:rPr lang="en-US" dirty="0" smtClean="0"/>
              <a:t> Read </a:t>
            </a:r>
            <a:r>
              <a:rPr lang="en-US" dirty="0"/>
              <a:t>the reversed input prefix </a:t>
            </a:r>
            <a:r>
              <a:rPr lang="en-US" dirty="0" smtClean="0"/>
              <a:t>expression </a:t>
            </a:r>
            <a:r>
              <a:rPr lang="en-US" dirty="0"/>
              <a:t>char by char till the end of input</a:t>
            </a:r>
          </a:p>
          <a:p>
            <a:pPr marL="0" indent="0">
              <a:buNone/>
            </a:pPr>
            <a:r>
              <a:rPr lang="en-US" dirty="0" smtClean="0"/>
              <a:t>	</a:t>
            </a:r>
            <a:r>
              <a:rPr lang="en-US" b="1" dirty="0" smtClean="0"/>
              <a:t>3.1.</a:t>
            </a:r>
            <a:r>
              <a:rPr lang="en-US" dirty="0" smtClean="0"/>
              <a:t>If </a:t>
            </a:r>
            <a:r>
              <a:rPr lang="en-US" dirty="0"/>
              <a:t>the char is an operand: push it on the stack</a:t>
            </a:r>
          </a:p>
          <a:p>
            <a:pPr marL="1428750" indent="-1428750">
              <a:buNone/>
            </a:pPr>
            <a:r>
              <a:rPr lang="en-US" dirty="0"/>
              <a:t> </a:t>
            </a:r>
            <a:r>
              <a:rPr lang="en-US" dirty="0" smtClean="0"/>
              <a:t>          </a:t>
            </a:r>
            <a:r>
              <a:rPr lang="en-US" b="1" dirty="0" smtClean="0"/>
              <a:t>3.2.</a:t>
            </a:r>
            <a:r>
              <a:rPr lang="en-US" dirty="0" smtClean="0"/>
              <a:t>It </a:t>
            </a:r>
            <a:r>
              <a:rPr lang="en-US" dirty="0"/>
              <a:t>the char is operator: Pop two operands from stack from an infix sub-expression )( and push the sub-expression back on the stack.</a:t>
            </a:r>
          </a:p>
          <a:p>
            <a:pPr marL="285750" indent="-285750">
              <a:buNone/>
            </a:pPr>
            <a:r>
              <a:rPr lang="en-US" b="1" dirty="0" smtClean="0"/>
              <a:t>4. </a:t>
            </a:r>
            <a:r>
              <a:rPr lang="en-US" dirty="0" smtClean="0"/>
              <a:t>At </a:t>
            </a:r>
            <a:r>
              <a:rPr lang="en-US" dirty="0"/>
              <a:t>the end of the input pop the resultant expression from the stack, reverse and display it.</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00121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2238389359"/>
                  </p:ext>
                </p:extLst>
              </p:nvPr>
            </p:nvGraphicFramePr>
            <p:xfrm>
              <a:off x="304800" y="685800"/>
              <a:ext cx="8229606" cy="5918200"/>
            </p:xfrm>
            <a:graphic>
              <a:graphicData uri="http://schemas.openxmlformats.org/drawingml/2006/table">
                <a:tbl>
                  <a:tblPr firstRow="1" bandRow="1">
                    <a:tableStyleId>{5C22544A-7EE6-4342-B048-85BDC9FD1C3A}</a:tableStyleId>
                  </a:tblPr>
                  <a:tblGrid>
                    <a:gridCol w="1066800"/>
                    <a:gridCol w="3200400"/>
                    <a:gridCol w="2895600"/>
                    <a:gridCol w="1066806"/>
                  </a:tblGrid>
                  <a:tr h="370840">
                    <a:tc gridSpan="4">
                      <a:txBody>
                        <a:bodyPr/>
                        <a:lstStyle/>
                        <a:p>
                          <a:pPr algn="ctr"/>
                          <a:r>
                            <a:rPr lang="en-US" sz="1600" b="1" dirty="0" smtClean="0"/>
                            <a:t>Prefix-to-infix conversion: </a:t>
                          </a:r>
                          <a14:m>
                            <m:oMath xmlns:m="http://schemas.openxmlformats.org/officeDocument/2006/math">
                              <m:r>
                                <m:rPr>
                                  <m:nor/>
                                </m:rPr>
                                <a:rPr lang="en-US" sz="1600" b="1" i="1" dirty="0" smtClean="0"/>
                                <m:t>+ − + </m:t>
                              </m:r>
                              <m:r>
                                <m:rPr>
                                  <m:nor/>
                                </m:rPr>
                                <a:rPr lang="en-US" sz="1600" b="1" i="1" dirty="0" smtClean="0"/>
                                <m:t>A</m:t>
                              </m:r>
                              <m:r>
                                <m:rPr>
                                  <m:nor/>
                                </m:rPr>
                                <a:rPr lang="en-US" sz="1600" b="1" i="1" dirty="0" smtClean="0"/>
                                <m:t> ∗ </m:t>
                              </m:r>
                              <m:r>
                                <m:rPr>
                                  <m:nor/>
                                </m:rPr>
                                <a:rPr lang="en-US" sz="1600" b="1" i="1" dirty="0" smtClean="0"/>
                                <m:t>B</m:t>
                              </m:r>
                              <m:r>
                                <m:rPr>
                                  <m:nor/>
                                </m:rPr>
                                <a:rPr lang="en-US" sz="1600" b="1" i="1" dirty="0" smtClean="0"/>
                                <m:t> </m:t>
                              </m:r>
                              <m:r>
                                <m:rPr>
                                  <m:nor/>
                                </m:rPr>
                                <a:rPr lang="en-US" sz="1600" b="1" i="1" dirty="0" smtClean="0"/>
                                <m:t>C</m:t>
                              </m:r>
                              <m:r>
                                <m:rPr>
                                  <m:nor/>
                                </m:rPr>
                                <a:rPr lang="en-US" sz="1600" b="1" i="1" dirty="0" smtClean="0"/>
                                <m:t> / </m:t>
                              </m:r>
                              <m:r>
                                <m:rPr>
                                  <m:nor/>
                                </m:rPr>
                                <a:rPr lang="en-US" sz="1600" b="1" i="1" dirty="0" smtClean="0"/>
                                <m:t>D</m:t>
                              </m:r>
                              <m:r>
                                <m:rPr>
                                  <m:nor/>
                                </m:rPr>
                                <a:rPr lang="en-US" sz="1600" b="1" i="1" dirty="0" smtClean="0"/>
                                <m:t> </m:t>
                              </m:r>
                              <m:r>
                                <m:rPr>
                                  <m:nor/>
                                </m:rPr>
                                <a:rPr lang="en-US" sz="1600" b="1" i="1" dirty="0" smtClean="0"/>
                                <m:t>F</m:t>
                              </m:r>
                              <m:r>
                                <m:rPr>
                                  <m:nor/>
                                </m:rPr>
                                <a:rPr lang="en-US" sz="1600" b="1" i="1" dirty="0" smtClean="0"/>
                                <m:t> </m:t>
                              </m:r>
                            </m:oMath>
                          </a14:m>
                          <a:r>
                            <a:rPr lang="en-US" sz="1600" b="1" dirty="0" smtClean="0"/>
                            <a:t>E</a:t>
                          </a:r>
                          <a:endParaRPr lang="en-US" sz="1600" b="1"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7084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198755">
                    <a:tc gridSpan="3">
                      <a:txBody>
                        <a:bodyPr/>
                        <a:lstStyle/>
                        <a:p>
                          <a:pPr algn="ctr"/>
                          <a:r>
                            <a:rPr lang="en-US" sz="1600" b="1" dirty="0" smtClean="0"/>
                            <a:t>Reverse Prefix Expression: E F D / C B * A +</a:t>
                          </a:r>
                          <a:r>
                            <a:rPr lang="en-US" sz="1600" b="1" baseline="0" dirty="0" smtClean="0"/>
                            <a:t> - +</a:t>
                          </a:r>
                          <a:endParaRPr lang="en-US" sz="1600" b="1" dirty="0"/>
                        </a:p>
                      </a:txBody>
                      <a:tcPr/>
                    </a:tc>
                    <a:tc hMerge="1">
                      <a:txBody>
                        <a:bodyPr/>
                        <a:lstStyle/>
                        <a:p>
                          <a:endParaRPr lang="en-US"/>
                        </a:p>
                      </a:txBody>
                      <a:tcPr/>
                    </a:tc>
                    <a:tc hMerge="1">
                      <a:txBody>
                        <a:bodyPr/>
                        <a:lstStyle/>
                        <a:p>
                          <a:endParaRPr lang="en-US"/>
                        </a:p>
                      </a:txBody>
                      <a:tcPr/>
                    </a:tc>
                    <a:tc>
                      <a:txBody>
                        <a:bodyPr/>
                        <a:lstStyle/>
                        <a:p>
                          <a:r>
                            <a:rPr lang="en-US" sz="1600" b="1" dirty="0" smtClean="0"/>
                            <a:t>2</a:t>
                          </a:r>
                          <a:endParaRPr lang="en-US" sz="1600" b="1" dirty="0"/>
                        </a:p>
                      </a:txBody>
                      <a:tcPr/>
                    </a:tc>
                  </a:tr>
                  <a:tr h="198755">
                    <a:tc>
                      <a:txBody>
                        <a:bodyPr/>
                        <a:lstStyle/>
                        <a:p>
                          <a:r>
                            <a:rPr lang="en-US" sz="1600" b="1" dirty="0" smtClean="0"/>
                            <a:t>E </a:t>
                          </a:r>
                          <a:endParaRPr lang="en-US" sz="1600" b="1" dirty="0"/>
                        </a:p>
                      </a:txBody>
                      <a:tcPr/>
                    </a:tc>
                    <a:tc>
                      <a:txBody>
                        <a:bodyPr/>
                        <a:lstStyle/>
                        <a:p>
                          <a:r>
                            <a:rPr lang="en-US" sz="1600" b="1" u="sng" dirty="0" smtClean="0"/>
                            <a:t>E</a:t>
                          </a:r>
                          <a:endParaRPr lang="en-US" sz="1600" b="1" u="sng" dirty="0"/>
                        </a:p>
                      </a:txBody>
                      <a:tcPr/>
                    </a:tc>
                    <a:tc>
                      <a:txBody>
                        <a:bodyPr/>
                        <a:lstStyle/>
                        <a:p>
                          <a:endParaRPr lang="en-US" dirty="0"/>
                        </a:p>
                      </a:txBody>
                      <a:tcPr/>
                    </a:tc>
                    <a:tc>
                      <a:txBody>
                        <a:bodyPr/>
                        <a:lstStyle/>
                        <a:p>
                          <a:r>
                            <a:rPr lang="en-US" sz="1600" b="1" dirty="0" smtClean="0"/>
                            <a:t>3.1</a:t>
                          </a:r>
                          <a:endParaRPr lang="en-US" sz="1600" b="1" dirty="0"/>
                        </a:p>
                      </a:txBody>
                      <a:tcPr/>
                    </a:tc>
                  </a:tr>
                  <a:tr h="305435">
                    <a:tc>
                      <a:txBody>
                        <a:bodyPr/>
                        <a:lstStyle/>
                        <a:p>
                          <a:r>
                            <a:rPr lang="en-US" sz="1600" b="1" dirty="0" smtClean="0"/>
                            <a:t>F </a:t>
                          </a:r>
                          <a:endParaRPr lang="en-US" sz="1600" b="1" dirty="0"/>
                        </a:p>
                      </a:txBody>
                      <a:tcPr/>
                    </a:tc>
                    <a:tc>
                      <a:txBody>
                        <a:bodyPr/>
                        <a:lstStyle/>
                        <a:p>
                          <a:r>
                            <a:rPr lang="en-US" sz="1600" b="1" u="sng" dirty="0" smtClean="0"/>
                            <a:t>E</a:t>
                          </a:r>
                          <a:r>
                            <a:rPr lang="en-US" sz="1600" b="1" dirty="0" smtClean="0"/>
                            <a:t> </a:t>
                          </a:r>
                          <a:r>
                            <a:rPr lang="en-US" sz="1600" b="1" u="sng" dirty="0" smtClean="0"/>
                            <a:t>F</a:t>
                          </a:r>
                          <a:endParaRPr lang="en-US" sz="1600" b="1" u="sng" dirty="0"/>
                        </a:p>
                      </a:txBody>
                      <a:tcPr/>
                    </a:tc>
                    <a:tc>
                      <a:txBody>
                        <a:bodyPr/>
                        <a:lstStyle/>
                        <a:p>
                          <a:endParaRPr lang="en-US"/>
                        </a:p>
                      </a:txBody>
                      <a:tcPr/>
                    </a:tc>
                    <a:tc>
                      <a:txBody>
                        <a:bodyPr/>
                        <a:lstStyle/>
                        <a:p>
                          <a:r>
                            <a:rPr lang="en-US" sz="1600" b="1" dirty="0" smtClean="0"/>
                            <a:t>3.1</a:t>
                          </a:r>
                          <a:endParaRPr lang="en-US" sz="1600" b="1" dirty="0"/>
                        </a:p>
                      </a:txBody>
                      <a:tcPr/>
                    </a:tc>
                  </a:tr>
                  <a:tr h="304800">
                    <a:tc>
                      <a:txBody>
                        <a:bodyPr/>
                        <a:lstStyle/>
                        <a:p>
                          <a:r>
                            <a:rPr lang="en-US" sz="1600" b="1" dirty="0" smtClean="0"/>
                            <a:t>D</a:t>
                          </a:r>
                          <a:endParaRPr lang="en-US" sz="1600" b="1" dirty="0"/>
                        </a:p>
                      </a:txBody>
                      <a:tcPr/>
                    </a:tc>
                    <a:tc>
                      <a:txBody>
                        <a:bodyPr/>
                        <a:lstStyle/>
                        <a:p>
                          <a:r>
                            <a:rPr lang="en-US" sz="1600" b="1" u="sng" dirty="0" smtClean="0"/>
                            <a:t>E</a:t>
                          </a:r>
                          <a:r>
                            <a:rPr lang="en-US" sz="1600" b="1" dirty="0" smtClean="0"/>
                            <a:t> </a:t>
                          </a:r>
                          <a:r>
                            <a:rPr lang="en-US" sz="1600" b="1" u="sng" dirty="0" smtClean="0"/>
                            <a:t>F</a:t>
                          </a:r>
                          <a:r>
                            <a:rPr lang="en-US" sz="1600" b="1" dirty="0" smtClean="0"/>
                            <a:t> </a:t>
                          </a:r>
                          <a:r>
                            <a:rPr lang="en-US" sz="1600" b="1" u="sng" dirty="0" smtClean="0"/>
                            <a:t>D</a:t>
                          </a:r>
                          <a:endParaRPr lang="en-US" sz="1600" b="1" u="sng" dirty="0"/>
                        </a:p>
                      </a:txBody>
                      <a:tcPr/>
                    </a:tc>
                    <a:tc>
                      <a:txBody>
                        <a:bodyPr/>
                        <a:lstStyle/>
                        <a:p>
                          <a:endParaRPr lang="en-US"/>
                        </a:p>
                      </a:txBody>
                      <a:tcPr/>
                    </a:tc>
                    <a:tc>
                      <a:txBody>
                        <a:bodyPr/>
                        <a:lstStyle/>
                        <a:p>
                          <a:r>
                            <a:rPr lang="en-US" sz="1600" b="1" dirty="0" smtClean="0"/>
                            <a:t>3.1</a:t>
                          </a:r>
                          <a:endParaRPr lang="en-US" sz="1600" b="1" dirty="0"/>
                        </a:p>
                      </a:txBody>
                      <a:tcPr/>
                    </a:tc>
                  </a:tr>
                  <a:tr h="304800">
                    <a:tc>
                      <a:txBody>
                        <a:bodyPr/>
                        <a:lstStyle/>
                        <a:p>
                          <a:r>
                            <a:rPr lang="en-US" sz="1600" b="1" dirty="0" smtClean="0"/>
                            <a:t>/</a:t>
                          </a:r>
                          <a:endParaRPr lang="en-US" sz="1600" b="1" dirty="0"/>
                        </a:p>
                      </a:txBody>
                      <a:tcPr/>
                    </a:tc>
                    <a:tc>
                      <a:txBody>
                        <a:bodyPr/>
                        <a:lstStyle/>
                        <a:p>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endParaRPr lang="en-US" sz="1600" b="1" u="sng" dirty="0"/>
                        </a:p>
                      </a:txBody>
                      <a:tcPr/>
                    </a:tc>
                    <a:tc>
                      <a:txBody>
                        <a:bodyPr/>
                        <a:lstStyle/>
                        <a:p>
                          <a:endParaRPr lang="en-US"/>
                        </a:p>
                      </a:txBody>
                      <a:tcPr/>
                    </a:tc>
                    <a:tc>
                      <a:txBody>
                        <a:bodyPr/>
                        <a:lstStyle/>
                        <a:p>
                          <a:r>
                            <a:rPr lang="en-US" sz="1600" b="1" dirty="0" smtClean="0"/>
                            <a:t>3.2</a:t>
                          </a:r>
                          <a:endParaRPr lang="en-US" sz="1600" b="1" dirty="0"/>
                        </a:p>
                      </a:txBody>
                      <a:tcPr/>
                    </a:tc>
                  </a:tr>
                  <a:tr h="304800">
                    <a:tc>
                      <a:txBody>
                        <a:bodyPr/>
                        <a:lstStyle/>
                        <a:p>
                          <a:r>
                            <a:rPr lang="en-US" sz="1600" b="1" dirty="0" smtClean="0"/>
                            <a:t>C</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a:t>
                          </a:r>
                          <a:r>
                            <a:rPr lang="en-US" sz="1600" b="1" baseline="0" dirty="0" smtClean="0"/>
                            <a:t> </a:t>
                          </a:r>
                          <a:endParaRPr lang="en-US" sz="1600" b="1" dirty="0" smtClean="0"/>
                        </a:p>
                      </a:txBody>
                      <a:tcPr/>
                    </a:tc>
                    <a:tc>
                      <a:txBody>
                        <a:bodyPr/>
                        <a:lstStyle/>
                        <a:p>
                          <a:endParaRPr lang="en-US"/>
                        </a:p>
                      </a:txBody>
                      <a:tcPr/>
                    </a:tc>
                    <a:tc>
                      <a:txBody>
                        <a:bodyPr/>
                        <a:lstStyle/>
                        <a:p>
                          <a:r>
                            <a:rPr lang="en-US" sz="1600" b="1" dirty="0" smtClean="0"/>
                            <a:t>3.1</a:t>
                          </a:r>
                          <a:endParaRPr lang="en-US" sz="1600" b="1" dirty="0"/>
                        </a:p>
                      </a:txBody>
                      <a:tcPr/>
                    </a:tc>
                  </a:tr>
                  <a:tr h="304800">
                    <a:tc>
                      <a:txBody>
                        <a:bodyPr/>
                        <a:lstStyle/>
                        <a:p>
                          <a:r>
                            <a:rPr lang="en-US" sz="1600" b="1" dirty="0" smtClean="0"/>
                            <a:t>B</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a:t>
                          </a:r>
                          <a:r>
                            <a:rPr lang="en-US" sz="1600" b="1" baseline="0" dirty="0" smtClean="0"/>
                            <a:t>  </a:t>
                          </a:r>
                          <a:r>
                            <a:rPr lang="en-US" sz="1600" b="1" u="sng" baseline="0" dirty="0" smtClean="0"/>
                            <a:t>B</a:t>
                          </a:r>
                          <a:endParaRPr lang="en-US" sz="1600" b="1" u="sng" dirty="0" smtClean="0"/>
                        </a:p>
                      </a:txBody>
                      <a:tcPr/>
                    </a:tc>
                    <a:tc>
                      <a:txBody>
                        <a:bodyPr/>
                        <a:lstStyle/>
                        <a:p>
                          <a:endParaRPr lang="en-US"/>
                        </a:p>
                      </a:txBody>
                      <a:tcPr/>
                    </a:tc>
                    <a:tc>
                      <a:txBody>
                        <a:bodyPr/>
                        <a:lstStyle/>
                        <a:p>
                          <a:r>
                            <a:rPr lang="en-US" sz="1600" b="1" dirty="0" smtClean="0"/>
                            <a:t>3.1</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 *B(</a:t>
                          </a:r>
                          <a:endParaRPr lang="en-US" sz="1600" b="1" u="sng" dirty="0" smtClean="0"/>
                        </a:p>
                      </a:txBody>
                      <a:tcPr/>
                    </a:tc>
                    <a:tc>
                      <a:txBody>
                        <a:bodyPr/>
                        <a:lstStyle/>
                        <a:p>
                          <a:endParaRPr lang="en-US"/>
                        </a:p>
                      </a:txBody>
                      <a:tcPr/>
                    </a:tc>
                    <a:tc>
                      <a:txBody>
                        <a:bodyPr/>
                        <a:lstStyle/>
                        <a:p>
                          <a:r>
                            <a:rPr lang="en-US" sz="1600" b="1" dirty="0" smtClean="0"/>
                            <a:t>3.2</a:t>
                          </a:r>
                          <a:endParaRPr lang="en-US" sz="1600" b="1" dirty="0"/>
                        </a:p>
                      </a:txBody>
                      <a:tcPr/>
                    </a:tc>
                  </a:tr>
                  <a:tr h="304800">
                    <a:tc>
                      <a:txBody>
                        <a:bodyPr/>
                        <a:lstStyle/>
                        <a:p>
                          <a:r>
                            <a:rPr lang="en-US" sz="1600" b="1" dirty="0" smtClean="0"/>
                            <a:t>A</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 *B( </a:t>
                          </a:r>
                          <a:r>
                            <a:rPr lang="en-US" sz="1600" b="1" baseline="0" dirty="0" smtClean="0"/>
                            <a:t>  </a:t>
                          </a:r>
                          <a:r>
                            <a:rPr lang="en-US" sz="1600" b="1" u="sng" baseline="0" dirty="0" smtClean="0"/>
                            <a:t>A</a:t>
                          </a:r>
                          <a:endParaRPr lang="en-US" sz="1600" b="1" u="sng" dirty="0" smtClean="0"/>
                        </a:p>
                      </a:txBody>
                      <a:tcPr/>
                    </a:tc>
                    <a:tc>
                      <a:txBody>
                        <a:bodyPr/>
                        <a:lstStyle/>
                        <a:p>
                          <a:endParaRPr lang="en-US"/>
                        </a:p>
                      </a:txBody>
                      <a:tcPr/>
                    </a:tc>
                    <a:tc>
                      <a:txBody>
                        <a:bodyPr/>
                        <a:lstStyle/>
                        <a:p>
                          <a:r>
                            <a:rPr lang="en-US" sz="1600" b="1" dirty="0" smtClean="0"/>
                            <a:t>3.1</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baseline="0" dirty="0" smtClean="0"/>
                            <a:t>   </a:t>
                          </a:r>
                          <a:r>
                            <a:rPr lang="en-US" sz="1600" b="1" u="sng" baseline="0" dirty="0" smtClean="0"/>
                            <a:t>) )C *B( + A(</a:t>
                          </a:r>
                          <a:endParaRPr lang="en-US" sz="1600" b="1" u="sng" dirty="0" smtClean="0"/>
                        </a:p>
                      </a:txBody>
                      <a:tcPr/>
                    </a:tc>
                    <a:tc>
                      <a:txBody>
                        <a:bodyPr/>
                        <a:lstStyle/>
                        <a:p>
                          <a:endParaRPr lang="en-US"/>
                        </a:p>
                      </a:txBody>
                      <a:tcPr/>
                    </a:tc>
                    <a:tc>
                      <a:txBody>
                        <a:bodyPr/>
                        <a:lstStyle/>
                        <a:p>
                          <a:r>
                            <a:rPr lang="en-US" sz="1600" b="1" dirty="0" smtClean="0"/>
                            <a:t>3.2</a:t>
                          </a:r>
                          <a:endParaRPr lang="en-US" sz="1600" b="1" dirty="0"/>
                        </a:p>
                      </a:txBody>
                      <a:tcPr/>
                    </a:tc>
                  </a:tr>
                  <a:tr h="3048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 )F</a:t>
                          </a:r>
                          <a:r>
                            <a:rPr lang="en-US" sz="1600" b="1" u="sng" baseline="0" dirty="0" smtClean="0"/>
                            <a:t> /</a:t>
                          </a:r>
                          <a:r>
                            <a:rPr lang="en-US" sz="1600" b="1" u="sng" dirty="0" smtClean="0"/>
                            <a:t> D ( - </a:t>
                          </a:r>
                          <a:r>
                            <a:rPr lang="en-US" sz="1600" b="1" u="sng" baseline="0" dirty="0" smtClean="0"/>
                            <a:t>) )C *B( + A( </a:t>
                          </a:r>
                          <a:r>
                            <a:rPr lang="en-US" sz="1600" b="1" u="sng" dirty="0" smtClean="0"/>
                            <a:t>(</a:t>
                          </a:r>
                        </a:p>
                      </a:txBody>
                      <a:tcPr/>
                    </a:tc>
                    <a:tc>
                      <a:txBody>
                        <a:bodyPr/>
                        <a:lstStyle/>
                        <a:p>
                          <a:endParaRPr lang="en-US"/>
                        </a:p>
                      </a:txBody>
                      <a:tcPr/>
                    </a:tc>
                    <a:tc>
                      <a:txBody>
                        <a:bodyPr/>
                        <a:lstStyle/>
                        <a:p>
                          <a:r>
                            <a:rPr lang="en-US" sz="1600" b="1" dirty="0" smtClean="0"/>
                            <a:t>3.2</a:t>
                          </a:r>
                          <a:endParaRPr lang="en-US" sz="1600" b="1" dirty="0"/>
                        </a:p>
                      </a:txBody>
                      <a:tcPr/>
                    </a:tc>
                  </a:tr>
                  <a:tr h="22860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 + ) )F</a:t>
                          </a:r>
                          <a:r>
                            <a:rPr lang="en-US" sz="1600" b="1" u="sng" baseline="0" dirty="0" smtClean="0"/>
                            <a:t> /</a:t>
                          </a:r>
                          <a:r>
                            <a:rPr lang="en-US" sz="1600" b="1" u="sng" dirty="0" smtClean="0"/>
                            <a:t> D ( - </a:t>
                          </a:r>
                          <a:r>
                            <a:rPr lang="en-US" sz="1600" b="1" u="sng" baseline="0" dirty="0" smtClean="0"/>
                            <a:t>) )C *B( + A( </a:t>
                          </a:r>
                          <a:r>
                            <a:rPr lang="en-US" sz="1600" b="1" u="sng" dirty="0" smtClean="0"/>
                            <a:t>((</a:t>
                          </a:r>
                          <a:endParaRPr lang="en-US" sz="1600" b="1" u="sng" dirty="0"/>
                        </a:p>
                      </a:txBody>
                      <a:tcPr/>
                    </a:tc>
                    <a:tc>
                      <a:txBody>
                        <a:bodyPr/>
                        <a:lstStyle/>
                        <a:p>
                          <a:endParaRPr lang="en-US"/>
                        </a:p>
                      </a:txBody>
                      <a:tcPr/>
                    </a:tc>
                    <a:tc>
                      <a:txBody>
                        <a:bodyPr/>
                        <a:lstStyle/>
                        <a:p>
                          <a:r>
                            <a:rPr lang="en-US" sz="1600" b="1" dirty="0" smtClean="0"/>
                            <a:t>3.2</a:t>
                          </a:r>
                          <a:endParaRPr lang="en-US" sz="1600" b="1" dirty="0"/>
                        </a:p>
                      </a:txBody>
                      <a:tcPr/>
                    </a:tc>
                  </a:tr>
                  <a:tr h="259080">
                    <a:tc>
                      <a:txBody>
                        <a:bodyPr/>
                        <a:lstStyle/>
                        <a:p>
                          <a:r>
                            <a:rPr lang="en-US" sz="1600" b="1" dirty="0" smtClean="0"/>
                            <a:t>Output</a:t>
                          </a:r>
                          <a:endParaRPr lang="en-US" sz="1600" b="1"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(((A+(B</a:t>
                          </a:r>
                          <a:r>
                            <a:rPr lang="en-US" sz="1600" b="1" baseline="0" dirty="0" smtClean="0"/>
                            <a:t> *C))-(D/F))+E)</a:t>
                          </a:r>
                          <a:endParaRPr lang="en-US" sz="1600" b="1" dirty="0" smtClean="0"/>
                        </a:p>
                      </a:txBody>
                      <a:tcPr/>
                    </a:tc>
                    <a:tc>
                      <a:txBody>
                        <a:bodyPr/>
                        <a:lstStyle/>
                        <a:p>
                          <a:r>
                            <a:rPr lang="en-US" sz="1600" b="1" dirty="0" smtClean="0"/>
                            <a:t>4</a:t>
                          </a:r>
                          <a:endParaRPr lang="en-US" sz="1600" b="1"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2238389359"/>
                  </p:ext>
                </p:extLst>
              </p:nvPr>
            </p:nvGraphicFramePr>
            <p:xfrm>
              <a:off x="304800" y="685800"/>
              <a:ext cx="8229606" cy="5918200"/>
            </p:xfrm>
            <a:graphic>
              <a:graphicData uri="http://schemas.openxmlformats.org/drawingml/2006/table">
                <a:tbl>
                  <a:tblPr firstRow="1" bandRow="1">
                    <a:tableStyleId>{5C22544A-7EE6-4342-B048-85BDC9FD1C3A}</a:tableStyleId>
                  </a:tblPr>
                  <a:tblGrid>
                    <a:gridCol w="1066800"/>
                    <a:gridCol w="3200400"/>
                    <a:gridCol w="2895600"/>
                    <a:gridCol w="1066806"/>
                  </a:tblGrid>
                  <a:tr h="370840">
                    <a:tc gridSpan="4">
                      <a:txBody>
                        <a:bodyPr/>
                        <a:lstStyle/>
                        <a:p>
                          <a:endParaRPr lang="en-US"/>
                        </a:p>
                      </a:txBody>
                      <a:tcPr>
                        <a:blipFill rotWithShape="0">
                          <a:blip r:embed="rId2"/>
                          <a:stretch>
                            <a:fillRect l="-148" t="-3279" r="-296" b="-1504918"/>
                          </a:stretch>
                        </a:blipFill>
                      </a:tcPr>
                    </a:tc>
                    <a:tc hMerge="1">
                      <a:txBody>
                        <a:bodyPr/>
                        <a:lstStyle/>
                        <a:p>
                          <a:endParaRPr lang="en-US"/>
                        </a:p>
                      </a:txBody>
                      <a:tcPr/>
                    </a:tc>
                    <a:tc hMerge="1">
                      <a:txBody>
                        <a:bodyPr/>
                        <a:lstStyle/>
                        <a:p>
                          <a:endParaRPr lang="en-US"/>
                        </a:p>
                      </a:txBody>
                      <a:tcPr/>
                    </a:tc>
                    <a:tc hMerge="1">
                      <a:txBody>
                        <a:bodyPr/>
                        <a:lstStyle/>
                        <a:p>
                          <a:endParaRPr lang="en-US" dirty="0"/>
                        </a:p>
                      </a:txBody>
                      <a:tcPr/>
                    </a:tc>
                  </a:tr>
                  <a:tr h="822960">
                    <a:tc>
                      <a:txBody>
                        <a:bodyPr/>
                        <a:lstStyle/>
                        <a:p>
                          <a:r>
                            <a:rPr lang="en-US" sz="1600" b="1" dirty="0" smtClean="0"/>
                            <a:t>Scanned</a:t>
                          </a:r>
                          <a:r>
                            <a:rPr lang="en-US" sz="1600" b="1" baseline="0" dirty="0" smtClean="0"/>
                            <a:t> Character</a:t>
                          </a:r>
                          <a:endParaRPr lang="en-US" sz="1600" b="1" dirty="0"/>
                        </a:p>
                      </a:txBody>
                      <a:tcPr/>
                    </a:tc>
                    <a:tc>
                      <a:txBody>
                        <a:bodyPr/>
                        <a:lstStyle/>
                        <a:p>
                          <a:r>
                            <a:rPr lang="en-US" sz="1600" b="1" dirty="0" smtClean="0"/>
                            <a:t>Stack</a:t>
                          </a:r>
                          <a:endParaRPr lang="en-US" sz="1600" b="1" dirty="0"/>
                        </a:p>
                      </a:txBody>
                      <a:tcPr/>
                    </a:tc>
                    <a:tc>
                      <a:txBody>
                        <a:bodyPr/>
                        <a:lstStyle/>
                        <a:p>
                          <a:r>
                            <a:rPr lang="en-US" sz="1600" b="1" dirty="0" smtClean="0"/>
                            <a:t>Output Expression</a:t>
                          </a:r>
                          <a:endParaRPr lang="en-US" sz="1600" b="1" dirty="0"/>
                        </a:p>
                      </a:txBody>
                      <a:tcPr/>
                    </a:tc>
                    <a:tc>
                      <a:txBody>
                        <a:bodyPr/>
                        <a:lstStyle/>
                        <a:p>
                          <a:r>
                            <a:rPr lang="en-US" sz="1600" b="1" dirty="0" smtClean="0"/>
                            <a:t>Rule</a:t>
                          </a:r>
                          <a:endParaRPr lang="en-US" sz="1600" b="1" dirty="0"/>
                        </a:p>
                      </a:txBody>
                      <a:tcPr/>
                    </a:tc>
                  </a:tr>
                  <a:tr h="335280">
                    <a:tc gridSpan="3">
                      <a:txBody>
                        <a:bodyPr/>
                        <a:lstStyle/>
                        <a:p>
                          <a:pPr algn="ctr"/>
                          <a:r>
                            <a:rPr lang="en-US" sz="1600" b="1" dirty="0" smtClean="0"/>
                            <a:t>Reverse Prefix Expression: E F D / C B * A +</a:t>
                          </a:r>
                          <a:r>
                            <a:rPr lang="en-US" sz="1600" b="1" baseline="0" dirty="0" smtClean="0"/>
                            <a:t> - +</a:t>
                          </a:r>
                          <a:endParaRPr lang="en-US" sz="1600" b="1" dirty="0"/>
                        </a:p>
                      </a:txBody>
                      <a:tcPr/>
                    </a:tc>
                    <a:tc hMerge="1">
                      <a:txBody>
                        <a:bodyPr/>
                        <a:lstStyle/>
                        <a:p>
                          <a:endParaRPr lang="en-US"/>
                        </a:p>
                      </a:txBody>
                      <a:tcPr/>
                    </a:tc>
                    <a:tc hMerge="1">
                      <a:txBody>
                        <a:bodyPr/>
                        <a:lstStyle/>
                        <a:p>
                          <a:endParaRPr lang="en-US"/>
                        </a:p>
                      </a:txBody>
                      <a:tcPr/>
                    </a:tc>
                    <a:tc>
                      <a:txBody>
                        <a:bodyPr/>
                        <a:lstStyle/>
                        <a:p>
                          <a:r>
                            <a:rPr lang="en-US" sz="1600" b="1" dirty="0" smtClean="0"/>
                            <a:t>2</a:t>
                          </a:r>
                          <a:endParaRPr lang="en-US" sz="1600" b="1" dirty="0"/>
                        </a:p>
                      </a:txBody>
                      <a:tcPr/>
                    </a:tc>
                  </a:tr>
                  <a:tr h="365760">
                    <a:tc>
                      <a:txBody>
                        <a:bodyPr/>
                        <a:lstStyle/>
                        <a:p>
                          <a:r>
                            <a:rPr lang="en-US" sz="1600" b="1" dirty="0" smtClean="0"/>
                            <a:t>E </a:t>
                          </a:r>
                          <a:endParaRPr lang="en-US" sz="1600" b="1" dirty="0"/>
                        </a:p>
                      </a:txBody>
                      <a:tcPr/>
                    </a:tc>
                    <a:tc>
                      <a:txBody>
                        <a:bodyPr/>
                        <a:lstStyle/>
                        <a:p>
                          <a:r>
                            <a:rPr lang="en-US" sz="1600" b="1" u="sng" dirty="0" smtClean="0"/>
                            <a:t>E</a:t>
                          </a:r>
                          <a:endParaRPr lang="en-US" sz="1600" b="1" u="sng" dirty="0"/>
                        </a:p>
                      </a:txBody>
                      <a:tcPr/>
                    </a:tc>
                    <a:tc>
                      <a:txBody>
                        <a:bodyPr/>
                        <a:lstStyle/>
                        <a:p>
                          <a:endParaRPr lang="en-US" dirty="0"/>
                        </a:p>
                      </a:txBody>
                      <a:tcPr/>
                    </a:tc>
                    <a:tc>
                      <a:txBody>
                        <a:bodyPr/>
                        <a:lstStyle/>
                        <a:p>
                          <a:r>
                            <a:rPr lang="en-US" sz="1600" b="1" dirty="0" smtClean="0"/>
                            <a:t>3.1</a:t>
                          </a:r>
                          <a:endParaRPr lang="en-US" sz="1600" b="1" dirty="0"/>
                        </a:p>
                      </a:txBody>
                      <a:tcPr/>
                    </a:tc>
                  </a:tr>
                  <a:tr h="365760">
                    <a:tc>
                      <a:txBody>
                        <a:bodyPr/>
                        <a:lstStyle/>
                        <a:p>
                          <a:r>
                            <a:rPr lang="en-US" sz="1600" b="1" dirty="0" smtClean="0"/>
                            <a:t>F </a:t>
                          </a:r>
                          <a:endParaRPr lang="en-US" sz="1600" b="1" dirty="0"/>
                        </a:p>
                      </a:txBody>
                      <a:tcPr/>
                    </a:tc>
                    <a:tc>
                      <a:txBody>
                        <a:bodyPr/>
                        <a:lstStyle/>
                        <a:p>
                          <a:r>
                            <a:rPr lang="en-US" sz="1600" b="1" u="sng" dirty="0" smtClean="0"/>
                            <a:t>E</a:t>
                          </a:r>
                          <a:r>
                            <a:rPr lang="en-US" sz="1600" b="1" dirty="0" smtClean="0"/>
                            <a:t> </a:t>
                          </a:r>
                          <a:r>
                            <a:rPr lang="en-US" sz="1600" b="1" u="sng" dirty="0" smtClean="0"/>
                            <a:t>F</a:t>
                          </a:r>
                          <a:endParaRPr lang="en-US" sz="1600" b="1" u="sng" dirty="0"/>
                        </a:p>
                      </a:txBody>
                      <a:tcPr/>
                    </a:tc>
                    <a:tc>
                      <a:txBody>
                        <a:bodyPr/>
                        <a:lstStyle/>
                        <a:p>
                          <a:endParaRPr lang="en-US"/>
                        </a:p>
                      </a:txBody>
                      <a:tcPr/>
                    </a:tc>
                    <a:tc>
                      <a:txBody>
                        <a:bodyPr/>
                        <a:lstStyle/>
                        <a:p>
                          <a:r>
                            <a:rPr lang="en-US" sz="1600" b="1" dirty="0" smtClean="0"/>
                            <a:t>3.1</a:t>
                          </a:r>
                          <a:endParaRPr lang="en-US" sz="1600" b="1" dirty="0"/>
                        </a:p>
                      </a:txBody>
                      <a:tcPr/>
                    </a:tc>
                  </a:tr>
                  <a:tr h="365760">
                    <a:tc>
                      <a:txBody>
                        <a:bodyPr/>
                        <a:lstStyle/>
                        <a:p>
                          <a:r>
                            <a:rPr lang="en-US" sz="1600" b="1" dirty="0" smtClean="0"/>
                            <a:t>D</a:t>
                          </a:r>
                          <a:endParaRPr lang="en-US" sz="1600" b="1" dirty="0"/>
                        </a:p>
                      </a:txBody>
                      <a:tcPr/>
                    </a:tc>
                    <a:tc>
                      <a:txBody>
                        <a:bodyPr/>
                        <a:lstStyle/>
                        <a:p>
                          <a:r>
                            <a:rPr lang="en-US" sz="1600" b="1" u="sng" dirty="0" smtClean="0"/>
                            <a:t>E</a:t>
                          </a:r>
                          <a:r>
                            <a:rPr lang="en-US" sz="1600" b="1" dirty="0" smtClean="0"/>
                            <a:t> </a:t>
                          </a:r>
                          <a:r>
                            <a:rPr lang="en-US" sz="1600" b="1" u="sng" dirty="0" smtClean="0"/>
                            <a:t>F</a:t>
                          </a:r>
                          <a:r>
                            <a:rPr lang="en-US" sz="1600" b="1" dirty="0" smtClean="0"/>
                            <a:t> </a:t>
                          </a:r>
                          <a:r>
                            <a:rPr lang="en-US" sz="1600" b="1" u="sng" dirty="0" smtClean="0"/>
                            <a:t>D</a:t>
                          </a:r>
                          <a:endParaRPr lang="en-US" sz="1600" b="1" u="sng" dirty="0"/>
                        </a:p>
                      </a:txBody>
                      <a:tcPr/>
                    </a:tc>
                    <a:tc>
                      <a:txBody>
                        <a:bodyPr/>
                        <a:lstStyle/>
                        <a:p>
                          <a:endParaRPr lang="en-US"/>
                        </a:p>
                      </a:txBody>
                      <a:tcPr/>
                    </a:tc>
                    <a:tc>
                      <a:txBody>
                        <a:bodyPr/>
                        <a:lstStyle/>
                        <a:p>
                          <a:r>
                            <a:rPr lang="en-US" sz="1600" b="1" dirty="0" smtClean="0"/>
                            <a:t>3.1</a:t>
                          </a:r>
                          <a:endParaRPr lang="en-US" sz="1600" b="1" dirty="0"/>
                        </a:p>
                      </a:txBody>
                      <a:tcPr/>
                    </a:tc>
                  </a:tr>
                  <a:tr h="365760">
                    <a:tc>
                      <a:txBody>
                        <a:bodyPr/>
                        <a:lstStyle/>
                        <a:p>
                          <a:r>
                            <a:rPr lang="en-US" sz="1600" b="1" dirty="0" smtClean="0"/>
                            <a:t>/</a:t>
                          </a:r>
                          <a:endParaRPr lang="en-US" sz="1600" b="1" dirty="0"/>
                        </a:p>
                      </a:txBody>
                      <a:tcPr/>
                    </a:tc>
                    <a:tc>
                      <a:txBody>
                        <a:bodyPr/>
                        <a:lstStyle/>
                        <a:p>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endParaRPr lang="en-US" sz="1600" b="1" u="sng" dirty="0"/>
                        </a:p>
                      </a:txBody>
                      <a:tcPr/>
                    </a:tc>
                    <a:tc>
                      <a:txBody>
                        <a:bodyPr/>
                        <a:lstStyle/>
                        <a:p>
                          <a:endParaRPr lang="en-US"/>
                        </a:p>
                      </a:txBody>
                      <a:tcPr/>
                    </a:tc>
                    <a:tc>
                      <a:txBody>
                        <a:bodyPr/>
                        <a:lstStyle/>
                        <a:p>
                          <a:r>
                            <a:rPr lang="en-US" sz="1600" b="1" dirty="0" smtClean="0"/>
                            <a:t>3.2</a:t>
                          </a:r>
                          <a:endParaRPr lang="en-US" sz="1600" b="1" dirty="0"/>
                        </a:p>
                      </a:txBody>
                      <a:tcPr/>
                    </a:tc>
                  </a:tr>
                  <a:tr h="365760">
                    <a:tc>
                      <a:txBody>
                        <a:bodyPr/>
                        <a:lstStyle/>
                        <a:p>
                          <a:r>
                            <a:rPr lang="en-US" sz="1600" b="1" dirty="0" smtClean="0"/>
                            <a:t>C</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a:t>
                          </a:r>
                          <a:r>
                            <a:rPr lang="en-US" sz="1600" b="1" baseline="0" dirty="0" smtClean="0"/>
                            <a:t> </a:t>
                          </a:r>
                          <a:endParaRPr lang="en-US" sz="1600" b="1" dirty="0" smtClean="0"/>
                        </a:p>
                      </a:txBody>
                      <a:tcPr/>
                    </a:tc>
                    <a:tc>
                      <a:txBody>
                        <a:bodyPr/>
                        <a:lstStyle/>
                        <a:p>
                          <a:endParaRPr lang="en-US"/>
                        </a:p>
                      </a:txBody>
                      <a:tcPr/>
                    </a:tc>
                    <a:tc>
                      <a:txBody>
                        <a:bodyPr/>
                        <a:lstStyle/>
                        <a:p>
                          <a:r>
                            <a:rPr lang="en-US" sz="1600" b="1" dirty="0" smtClean="0"/>
                            <a:t>3.1</a:t>
                          </a:r>
                          <a:endParaRPr lang="en-US" sz="1600" b="1" dirty="0"/>
                        </a:p>
                      </a:txBody>
                      <a:tcPr/>
                    </a:tc>
                  </a:tr>
                  <a:tr h="365760">
                    <a:tc>
                      <a:txBody>
                        <a:bodyPr/>
                        <a:lstStyle/>
                        <a:p>
                          <a:r>
                            <a:rPr lang="en-US" sz="1600" b="1" dirty="0" smtClean="0"/>
                            <a:t>B</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a:t>
                          </a:r>
                          <a:r>
                            <a:rPr lang="en-US" sz="1600" b="1" baseline="0" dirty="0" smtClean="0"/>
                            <a:t>  </a:t>
                          </a:r>
                          <a:r>
                            <a:rPr lang="en-US" sz="1600" b="1" u="sng" baseline="0" dirty="0" smtClean="0"/>
                            <a:t>B</a:t>
                          </a:r>
                          <a:endParaRPr lang="en-US" sz="1600" b="1" u="sng" dirty="0" smtClean="0"/>
                        </a:p>
                      </a:txBody>
                      <a:tcPr/>
                    </a:tc>
                    <a:tc>
                      <a:txBody>
                        <a:bodyPr/>
                        <a:lstStyle/>
                        <a:p>
                          <a:endParaRPr lang="en-US"/>
                        </a:p>
                      </a:txBody>
                      <a:tcPr/>
                    </a:tc>
                    <a:tc>
                      <a:txBody>
                        <a:bodyPr/>
                        <a:lstStyle/>
                        <a:p>
                          <a:r>
                            <a:rPr lang="en-US" sz="1600" b="1" dirty="0" smtClean="0"/>
                            <a:t>3.1</a:t>
                          </a:r>
                          <a:endParaRPr lang="en-US" sz="1600" b="1" dirty="0"/>
                        </a:p>
                      </a:txBody>
                      <a:tcPr/>
                    </a:tc>
                  </a:tr>
                  <a:tr h="36576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 *B(</a:t>
                          </a:r>
                          <a:endParaRPr lang="en-US" sz="1600" b="1" u="sng" dirty="0" smtClean="0"/>
                        </a:p>
                      </a:txBody>
                      <a:tcPr/>
                    </a:tc>
                    <a:tc>
                      <a:txBody>
                        <a:bodyPr/>
                        <a:lstStyle/>
                        <a:p>
                          <a:endParaRPr lang="en-US"/>
                        </a:p>
                      </a:txBody>
                      <a:tcPr/>
                    </a:tc>
                    <a:tc>
                      <a:txBody>
                        <a:bodyPr/>
                        <a:lstStyle/>
                        <a:p>
                          <a:r>
                            <a:rPr lang="en-US" sz="1600" b="1" dirty="0" smtClean="0"/>
                            <a:t>3.2</a:t>
                          </a:r>
                          <a:endParaRPr lang="en-US" sz="1600" b="1" dirty="0"/>
                        </a:p>
                      </a:txBody>
                      <a:tcPr/>
                    </a:tc>
                  </a:tr>
                  <a:tr h="365760">
                    <a:tc>
                      <a:txBody>
                        <a:bodyPr/>
                        <a:lstStyle/>
                        <a:p>
                          <a:r>
                            <a:rPr lang="en-US" sz="1600" b="1" dirty="0" smtClean="0"/>
                            <a:t>A</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u="sng" baseline="0" dirty="0" smtClean="0"/>
                            <a:t> </a:t>
                          </a:r>
                          <a:r>
                            <a:rPr lang="en-US" sz="1600" b="1" baseline="0" dirty="0" smtClean="0"/>
                            <a:t>    </a:t>
                          </a:r>
                          <a:r>
                            <a:rPr lang="en-US" sz="1600" b="1" u="sng" baseline="0" dirty="0" smtClean="0"/>
                            <a:t>)C *B( </a:t>
                          </a:r>
                          <a:r>
                            <a:rPr lang="en-US" sz="1600" b="1" baseline="0" dirty="0" smtClean="0"/>
                            <a:t>  </a:t>
                          </a:r>
                          <a:r>
                            <a:rPr lang="en-US" sz="1600" b="1" u="sng" baseline="0" dirty="0" smtClean="0"/>
                            <a:t>A</a:t>
                          </a:r>
                          <a:endParaRPr lang="en-US" sz="1600" b="1" u="sng" dirty="0" smtClean="0"/>
                        </a:p>
                      </a:txBody>
                      <a:tcPr/>
                    </a:tc>
                    <a:tc>
                      <a:txBody>
                        <a:bodyPr/>
                        <a:lstStyle/>
                        <a:p>
                          <a:endParaRPr lang="en-US"/>
                        </a:p>
                      </a:txBody>
                      <a:tcPr/>
                    </a:tc>
                    <a:tc>
                      <a:txBody>
                        <a:bodyPr/>
                        <a:lstStyle/>
                        <a:p>
                          <a:r>
                            <a:rPr lang="en-US" sz="1600" b="1" dirty="0" smtClean="0"/>
                            <a:t>3.1</a:t>
                          </a:r>
                          <a:endParaRPr lang="en-US" sz="1600" b="1" dirty="0"/>
                        </a:p>
                      </a:txBody>
                      <a:tcPr/>
                    </a:tc>
                  </a:tr>
                  <a:tr h="36576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u="sng" dirty="0" smtClean="0"/>
                            <a:t>)F</a:t>
                          </a:r>
                          <a:r>
                            <a:rPr lang="en-US" sz="1600" b="1" u="sng" baseline="0" dirty="0" smtClean="0"/>
                            <a:t> /</a:t>
                          </a:r>
                          <a:r>
                            <a:rPr lang="en-US" sz="1600" b="1" u="sng" dirty="0" smtClean="0"/>
                            <a:t> D (</a:t>
                          </a:r>
                          <a:r>
                            <a:rPr lang="en-US" sz="1600" b="1" baseline="0" dirty="0" smtClean="0"/>
                            <a:t>   </a:t>
                          </a:r>
                          <a:r>
                            <a:rPr lang="en-US" sz="1600" b="1" u="sng" baseline="0" dirty="0" smtClean="0"/>
                            <a:t>) )C *B( + A(</a:t>
                          </a:r>
                          <a:endParaRPr lang="en-US" sz="1600" b="1" u="sng" dirty="0" smtClean="0"/>
                        </a:p>
                      </a:txBody>
                      <a:tcPr/>
                    </a:tc>
                    <a:tc>
                      <a:txBody>
                        <a:bodyPr/>
                        <a:lstStyle/>
                        <a:p>
                          <a:endParaRPr lang="en-US"/>
                        </a:p>
                      </a:txBody>
                      <a:tcPr/>
                    </a:tc>
                    <a:tc>
                      <a:txBody>
                        <a:bodyPr/>
                        <a:lstStyle/>
                        <a:p>
                          <a:r>
                            <a:rPr lang="en-US" sz="1600" b="1" dirty="0" smtClean="0"/>
                            <a:t>3.2</a:t>
                          </a:r>
                          <a:endParaRPr lang="en-US" sz="1600" b="1" dirty="0"/>
                        </a:p>
                      </a:txBody>
                      <a:tcPr/>
                    </a:tc>
                  </a:tr>
                  <a:tr h="36576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a:t>
                          </a:r>
                          <a:r>
                            <a:rPr lang="en-US" sz="1600" b="1" dirty="0" smtClean="0"/>
                            <a:t> </a:t>
                          </a:r>
                          <a:r>
                            <a:rPr lang="en-US" sz="1600" b="1" dirty="0" smtClean="0"/>
                            <a:t>  </a:t>
                          </a:r>
                          <a:r>
                            <a:rPr lang="en-US" sz="1600" b="1" u="sng" dirty="0" smtClean="0"/>
                            <a:t>) </a:t>
                          </a:r>
                          <a:r>
                            <a:rPr lang="en-US" sz="1600" b="1" u="sng" dirty="0" smtClean="0"/>
                            <a:t>)F</a:t>
                          </a:r>
                          <a:r>
                            <a:rPr lang="en-US" sz="1600" b="1" u="sng" baseline="0" dirty="0" smtClean="0"/>
                            <a:t> /</a:t>
                          </a:r>
                          <a:r>
                            <a:rPr lang="en-US" sz="1600" b="1" u="sng" dirty="0" smtClean="0"/>
                            <a:t> D ( - </a:t>
                          </a:r>
                          <a:r>
                            <a:rPr lang="en-US" sz="1600" b="1" u="sng" baseline="0" dirty="0" smtClean="0"/>
                            <a:t>) )C *B( + A( </a:t>
                          </a:r>
                          <a:r>
                            <a:rPr lang="en-US" sz="1600" b="1" u="sng" dirty="0" smtClean="0"/>
                            <a:t>(</a:t>
                          </a:r>
                        </a:p>
                      </a:txBody>
                      <a:tcPr/>
                    </a:tc>
                    <a:tc>
                      <a:txBody>
                        <a:bodyPr/>
                        <a:lstStyle/>
                        <a:p>
                          <a:endParaRPr lang="en-US"/>
                        </a:p>
                      </a:txBody>
                      <a:tcPr/>
                    </a:tc>
                    <a:tc>
                      <a:txBody>
                        <a:bodyPr/>
                        <a:lstStyle/>
                        <a:p>
                          <a:r>
                            <a:rPr lang="en-US" sz="1600" b="1" dirty="0" smtClean="0"/>
                            <a:t>3.2</a:t>
                          </a:r>
                          <a:endParaRPr lang="en-US" sz="1600" b="1" dirty="0"/>
                        </a:p>
                      </a:txBody>
                      <a:tcPr/>
                    </a:tc>
                  </a:tr>
                  <a:tr h="365760">
                    <a:tc>
                      <a:txBody>
                        <a:bodyPr/>
                        <a:lstStyle/>
                        <a:p>
                          <a:r>
                            <a:rPr lang="en-US" sz="1600" b="1" dirty="0" smtClean="0"/>
                            <a:t>+</a:t>
                          </a:r>
                          <a:endParaRPr lang="en-US"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smtClean="0"/>
                            <a:t>)E + ) )F</a:t>
                          </a:r>
                          <a:r>
                            <a:rPr lang="en-US" sz="1600" b="1" u="sng" baseline="0" dirty="0" smtClean="0"/>
                            <a:t> /</a:t>
                          </a:r>
                          <a:r>
                            <a:rPr lang="en-US" sz="1600" b="1" u="sng" dirty="0" smtClean="0"/>
                            <a:t> D ( - </a:t>
                          </a:r>
                          <a:r>
                            <a:rPr lang="en-US" sz="1600" b="1" u="sng" baseline="0" dirty="0" smtClean="0"/>
                            <a:t>) )C *B( + A( </a:t>
                          </a:r>
                          <a:r>
                            <a:rPr lang="en-US" sz="1600" b="1" u="sng" dirty="0" smtClean="0"/>
                            <a:t>((</a:t>
                          </a:r>
                          <a:endParaRPr lang="en-US" sz="1600" b="1" u="sng" dirty="0"/>
                        </a:p>
                      </a:txBody>
                      <a:tcPr/>
                    </a:tc>
                    <a:tc>
                      <a:txBody>
                        <a:bodyPr/>
                        <a:lstStyle/>
                        <a:p>
                          <a:endParaRPr lang="en-US"/>
                        </a:p>
                      </a:txBody>
                      <a:tcPr/>
                    </a:tc>
                    <a:tc>
                      <a:txBody>
                        <a:bodyPr/>
                        <a:lstStyle/>
                        <a:p>
                          <a:r>
                            <a:rPr lang="en-US" sz="1600" b="1" dirty="0" smtClean="0"/>
                            <a:t>3.2</a:t>
                          </a:r>
                          <a:endParaRPr lang="en-US" sz="1600" b="1" dirty="0"/>
                        </a:p>
                      </a:txBody>
                      <a:tcPr/>
                    </a:tc>
                  </a:tr>
                  <a:tr h="365760">
                    <a:tc>
                      <a:txBody>
                        <a:bodyPr/>
                        <a:lstStyle/>
                        <a:p>
                          <a:r>
                            <a:rPr lang="en-US" sz="1600" b="1" dirty="0" smtClean="0"/>
                            <a:t>Output</a:t>
                          </a:r>
                          <a:endParaRPr lang="en-US" sz="1600" b="1"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smtClean="0"/>
                            <a:t>(((A+(B</a:t>
                          </a:r>
                          <a:r>
                            <a:rPr lang="en-US" sz="1600" b="1" baseline="0" dirty="0" smtClean="0"/>
                            <a:t> *C))-(D/F))+E)</a:t>
                          </a:r>
                          <a:endParaRPr lang="en-US" sz="1600" b="1" dirty="0" smtClean="0"/>
                        </a:p>
                      </a:txBody>
                      <a:tcPr/>
                    </a:tc>
                    <a:tc>
                      <a:txBody>
                        <a:bodyPr/>
                        <a:lstStyle/>
                        <a:p>
                          <a:r>
                            <a:rPr lang="en-US" sz="1600" b="1" dirty="0" smtClean="0"/>
                            <a:t>4</a:t>
                          </a:r>
                          <a:endParaRPr lang="en-US" sz="1600" b="1" dirty="0"/>
                        </a:p>
                      </a:txBody>
                      <a:tcPr/>
                    </a:tc>
                  </a:tr>
                </a:tbl>
              </a:graphicData>
            </a:graphic>
          </p:graphicFrame>
        </mc:Fallback>
      </mc:AlternateContent>
    </p:spTree>
    <p:extLst>
      <p:ext uri="{BB962C8B-B14F-4D97-AF65-F5344CB8AC3E}">
        <p14:creationId xmlns:p14="http://schemas.microsoft.com/office/powerpoint/2010/main" val="1240670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100" dirty="0" smtClean="0"/>
              <a:t>prefix-to-postfix conversion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a:t>
            </a:r>
            <a:r>
              <a:rPr lang="en-US" dirty="0"/>
              <a:t>Apply</a:t>
            </a:r>
            <a:r>
              <a:rPr lang="en-US" b="1" dirty="0" smtClean="0"/>
              <a:t> </a:t>
            </a:r>
            <a:r>
              <a:rPr lang="en-US" dirty="0" smtClean="0"/>
              <a:t>prefix-to-infix conversion</a:t>
            </a:r>
            <a:endParaRPr lang="en-US" dirty="0"/>
          </a:p>
          <a:p>
            <a:pPr marL="0" indent="0">
              <a:buNone/>
            </a:pPr>
            <a:r>
              <a:rPr lang="en-US" b="1" dirty="0" smtClean="0"/>
              <a:t>2.</a:t>
            </a:r>
            <a:r>
              <a:rPr lang="en-US" dirty="0" smtClean="0"/>
              <a:t> Apply infix-to-postfix conversion</a:t>
            </a:r>
            <a:endParaRPr lang="en-US" dirty="0"/>
          </a:p>
          <a:p>
            <a:pPr marL="342900" indent="-34290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9504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t>
            </a:r>
            <a:r>
              <a:rPr lang="en-US" dirty="0" smtClean="0"/>
              <a:t>Application-(</a:t>
            </a:r>
            <a:r>
              <a:rPr lang="en-US" sz="3100" dirty="0" smtClean="0"/>
              <a:t>postfix-to-</a:t>
            </a:r>
            <a:r>
              <a:rPr lang="en-US" sz="3100" dirty="0" err="1" smtClean="0"/>
              <a:t>pretfix</a:t>
            </a:r>
            <a:r>
              <a:rPr lang="en-US" sz="3100" dirty="0" smtClean="0"/>
              <a:t> conversion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a:t>
            </a:r>
            <a:r>
              <a:rPr lang="en-US" dirty="0"/>
              <a:t>Apply</a:t>
            </a:r>
            <a:r>
              <a:rPr lang="en-US" b="1" dirty="0" smtClean="0"/>
              <a:t> </a:t>
            </a:r>
            <a:r>
              <a:rPr lang="en-US" dirty="0" smtClean="0"/>
              <a:t>postfix-to-infix conversion</a:t>
            </a:r>
            <a:endParaRPr lang="en-US" dirty="0"/>
          </a:p>
          <a:p>
            <a:pPr marL="0" indent="0">
              <a:buNone/>
            </a:pPr>
            <a:r>
              <a:rPr lang="en-US" b="1" dirty="0" smtClean="0"/>
              <a:t>2.</a:t>
            </a:r>
            <a:r>
              <a:rPr lang="en-US" dirty="0" smtClean="0"/>
              <a:t> Apply infix-to-prefix conversion</a:t>
            </a:r>
            <a:endParaRPr lang="en-US" dirty="0"/>
          </a:p>
          <a:p>
            <a:pPr marL="342900" indent="-34290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580255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3" name="Content Placeholder 2"/>
          <p:cNvSpPr>
            <a:spLocks noGrp="1"/>
          </p:cNvSpPr>
          <p:nvPr>
            <p:ph idx="1"/>
          </p:nvPr>
        </p:nvSpPr>
        <p:spPr/>
        <p:txBody>
          <a:bodyPr/>
          <a:lstStyle/>
          <a:p>
            <a:r>
              <a:rPr lang="en-US" dirty="0"/>
              <a:t>Any modern computer environment uses a stack as the primary memory management model for a running program. </a:t>
            </a:r>
            <a:endParaRPr lang="en-US" dirty="0" smtClean="0"/>
          </a:p>
          <a:p>
            <a:pPr lvl="1"/>
            <a:r>
              <a:rPr lang="en-US" dirty="0" smtClean="0"/>
              <a:t>Manages the nested features of any programming language</a:t>
            </a:r>
          </a:p>
          <a:p>
            <a:pPr lvl="1"/>
            <a:r>
              <a:rPr lang="en-US" dirty="0" smtClean="0"/>
              <a:t>Manages the recursive calls of a recursive function etc.</a:t>
            </a:r>
          </a:p>
          <a:p>
            <a:r>
              <a:rPr lang="en-US" dirty="0" smtClean="0"/>
              <a:t>Stack </a:t>
            </a:r>
            <a:r>
              <a:rPr lang="en-US" dirty="0"/>
              <a:t>data structures are used in backtracking </a:t>
            </a:r>
            <a:r>
              <a:rPr lang="en-US" dirty="0" smtClean="0"/>
              <a:t>problems.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633569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fontScale="90000"/>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52795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Stack Application-</a:t>
            </a:r>
            <a:r>
              <a:rPr lang="en-US" dirty="0"/>
              <a:t>Symbol </a:t>
            </a:r>
            <a:r>
              <a:rPr lang="en-US" dirty="0" smtClean="0"/>
              <a:t>Balancing</a:t>
            </a:r>
            <a:endParaRPr lang="en-US" dirty="0"/>
          </a:p>
        </p:txBody>
      </p:sp>
      <p:sp>
        <p:nvSpPr>
          <p:cNvPr id="3" name="Content Placeholder 2"/>
          <p:cNvSpPr>
            <a:spLocks noGrp="1"/>
          </p:cNvSpPr>
          <p:nvPr>
            <p:ph idx="1"/>
          </p:nvPr>
        </p:nvSpPr>
        <p:spPr/>
        <p:txBody>
          <a:bodyPr/>
          <a:lstStyle/>
          <a:p>
            <a:pPr marL="457200" lvl="0" indent="-457200">
              <a:buFont typeface="+mj-lt"/>
              <a:buAutoNum type="arabicPeriod"/>
            </a:pPr>
            <a:r>
              <a:rPr lang="en-US" dirty="0"/>
              <a:t>Create an empty stack of char</a:t>
            </a:r>
            <a:endParaRPr lang="en-US" sz="2000" dirty="0"/>
          </a:p>
          <a:p>
            <a:pPr marL="457200" lvl="0" indent="-457200">
              <a:buFont typeface="+mj-lt"/>
              <a:buAutoNum type="arabicPeriod"/>
            </a:pPr>
            <a:r>
              <a:rPr lang="en-US" dirty="0"/>
              <a:t>Read input text char by char till the end of </a:t>
            </a:r>
            <a:r>
              <a:rPr lang="en-US" dirty="0" smtClean="0"/>
              <a:t>input</a:t>
            </a:r>
            <a:endParaRPr lang="en-US" sz="2000" dirty="0"/>
          </a:p>
          <a:p>
            <a:pPr marL="274320" lvl="1" indent="0">
              <a:buNone/>
            </a:pPr>
            <a:r>
              <a:rPr lang="en-US" dirty="0" smtClean="0"/>
              <a:t>   2.1.  If </a:t>
            </a:r>
            <a:r>
              <a:rPr lang="en-US" dirty="0"/>
              <a:t>char is an opening symbol, push it on the stack</a:t>
            </a:r>
            <a:endParaRPr lang="en-US" sz="1400" dirty="0"/>
          </a:p>
          <a:p>
            <a:pPr marL="274320" lvl="1" indent="0">
              <a:buNone/>
            </a:pPr>
            <a:r>
              <a:rPr lang="en-US" dirty="0" smtClean="0"/>
              <a:t>   2.2.  If </a:t>
            </a:r>
            <a:r>
              <a:rPr lang="en-US" dirty="0"/>
              <a:t>char is a closing symbol</a:t>
            </a:r>
            <a:endParaRPr lang="en-US" sz="1800" dirty="0"/>
          </a:p>
          <a:p>
            <a:pPr marL="548640" lvl="2" indent="0">
              <a:buNone/>
            </a:pPr>
            <a:r>
              <a:rPr lang="en-US" dirty="0" smtClean="0"/>
              <a:t>     2.2.1. If </a:t>
            </a:r>
            <a:r>
              <a:rPr lang="en-US" dirty="0"/>
              <a:t>stack is empty, report an error ("Opening symbol missing</a:t>
            </a:r>
            <a:r>
              <a:rPr lang="en-US" dirty="0" smtClean="0"/>
              <a:t>”)</a:t>
            </a:r>
            <a:endParaRPr lang="en-US" sz="1600" dirty="0"/>
          </a:p>
          <a:p>
            <a:pPr marL="1543050" lvl="2" indent="-995363">
              <a:buNone/>
            </a:pPr>
            <a:r>
              <a:rPr lang="en-US" sz="1600" dirty="0"/>
              <a:t> </a:t>
            </a:r>
            <a:r>
              <a:rPr lang="en-US" sz="1600" dirty="0" smtClean="0"/>
              <a:t>     2.2.2.  </a:t>
            </a:r>
            <a:r>
              <a:rPr lang="en-US" dirty="0" smtClean="0"/>
              <a:t>If </a:t>
            </a:r>
            <a:r>
              <a:rPr lang="en-US" dirty="0"/>
              <a:t>stack is non-empty, pop a char from stack and match it with input char. If both characters do not match then report an error (“Symbol mismatch”)</a:t>
            </a:r>
            <a:endParaRPr lang="en-US" sz="1600" dirty="0"/>
          </a:p>
          <a:p>
            <a:pPr marL="457200" lvl="0" indent="-457200">
              <a:buFont typeface="+mj-lt"/>
              <a:buAutoNum type="arabicPeriod"/>
            </a:pPr>
            <a:r>
              <a:rPr lang="en-US" dirty="0"/>
              <a:t>At the end of input, if stack is non-empty then report an error (“Closing Symbol missing”)</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76764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Application-Symbol Balancing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2235418"/>
              </p:ext>
            </p:extLst>
          </p:nvPr>
        </p:nvGraphicFramePr>
        <p:xfrm>
          <a:off x="457200" y="1600200"/>
          <a:ext cx="8229600" cy="6756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228600">
                <a:tc>
                  <a:txBody>
                    <a:bodyPr/>
                    <a:lstStyle/>
                    <a:p>
                      <a:pPr algn="ctr"/>
                      <a:r>
                        <a:rPr lang="en-US" sz="1400" b="0" dirty="0" smtClean="0"/>
                        <a:t>0</a:t>
                      </a:r>
                      <a:endParaRPr lang="en-US" sz="1400" b="0" dirty="0"/>
                    </a:p>
                  </a:txBody>
                  <a:tcPr/>
                </a:tc>
                <a:tc>
                  <a:txBody>
                    <a:bodyPr/>
                    <a:lstStyle/>
                    <a:p>
                      <a:pPr algn="ctr"/>
                      <a:r>
                        <a:rPr lang="en-US" sz="1400" b="0" dirty="0" smtClean="0"/>
                        <a:t>1</a:t>
                      </a:r>
                      <a:endParaRPr lang="en-US" sz="1400" b="0" dirty="0"/>
                    </a:p>
                  </a:txBody>
                  <a:tcPr/>
                </a:tc>
                <a:tc>
                  <a:txBody>
                    <a:bodyPr/>
                    <a:lstStyle/>
                    <a:p>
                      <a:pPr algn="ctr"/>
                      <a:r>
                        <a:rPr lang="en-US" sz="1400" b="0" dirty="0" smtClean="0"/>
                        <a:t>2</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4</a:t>
                      </a:r>
                      <a:endParaRPr lang="en-US" sz="1400" b="0" dirty="0"/>
                    </a:p>
                  </a:txBody>
                  <a:tcPr/>
                </a:tc>
                <a:tc>
                  <a:txBody>
                    <a:bodyPr/>
                    <a:lstStyle/>
                    <a:p>
                      <a:pPr algn="ctr"/>
                      <a:r>
                        <a:rPr lang="en-US" sz="1400" b="0" dirty="0" smtClean="0"/>
                        <a:t>5</a:t>
                      </a:r>
                      <a:endParaRPr lang="en-US" sz="1400" b="0" dirty="0"/>
                    </a:p>
                  </a:txBody>
                  <a:tcPr/>
                </a:tc>
              </a:tr>
              <a:tr h="37084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Title 1"/>
          <p:cNvSpPr txBox="1">
            <a:spLocks/>
          </p:cNvSpPr>
          <p:nvPr/>
        </p:nvSpPr>
        <p:spPr>
          <a:xfrm>
            <a:off x="2209800" y="5715000"/>
            <a:ext cx="47244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smtClean="0"/>
              <a:t>Valid String or symbols are balanced</a:t>
            </a:r>
            <a:endParaRPr lang="en-US" sz="2400" dirty="0"/>
          </a:p>
        </p:txBody>
      </p:sp>
    </p:spTree>
    <p:extLst>
      <p:ext uri="{BB962C8B-B14F-4D97-AF65-F5344CB8AC3E}">
        <p14:creationId xmlns:p14="http://schemas.microsoft.com/office/powerpoint/2010/main" val="2209308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Application-Symbol Balancing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38983432"/>
              </p:ext>
            </p:extLst>
          </p:nvPr>
        </p:nvGraphicFramePr>
        <p:xfrm>
          <a:off x="457200" y="1600200"/>
          <a:ext cx="8229600" cy="675640"/>
        </p:xfrm>
        <a:graphic>
          <a:graphicData uri="http://schemas.openxmlformats.org/drawingml/2006/table">
            <a:tbl>
              <a:tblPr firstRow="1" bandRow="1">
                <a:tableStyleId>{5940675A-B579-460E-94D1-54222C63F5DA}</a:tableStyleId>
              </a:tblPr>
              <a:tblGrid>
                <a:gridCol w="1371600"/>
                <a:gridCol w="1371600"/>
                <a:gridCol w="1371600"/>
                <a:gridCol w="1371600"/>
                <a:gridCol w="1371600"/>
                <a:gridCol w="1371600"/>
              </a:tblGrid>
              <a:tr h="228600">
                <a:tc>
                  <a:txBody>
                    <a:bodyPr/>
                    <a:lstStyle/>
                    <a:p>
                      <a:pPr algn="ctr"/>
                      <a:r>
                        <a:rPr lang="en-US" sz="1400" b="0" dirty="0" smtClean="0"/>
                        <a:t>0</a:t>
                      </a:r>
                      <a:endParaRPr lang="en-US" sz="1400" b="0" dirty="0"/>
                    </a:p>
                  </a:txBody>
                  <a:tcPr/>
                </a:tc>
                <a:tc>
                  <a:txBody>
                    <a:bodyPr/>
                    <a:lstStyle/>
                    <a:p>
                      <a:pPr algn="ctr"/>
                      <a:r>
                        <a:rPr lang="en-US" sz="1400" b="0" dirty="0" smtClean="0"/>
                        <a:t>1</a:t>
                      </a:r>
                      <a:endParaRPr lang="en-US" sz="1400" b="0" dirty="0"/>
                    </a:p>
                  </a:txBody>
                  <a:tcPr/>
                </a:tc>
                <a:tc>
                  <a:txBody>
                    <a:bodyPr/>
                    <a:lstStyle/>
                    <a:p>
                      <a:pPr algn="ctr"/>
                      <a:r>
                        <a:rPr lang="en-US" sz="1400" b="0" dirty="0" smtClean="0"/>
                        <a:t>2</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4</a:t>
                      </a:r>
                      <a:endParaRPr lang="en-US" sz="1400" b="0" dirty="0"/>
                    </a:p>
                  </a:txBody>
                  <a:tcPr/>
                </a:tc>
                <a:tc>
                  <a:txBody>
                    <a:bodyPr/>
                    <a:lstStyle/>
                    <a:p>
                      <a:pPr algn="ctr"/>
                      <a:r>
                        <a:rPr lang="en-US" sz="1400" b="0" dirty="0" smtClean="0"/>
                        <a:t>5</a:t>
                      </a:r>
                      <a:endParaRPr lang="en-US" sz="1400" b="0" dirty="0"/>
                    </a:p>
                  </a:txBody>
                  <a:tcPr/>
                </a:tc>
              </a:tr>
              <a:tr h="37084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p:cNvSpPr txBox="1">
            <a:spLocks/>
          </p:cNvSpPr>
          <p:nvPr/>
        </p:nvSpPr>
        <p:spPr>
          <a:xfrm>
            <a:off x="2209800" y="5715000"/>
            <a:ext cx="5410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smtClean="0"/>
              <a:t>Invalid String or symbols are mismatched</a:t>
            </a:r>
            <a:endParaRPr lang="en-US" sz="2400" dirty="0"/>
          </a:p>
        </p:txBody>
      </p:sp>
    </p:spTree>
    <p:extLst>
      <p:ext uri="{BB962C8B-B14F-4D97-AF65-F5344CB8AC3E}">
        <p14:creationId xmlns:p14="http://schemas.microsoft.com/office/powerpoint/2010/main" val="1273249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Application-Symbol Balancing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63391055"/>
              </p:ext>
            </p:extLst>
          </p:nvPr>
        </p:nvGraphicFramePr>
        <p:xfrm>
          <a:off x="1143000" y="1633728"/>
          <a:ext cx="6858000" cy="675640"/>
        </p:xfrm>
        <a:graphic>
          <a:graphicData uri="http://schemas.openxmlformats.org/drawingml/2006/table">
            <a:tbl>
              <a:tblPr firstRow="1" bandRow="1">
                <a:tableStyleId>{5940675A-B579-460E-94D1-54222C63F5DA}</a:tableStyleId>
              </a:tblPr>
              <a:tblGrid>
                <a:gridCol w="1371600"/>
                <a:gridCol w="1371600"/>
                <a:gridCol w="1371600"/>
                <a:gridCol w="1371600"/>
                <a:gridCol w="1371600"/>
              </a:tblGrid>
              <a:tr h="228600">
                <a:tc>
                  <a:txBody>
                    <a:bodyPr/>
                    <a:lstStyle/>
                    <a:p>
                      <a:pPr algn="ctr"/>
                      <a:r>
                        <a:rPr lang="en-US" sz="1400" b="0" dirty="0" smtClean="0"/>
                        <a:t>0</a:t>
                      </a:r>
                      <a:endParaRPr lang="en-US" sz="1400" b="0" dirty="0"/>
                    </a:p>
                  </a:txBody>
                  <a:tcPr/>
                </a:tc>
                <a:tc>
                  <a:txBody>
                    <a:bodyPr/>
                    <a:lstStyle/>
                    <a:p>
                      <a:pPr algn="ctr"/>
                      <a:r>
                        <a:rPr lang="en-US" sz="1400" b="0" dirty="0" smtClean="0"/>
                        <a:t>1</a:t>
                      </a:r>
                      <a:endParaRPr lang="en-US" sz="1400" b="0" dirty="0"/>
                    </a:p>
                  </a:txBody>
                  <a:tcPr/>
                </a:tc>
                <a:tc>
                  <a:txBody>
                    <a:bodyPr/>
                    <a:lstStyle/>
                    <a:p>
                      <a:pPr algn="ctr"/>
                      <a:r>
                        <a:rPr lang="en-US" sz="1400" b="0" dirty="0" smtClean="0"/>
                        <a:t>2</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4</a:t>
                      </a:r>
                      <a:endParaRPr lang="en-US" sz="1400" b="0" dirty="0"/>
                    </a:p>
                  </a:txBody>
                  <a:tcPr/>
                </a:tc>
              </a:tr>
              <a:tr h="37084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1"/>
          <p:cNvSpPr txBox="1">
            <a:spLocks/>
          </p:cNvSpPr>
          <p:nvPr/>
        </p:nvSpPr>
        <p:spPr>
          <a:xfrm>
            <a:off x="2209800" y="5715000"/>
            <a:ext cx="5562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smtClean="0"/>
              <a:t>Invalid String or Opening symbol is missing</a:t>
            </a:r>
            <a:endParaRPr lang="en-US" sz="2400" dirty="0"/>
          </a:p>
        </p:txBody>
      </p:sp>
    </p:spTree>
    <p:extLst>
      <p:ext uri="{BB962C8B-B14F-4D97-AF65-F5344CB8AC3E}">
        <p14:creationId xmlns:p14="http://schemas.microsoft.com/office/powerpoint/2010/main" val="3765161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Application-Symbol Balancing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7445204"/>
              </p:ext>
            </p:extLst>
          </p:nvPr>
        </p:nvGraphicFramePr>
        <p:xfrm>
          <a:off x="3200400" y="1709928"/>
          <a:ext cx="2743200" cy="675640"/>
        </p:xfrm>
        <a:graphic>
          <a:graphicData uri="http://schemas.openxmlformats.org/drawingml/2006/table">
            <a:tbl>
              <a:tblPr firstRow="1" bandRow="1">
                <a:tableStyleId>{5940675A-B579-460E-94D1-54222C63F5DA}</a:tableStyleId>
              </a:tblPr>
              <a:tblGrid>
                <a:gridCol w="1371600"/>
                <a:gridCol w="1371600"/>
              </a:tblGrid>
              <a:tr h="228600">
                <a:tc>
                  <a:txBody>
                    <a:bodyPr/>
                    <a:lstStyle/>
                    <a:p>
                      <a:pPr algn="ctr"/>
                      <a:r>
                        <a:rPr lang="en-US" sz="1400" b="0" dirty="0" smtClean="0"/>
                        <a:t>0</a:t>
                      </a:r>
                      <a:endParaRPr lang="en-US" sz="1400" b="0" dirty="0"/>
                    </a:p>
                  </a:txBody>
                  <a:tcPr/>
                </a:tc>
                <a:tc>
                  <a:txBody>
                    <a:bodyPr/>
                    <a:lstStyle/>
                    <a:p>
                      <a:pPr algn="ctr"/>
                      <a:r>
                        <a:rPr lang="en-US" sz="1400" b="0" dirty="0" smtClean="0"/>
                        <a:t>1</a:t>
                      </a:r>
                      <a:endParaRPr lang="en-US" sz="1400" b="0" dirty="0"/>
                    </a:p>
                  </a:txBody>
                  <a:tcPr/>
                </a:tc>
              </a:tr>
              <a:tr h="37084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209800" y="5715000"/>
            <a:ext cx="5562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400" dirty="0" smtClean="0"/>
              <a:t>Invalid String or Opening symbol is missing</a:t>
            </a:r>
            <a:endParaRPr lang="en-US" sz="2400" dirty="0"/>
          </a:p>
        </p:txBody>
      </p:sp>
    </p:spTree>
    <p:extLst>
      <p:ext uri="{BB962C8B-B14F-4D97-AF65-F5344CB8AC3E}">
        <p14:creationId xmlns:p14="http://schemas.microsoft.com/office/powerpoint/2010/main" val="1170294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Notations</a:t>
            </a:r>
            <a:endParaRPr lang="en-US" dirty="0"/>
          </a:p>
        </p:txBody>
      </p:sp>
      <p:sp>
        <p:nvSpPr>
          <p:cNvPr id="3" name="Content Placeholder 2"/>
          <p:cNvSpPr>
            <a:spLocks noGrp="1"/>
          </p:cNvSpPr>
          <p:nvPr>
            <p:ph idx="1"/>
          </p:nvPr>
        </p:nvSpPr>
        <p:spPr/>
        <p:txBody>
          <a:bodyPr/>
          <a:lstStyle/>
          <a:p>
            <a:r>
              <a:rPr lang="en-US" dirty="0" smtClean="0"/>
              <a:t>Infix Expression  (</a:t>
            </a:r>
            <a:r>
              <a:rPr lang="en-US" dirty="0" err="1" smtClean="0"/>
              <a:t>a+b</a:t>
            </a:r>
            <a:r>
              <a:rPr lang="en-US" dirty="0" smtClean="0"/>
              <a:t>)</a:t>
            </a:r>
          </a:p>
          <a:p>
            <a:r>
              <a:rPr lang="en-US" dirty="0" smtClean="0"/>
              <a:t>Prefix Expression (+ab)</a:t>
            </a:r>
          </a:p>
          <a:p>
            <a:r>
              <a:rPr lang="en-US" dirty="0" smtClean="0"/>
              <a:t>Postfix Expression (ab+)</a:t>
            </a:r>
          </a:p>
          <a:p>
            <a:endParaRPr lang="en-US" dirty="0"/>
          </a:p>
          <a:p>
            <a:endParaRPr lang="en-US" dirty="0" smtClean="0"/>
          </a:p>
          <a:p>
            <a:r>
              <a:rPr lang="en-US" dirty="0" smtClean="0"/>
              <a:t>Computer System uses postfix notation to evaluate an expression.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74290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r>
              <a:rPr lang="en-US" dirty="0" smtClean="0"/>
              <a:t>Application-Postfix Evaluation</a:t>
            </a:r>
            <a:endParaRPr lang="en-US" dirty="0"/>
          </a:p>
        </p:txBody>
      </p:sp>
      <p:sp>
        <p:nvSpPr>
          <p:cNvPr id="3" name="Content Placeholder 2"/>
          <p:cNvSpPr>
            <a:spLocks noGrp="1"/>
          </p:cNvSpPr>
          <p:nvPr>
            <p:ph idx="1"/>
          </p:nvPr>
        </p:nvSpPr>
        <p:spPr/>
        <p:txBody>
          <a:bodyPr/>
          <a:lstStyle/>
          <a:p>
            <a:pPr marL="0" indent="0">
              <a:buNone/>
            </a:pPr>
            <a:r>
              <a:rPr lang="en-US" dirty="0" smtClean="0"/>
              <a:t>1. Create </a:t>
            </a:r>
            <a:r>
              <a:rPr lang="en-US" dirty="0"/>
              <a:t>an empty stack of type </a:t>
            </a:r>
            <a:r>
              <a:rPr lang="en-US" dirty="0" smtClean="0"/>
              <a:t>double</a:t>
            </a:r>
            <a:endParaRPr lang="en-US" dirty="0"/>
          </a:p>
          <a:p>
            <a:pPr marL="571500" indent="-571500">
              <a:buNone/>
            </a:pPr>
            <a:r>
              <a:rPr lang="en-US" dirty="0" smtClean="0"/>
              <a:t>2. Read </a:t>
            </a:r>
            <a:r>
              <a:rPr lang="en-US" dirty="0"/>
              <a:t>input postfix expression char by char till the </a:t>
            </a:r>
            <a:r>
              <a:rPr lang="en-US" dirty="0" smtClean="0"/>
              <a:t>  end </a:t>
            </a:r>
            <a:r>
              <a:rPr lang="en-US" dirty="0"/>
              <a:t>of input</a:t>
            </a:r>
          </a:p>
          <a:p>
            <a:pPr lvl="2"/>
            <a:r>
              <a:rPr lang="en-US" dirty="0" smtClean="0"/>
              <a:t>2.1. If </a:t>
            </a:r>
            <a:r>
              <a:rPr lang="en-US" dirty="0"/>
              <a:t>char is an operand, convert it into its </a:t>
            </a:r>
            <a:r>
              <a:rPr lang="en-US" dirty="0" smtClean="0"/>
              <a:t>double </a:t>
            </a:r>
            <a:r>
              <a:rPr lang="en-US" dirty="0"/>
              <a:t>equivalent and then push it on the stack</a:t>
            </a:r>
          </a:p>
          <a:p>
            <a:pPr lvl="2"/>
            <a:r>
              <a:rPr lang="en-US" dirty="0" smtClean="0"/>
              <a:t>2.2. If </a:t>
            </a:r>
            <a:r>
              <a:rPr lang="en-US" dirty="0"/>
              <a:t>char is an operator then pop two elements from the stack, perform the operation and push the result back on the stack.</a:t>
            </a:r>
          </a:p>
          <a:p>
            <a:pPr marL="0" indent="0">
              <a:buNone/>
            </a:pPr>
            <a:r>
              <a:rPr lang="en-US" dirty="0" smtClean="0"/>
              <a:t>3. At </a:t>
            </a:r>
            <a:r>
              <a:rPr lang="en-US" dirty="0"/>
              <a:t>the end of input, Pop the final result and return 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76125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2690</TotalTime>
  <Words>1329</Words>
  <Application>Microsoft Office PowerPoint</Application>
  <PresentationFormat>On-screen Show (4:3)</PresentationFormat>
  <Paragraphs>476</Paragraphs>
  <Slides>25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Clarity</vt:lpstr>
      <vt:lpstr>DaTa Structures</vt:lpstr>
      <vt:lpstr>Content</vt:lpstr>
      <vt:lpstr>Stack Application-Symbol Balancing</vt:lpstr>
      <vt:lpstr>Stack Application-Symbol Balancing</vt:lpstr>
      <vt:lpstr>Stack Application-Symbol Balancing</vt:lpstr>
      <vt:lpstr>Stack Application-Symbol Balancing</vt:lpstr>
      <vt:lpstr>Stack Application-Symbol Balancing</vt:lpstr>
      <vt:lpstr>Polish Notations</vt:lpstr>
      <vt:lpstr>Stack Application-Postfix Evaluation</vt:lpstr>
      <vt:lpstr>Infix-to-postfix manually</vt:lpstr>
      <vt:lpstr>PowerPoint Presentation</vt:lpstr>
      <vt:lpstr>Stack Application-(infix-to-postfix conversion)</vt:lpstr>
      <vt:lpstr>PowerPoint Presentation</vt:lpstr>
      <vt:lpstr>PowerPoint Presentation</vt:lpstr>
      <vt:lpstr>Stack Application-(infix-to-prefix conversion)</vt:lpstr>
      <vt:lpstr>PowerPoint Presentation</vt:lpstr>
      <vt:lpstr>PowerPoint Presentation</vt:lpstr>
      <vt:lpstr>Stack Application-(postfix-to-infix conversion)</vt:lpstr>
      <vt:lpstr>PowerPoint Presentation</vt:lpstr>
      <vt:lpstr>Stack Application-(prefix-to-infix conversion)</vt:lpstr>
      <vt:lpstr>PowerPoint Presentation</vt:lpstr>
      <vt:lpstr>Stack Application-(prefix-to-postfix conversion)</vt:lpstr>
      <vt:lpstr>Stack Application-(postfix-to-pretfix conversion)</vt:lpstr>
      <vt:lpstr>Other 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Windows User</cp:lastModifiedBy>
  <cp:revision>452</cp:revision>
  <dcterms:created xsi:type="dcterms:W3CDTF">2006-08-16T00:00:00Z</dcterms:created>
  <dcterms:modified xsi:type="dcterms:W3CDTF">2021-12-01T14:01:02Z</dcterms:modified>
</cp:coreProperties>
</file>