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308" r:id="rId4"/>
    <p:sldId id="290" r:id="rId5"/>
    <p:sldId id="306" r:id="rId6"/>
    <p:sldId id="309" r:id="rId7"/>
    <p:sldId id="293" r:id="rId8"/>
    <p:sldId id="291" r:id="rId9"/>
    <p:sldId id="303" r:id="rId10"/>
    <p:sldId id="296" r:id="rId11"/>
    <p:sldId id="310" r:id="rId12"/>
    <p:sldId id="311" r:id="rId13"/>
    <p:sldId id="314" r:id="rId14"/>
    <p:sldId id="298" r:id="rId15"/>
    <p:sldId id="312" r:id="rId16"/>
    <p:sldId id="300" r:id="rId17"/>
    <p:sldId id="313" r:id="rId18"/>
    <p:sldId id="302" r:id="rId19"/>
    <p:sldId id="28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10F4B-8399-4593-BE80-4917AB330D4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9D356-9898-4091-B7D4-B18CEC11F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3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9D356-9898-4091-B7D4-B18CEC11F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1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2CB8-30A0-4C2D-91B5-73AC20275DCC}" type="datetime1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0407-2BD9-460B-808E-44286D7EC802}" type="datetime1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136D-CD44-4EC0-9C3D-85E8C4D62FB9}" type="datetime1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9F16-9C02-4181-AB5B-3C57F8BC2AF0}" type="datetime1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91E6-66BA-4D45-B1B3-81C2FC384583}" type="datetime1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7106-5C34-4E72-99E2-1FCDCF32ED0F}" type="datetime1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9D2BC-E0E3-4407-8ADF-1C853B84C5BE}" type="datetime1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4D31-501C-43DF-B557-7FC61A32FFAF}" type="datetime1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91C03-5F38-41F2-94AD-F4180F46B54A}" type="datetime1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B1AB2-53D0-4BB6-83E5-1F6DCC8BB7C1}" type="datetime1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3018-9A56-4323-A62C-FC57C17EAFD7}" type="datetime1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D714345-0C9F-4D0C-9F13-70BEE31C14D0}" type="datetime1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DaTa</a:t>
            </a:r>
            <a:r>
              <a:rPr lang="en-US" dirty="0" smtClean="0"/>
              <a:t>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Circular Queue Data Structure</a:t>
            </a:r>
          </a:p>
          <a:p>
            <a:endParaRPr lang="en-US" dirty="0"/>
          </a:p>
          <a:p>
            <a:r>
              <a:rPr lang="en-US" dirty="0"/>
              <a:t>By</a:t>
            </a:r>
          </a:p>
          <a:p>
            <a:r>
              <a:rPr lang="en-US" dirty="0"/>
              <a:t>Zainab </a:t>
            </a:r>
            <a:r>
              <a:rPr lang="en-US" dirty="0" smtClean="0"/>
              <a:t>Malik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0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of </a:t>
            </a:r>
            <a:r>
              <a:rPr lang="en-US" dirty="0" smtClean="0"/>
              <a:t>Queue-</a:t>
            </a:r>
            <a:r>
              <a:rPr lang="en-US" dirty="0" err="1" smtClean="0"/>
              <a:t>Dequeue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Dequeue</a:t>
            </a:r>
            <a:r>
              <a:rPr lang="en-US" dirty="0" smtClean="0"/>
              <a:t> (queue):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dirty="0" smtClean="0"/>
              <a:t>Queue </a:t>
            </a:r>
            <a:r>
              <a:rPr lang="en-US" dirty="0"/>
              <a:t>is already empty</a:t>
            </a:r>
            <a:r>
              <a:rPr lang="en-US" dirty="0" smtClean="0">
                <a:solidFill>
                  <a:srgbClr val="00B050"/>
                </a:solidFill>
              </a:rPr>
              <a:t>: // front==rear==-1</a:t>
            </a:r>
            <a:endParaRPr lang="en-US" dirty="0">
              <a:solidFill>
                <a:srgbClr val="00B05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   Display </a:t>
            </a:r>
            <a:r>
              <a:rPr lang="en-US" dirty="0"/>
              <a:t>an error of “underflow”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there is only one element in the queue </a:t>
            </a:r>
            <a:r>
              <a:rPr lang="en-US" dirty="0" smtClean="0">
                <a:solidFill>
                  <a:srgbClr val="00B050"/>
                </a:solidFill>
              </a:rPr>
              <a:t>//front==rear &amp;&amp; </a:t>
            </a:r>
            <a:r>
              <a:rPr lang="en-US" dirty="0" smtClean="0">
                <a:solidFill>
                  <a:srgbClr val="FF0000"/>
                </a:solidFill>
              </a:rPr>
              <a:t>front!=1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  Save value of front index in a variable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  Set front and rear both to -1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  Return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there are more than one elements with conditions</a:t>
            </a:r>
            <a:r>
              <a:rPr lang="en-US" dirty="0">
                <a:solidFill>
                  <a:srgbClr val="00B050"/>
                </a:solidFill>
              </a:rPr>
              <a:t> front==size-1 &amp;&amp;</a:t>
            </a:r>
            <a:r>
              <a:rPr lang="en-US" dirty="0">
                <a:solidFill>
                  <a:srgbClr val="FF0000"/>
                </a:solidFill>
              </a:rPr>
              <a:t>front&gt;rear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   Save value of front index in a variable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   set front=0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   Return </a:t>
            </a:r>
            <a:r>
              <a:rPr lang="en-US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there are more than one elements with conditions </a:t>
            </a:r>
            <a:r>
              <a:rPr lang="en-US" dirty="0" smtClean="0">
                <a:solidFill>
                  <a:srgbClr val="00B050"/>
                </a:solidFill>
              </a:rPr>
              <a:t>front &lt; size-1 (else)</a:t>
            </a:r>
            <a:endParaRPr lang="en-US" dirty="0">
              <a:solidFill>
                <a:srgbClr val="00B05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   Save value of front index in a variable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   Increment front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   Return Data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897969"/>
              </p:ext>
            </p:extLst>
          </p:nvPr>
        </p:nvGraphicFramePr>
        <p:xfrm>
          <a:off x="838200" y="457200"/>
          <a:ext cx="7848602" cy="65272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5943"/>
                <a:gridCol w="277470"/>
                <a:gridCol w="121560"/>
                <a:gridCol w="671229"/>
                <a:gridCol w="713510"/>
                <a:gridCol w="410810"/>
                <a:gridCol w="684680"/>
                <a:gridCol w="684680"/>
                <a:gridCol w="684680"/>
                <a:gridCol w="684680"/>
                <a:gridCol w="684680"/>
                <a:gridCol w="684680"/>
              </a:tblGrid>
              <a:tr h="670112">
                <a:tc gridSpan="12">
                  <a:txBody>
                    <a:bodyPr/>
                    <a:lstStyle/>
                    <a:p>
                      <a:pPr algn="ctr"/>
                      <a:r>
                        <a:rPr lang="en-US" sz="4000" kern="1200" spc="-100" baseline="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QUEUE- </a:t>
                      </a:r>
                      <a:r>
                        <a:rPr lang="en-US" sz="4000" kern="1200" spc="-100" baseline="0" dirty="0" err="1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Dequeue</a:t>
                      </a:r>
                      <a:r>
                        <a:rPr lang="en-US" sz="4000" kern="1200" spc="-100" baseline="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 Operation</a:t>
                      </a:r>
                      <a:endParaRPr lang="en-US" sz="4000" kern="1200" spc="-100" baseline="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3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Operation</a:t>
                      </a:r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Rear 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front</a:t>
                      </a:r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</a:t>
                      </a:r>
                      <a:endParaRPr lang="en-US" sz="1400" b="1" dirty="0"/>
                    </a:p>
                  </a:txBody>
                  <a:tcPr/>
                </a:tc>
              </a:tr>
              <a:tr h="3496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624">
                <a:tc gridSpan="12"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underflow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624">
                <a:tc gridSpan="12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62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Dequeue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-2</a:t>
                      </a:r>
                      <a:r>
                        <a:rPr lang="en-US" strike="noStrike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-2</a:t>
                      </a:r>
                      <a:r>
                        <a:rPr lang="en-US" dirty="0" smtClean="0"/>
                        <a:t> -1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624">
                <a:tc gridSpan="12">
                  <a:txBody>
                    <a:bodyPr/>
                    <a:lstStyle/>
                    <a:p>
                      <a:r>
                        <a:rPr lang="en-US" dirty="0" smtClean="0"/>
                        <a:t>Save front value as Data, set</a:t>
                      </a:r>
                      <a:r>
                        <a:rPr lang="en-US" baseline="0" dirty="0" smtClean="0"/>
                        <a:t> rear and front both at -1and then return Data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6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6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Dequeue</a:t>
                      </a:r>
                      <a:r>
                        <a:rPr lang="en-US" dirty="0" smtClean="0"/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624">
                <a:tc gridSpan="1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b="1" dirty="0" smtClean="0"/>
                        <a:t>front &lt; rear: </a:t>
                      </a:r>
                      <a:r>
                        <a:rPr lang="en-US" dirty="0" smtClean="0"/>
                        <a:t>Save front value as Data, increment</a:t>
                      </a:r>
                      <a:r>
                        <a:rPr lang="en-US" baseline="0" dirty="0" smtClean="0"/>
                        <a:t> front and then return Data</a:t>
                      </a:r>
                      <a:endParaRPr 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6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6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Dequeue</a:t>
                      </a:r>
                      <a:r>
                        <a:rPr lang="en-US" dirty="0" smtClean="0"/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 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dirty="0" smtClean="0"/>
                        <a:t> 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1841">
                <a:tc gridSpan="1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b="1" dirty="0" smtClean="0"/>
                        <a:t>front &lt; rear: </a:t>
                      </a:r>
                      <a:r>
                        <a:rPr lang="en-US" dirty="0" smtClean="0"/>
                        <a:t>Save front value as Data, increment</a:t>
                      </a:r>
                      <a:r>
                        <a:rPr lang="en-US" baseline="0" dirty="0" smtClean="0"/>
                        <a:t> front and then return Data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6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Dequeue</a:t>
                      </a:r>
                      <a:r>
                        <a:rPr lang="en-US" dirty="0" smtClean="0"/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strike="noStrike" dirty="0" smtClean="0"/>
                        <a:t>1</a:t>
                      </a:r>
                      <a:endParaRPr lang="en-US" u="none" strike="noStrik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dirty="0" smtClean="0"/>
                        <a:t>  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874059">
                <a:tc gridSpan="1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b="1" dirty="0" smtClean="0"/>
                        <a:t>front == size-1: </a:t>
                      </a:r>
                      <a:r>
                        <a:rPr lang="en-US" dirty="0" smtClean="0"/>
                        <a:t>Save front value as Data, set</a:t>
                      </a:r>
                      <a:r>
                        <a:rPr lang="en-US" baseline="0" dirty="0" smtClean="0"/>
                        <a:t> front=0 and then return Data</a:t>
                      </a:r>
                      <a:endParaRPr lang="en-US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03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288976"/>
              </p:ext>
            </p:extLst>
          </p:nvPr>
        </p:nvGraphicFramePr>
        <p:xfrm>
          <a:off x="838198" y="182880"/>
          <a:ext cx="7848602" cy="7319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5943"/>
                <a:gridCol w="277470"/>
                <a:gridCol w="121560"/>
                <a:gridCol w="671229"/>
                <a:gridCol w="713510"/>
                <a:gridCol w="410810"/>
                <a:gridCol w="684680"/>
                <a:gridCol w="684680"/>
                <a:gridCol w="684680"/>
                <a:gridCol w="684680"/>
                <a:gridCol w="684680"/>
                <a:gridCol w="684680"/>
              </a:tblGrid>
              <a:tr h="670112">
                <a:tc gridSpan="12">
                  <a:txBody>
                    <a:bodyPr/>
                    <a:lstStyle/>
                    <a:p>
                      <a:pPr algn="ctr"/>
                      <a:r>
                        <a:rPr lang="en-US" sz="3200" kern="1200" spc="-100" baseline="0" dirty="0" err="1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Enqueue</a:t>
                      </a:r>
                      <a:r>
                        <a:rPr lang="en-US" sz="3200" kern="1200" spc="-100" baseline="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 - </a:t>
                      </a:r>
                      <a:r>
                        <a:rPr lang="en-US" sz="3200" kern="1200" spc="-100" baseline="0" dirty="0" err="1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Dequeue</a:t>
                      </a:r>
                      <a:r>
                        <a:rPr lang="en-US" sz="3200" kern="1200" spc="-100" baseline="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 Operations</a:t>
                      </a:r>
                      <a:endParaRPr lang="en-US" sz="3200" kern="1200" spc="-100" baseline="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3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Operation</a:t>
                      </a:r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Rear 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front</a:t>
                      </a:r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</a:t>
                      </a:r>
                      <a:endParaRPr lang="en-US" sz="1400" b="1" dirty="0"/>
                    </a:p>
                  </a:txBody>
                  <a:tcPr/>
                </a:tc>
              </a:tr>
              <a:tr h="34962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Dequeue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 smtClean="0"/>
                        <a:t>  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624">
                <a:tc gridSpan="12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62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Dequeue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trike="noStrike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trike="noStrike" baseline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-2</a:t>
                      </a:r>
                      <a:r>
                        <a:rPr lang="en-US" dirty="0" smtClean="0"/>
                        <a:t> 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6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6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Enqueue</a:t>
                      </a:r>
                      <a:r>
                        <a:rPr lang="en-US" dirty="0" smtClean="0"/>
                        <a:t>(g)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dirty="0" smtClean="0"/>
                        <a:t>  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6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6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Dequeue</a:t>
                      </a:r>
                      <a:r>
                        <a:rPr lang="en-US" dirty="0" smtClean="0"/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 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dirty="0" smtClean="0"/>
                        <a:t> 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176">
                <a:tc gridSpan="1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6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Enqueue</a:t>
                      </a:r>
                      <a:r>
                        <a:rPr lang="en-US" dirty="0" smtClean="0"/>
                        <a:t>(b)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strike="sngStrike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u="none" strike="noStrike" dirty="0" smtClean="0"/>
                        <a:t>  1</a:t>
                      </a:r>
                      <a:endParaRPr lang="en-US" u="none" strike="noStrik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6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none" strike="noStrik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6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Enqueue</a:t>
                      </a:r>
                      <a:r>
                        <a:rPr lang="en-US" dirty="0" smtClean="0"/>
                        <a:t>(j)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strike="sng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u="none" strike="noStrike" dirty="0" smtClean="0"/>
                        <a:t> 2</a:t>
                      </a:r>
                      <a:endParaRPr lang="en-US" u="none" strike="noStrik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6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none" strike="noStrik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6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Enqueue</a:t>
                      </a:r>
                      <a:r>
                        <a:rPr lang="en-US" dirty="0" smtClean="0"/>
                        <a:t>(k)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strike="sngStrike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u="none" strike="noStrike" dirty="0" smtClean="0"/>
                        <a:t>  3</a:t>
                      </a:r>
                      <a:endParaRPr lang="en-US" u="none" strike="noStrik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6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none" strike="noStrik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6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Dequeue</a:t>
                      </a:r>
                      <a:r>
                        <a:rPr lang="en-US" dirty="0" smtClean="0"/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strike="noStrike" dirty="0" smtClean="0"/>
                        <a:t>3</a:t>
                      </a:r>
                      <a:endParaRPr lang="en-US" u="none" strike="noStrik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dirty="0" smtClean="0"/>
                        <a:t>  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059">
                <a:tc gridSpan="1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3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356663"/>
              </p:ext>
            </p:extLst>
          </p:nvPr>
        </p:nvGraphicFramePr>
        <p:xfrm>
          <a:off x="457201" y="1143000"/>
          <a:ext cx="8458199" cy="3062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6650"/>
                <a:gridCol w="369914"/>
                <a:gridCol w="949435"/>
                <a:gridCol w="387130"/>
                <a:gridCol w="668282"/>
                <a:gridCol w="697744"/>
                <a:gridCol w="401732"/>
                <a:gridCol w="669552"/>
                <a:gridCol w="669552"/>
                <a:gridCol w="669552"/>
                <a:gridCol w="669552"/>
                <a:gridCol w="669552"/>
                <a:gridCol w="669552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Total </a:t>
                      </a:r>
                      <a:r>
                        <a:rPr lang="en-US" sz="1400" b="1" dirty="0" err="1" smtClean="0"/>
                        <a:t>Enqueue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Total </a:t>
                      </a:r>
                      <a:r>
                        <a:rPr lang="en-US" sz="1400" b="1" dirty="0" err="1" smtClean="0"/>
                        <a:t>Dequeue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Rear 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front</a:t>
                      </a:r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</a:t>
                      </a:r>
                      <a:endParaRPr lang="en-US" sz="1400" b="1" dirty="0"/>
                    </a:p>
                  </a:txBody>
                  <a:tcPr/>
                </a:tc>
              </a:tr>
              <a:tr h="3496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DD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6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9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96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HH</a:t>
                      </a:r>
                      <a:endParaRPr lang="en-US" strike="noStrik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MM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6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6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6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624">
                <a:tc>
                  <a:txBody>
                    <a:bodyPr/>
                    <a:lstStyle/>
                    <a:p>
                      <a:endParaRPr lang="en-US" u="none" strike="noStrik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u="none" strike="noStrik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u="none" strike="noStrik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u="none" strike="noStrike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u="none" strike="noStrik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MM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15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of </a:t>
            </a:r>
            <a:r>
              <a:rPr lang="en-US" dirty="0" smtClean="0"/>
              <a:t>Queue-</a:t>
            </a:r>
            <a:r>
              <a:rPr lang="en-US" dirty="0" err="1" smtClean="0"/>
              <a:t>isFull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7505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/>
              <a:t>isFull</a:t>
            </a:r>
            <a:r>
              <a:rPr lang="en-US" sz="1800" b="1" dirty="0" smtClean="0"/>
              <a:t>():</a:t>
            </a:r>
            <a:endParaRPr lang="en-US" sz="1800" b="1" dirty="0"/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If front=0 &amp;&amp; rear==size-1 or rear+1==front: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    Return </a:t>
            </a:r>
            <a:r>
              <a:rPr lang="en-US" sz="1600" dirty="0"/>
              <a:t>true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Otherwise: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    Return false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259091"/>
              </p:ext>
            </p:extLst>
          </p:nvPr>
        </p:nvGraphicFramePr>
        <p:xfrm>
          <a:off x="762000" y="2961430"/>
          <a:ext cx="785336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9265"/>
                <a:gridCol w="427826"/>
                <a:gridCol w="622301"/>
                <a:gridCol w="700088"/>
                <a:gridCol w="403082"/>
                <a:gridCol w="671800"/>
                <a:gridCol w="671800"/>
                <a:gridCol w="671800"/>
                <a:gridCol w="671800"/>
                <a:gridCol w="671800"/>
                <a:gridCol w="671800"/>
              </a:tblGrid>
              <a:tr h="28383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Operation</a:t>
                      </a:r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Rear 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front</a:t>
                      </a:r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</a:t>
                      </a:r>
                      <a:endParaRPr lang="en-US" sz="1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4060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isFull</a:t>
                      </a:r>
                      <a:r>
                        <a:rPr lang="en-US" dirty="0" smtClean="0"/>
                        <a:t>()-True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272788"/>
              </p:ext>
            </p:extLst>
          </p:nvPr>
        </p:nvGraphicFramePr>
        <p:xfrm>
          <a:off x="762003" y="4978110"/>
          <a:ext cx="7829546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9096"/>
                <a:gridCol w="388066"/>
                <a:gridCol w="632691"/>
                <a:gridCol w="711778"/>
                <a:gridCol w="409813"/>
                <a:gridCol w="683017"/>
                <a:gridCol w="683017"/>
                <a:gridCol w="683017"/>
                <a:gridCol w="683017"/>
                <a:gridCol w="683017"/>
                <a:gridCol w="683017"/>
              </a:tblGrid>
              <a:tr h="28383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Operation</a:t>
                      </a:r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Rear 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front</a:t>
                      </a:r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</a:t>
                      </a:r>
                      <a:endParaRPr lang="en-US" sz="1400" b="1" dirty="0"/>
                    </a:p>
                  </a:txBody>
                  <a:tcPr/>
                </a:tc>
              </a:tr>
              <a:tr h="340604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isFull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()- False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700989"/>
              </p:ext>
            </p:extLst>
          </p:nvPr>
        </p:nvGraphicFramePr>
        <p:xfrm>
          <a:off x="762000" y="3935885"/>
          <a:ext cx="7820025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1225"/>
                <a:gridCol w="426768"/>
                <a:gridCol w="620762"/>
                <a:gridCol w="698357"/>
                <a:gridCol w="402085"/>
                <a:gridCol w="670138"/>
                <a:gridCol w="670138"/>
                <a:gridCol w="670138"/>
                <a:gridCol w="670138"/>
                <a:gridCol w="670138"/>
                <a:gridCol w="670138"/>
              </a:tblGrid>
              <a:tr h="28383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Operation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Rear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front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4060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isFull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()-False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080095"/>
              </p:ext>
            </p:extLst>
          </p:nvPr>
        </p:nvGraphicFramePr>
        <p:xfrm>
          <a:off x="766765" y="5921525"/>
          <a:ext cx="7829546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9096"/>
                <a:gridCol w="388066"/>
                <a:gridCol w="632691"/>
                <a:gridCol w="711778"/>
                <a:gridCol w="409813"/>
                <a:gridCol w="683017"/>
                <a:gridCol w="683017"/>
                <a:gridCol w="683017"/>
                <a:gridCol w="683017"/>
                <a:gridCol w="683017"/>
                <a:gridCol w="683017"/>
              </a:tblGrid>
              <a:tr h="28383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Operation</a:t>
                      </a:r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Rear 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front</a:t>
                      </a:r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US" sz="14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</a:t>
                      </a:r>
                      <a:endParaRPr lang="en-US" sz="1400" b="1" dirty="0"/>
                    </a:p>
                  </a:txBody>
                  <a:tcPr/>
                </a:tc>
              </a:tr>
              <a:tr h="340604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isFull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()- True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4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of </a:t>
            </a:r>
            <a:r>
              <a:rPr lang="en-US" dirty="0" smtClean="0"/>
              <a:t>Queue-</a:t>
            </a:r>
            <a:r>
              <a:rPr lang="en-US" dirty="0" err="1" smtClean="0"/>
              <a:t>isFull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7505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/>
              <a:t>isEmpty</a:t>
            </a:r>
            <a:r>
              <a:rPr lang="en-US" sz="1800" b="1" dirty="0"/>
              <a:t>():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If rear and front are at -1: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    Return true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Otherwise: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    Return false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592792"/>
              </p:ext>
            </p:extLst>
          </p:nvPr>
        </p:nvGraphicFramePr>
        <p:xfrm>
          <a:off x="681037" y="3116734"/>
          <a:ext cx="8005763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1658"/>
                <a:gridCol w="436128"/>
                <a:gridCol w="634377"/>
                <a:gridCol w="713674"/>
                <a:gridCol w="633726"/>
                <a:gridCol w="462015"/>
                <a:gridCol w="684837"/>
                <a:gridCol w="684837"/>
                <a:gridCol w="684837"/>
                <a:gridCol w="684837"/>
                <a:gridCol w="684837"/>
              </a:tblGrid>
              <a:tr h="28383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Operation</a:t>
                      </a:r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Rear 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front</a:t>
                      </a:r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</a:tr>
              <a:tr h="34060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isEmpty</a:t>
                      </a:r>
                      <a:r>
                        <a:rPr lang="en-US" dirty="0" smtClean="0"/>
                        <a:t>()-True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334059"/>
              </p:ext>
            </p:extLst>
          </p:nvPr>
        </p:nvGraphicFramePr>
        <p:xfrm>
          <a:off x="661987" y="4908422"/>
          <a:ext cx="802481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28"/>
                <a:gridCol w="397744"/>
                <a:gridCol w="648470"/>
                <a:gridCol w="729530"/>
                <a:gridCol w="734141"/>
                <a:gridCol w="385944"/>
                <a:gridCol w="700051"/>
                <a:gridCol w="700051"/>
                <a:gridCol w="700051"/>
                <a:gridCol w="700051"/>
                <a:gridCol w="700051"/>
              </a:tblGrid>
              <a:tr h="28383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Operation</a:t>
                      </a:r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Rear 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front</a:t>
                      </a:r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</a:t>
                      </a:r>
                      <a:endParaRPr lang="en-US" sz="1400" b="1" dirty="0"/>
                    </a:p>
                  </a:txBody>
                  <a:tcPr/>
                </a:tc>
              </a:tr>
              <a:tr h="34060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isEmpty</a:t>
                      </a:r>
                      <a:r>
                        <a:rPr lang="en-US" sz="1400" dirty="0" smtClean="0"/>
                        <a:t>()-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678863"/>
              </p:ext>
            </p:extLst>
          </p:nvPr>
        </p:nvGraphicFramePr>
        <p:xfrm>
          <a:off x="681039" y="3935885"/>
          <a:ext cx="8005765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0445"/>
                <a:gridCol w="436904"/>
                <a:gridCol w="635506"/>
                <a:gridCol w="714944"/>
                <a:gridCol w="641762"/>
                <a:gridCol w="455929"/>
                <a:gridCol w="686055"/>
                <a:gridCol w="686055"/>
                <a:gridCol w="686055"/>
                <a:gridCol w="686055"/>
                <a:gridCol w="686055"/>
              </a:tblGrid>
              <a:tr h="28383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Operation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Rear 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front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40604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isEmpty</a:t>
                      </a:r>
                      <a:r>
                        <a:rPr lang="en-US" sz="1600" dirty="0" smtClean="0"/>
                        <a:t>()-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20032"/>
              </p:ext>
            </p:extLst>
          </p:nvPr>
        </p:nvGraphicFramePr>
        <p:xfrm>
          <a:off x="661990" y="5921525"/>
          <a:ext cx="8024811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728"/>
                <a:gridCol w="397744"/>
                <a:gridCol w="648470"/>
                <a:gridCol w="729529"/>
                <a:gridCol w="734139"/>
                <a:gridCol w="385946"/>
                <a:gridCol w="700051"/>
                <a:gridCol w="700051"/>
                <a:gridCol w="700051"/>
                <a:gridCol w="700051"/>
                <a:gridCol w="700051"/>
              </a:tblGrid>
              <a:tr h="28383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Operation</a:t>
                      </a:r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Rear 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front</a:t>
                      </a:r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US" sz="14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</a:t>
                      </a:r>
                      <a:endParaRPr lang="en-US" sz="1400" b="1" dirty="0"/>
                    </a:p>
                  </a:txBody>
                  <a:tcPr/>
                </a:tc>
              </a:tr>
              <a:tr h="34060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isEmpty</a:t>
                      </a:r>
                      <a:r>
                        <a:rPr lang="en-US" sz="1400" dirty="0" smtClean="0"/>
                        <a:t>()-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54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of </a:t>
            </a:r>
            <a:r>
              <a:rPr lang="en-US" dirty="0" smtClean="0"/>
              <a:t>Queue-</a:t>
            </a:r>
            <a:r>
              <a:rPr lang="en-US" dirty="0" err="1" smtClean="0"/>
              <a:t>frontValue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frontValue</a:t>
            </a:r>
            <a:r>
              <a:rPr lang="en-US" dirty="0" smtClean="0"/>
              <a:t>():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dirty="0" smtClean="0"/>
              <a:t>rear and front are </a:t>
            </a:r>
            <a:r>
              <a:rPr lang="en-US" dirty="0"/>
              <a:t>at -1: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   Display </a:t>
            </a:r>
            <a:r>
              <a:rPr lang="en-US" dirty="0"/>
              <a:t>error “underflow”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Otherwise: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   Return </a:t>
            </a:r>
            <a:r>
              <a:rPr lang="en-US" dirty="0"/>
              <a:t>value at </a:t>
            </a:r>
            <a:r>
              <a:rPr lang="en-US" dirty="0" smtClean="0"/>
              <a:t>front </a:t>
            </a:r>
            <a:r>
              <a:rPr lang="en-US" dirty="0"/>
              <a:t>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463039"/>
              </p:ext>
            </p:extLst>
          </p:nvPr>
        </p:nvGraphicFramePr>
        <p:xfrm>
          <a:off x="569118" y="4076700"/>
          <a:ext cx="8005763" cy="94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1658"/>
                <a:gridCol w="436128"/>
                <a:gridCol w="634377"/>
                <a:gridCol w="713674"/>
                <a:gridCol w="410904"/>
                <a:gridCol w="684837"/>
                <a:gridCol w="684837"/>
                <a:gridCol w="684837"/>
                <a:gridCol w="684837"/>
                <a:gridCol w="684837"/>
                <a:gridCol w="684837"/>
              </a:tblGrid>
              <a:tr h="28383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Operation</a:t>
                      </a:r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Rear 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front</a:t>
                      </a:r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</a:tr>
              <a:tr h="34060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frontValue</a:t>
                      </a:r>
                      <a:r>
                        <a:rPr lang="en-US" dirty="0" smtClean="0"/>
                        <a:t>()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531158"/>
              </p:ext>
            </p:extLst>
          </p:nvPr>
        </p:nvGraphicFramePr>
        <p:xfrm>
          <a:off x="569118" y="5442585"/>
          <a:ext cx="793432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362"/>
                <a:gridCol w="393259"/>
                <a:gridCol w="641158"/>
                <a:gridCol w="721303"/>
                <a:gridCol w="415297"/>
                <a:gridCol w="692157"/>
                <a:gridCol w="692157"/>
                <a:gridCol w="692157"/>
                <a:gridCol w="692157"/>
                <a:gridCol w="692157"/>
                <a:gridCol w="692157"/>
              </a:tblGrid>
              <a:tr h="28383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Operation</a:t>
                      </a:r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Rear 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front</a:t>
                      </a:r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US" sz="14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</a:t>
                      </a:r>
                      <a:endParaRPr lang="en-US" sz="1400" b="1" dirty="0"/>
                    </a:p>
                  </a:txBody>
                  <a:tcPr/>
                </a:tc>
              </a:tr>
              <a:tr h="3406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frontValue</a:t>
                      </a:r>
                      <a:r>
                        <a:rPr lang="en-US" sz="1800" dirty="0" smtClean="0"/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40604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US" sz="24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9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of </a:t>
            </a:r>
            <a:r>
              <a:rPr lang="en-US" dirty="0" smtClean="0"/>
              <a:t>Queue-</a:t>
            </a:r>
            <a:r>
              <a:rPr lang="en-US" dirty="0" err="1" smtClean="0"/>
              <a:t>rearValue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rearValue</a:t>
            </a:r>
            <a:r>
              <a:rPr lang="en-US" dirty="0" smtClean="0"/>
              <a:t>():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dirty="0" smtClean="0"/>
              <a:t>rear and front are </a:t>
            </a:r>
            <a:r>
              <a:rPr lang="en-US" dirty="0"/>
              <a:t>at -1: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   Display </a:t>
            </a:r>
            <a:r>
              <a:rPr lang="en-US" dirty="0"/>
              <a:t>error “underflow”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Otherwise: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   Return </a:t>
            </a:r>
            <a:r>
              <a:rPr lang="en-US" dirty="0"/>
              <a:t>value at </a:t>
            </a:r>
            <a:r>
              <a:rPr lang="en-US" dirty="0" smtClean="0"/>
              <a:t>rear </a:t>
            </a:r>
            <a:r>
              <a:rPr lang="en-US" dirty="0"/>
              <a:t>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262827"/>
              </p:ext>
            </p:extLst>
          </p:nvPr>
        </p:nvGraphicFramePr>
        <p:xfrm>
          <a:off x="569118" y="4076700"/>
          <a:ext cx="8005763" cy="94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1658"/>
                <a:gridCol w="436128"/>
                <a:gridCol w="634377"/>
                <a:gridCol w="713674"/>
                <a:gridCol w="410904"/>
                <a:gridCol w="684837"/>
                <a:gridCol w="684837"/>
                <a:gridCol w="684837"/>
                <a:gridCol w="684837"/>
                <a:gridCol w="684837"/>
                <a:gridCol w="684837"/>
              </a:tblGrid>
              <a:tr h="28383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Operation</a:t>
                      </a:r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Rear 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front</a:t>
                      </a:r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</a:t>
                      </a:r>
                      <a:endParaRPr lang="en-US" sz="1400" b="1" dirty="0"/>
                    </a:p>
                  </a:txBody>
                  <a:tcPr>
                    <a:noFill/>
                  </a:tcPr>
                </a:tc>
              </a:tr>
              <a:tr h="34060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rearValue</a:t>
                      </a:r>
                      <a:r>
                        <a:rPr lang="en-US" dirty="0" smtClean="0"/>
                        <a:t>()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203282"/>
              </p:ext>
            </p:extLst>
          </p:nvPr>
        </p:nvGraphicFramePr>
        <p:xfrm>
          <a:off x="569118" y="5442585"/>
          <a:ext cx="793432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362"/>
                <a:gridCol w="393259"/>
                <a:gridCol w="641158"/>
                <a:gridCol w="721303"/>
                <a:gridCol w="415297"/>
                <a:gridCol w="692157"/>
                <a:gridCol w="692157"/>
                <a:gridCol w="692157"/>
                <a:gridCol w="692157"/>
                <a:gridCol w="692157"/>
                <a:gridCol w="692157"/>
              </a:tblGrid>
              <a:tr h="28383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Operation</a:t>
                      </a:r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Rear 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front</a:t>
                      </a:r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US" sz="14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</a:t>
                      </a:r>
                      <a:endParaRPr lang="en-US" sz="1400" b="1" dirty="0"/>
                    </a:p>
                  </a:txBody>
                  <a:tcPr/>
                </a:tc>
              </a:tr>
              <a:tr h="3406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rearValue</a:t>
                      </a:r>
                      <a:r>
                        <a:rPr lang="en-US" sz="1800" dirty="0" smtClean="0"/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40604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endParaRPr lang="en-US" sz="24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9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08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Queue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used in all those application where FIFO/LILO order is mandatory.</a:t>
            </a:r>
          </a:p>
          <a:p>
            <a:r>
              <a:rPr lang="en-US" dirty="0" smtClean="0"/>
              <a:t>It is used for scheduling purpose</a:t>
            </a:r>
          </a:p>
          <a:p>
            <a:r>
              <a:rPr lang="en-US" dirty="0" smtClean="0"/>
              <a:t>It can be used for buffering of data packets, where order of packets must be maintained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3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29000" y="2743200"/>
            <a:ext cx="23622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9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Limitation of Linear Queue</a:t>
            </a:r>
          </a:p>
          <a:p>
            <a:pPr lvl="0"/>
            <a:r>
              <a:rPr lang="en-US" dirty="0" smtClean="0"/>
              <a:t>Introduction to Circular Queue </a:t>
            </a:r>
          </a:p>
          <a:p>
            <a:pPr lvl="1"/>
            <a:r>
              <a:rPr lang="en-US" dirty="0" smtClean="0"/>
              <a:t>Properties of </a:t>
            </a:r>
            <a:r>
              <a:rPr lang="en-US" dirty="0"/>
              <a:t>a </a:t>
            </a:r>
            <a:r>
              <a:rPr lang="en-US" dirty="0" smtClean="0"/>
              <a:t>Circular Queue </a:t>
            </a:r>
          </a:p>
          <a:p>
            <a:pPr lvl="1"/>
            <a:r>
              <a:rPr lang="en-US" dirty="0" smtClean="0"/>
              <a:t>Operations of Circular Queue </a:t>
            </a:r>
          </a:p>
          <a:p>
            <a:pPr lvl="1"/>
            <a:r>
              <a:rPr lang="en-US" dirty="0" smtClean="0"/>
              <a:t>Applications of Circular Queue</a:t>
            </a:r>
          </a:p>
          <a:p>
            <a:pPr marL="548640" lvl="2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5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Linear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3525"/>
            <a:ext cx="8229600" cy="4876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The only limitation of a linear queue is that- If the last position of the queue is occupied, it is not possible to </a:t>
            </a:r>
            <a:r>
              <a:rPr lang="en-US" dirty="0" err="1" smtClean="0"/>
              <a:t>enqueue</a:t>
            </a:r>
            <a:r>
              <a:rPr lang="en-US" dirty="0" smtClean="0"/>
              <a:t> anymore elements even though some positions are vacant.</a:t>
            </a:r>
          </a:p>
          <a:p>
            <a:pPr marL="628650" indent="0"/>
            <a:endParaRPr lang="en-US" dirty="0"/>
          </a:p>
          <a:p>
            <a:pPr marL="628650" indent="0"/>
            <a:endParaRPr lang="en-US" dirty="0" smtClean="0"/>
          </a:p>
          <a:p>
            <a:pPr marL="628650" indent="0"/>
            <a:endParaRPr lang="en-US" dirty="0"/>
          </a:p>
          <a:p>
            <a:pPr marL="628650" indent="0"/>
            <a:endParaRPr lang="en-US" dirty="0" smtClean="0"/>
          </a:p>
          <a:p>
            <a:pPr marL="57150" indent="228600"/>
            <a:r>
              <a:rPr lang="en-US" sz="2800" b="1" dirty="0" smtClean="0"/>
              <a:t>Solution</a:t>
            </a:r>
            <a:r>
              <a:rPr lang="en-US" sz="2800" b="1" dirty="0"/>
              <a:t>: Circular Queue</a:t>
            </a:r>
          </a:p>
          <a:p>
            <a:pPr marL="331470" lvl="1" indent="228600"/>
            <a:r>
              <a:rPr lang="en-US" dirty="0" smtClean="0"/>
              <a:t>This limitation can be overcome by moving the rear back to index ‘0’, if front is &gt;0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567746"/>
              </p:ext>
            </p:extLst>
          </p:nvPr>
        </p:nvGraphicFramePr>
        <p:xfrm>
          <a:off x="559595" y="3331845"/>
          <a:ext cx="8024809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0651"/>
                <a:gridCol w="445818"/>
                <a:gridCol w="648471"/>
                <a:gridCol w="729530"/>
                <a:gridCol w="420033"/>
                <a:gridCol w="700051"/>
                <a:gridCol w="700051"/>
                <a:gridCol w="700051"/>
                <a:gridCol w="700051"/>
                <a:gridCol w="700051"/>
                <a:gridCol w="700051"/>
              </a:tblGrid>
              <a:tr h="28383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Operation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Rear 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front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6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rgbClr val="FF0000"/>
                          </a:solidFill>
                        </a:rPr>
                        <a:t>Enqueue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(g)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604">
                <a:tc gridSpan="11"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Error: Queue</a:t>
                      </a:r>
                      <a:r>
                        <a:rPr lang="en-US" sz="2000" b="1" baseline="0" dirty="0" smtClean="0">
                          <a:solidFill>
                            <a:srgbClr val="FF0000"/>
                          </a:solidFill>
                        </a:rPr>
                        <a:t> is overflow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74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Circular Queue </a:t>
            </a:r>
            <a:r>
              <a:rPr lang="en-US" dirty="0"/>
              <a:t>is </a:t>
            </a:r>
            <a:r>
              <a:rPr lang="en-US" dirty="0" smtClean="0"/>
              <a:t>the advanced form of Queue data structure.</a:t>
            </a:r>
          </a:p>
          <a:p>
            <a:endParaRPr lang="en-US" dirty="0"/>
          </a:p>
          <a:p>
            <a:r>
              <a:rPr lang="en-US" dirty="0" smtClean="0"/>
              <a:t>Like a linear Queue, </a:t>
            </a:r>
            <a:r>
              <a:rPr lang="en-US" dirty="0"/>
              <a:t>elements are added </a:t>
            </a:r>
            <a:r>
              <a:rPr lang="en-US" dirty="0" smtClean="0"/>
              <a:t>from an end i.e. </a:t>
            </a:r>
            <a:r>
              <a:rPr lang="en-US" b="1" dirty="0" smtClean="0"/>
              <a:t>rear</a:t>
            </a:r>
            <a:r>
              <a:rPr lang="en-US" dirty="0" smtClean="0"/>
              <a:t>, and </a:t>
            </a:r>
            <a:r>
              <a:rPr lang="en-US" dirty="0"/>
              <a:t>removed from </a:t>
            </a:r>
            <a:r>
              <a:rPr lang="en-US" dirty="0" smtClean="0"/>
              <a:t>another </a:t>
            </a:r>
            <a:r>
              <a:rPr lang="en-US" dirty="0"/>
              <a:t>end that is known as the </a:t>
            </a:r>
            <a:r>
              <a:rPr lang="en-US" b="1" dirty="0" smtClean="0"/>
              <a:t>front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It also ensures </a:t>
            </a:r>
            <a:r>
              <a:rPr lang="en-US" dirty="0"/>
              <a:t>the </a:t>
            </a:r>
            <a:r>
              <a:rPr lang="en-US" dirty="0" smtClean="0"/>
              <a:t>first-in-first-out (FIFO</a:t>
            </a:r>
            <a:r>
              <a:rPr lang="en-US" dirty="0"/>
              <a:t>) or </a:t>
            </a:r>
            <a:r>
              <a:rPr lang="en-US" dirty="0" smtClean="0"/>
              <a:t>last-in-last-out </a:t>
            </a:r>
            <a:r>
              <a:rPr lang="en-US" dirty="0"/>
              <a:t>(</a:t>
            </a:r>
            <a:r>
              <a:rPr lang="en-US" dirty="0" smtClean="0"/>
              <a:t>LILO</a:t>
            </a:r>
            <a:r>
              <a:rPr lang="en-US" dirty="0"/>
              <a:t>) order of insertion and deletion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However</a:t>
            </a:r>
            <a:r>
              <a:rPr lang="en-US" dirty="0" smtClean="0"/>
              <a:t>, Unlike linear queue, in circular queue </a:t>
            </a:r>
            <a:r>
              <a:rPr lang="en-US" dirty="0"/>
              <a:t>rear is reset to index ‘0’, if there are some vacant slots at the beginning.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Queue vs. Circular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350445"/>
              </p:ext>
            </p:extLst>
          </p:nvPr>
        </p:nvGraphicFramePr>
        <p:xfrm>
          <a:off x="559595" y="1709928"/>
          <a:ext cx="8024809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0651"/>
                <a:gridCol w="445818"/>
                <a:gridCol w="648471"/>
                <a:gridCol w="729530"/>
                <a:gridCol w="420033"/>
                <a:gridCol w="700051"/>
                <a:gridCol w="700051"/>
                <a:gridCol w="700051"/>
                <a:gridCol w="700051"/>
                <a:gridCol w="700051"/>
                <a:gridCol w="700051"/>
              </a:tblGrid>
              <a:tr h="152400">
                <a:tc gridSpan="11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Linear Queue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400">
                <a:tc gridSpan="1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383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Operation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Rear 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front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6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rgbClr val="FF0000"/>
                          </a:solidFill>
                        </a:rPr>
                        <a:t>Enqueue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(g)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604">
                <a:tc gridSpan="11"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Error: Queue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 is overflow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973892"/>
              </p:ext>
            </p:extLst>
          </p:nvPr>
        </p:nvGraphicFramePr>
        <p:xfrm>
          <a:off x="559594" y="4419600"/>
          <a:ext cx="8024809" cy="1742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0651"/>
                <a:gridCol w="445818"/>
                <a:gridCol w="648471"/>
                <a:gridCol w="729530"/>
                <a:gridCol w="420033"/>
                <a:gridCol w="700051"/>
                <a:gridCol w="700051"/>
                <a:gridCol w="700051"/>
                <a:gridCol w="700051"/>
                <a:gridCol w="700051"/>
                <a:gridCol w="700051"/>
              </a:tblGrid>
              <a:tr h="152400">
                <a:tc gridSpan="11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Circular Queue</a:t>
                      </a:r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400">
                <a:tc gridSpan="1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383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Operation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Rear 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front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406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rgbClr val="00B050"/>
                          </a:solidFill>
                        </a:rPr>
                        <a:t>Enqueue</a:t>
                      </a:r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(g)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g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d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e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604">
                <a:tc gridSpan="11">
                  <a:txBody>
                    <a:bodyPr/>
                    <a:lstStyle/>
                    <a:p>
                      <a:endParaRPr lang="en-US" sz="1200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Right Bracket 10"/>
          <p:cNvSpPr/>
          <p:nvPr/>
        </p:nvSpPr>
        <p:spPr>
          <a:xfrm rot="5400000">
            <a:off x="6381751" y="4108696"/>
            <a:ext cx="304798" cy="3619500"/>
          </a:xfrm>
          <a:prstGeom prst="rightBracket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0926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33198"/>
              </p:ext>
            </p:extLst>
          </p:nvPr>
        </p:nvGraphicFramePr>
        <p:xfrm>
          <a:off x="457200" y="1672328"/>
          <a:ext cx="8381999" cy="1666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5743"/>
                <a:gridCol w="396486"/>
                <a:gridCol w="712371"/>
                <a:gridCol w="609600"/>
                <a:gridCol w="381001"/>
                <a:gridCol w="518689"/>
                <a:gridCol w="622587"/>
                <a:gridCol w="622587"/>
                <a:gridCol w="622587"/>
                <a:gridCol w="622587"/>
                <a:gridCol w="622587"/>
                <a:gridCol w="622587"/>
                <a:gridCol w="622587"/>
              </a:tblGrid>
              <a:tr h="2124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Operation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Rear 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front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27619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rgbClr val="00B050"/>
                          </a:solidFill>
                        </a:rPr>
                        <a:t>Enqueue</a:t>
                      </a:r>
                      <a:r>
                        <a:rPr lang="en-US" sz="1800" dirty="0" smtClean="0">
                          <a:solidFill>
                            <a:srgbClr val="00B050"/>
                          </a:solidFill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rgbClr val="00B050"/>
                          </a:solidFill>
                        </a:rPr>
                        <a:t>i</a:t>
                      </a:r>
                      <a:r>
                        <a:rPr lang="en-US" sz="1800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rgbClr val="00B050"/>
                          </a:solidFill>
                        </a:rPr>
                        <a:t>i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d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e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g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h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788">
                <a:tc gridSpan="11">
                  <a:txBody>
                    <a:bodyPr/>
                    <a:lstStyle/>
                    <a:p>
                      <a:endParaRPr lang="en-US" sz="1200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Right Bracket 5"/>
          <p:cNvSpPr/>
          <p:nvPr/>
        </p:nvSpPr>
        <p:spPr>
          <a:xfrm rot="5400000">
            <a:off x="6278612" y="434421"/>
            <a:ext cx="289902" cy="4374074"/>
          </a:xfrm>
          <a:prstGeom prst="rightBracket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ysClr val="windowText" lastClr="000000"/>
                </a:solidFill>
              </a:ln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2743200" y="3505200"/>
            <a:ext cx="3337947" cy="2973329"/>
            <a:chOff x="2743200" y="3733800"/>
            <a:chExt cx="3337947" cy="2973329"/>
          </a:xfrm>
        </p:grpSpPr>
        <p:grpSp>
          <p:nvGrpSpPr>
            <p:cNvPr id="42" name="Group 41"/>
            <p:cNvGrpSpPr/>
            <p:nvPr/>
          </p:nvGrpSpPr>
          <p:grpSpPr>
            <a:xfrm>
              <a:off x="2743200" y="3733800"/>
              <a:ext cx="3337947" cy="2973329"/>
              <a:chOff x="2529453" y="3459496"/>
              <a:chExt cx="3533398" cy="3358477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2743200" y="3733800"/>
                <a:ext cx="2895600" cy="2819400"/>
                <a:chOff x="2857500" y="3876246"/>
                <a:chExt cx="2895600" cy="281940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2857500" y="3876246"/>
                  <a:ext cx="2895600" cy="2819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429000" y="4419600"/>
                  <a:ext cx="1752600" cy="17145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Connector 9"/>
                <p:cNvCxnSpPr>
                  <a:stCxn id="8" idx="0"/>
                  <a:endCxn id="7" idx="0"/>
                </p:cNvCxnSpPr>
                <p:nvPr/>
              </p:nvCxnSpPr>
              <p:spPr>
                <a:xfrm>
                  <a:off x="4305300" y="3876246"/>
                  <a:ext cx="0" cy="54335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>
                  <a:stCxn id="8" idx="7"/>
                  <a:endCxn id="7" idx="7"/>
                </p:cNvCxnSpPr>
                <p:nvPr/>
              </p:nvCxnSpPr>
              <p:spPr>
                <a:xfrm flipH="1">
                  <a:off x="4924938" y="4289138"/>
                  <a:ext cx="404111" cy="3815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>
                  <a:stCxn id="8" idx="6"/>
                </p:cNvCxnSpPr>
                <p:nvPr/>
              </p:nvCxnSpPr>
              <p:spPr>
                <a:xfrm flipH="1" flipV="1">
                  <a:off x="5181602" y="5257800"/>
                  <a:ext cx="571498" cy="2814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>
                  <a:stCxn id="8" idx="5"/>
                </p:cNvCxnSpPr>
                <p:nvPr/>
              </p:nvCxnSpPr>
              <p:spPr>
                <a:xfrm flipH="1" flipV="1">
                  <a:off x="4911187" y="5854669"/>
                  <a:ext cx="417862" cy="4280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8" idx="4"/>
                  <a:endCxn id="7" idx="4"/>
                </p:cNvCxnSpPr>
                <p:nvPr/>
              </p:nvCxnSpPr>
              <p:spPr>
                <a:xfrm flipV="1">
                  <a:off x="4305300" y="6134100"/>
                  <a:ext cx="0" cy="56154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8" idx="3"/>
                  <a:endCxn id="7" idx="3"/>
                </p:cNvCxnSpPr>
                <p:nvPr/>
              </p:nvCxnSpPr>
              <p:spPr>
                <a:xfrm flipV="1">
                  <a:off x="3281551" y="5883017"/>
                  <a:ext cx="404111" cy="39973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stCxn id="8" idx="2"/>
                </p:cNvCxnSpPr>
                <p:nvPr/>
              </p:nvCxnSpPr>
              <p:spPr>
                <a:xfrm>
                  <a:off x="2857500" y="5285946"/>
                  <a:ext cx="571498" cy="512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stCxn id="8" idx="1"/>
                  <a:endCxn id="7" idx="1"/>
                </p:cNvCxnSpPr>
                <p:nvPr/>
              </p:nvCxnSpPr>
              <p:spPr>
                <a:xfrm>
                  <a:off x="3281551" y="4289138"/>
                  <a:ext cx="404111" cy="3815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4724400" y="3505200"/>
                <a:ext cx="914399" cy="417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0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rear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572502" y="4417072"/>
                <a:ext cx="490349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541074" y="5521723"/>
                <a:ext cx="490349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2</a:t>
                </a:r>
                <a:endParaRPr lang="en-US" b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724399" y="6400800"/>
                <a:ext cx="1121475" cy="417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3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front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326187" y="6382608"/>
                <a:ext cx="490349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4</a:t>
                </a:r>
                <a:endParaRPr lang="en-US" b="1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536127" y="5622164"/>
                <a:ext cx="490349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5</a:t>
                </a:r>
                <a:endParaRPr lang="en-US" b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529453" y="4335105"/>
                <a:ext cx="490349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6</a:t>
                </a:r>
                <a:endParaRPr lang="en-US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486972" y="3459496"/>
                <a:ext cx="490349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7</a:t>
                </a:r>
                <a:endParaRPr lang="en-US" b="1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4531458" y="5930074"/>
              <a:ext cx="326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27474" y="5911575"/>
              <a:ext cx="326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45034" y="5394888"/>
              <a:ext cx="326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182617" y="4633244"/>
              <a:ext cx="326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21567" y="4071195"/>
              <a:ext cx="326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72794" y="4094813"/>
              <a:ext cx="326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854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of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 common operations of queue are as follow:</a:t>
            </a:r>
          </a:p>
          <a:p>
            <a:pPr lvl="1"/>
            <a:r>
              <a:rPr lang="en-US" dirty="0" err="1" smtClean="0"/>
              <a:t>enqueue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 err="1" smtClean="0"/>
              <a:t>dequeue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 err="1"/>
              <a:t>isEmpty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isFull</a:t>
            </a:r>
            <a:r>
              <a:rPr lang="en-US" dirty="0"/>
              <a:t>()</a:t>
            </a:r>
          </a:p>
          <a:p>
            <a:pPr lvl="1"/>
            <a:r>
              <a:rPr lang="en-US" dirty="0" err="1" smtClean="0"/>
              <a:t>frontValue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rearValue</a:t>
            </a:r>
            <a:r>
              <a:rPr lang="en-US" dirty="0" smtClean="0"/>
              <a:t>()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3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of </a:t>
            </a:r>
            <a:r>
              <a:rPr lang="en-US" dirty="0" smtClean="0"/>
              <a:t>Queue-</a:t>
            </a:r>
            <a:r>
              <a:rPr lang="en-US" dirty="0" err="1" smtClean="0"/>
              <a:t>Enqueue</a:t>
            </a:r>
            <a:r>
              <a:rPr lang="en-US" dirty="0" smtClean="0"/>
              <a:t>(item)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Enqueue</a:t>
            </a:r>
            <a:r>
              <a:rPr lang="en-US" dirty="0" smtClean="0"/>
              <a:t> (queue, item)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dirty="0" smtClean="0"/>
              <a:t>queue </a:t>
            </a:r>
            <a:r>
              <a:rPr lang="en-US" dirty="0"/>
              <a:t>is already full</a:t>
            </a:r>
            <a:r>
              <a:rPr lang="en-US" dirty="0" smtClean="0"/>
              <a:t>: </a:t>
            </a:r>
            <a:r>
              <a:rPr lang="en-US" sz="2000" dirty="0" smtClean="0">
                <a:solidFill>
                  <a:srgbClr val="00B050"/>
                </a:solidFill>
              </a:rPr>
              <a:t>//front=0 &amp; rear=size-1 or rear+1=front</a:t>
            </a:r>
            <a:endParaRPr lang="en-US" sz="2000" dirty="0">
              <a:solidFill>
                <a:srgbClr val="00B05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   Display </a:t>
            </a:r>
            <a:r>
              <a:rPr lang="en-US" dirty="0"/>
              <a:t>an error of “overflow”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queue is empty and this is the first item to be inserted in that queue //</a:t>
            </a:r>
            <a:r>
              <a:rPr lang="en-US" dirty="0" smtClean="0">
                <a:solidFill>
                  <a:srgbClr val="00B050"/>
                </a:solidFill>
              </a:rPr>
              <a:t>rear==front==-1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  Increment rear and front both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  Insert item at rear index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queue is not empty and there are some slots </a:t>
            </a:r>
            <a:r>
              <a:rPr lang="en-US" smtClean="0"/>
              <a:t>after rear</a:t>
            </a:r>
            <a:endParaRPr lang="en-US" dirty="0" smtClean="0">
              <a:solidFill>
                <a:srgbClr val="00B05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   Increment rear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   Insert item at rear index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queue is not </a:t>
            </a:r>
            <a:r>
              <a:rPr lang="en-US" dirty="0" smtClean="0"/>
              <a:t>empty and there are some vacant slots in the </a:t>
            </a:r>
            <a:r>
              <a:rPr lang="en-US" dirty="0" err="1" smtClean="0"/>
              <a:t>begining</a:t>
            </a:r>
            <a:r>
              <a:rPr lang="en-US" dirty="0" smtClean="0">
                <a:solidFill>
                  <a:srgbClr val="00B050"/>
                </a:solidFill>
              </a:rPr>
              <a:t>: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FF0000"/>
                </a:solidFill>
              </a:rPr>
              <a:t>front </a:t>
            </a:r>
            <a:r>
              <a:rPr lang="en-US" dirty="0" smtClean="0">
                <a:solidFill>
                  <a:srgbClr val="FF0000"/>
                </a:solidFill>
              </a:rPr>
              <a:t>&gt; 0 and </a:t>
            </a:r>
            <a:r>
              <a:rPr lang="en-US" dirty="0" smtClean="0">
                <a:solidFill>
                  <a:srgbClr val="00B050"/>
                </a:solidFill>
              </a:rPr>
              <a:t>rear==size-1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   Set rear=0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   Insert </a:t>
            </a:r>
            <a:r>
              <a:rPr lang="en-US" dirty="0"/>
              <a:t>item at rear index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8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937520"/>
              </p:ext>
            </p:extLst>
          </p:nvPr>
        </p:nvGraphicFramePr>
        <p:xfrm>
          <a:off x="838200" y="457200"/>
          <a:ext cx="7543799" cy="621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5906"/>
                <a:gridCol w="419095"/>
                <a:gridCol w="609601"/>
                <a:gridCol w="685801"/>
                <a:gridCol w="394856"/>
                <a:gridCol w="658090"/>
                <a:gridCol w="658090"/>
                <a:gridCol w="658090"/>
                <a:gridCol w="658090"/>
                <a:gridCol w="658090"/>
                <a:gridCol w="658090"/>
              </a:tblGrid>
              <a:tr h="670112">
                <a:tc gridSpan="11">
                  <a:txBody>
                    <a:bodyPr/>
                    <a:lstStyle/>
                    <a:p>
                      <a:pPr algn="ctr"/>
                      <a:r>
                        <a:rPr lang="en-US" sz="4000" kern="1200" spc="-100" baseline="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QUEUE- </a:t>
                      </a:r>
                      <a:r>
                        <a:rPr lang="en-US" sz="4000" kern="1200" spc="-100" baseline="0" dirty="0" err="1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Enqueue</a:t>
                      </a:r>
                      <a:r>
                        <a:rPr lang="en-US" sz="4000" kern="1200" spc="-100" baseline="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 Operation</a:t>
                      </a:r>
                      <a:endParaRPr lang="en-US" sz="4000" kern="1200" spc="-100" baseline="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3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Operation</a:t>
                      </a:r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Rear 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front</a:t>
                      </a:r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</a:t>
                      </a:r>
                      <a:endParaRPr lang="en-US" sz="1400" b="1" dirty="0"/>
                    </a:p>
                  </a:txBody>
                  <a:tcPr/>
                </a:tc>
              </a:tr>
              <a:tr h="3496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6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62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Enqueue</a:t>
                      </a:r>
                      <a:r>
                        <a:rPr lang="en-US" dirty="0" smtClean="0"/>
                        <a:t>(a)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r>
                        <a:rPr lang="en-US" strike="noStrike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r>
                        <a:rPr lang="en-US" dirty="0" smtClean="0"/>
                        <a:t> 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624">
                <a:tc gridSpan="11">
                  <a:txBody>
                    <a:bodyPr/>
                    <a:lstStyle/>
                    <a:p>
                      <a:r>
                        <a:rPr lang="en-US" dirty="0" smtClean="0"/>
                        <a:t>Increment</a:t>
                      </a:r>
                      <a:r>
                        <a:rPr lang="en-US" baseline="0" dirty="0" smtClean="0"/>
                        <a:t> rear and front both and then insert item at rear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6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6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Enqueue</a:t>
                      </a:r>
                      <a:r>
                        <a:rPr lang="en-US" dirty="0" smtClean="0"/>
                        <a:t>(g)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624">
                <a:tc gridSpan="11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Overflow</a:t>
                      </a:r>
                      <a:r>
                        <a:rPr lang="en-US" baseline="0" dirty="0" smtClean="0"/>
                        <a:t> because front is at 0 and rear is at size-1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6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6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Enqueue</a:t>
                      </a:r>
                      <a:r>
                        <a:rPr lang="en-US" dirty="0" smtClean="0"/>
                        <a:t>(e)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dirty="0" smtClean="0"/>
                        <a:t> 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1841">
                <a:tc gridSpan="11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/>
                        <a:t>Increment rear</a:t>
                      </a:r>
                      <a:r>
                        <a:rPr lang="en-US" baseline="0" dirty="0" smtClean="0"/>
                        <a:t> and then</a:t>
                      </a:r>
                      <a:r>
                        <a:rPr lang="en-US" dirty="0" smtClean="0"/>
                        <a:t> Insert item at rear index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6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Enqueue</a:t>
                      </a:r>
                      <a:r>
                        <a:rPr lang="en-US" dirty="0" smtClean="0"/>
                        <a:t>(g)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trike="noStrike" dirty="0" smtClean="0"/>
                        <a:t>  </a:t>
                      </a:r>
                      <a:r>
                        <a:rPr lang="en-US" u="none" strike="noStrike" dirty="0" smtClean="0"/>
                        <a:t>0</a:t>
                      </a:r>
                      <a:endParaRPr lang="en-US" u="none" strike="noStrik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059">
                <a:tc gridSpan="11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 smtClean="0"/>
                        <a:t>If queue is not empty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 (front &lt; 0 and rear==size-1)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then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dirty="0" smtClean="0"/>
                        <a:t>set rear=0 and   Insert item at rear index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96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2818</TotalTime>
  <Words>1167</Words>
  <Application>Microsoft Office PowerPoint</Application>
  <PresentationFormat>On-screen Show (4:3)</PresentationFormat>
  <Paragraphs>575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Clarity</vt:lpstr>
      <vt:lpstr>DaTa Structures</vt:lpstr>
      <vt:lpstr>Content</vt:lpstr>
      <vt:lpstr>Limitation of Linear Queue</vt:lpstr>
      <vt:lpstr>Circular Queue</vt:lpstr>
      <vt:lpstr>Linear Queue vs. Circular Queue</vt:lpstr>
      <vt:lpstr>Circular Queue</vt:lpstr>
      <vt:lpstr>Operations of Queue</vt:lpstr>
      <vt:lpstr>Operations of Queue-Enqueue(item)</vt:lpstr>
      <vt:lpstr>PowerPoint Presentation</vt:lpstr>
      <vt:lpstr>Operations of Queue-Dequeue()</vt:lpstr>
      <vt:lpstr>PowerPoint Presentation</vt:lpstr>
      <vt:lpstr>PowerPoint Presentation</vt:lpstr>
      <vt:lpstr>PowerPoint Presentation</vt:lpstr>
      <vt:lpstr>Operations of Queue-isFull()</vt:lpstr>
      <vt:lpstr>Operations of Queue-isFull()</vt:lpstr>
      <vt:lpstr>Operations of Queue-frontValue()</vt:lpstr>
      <vt:lpstr>Operations of Queue-rearValue()</vt:lpstr>
      <vt:lpstr>Applications of Queue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ZAINAB</dc:creator>
  <cp:lastModifiedBy>Windows User</cp:lastModifiedBy>
  <cp:revision>465</cp:revision>
  <dcterms:created xsi:type="dcterms:W3CDTF">2006-08-16T00:00:00Z</dcterms:created>
  <dcterms:modified xsi:type="dcterms:W3CDTF">2022-01-08T06:34:20Z</dcterms:modified>
</cp:coreProperties>
</file>