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10" r:id="rId4"/>
    <p:sldId id="306" r:id="rId5"/>
    <p:sldId id="313" r:id="rId6"/>
    <p:sldId id="317" r:id="rId7"/>
    <p:sldId id="318" r:id="rId8"/>
    <p:sldId id="319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0F4B-8399-4593-BE80-4917AB330D4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9D356-9898-4091-B7D4-B18CEC11F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9D356-9898-4091-B7D4-B18CEC11F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1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2CB8-30A0-4C2D-91B5-73AC20275DCC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0407-2BD9-460B-808E-44286D7EC802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36D-CD44-4EC0-9C3D-85E8C4D62FB9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9F16-9C02-4181-AB5B-3C57F8BC2AF0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1E6-66BA-4D45-B1B3-81C2FC384583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7106-5C34-4E72-99E2-1FCDCF32ED0F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D2BC-E0E3-4407-8ADF-1C853B84C5BE}" type="datetime1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4D31-501C-43DF-B557-7FC61A32FFAF}" type="datetime1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1C03-5F38-41F2-94AD-F4180F46B54A}" type="datetime1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AB2-53D0-4BB6-83E5-1F6DCC8BB7C1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018-9A56-4323-A62C-FC57C17EAFD7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714345-0C9F-4D0C-9F13-70BEE31C14D0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Linked Queue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Zainab </a:t>
            </a:r>
            <a:r>
              <a:rPr lang="en-US" dirty="0" smtClean="0"/>
              <a:t>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Limitation of Queue using Arrays</a:t>
            </a:r>
          </a:p>
          <a:p>
            <a:pPr lvl="0"/>
            <a:r>
              <a:rPr lang="en-US" dirty="0" smtClean="0"/>
              <a:t>Representation of Queue using a Linked List</a:t>
            </a:r>
          </a:p>
          <a:p>
            <a:pPr marL="548640" lvl="2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Array based implementation of abstract data structures like queue suffer from following limitations.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Size of the Queue must be known in advance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We may come across  a situation where an attempt to </a:t>
            </a:r>
            <a:r>
              <a:rPr lang="en-US" dirty="0" err="1" smtClean="0"/>
              <a:t>enqueue</a:t>
            </a:r>
            <a:r>
              <a:rPr lang="en-US" dirty="0" smtClean="0"/>
              <a:t> an element causes overflow.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Array based representation prohibits the growth of the queue beyond the finite numbers of elements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Solution: </a:t>
            </a:r>
            <a:r>
              <a:rPr lang="en-US" dirty="0" smtClean="0">
                <a:solidFill>
                  <a:srgbClr val="00B050"/>
                </a:solidFill>
              </a:rPr>
              <a:t>Linked List</a:t>
            </a:r>
          </a:p>
          <a:p>
            <a:pPr marL="0" indent="0" algn="just">
              <a:buNone/>
            </a:pPr>
            <a:r>
              <a:rPr lang="en-US" dirty="0" smtClean="0"/>
              <a:t>Linked List representation allows queue to grow to a limit of the computer’s available (free) memory.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 of Array based </a:t>
            </a:r>
            <a:r>
              <a:rPr lang="en-US" dirty="0" smtClean="0"/>
              <a:t>Stack &amp; </a:t>
            </a:r>
            <a:r>
              <a:rPr lang="en-US" dirty="0"/>
              <a:t>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82313"/>
              </p:ext>
            </p:extLst>
          </p:nvPr>
        </p:nvGraphicFramePr>
        <p:xfrm>
          <a:off x="559595" y="2514600"/>
          <a:ext cx="8024809" cy="2080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651"/>
                <a:gridCol w="445818"/>
                <a:gridCol w="648471"/>
                <a:gridCol w="729530"/>
                <a:gridCol w="420033"/>
                <a:gridCol w="700051"/>
                <a:gridCol w="700051"/>
                <a:gridCol w="700051"/>
                <a:gridCol w="700051"/>
                <a:gridCol w="700051"/>
                <a:gridCol w="700051"/>
              </a:tblGrid>
              <a:tr h="152400">
                <a:tc gridSpan="11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Queue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 gridSpan="1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Operation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Rear 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front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Enqueue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(g)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604">
                <a:tc gridSpan="11">
                  <a:txBody>
                    <a:bodyPr/>
                    <a:lstStyle/>
                    <a:p>
                      <a:endParaRPr lang="en-US" sz="105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Error: Queue is overflow</a:t>
                      </a:r>
                    </a:p>
                    <a:p>
                      <a:endParaRPr lang="en-US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/>
              <a:t>Solution: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Linked List Representation of Queue</a:t>
            </a:r>
            <a:br>
              <a:rPr lang="en-US" dirty="0" smtClean="0"/>
            </a:b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/>
              <a:t>Linked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Representation of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Just like a singular linked list, in linked queue, each node has two slots</a:t>
            </a:r>
          </a:p>
          <a:p>
            <a:pPr lvl="1"/>
            <a:r>
              <a:rPr lang="en-US" dirty="0" smtClean="0"/>
              <a:t>First slot contains the information/content</a:t>
            </a:r>
          </a:p>
          <a:p>
            <a:pPr lvl="1"/>
            <a:r>
              <a:rPr lang="en-US" dirty="0" smtClean="0"/>
              <a:t>Second slot contains the pointer/address of the next node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Instead of head and tail pointers, in a linked queue there are two pointers “front” and “rear”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Front pointer holds the address of first node (like head pointer)</a:t>
            </a:r>
          </a:p>
          <a:p>
            <a:pPr lvl="1"/>
            <a:r>
              <a:rPr lang="en-US" dirty="0" smtClean="0"/>
              <a:t>Rear pointer holds the address of last node (like tail pointer)</a:t>
            </a:r>
          </a:p>
          <a:p>
            <a:pPr lvl="1"/>
            <a:r>
              <a:rPr lang="en-US" dirty="0" smtClean="0"/>
              <a:t>When there is no element in the linked queue, both pointers contain null</a:t>
            </a:r>
          </a:p>
          <a:p>
            <a:pPr lvl="1"/>
            <a:r>
              <a:rPr lang="en-US" dirty="0" smtClean="0"/>
              <a:t>To ensure FIFO or LILO order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enquue</a:t>
            </a:r>
            <a:r>
              <a:rPr lang="en-US" dirty="0" smtClean="0"/>
              <a:t> operation is implemented by inserting a new node at the end of the list (</a:t>
            </a:r>
            <a:r>
              <a:rPr lang="en-US" b="1" dirty="0" err="1" smtClean="0">
                <a:solidFill>
                  <a:srgbClr val="00B050"/>
                </a:solidFill>
              </a:rPr>
              <a:t>AddAtEnd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dequeue</a:t>
            </a:r>
            <a:r>
              <a:rPr lang="en-US" dirty="0" smtClean="0"/>
              <a:t> operation is implemented by removing the node from the beginning of the list (</a:t>
            </a:r>
            <a:r>
              <a:rPr lang="en-US" b="1" dirty="0" err="1" smtClean="0">
                <a:solidFill>
                  <a:srgbClr val="00B050"/>
                </a:solidFill>
              </a:rPr>
              <a:t>RemoveFromStart</a:t>
            </a:r>
            <a:r>
              <a:rPr lang="en-US" b="1" dirty="0" smtClean="0">
                <a:solidFill>
                  <a:srgbClr val="00B050"/>
                </a:solidFill>
              </a:rPr>
              <a:t>()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24421"/>
              </p:ext>
            </p:extLst>
          </p:nvPr>
        </p:nvGraphicFramePr>
        <p:xfrm>
          <a:off x="3429000" y="27432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Info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2400" y="1706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22709"/>
              </p:ext>
            </p:extLst>
          </p:nvPr>
        </p:nvGraphicFramePr>
        <p:xfrm>
          <a:off x="381000" y="1309689"/>
          <a:ext cx="3733799" cy="1152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868"/>
                <a:gridCol w="676729"/>
                <a:gridCol w="711201"/>
                <a:gridCol w="889001"/>
              </a:tblGrid>
              <a:tr h="3143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enqueue</a:t>
                      </a:r>
                      <a:r>
                        <a:rPr lang="en-US" sz="1400" dirty="0" smtClean="0"/>
                        <a:t> (20)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527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 00F1(</a:t>
                      </a:r>
                      <a:r>
                        <a:rPr lang="en-US" sz="1400" b="1" dirty="0" smtClean="0"/>
                        <a:t>rear/front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22211"/>
              </p:ext>
            </p:extLst>
          </p:nvPr>
        </p:nvGraphicFramePr>
        <p:xfrm>
          <a:off x="381000" y="2752726"/>
          <a:ext cx="5486401" cy="1152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837"/>
                <a:gridCol w="652561"/>
                <a:gridCol w="685802"/>
                <a:gridCol w="857251"/>
                <a:gridCol w="514350"/>
                <a:gridCol w="685800"/>
                <a:gridCol w="685800"/>
              </a:tblGrid>
              <a:tr h="3143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enqueue</a:t>
                      </a:r>
                      <a:r>
                        <a:rPr lang="en-US" sz="1400" dirty="0" smtClean="0"/>
                        <a:t> (05)</a:t>
                      </a:r>
                    </a:p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00F3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527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 00F1 (</a:t>
                      </a:r>
                      <a:r>
                        <a:rPr lang="en-US" sz="1400" b="1" dirty="0" smtClean="0"/>
                        <a:t>front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00F3 (</a:t>
                      </a:r>
                      <a:r>
                        <a:rPr lang="en-US" sz="1400" b="1" dirty="0" smtClean="0"/>
                        <a:t>rear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17522"/>
              </p:ext>
            </p:extLst>
          </p:nvPr>
        </p:nvGraphicFramePr>
        <p:xfrm>
          <a:off x="371476" y="4195763"/>
          <a:ext cx="7553326" cy="1152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145"/>
                <a:gridCol w="641091"/>
                <a:gridCol w="673748"/>
                <a:gridCol w="842184"/>
                <a:gridCol w="505310"/>
                <a:gridCol w="673746"/>
                <a:gridCol w="673746"/>
                <a:gridCol w="505310"/>
                <a:gridCol w="736909"/>
                <a:gridCol w="921137"/>
              </a:tblGrid>
              <a:tr h="3143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enqueue</a:t>
                      </a:r>
                      <a:r>
                        <a:rPr lang="en-US" sz="1400" dirty="0" smtClean="0"/>
                        <a:t> (09)</a:t>
                      </a:r>
                    </a:p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00F3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00F5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09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527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 00F1 (</a:t>
                      </a:r>
                      <a:r>
                        <a:rPr lang="en-US" sz="1400" b="1" dirty="0" smtClean="0"/>
                        <a:t>front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00F3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00F5 (</a:t>
                      </a:r>
                      <a:r>
                        <a:rPr lang="en-US" sz="1400" b="1" dirty="0" smtClean="0"/>
                        <a:t>rear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Linked List Representation of queue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3276600"/>
            <a:ext cx="458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04078" y="4724400"/>
            <a:ext cx="458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91200" y="4733925"/>
            <a:ext cx="458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51929"/>
              </p:ext>
            </p:extLst>
          </p:nvPr>
        </p:nvGraphicFramePr>
        <p:xfrm>
          <a:off x="371476" y="5638800"/>
          <a:ext cx="7553326" cy="1152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145"/>
                <a:gridCol w="641091"/>
                <a:gridCol w="673748"/>
                <a:gridCol w="842184"/>
                <a:gridCol w="505310"/>
                <a:gridCol w="673746"/>
                <a:gridCol w="673746"/>
                <a:gridCol w="505310"/>
                <a:gridCol w="736909"/>
                <a:gridCol w="921137"/>
              </a:tblGrid>
              <a:tr h="3143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Info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dequeue</a:t>
                      </a:r>
                      <a:r>
                        <a:rPr lang="en-US" sz="1400" dirty="0" smtClean="0"/>
                        <a:t> ()</a:t>
                      </a:r>
                    </a:p>
                    <a:p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00F5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09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527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 smtClean="0"/>
                        <a:t>00F3 (front)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00F5 (</a:t>
                      </a:r>
                      <a:r>
                        <a:rPr lang="en-US" sz="1400" b="1" dirty="0" smtClean="0"/>
                        <a:t>rear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791200" y="6172200"/>
            <a:ext cx="458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</a:t>
            </a:r>
            <a:r>
              <a:rPr lang="en-US" dirty="0"/>
              <a:t>L</a:t>
            </a:r>
            <a:r>
              <a:rPr lang="en-US" dirty="0" smtClean="0"/>
              <a:t>inked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enqueue</a:t>
            </a:r>
            <a:r>
              <a:rPr lang="en-US" sz="2000" b="1" dirty="0" smtClean="0"/>
              <a:t>(item): </a:t>
            </a:r>
            <a:r>
              <a:rPr lang="en-US" sz="2000" dirty="0" smtClean="0"/>
              <a:t>We may implement function same as </a:t>
            </a:r>
            <a:r>
              <a:rPr lang="en-US" sz="2000" dirty="0" err="1" smtClean="0"/>
              <a:t>addAtEnd</a:t>
            </a:r>
            <a:r>
              <a:rPr lang="en-US" sz="2000" dirty="0" smtClean="0"/>
              <a:t>() function of singular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 (</a:t>
            </a:r>
            <a:r>
              <a:rPr lang="en-US" sz="1800" dirty="0" smtClean="0">
                <a:solidFill>
                  <a:srgbClr val="00B050"/>
                </a:solidFill>
              </a:rPr>
              <a:t>AI-Lecture03</a:t>
            </a:r>
            <a:r>
              <a:rPr lang="en-US" sz="2000" dirty="0" smtClean="0"/>
              <a:t>)</a:t>
            </a:r>
          </a:p>
          <a:p>
            <a:r>
              <a:rPr lang="en-US" sz="2000" b="1" dirty="0" err="1" smtClean="0"/>
              <a:t>dequeue</a:t>
            </a:r>
            <a:r>
              <a:rPr lang="en-US" sz="2000" b="1" dirty="0" smtClean="0"/>
              <a:t>(): </a:t>
            </a:r>
            <a:r>
              <a:rPr lang="en-US" sz="2000" dirty="0"/>
              <a:t>We may implement function same as </a:t>
            </a:r>
            <a:r>
              <a:rPr lang="en-US" sz="2000" dirty="0" err="1" smtClean="0"/>
              <a:t>removeFromBeginning</a:t>
            </a:r>
            <a:r>
              <a:rPr lang="en-US" sz="2000" dirty="0" smtClean="0"/>
              <a:t>() </a:t>
            </a:r>
            <a:r>
              <a:rPr lang="en-US" sz="2000" dirty="0"/>
              <a:t>function of singular </a:t>
            </a:r>
            <a:r>
              <a:rPr lang="en-US" sz="2000" dirty="0" smtClean="0"/>
              <a:t>linked list </a:t>
            </a:r>
            <a:r>
              <a:rPr lang="en-US" sz="20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AI-Lecture03</a:t>
            </a:r>
            <a:r>
              <a:rPr lang="en-US" sz="2000" dirty="0" smtClean="0"/>
              <a:t>)</a:t>
            </a:r>
          </a:p>
          <a:p>
            <a:r>
              <a:rPr lang="en-US" sz="2000" b="1" dirty="0" err="1"/>
              <a:t>isEmpty</a:t>
            </a:r>
            <a:r>
              <a:rPr lang="en-US" sz="2000" b="1" dirty="0" smtClean="0"/>
              <a:t>(): </a:t>
            </a:r>
            <a:r>
              <a:rPr lang="en-US" sz="2000" dirty="0"/>
              <a:t>Need to check </a:t>
            </a:r>
            <a:r>
              <a:rPr lang="en-US" sz="2000" dirty="0" smtClean="0"/>
              <a:t>front and rear pointers, </a:t>
            </a:r>
            <a:r>
              <a:rPr lang="en-US" sz="2000" dirty="0"/>
              <a:t>if </a:t>
            </a:r>
            <a:r>
              <a:rPr lang="en-US" sz="2000" dirty="0" smtClean="0"/>
              <a:t>both contain null </a:t>
            </a:r>
            <a:r>
              <a:rPr lang="en-US" sz="2000" dirty="0"/>
              <a:t>or 0 </a:t>
            </a:r>
            <a:r>
              <a:rPr lang="en-US" sz="2000" dirty="0" smtClean="0"/>
              <a:t>it means that linked queue </a:t>
            </a:r>
            <a:r>
              <a:rPr lang="en-US" sz="2000" dirty="0"/>
              <a:t>is </a:t>
            </a:r>
            <a:r>
              <a:rPr lang="en-US" sz="2000" dirty="0" smtClean="0"/>
              <a:t>empty</a:t>
            </a:r>
          </a:p>
          <a:p>
            <a:r>
              <a:rPr lang="en-US" sz="2000" b="1" dirty="0" err="1"/>
              <a:t>isFull</a:t>
            </a:r>
            <a:r>
              <a:rPr lang="en-US" sz="2000" b="1" dirty="0" smtClean="0"/>
              <a:t>(): </a:t>
            </a:r>
            <a:r>
              <a:rPr lang="en-US" sz="2000" dirty="0"/>
              <a:t>No need to implement because there is no fixed size in linked list representation of </a:t>
            </a:r>
            <a:r>
              <a:rPr lang="en-US" sz="2000" dirty="0" smtClean="0"/>
              <a:t>queue</a:t>
            </a:r>
          </a:p>
          <a:p>
            <a:r>
              <a:rPr lang="en-US" sz="2000" b="1" dirty="0" err="1" smtClean="0"/>
              <a:t>rearValue</a:t>
            </a:r>
            <a:r>
              <a:rPr lang="en-US" sz="2000" b="1" dirty="0"/>
              <a:t>(): </a:t>
            </a:r>
            <a:r>
              <a:rPr lang="en-US" sz="2000" dirty="0" smtClean="0"/>
              <a:t>Need to return rear-&gt;info</a:t>
            </a:r>
          </a:p>
          <a:p>
            <a:r>
              <a:rPr lang="en-US" sz="2000" b="1" dirty="0" err="1" smtClean="0"/>
              <a:t>frontValue</a:t>
            </a:r>
            <a:r>
              <a:rPr lang="en-US" sz="2000" b="1" dirty="0"/>
              <a:t>(): </a:t>
            </a:r>
            <a:r>
              <a:rPr lang="en-US" sz="2000" dirty="0"/>
              <a:t>Need to return </a:t>
            </a:r>
            <a:r>
              <a:rPr lang="en-US" sz="2000" dirty="0" smtClean="0"/>
              <a:t>front-</a:t>
            </a:r>
            <a:r>
              <a:rPr lang="en-US" sz="2000" dirty="0"/>
              <a:t>&gt;</a:t>
            </a:r>
            <a:r>
              <a:rPr lang="en-US" sz="2000" dirty="0" smtClean="0"/>
              <a:t>info</a:t>
            </a:r>
          </a:p>
          <a:p>
            <a:r>
              <a:rPr lang="en-US" sz="2000" b="1" dirty="0" err="1"/>
              <a:t>removeAll</a:t>
            </a:r>
            <a:r>
              <a:rPr lang="en-US" sz="2000" b="1" dirty="0"/>
              <a:t>(): </a:t>
            </a:r>
            <a:r>
              <a:rPr lang="en-US" sz="2000" dirty="0" smtClean="0"/>
              <a:t>this is also known as destructor in which we delete all nodes one by one till front becomes 0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Which function to call for the deletion of these nodes?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0" y="2743200"/>
            <a:ext cx="2362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2520</TotalTime>
  <Words>502</Words>
  <Application>Microsoft Office PowerPoint</Application>
  <PresentationFormat>On-screen Show (4:3)</PresentationFormat>
  <Paragraphs>128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Clarity</vt:lpstr>
      <vt:lpstr>DaTa Structures</vt:lpstr>
      <vt:lpstr>Content</vt:lpstr>
      <vt:lpstr>Limitation of Arrays</vt:lpstr>
      <vt:lpstr>Limitation of Array based Stack &amp; Queue</vt:lpstr>
      <vt:lpstr>Solution:    Linked List Representation of Queue or  Linked Queue</vt:lpstr>
      <vt:lpstr>Linked List Representation of Queue</vt:lpstr>
      <vt:lpstr>PowerPoint Presentation</vt:lpstr>
      <vt:lpstr>Operation of Linked Queue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ZAINAB</dc:creator>
  <cp:lastModifiedBy>Windows User</cp:lastModifiedBy>
  <cp:revision>464</cp:revision>
  <dcterms:created xsi:type="dcterms:W3CDTF">2006-08-16T00:00:00Z</dcterms:created>
  <dcterms:modified xsi:type="dcterms:W3CDTF">2022-01-08T06:37:14Z</dcterms:modified>
</cp:coreProperties>
</file>