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290" r:id="rId4"/>
    <p:sldId id="291" r:id="rId5"/>
    <p:sldId id="292" r:id="rId6"/>
    <p:sldId id="293" r:id="rId7"/>
    <p:sldId id="294" r:id="rId8"/>
    <p:sldId id="295" r:id="rId9"/>
    <p:sldId id="297" r:id="rId10"/>
    <p:sldId id="296" r:id="rId11"/>
    <p:sldId id="298" r:id="rId12"/>
    <p:sldId id="300" r:id="rId13"/>
    <p:sldId id="299" r:id="rId14"/>
    <p:sldId id="28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10F4B-8399-4593-BE80-4917AB330D46}" type="datetimeFigureOut">
              <a:rPr lang="en-US" smtClean="0"/>
              <a:t>1/8/2022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9D356-9898-4091-B7D4-B18CEC11F9AD}" type="slidenum">
              <a:rPr lang="en-US" smtClean="0"/>
              <a:t>‹#›</a:t>
            </a:fld>
            <a:endParaRPr lang="en-US"/>
          </a:p>
        </p:txBody>
      </p:sp>
    </p:spTree>
    <p:extLst>
      <p:ext uri="{BB962C8B-B14F-4D97-AF65-F5344CB8AC3E}">
        <p14:creationId xmlns:p14="http://schemas.microsoft.com/office/powerpoint/2010/main" val="1200273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D9D356-9898-4091-B7D4-B18CEC11F9AD}" type="slidenum">
              <a:rPr lang="en-US" smtClean="0"/>
              <a:t>1</a:t>
            </a:fld>
            <a:endParaRPr lang="en-US"/>
          </a:p>
        </p:txBody>
      </p:sp>
    </p:spTree>
    <p:extLst>
      <p:ext uri="{BB962C8B-B14F-4D97-AF65-F5344CB8AC3E}">
        <p14:creationId xmlns:p14="http://schemas.microsoft.com/office/powerpoint/2010/main" val="1196818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592CB8-30A0-4C2D-91B5-73AC20275DCC}" type="datetime1">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ED0407-2BD9-460B-808E-44286D7EC802}" type="datetime1">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1136D-CD44-4EC0-9C3D-85E8C4D62FB9}" type="datetime1">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F49F16-9C02-4181-AB5B-3C57F8BC2AF0}" type="datetime1">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291E6-66BA-4D45-B1B3-81C2FC384583}" type="datetime1">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927106-5C34-4E72-99E2-1FCDCF32ED0F}" type="datetime1">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D9D2BC-E0E3-4407-8ADF-1C853B84C5BE}" type="datetime1">
              <a:rPr lang="en-US" smtClean="0"/>
              <a:t>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794D31-501C-43DF-B557-7FC61A32FFAF}" type="datetime1">
              <a:rPr lang="en-US" smtClean="0"/>
              <a:t>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491C03-5F38-41F2-94AD-F4180F46B54A}" type="datetime1">
              <a:rPr lang="en-US" smtClean="0"/>
              <a:t>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EB1AB2-53D0-4BB6-83E5-1F6DCC8BB7C1}" type="datetime1">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FA3018-9A56-4323-A62C-FC57C17EAFD7}" type="datetime1">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D714345-0C9F-4D0C-9F13-70BEE31C14D0}" type="datetime1">
              <a:rPr lang="en-US" smtClean="0"/>
              <a:t>1/8/2022</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DaTa</a:t>
            </a:r>
            <a:r>
              <a:rPr lang="en-US" dirty="0" smtClean="0"/>
              <a:t> Structures</a:t>
            </a:r>
            <a:endParaRPr lang="en-US" dirty="0"/>
          </a:p>
        </p:txBody>
      </p:sp>
      <p:sp>
        <p:nvSpPr>
          <p:cNvPr id="3" name="Subtitle 2"/>
          <p:cNvSpPr>
            <a:spLocks noGrp="1"/>
          </p:cNvSpPr>
          <p:nvPr>
            <p:ph type="subTitle" idx="1"/>
          </p:nvPr>
        </p:nvSpPr>
        <p:spPr/>
        <p:txBody>
          <a:bodyPr>
            <a:normAutofit lnSpcReduction="10000"/>
          </a:bodyPr>
          <a:lstStyle/>
          <a:p>
            <a:r>
              <a:rPr lang="en-US" dirty="0" smtClean="0"/>
              <a:t>Priority Queue</a:t>
            </a:r>
          </a:p>
          <a:p>
            <a:endParaRPr lang="en-US" dirty="0"/>
          </a:p>
          <a:p>
            <a:r>
              <a:rPr lang="en-US" dirty="0"/>
              <a:t>By</a:t>
            </a:r>
          </a:p>
          <a:p>
            <a:r>
              <a:rPr lang="en-US" dirty="0"/>
              <a:t>Zainab </a:t>
            </a:r>
            <a:r>
              <a:rPr lang="en-US" dirty="0" smtClean="0"/>
              <a:t>Malik</a:t>
            </a:r>
            <a:endParaRPr lang="en-US" dirty="0"/>
          </a:p>
        </p:txBody>
      </p:sp>
    </p:spTree>
    <p:extLst>
      <p:ext uri="{BB962C8B-B14F-4D97-AF65-F5344CB8AC3E}">
        <p14:creationId xmlns:p14="http://schemas.microsoft.com/office/powerpoint/2010/main" val="35007011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 using </a:t>
            </a:r>
            <a:r>
              <a:rPr lang="en-US" dirty="0" smtClean="0"/>
              <a:t>Multiple Queues</a:t>
            </a:r>
            <a:endParaRPr lang="en-US" dirty="0"/>
          </a:p>
        </p:txBody>
      </p:sp>
      <p:sp>
        <p:nvSpPr>
          <p:cNvPr id="3" name="Content Placeholder 2"/>
          <p:cNvSpPr>
            <a:spLocks noGrp="1"/>
          </p:cNvSpPr>
          <p:nvPr>
            <p:ph idx="1"/>
          </p:nvPr>
        </p:nvSpPr>
        <p:spPr>
          <a:xfrm>
            <a:off x="457200" y="1600200"/>
            <a:ext cx="8229600" cy="2362200"/>
          </a:xfrm>
        </p:spPr>
        <p:txBody>
          <a:bodyPr>
            <a:normAutofit fontScale="92500" lnSpcReduction="10000"/>
          </a:bodyPr>
          <a:lstStyle/>
          <a:p>
            <a:r>
              <a:rPr lang="en-US" sz="1900" dirty="0" err="1"/>
              <a:t>Enqueue</a:t>
            </a:r>
            <a:r>
              <a:rPr lang="en-US" sz="1900" dirty="0"/>
              <a:t>(item, priority): the element is added at rear end of provided priority queue</a:t>
            </a:r>
          </a:p>
          <a:p>
            <a:pPr lvl="1"/>
            <a:r>
              <a:rPr lang="en-US" dirty="0" smtClean="0"/>
              <a:t>e.g. </a:t>
            </a:r>
            <a:r>
              <a:rPr lang="en-US" dirty="0" err="1" smtClean="0"/>
              <a:t>enqueue</a:t>
            </a:r>
            <a:r>
              <a:rPr lang="en-US" dirty="0" smtClean="0"/>
              <a:t>(“</a:t>
            </a:r>
            <a:r>
              <a:rPr lang="en-US" dirty="0" err="1" smtClean="0"/>
              <a:t>ss</a:t>
            </a:r>
            <a:r>
              <a:rPr lang="en-US" dirty="0" smtClean="0"/>
              <a:t>”, 2): “</a:t>
            </a:r>
            <a:r>
              <a:rPr lang="en-US" dirty="0" err="1" smtClean="0"/>
              <a:t>ss</a:t>
            </a:r>
            <a:r>
              <a:rPr lang="en-US" dirty="0" smtClean="0"/>
              <a:t>” will be added at index 4 of queue (</a:t>
            </a:r>
            <a:r>
              <a:rPr lang="en-US" dirty="0" smtClean="0">
                <a:solidFill>
                  <a:srgbClr val="FF0000"/>
                </a:solidFill>
              </a:rPr>
              <a:t>2</a:t>
            </a:r>
            <a:r>
              <a:rPr lang="en-US" dirty="0" smtClean="0"/>
              <a:t>)</a:t>
            </a:r>
          </a:p>
          <a:p>
            <a:pPr marL="274320" lvl="1" indent="0">
              <a:buNone/>
            </a:pPr>
            <a:endParaRPr lang="en-US" dirty="0" smtClean="0"/>
          </a:p>
          <a:p>
            <a:r>
              <a:rPr lang="en-US" sz="1900" dirty="0" err="1" smtClean="0"/>
              <a:t>Dequeue</a:t>
            </a:r>
            <a:r>
              <a:rPr lang="en-US" sz="1900" dirty="0" smtClean="0"/>
              <a:t>(): Element from the first non-empty highest priority queues is processed/removed first</a:t>
            </a:r>
          </a:p>
          <a:p>
            <a:pPr lvl="1"/>
            <a:r>
              <a:rPr lang="en-US" dirty="0" smtClean="0"/>
              <a:t>e.g. dequeuer(): aa will be removed first and then bb, </a:t>
            </a:r>
            <a:r>
              <a:rPr lang="en-US" dirty="0" err="1" smtClean="0"/>
              <a:t>pp,qq,rr,tt,uu,vv</a:t>
            </a:r>
            <a:r>
              <a:rPr lang="en-US" dirty="0" smtClean="0"/>
              <a:t> in subsequent dequeuer calls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25708031"/>
              </p:ext>
            </p:extLst>
          </p:nvPr>
        </p:nvGraphicFramePr>
        <p:xfrm>
          <a:off x="1523998" y="4114800"/>
          <a:ext cx="6096002" cy="2590798"/>
        </p:xfrm>
        <a:graphic>
          <a:graphicData uri="http://schemas.openxmlformats.org/drawingml/2006/table">
            <a:tbl>
              <a:tblPr firstRow="1" bandRow="1">
                <a:tableStyleId>{5940675A-B579-460E-94D1-54222C63F5DA}</a:tableStyleId>
              </a:tblPr>
              <a:tblGrid>
                <a:gridCol w="381000"/>
                <a:gridCol w="727364"/>
                <a:gridCol w="644236"/>
                <a:gridCol w="685800"/>
                <a:gridCol w="332510"/>
                <a:gridCol w="554182"/>
                <a:gridCol w="554182"/>
                <a:gridCol w="554182"/>
                <a:gridCol w="554182"/>
                <a:gridCol w="554182"/>
                <a:gridCol w="554182"/>
              </a:tblGrid>
              <a:tr h="370114">
                <a:tc gridSpan="11">
                  <a:txBody>
                    <a:bodyPr/>
                    <a:lstStyle/>
                    <a:p>
                      <a:pPr algn="ctr"/>
                      <a:r>
                        <a:rPr lang="en-US" b="1" dirty="0" smtClean="0"/>
                        <a:t>Priority</a:t>
                      </a:r>
                      <a:r>
                        <a:rPr lang="en-US" b="1" baseline="0" dirty="0" smtClean="0"/>
                        <a:t> Queue</a:t>
                      </a:r>
                      <a:endParaRPr lang="en-US" b="1"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114">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r>
              <a:tr h="370114">
                <a:tc>
                  <a:txBody>
                    <a:bodyPr/>
                    <a:lstStyle/>
                    <a:p>
                      <a:endParaRPr lang="en-US"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dirty="0" smtClean="0"/>
                        <a:t>front</a:t>
                      </a:r>
                      <a:endParaRPr lang="en-US" dirty="0"/>
                    </a:p>
                  </a:txBody>
                  <a:tcPr>
                    <a:solidFill>
                      <a:schemeClr val="bg1">
                        <a:lumMod val="85000"/>
                      </a:schemeClr>
                    </a:solidFill>
                  </a:tcPr>
                </a:tc>
                <a:tc>
                  <a:txBody>
                    <a:bodyPr/>
                    <a:lstStyle/>
                    <a:p>
                      <a:r>
                        <a:rPr lang="en-US" dirty="0" smtClean="0"/>
                        <a:t>rear</a:t>
                      </a:r>
                      <a:endParaRPr lang="en-US" dirty="0"/>
                    </a:p>
                  </a:txBody>
                  <a:tcPr>
                    <a:solidFill>
                      <a:schemeClr val="bg1">
                        <a:lumMod val="85000"/>
                      </a:schemeClr>
                    </a:solidFill>
                  </a:tcPr>
                </a:tc>
                <a:tc>
                  <a:txBody>
                    <a:bodyPr/>
                    <a:lstStyle/>
                    <a:p>
                      <a:endParaRPr lang="en-US"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dirty="0" smtClean="0"/>
                        <a:t>0</a:t>
                      </a:r>
                      <a:endParaRPr lang="en-US" dirty="0"/>
                    </a:p>
                  </a:txBody>
                  <a:tcPr>
                    <a:solidFill>
                      <a:schemeClr val="bg1">
                        <a:lumMod val="85000"/>
                      </a:schemeClr>
                    </a:solidFill>
                  </a:tcPr>
                </a:tc>
                <a:tc>
                  <a:txBody>
                    <a:bodyPr/>
                    <a:lstStyle/>
                    <a:p>
                      <a:r>
                        <a:rPr lang="en-US" dirty="0" smtClean="0"/>
                        <a:t>1</a:t>
                      </a:r>
                      <a:endParaRPr lang="en-US" dirty="0"/>
                    </a:p>
                  </a:txBody>
                  <a:tcPr>
                    <a:solidFill>
                      <a:schemeClr val="bg1">
                        <a:lumMod val="85000"/>
                      </a:schemeClr>
                    </a:solidFill>
                  </a:tcPr>
                </a:tc>
                <a:tc>
                  <a:txBody>
                    <a:bodyPr/>
                    <a:lstStyle/>
                    <a:p>
                      <a:r>
                        <a:rPr lang="en-US" dirty="0" smtClean="0"/>
                        <a:t>2</a:t>
                      </a:r>
                      <a:endParaRPr lang="en-US" dirty="0"/>
                    </a:p>
                  </a:txBody>
                  <a:tcPr>
                    <a:solidFill>
                      <a:schemeClr val="bg1">
                        <a:lumMod val="85000"/>
                      </a:schemeClr>
                    </a:solidFill>
                  </a:tcPr>
                </a:tc>
                <a:tc>
                  <a:txBody>
                    <a:bodyPr/>
                    <a:lstStyle/>
                    <a:p>
                      <a:r>
                        <a:rPr lang="en-US" dirty="0" smtClean="0"/>
                        <a:t>3</a:t>
                      </a:r>
                      <a:endParaRPr lang="en-US" dirty="0"/>
                    </a:p>
                  </a:txBody>
                  <a:tcPr>
                    <a:solidFill>
                      <a:schemeClr val="bg1">
                        <a:lumMod val="85000"/>
                      </a:schemeClr>
                    </a:solidFill>
                  </a:tcPr>
                </a:tc>
                <a:tc>
                  <a:txBody>
                    <a:bodyPr/>
                    <a:lstStyle/>
                    <a:p>
                      <a:r>
                        <a:rPr lang="en-US" dirty="0" smtClean="0"/>
                        <a:t>4</a:t>
                      </a:r>
                      <a:endParaRPr lang="en-US" dirty="0"/>
                    </a:p>
                  </a:txBody>
                  <a:tcPr>
                    <a:solidFill>
                      <a:schemeClr val="bg1">
                        <a:lumMod val="85000"/>
                      </a:schemeClr>
                    </a:solidFill>
                  </a:tcPr>
                </a:tc>
                <a:tc>
                  <a:txBody>
                    <a:bodyPr/>
                    <a:lstStyle/>
                    <a:p>
                      <a:r>
                        <a:rPr lang="en-US" dirty="0" smtClean="0"/>
                        <a:t>5</a:t>
                      </a:r>
                      <a:endParaRPr lang="en-US" dirty="0"/>
                    </a:p>
                  </a:txBody>
                  <a:tcPr>
                    <a:solidFill>
                      <a:schemeClr val="bg1">
                        <a:lumMod val="85000"/>
                      </a:schemeClr>
                    </a:solidFill>
                  </a:tcPr>
                </a:tc>
              </a:tr>
              <a:tr h="370114">
                <a:tc>
                  <a:txBody>
                    <a:bodyPr/>
                    <a:lstStyle/>
                    <a:p>
                      <a:r>
                        <a:rPr lang="en-US" dirty="0" smtClean="0">
                          <a:solidFill>
                            <a:srgbClr val="FF0000"/>
                          </a:solidFill>
                        </a:rPr>
                        <a:t>0</a:t>
                      </a:r>
                      <a:endParaRPr lang="en-US" dirty="0">
                        <a:solidFill>
                          <a:srgbClr val="FF0000"/>
                        </a:solidFill>
                      </a:endParaRPr>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smtClean="0">
                          <a:solidFill>
                            <a:srgbClr val="FF0000"/>
                          </a:solidFill>
                        </a:rPr>
                        <a:t>0</a:t>
                      </a:r>
                      <a:endParaRPr lang="en-US" dirty="0">
                        <a:solidFill>
                          <a:srgbClr val="FF0000"/>
                        </a:solidFill>
                      </a:endParaRPr>
                    </a:p>
                  </a:txBody>
                  <a:tcPr/>
                </a:tc>
                <a:tc>
                  <a:txBody>
                    <a:bodyPr/>
                    <a:lstStyle/>
                    <a:p>
                      <a:pPr algn="ctr"/>
                      <a:r>
                        <a:rPr lang="en-US" dirty="0" smtClean="0"/>
                        <a:t>aa</a:t>
                      </a:r>
                      <a:endParaRPr lang="en-US" dirty="0"/>
                    </a:p>
                  </a:txBody>
                  <a:tcPr/>
                </a:tc>
                <a:tc>
                  <a:txBody>
                    <a:bodyPr/>
                    <a:lstStyle/>
                    <a:p>
                      <a:pPr algn="ctr"/>
                      <a:r>
                        <a:rPr lang="en-US" dirty="0" smtClean="0"/>
                        <a:t>bb</a:t>
                      </a:r>
                      <a:endParaRPr lang="en-US" dirty="0"/>
                    </a:p>
                  </a:txBody>
                  <a:tcPr/>
                </a:tc>
                <a:tc>
                  <a:txBody>
                    <a:bodyPr/>
                    <a:lstStyle/>
                    <a:p>
                      <a:pPr algn="ctr"/>
                      <a:endParaRPr lang="en-US"/>
                    </a:p>
                  </a:txBody>
                  <a:tcPr/>
                </a:tc>
                <a:tc>
                  <a:txBody>
                    <a:bodyPr/>
                    <a:lstStyle/>
                    <a:p>
                      <a:pPr algn="ctr"/>
                      <a:endParaRPr lang="en-US"/>
                    </a:p>
                  </a:txBody>
                  <a:tcPr/>
                </a:tc>
                <a:tc>
                  <a:txBody>
                    <a:bodyPr/>
                    <a:lstStyle/>
                    <a:p>
                      <a:endParaRPr lang="en-US"/>
                    </a:p>
                  </a:txBody>
                  <a:tcPr/>
                </a:tc>
                <a:tc>
                  <a:txBody>
                    <a:bodyPr/>
                    <a:lstStyle/>
                    <a:p>
                      <a:endParaRPr lang="en-US"/>
                    </a:p>
                  </a:txBody>
                  <a:tcPr/>
                </a:tc>
              </a:tr>
              <a:tr h="370114">
                <a:tc>
                  <a:txBody>
                    <a:bodyPr/>
                    <a:lstStyle/>
                    <a:p>
                      <a:r>
                        <a:rPr lang="en-US" dirty="0" smtClean="0">
                          <a:solidFill>
                            <a:srgbClr val="FF0000"/>
                          </a:solidFill>
                        </a:rPr>
                        <a:t>1</a:t>
                      </a:r>
                      <a:endParaRPr lang="en-US" dirty="0">
                        <a:solidFill>
                          <a:srgbClr val="FF0000"/>
                        </a:solidFill>
                      </a:endParaRPr>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smtClean="0">
                          <a:solidFill>
                            <a:srgbClr val="FF0000"/>
                          </a:solidFill>
                        </a:rPr>
                        <a:t>1</a:t>
                      </a:r>
                      <a:endParaRPr lang="en-US" dirty="0">
                        <a:solidFill>
                          <a:srgbClr val="FF0000"/>
                        </a:solidFill>
                      </a:endParaRPr>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endParaRPr lang="en-US"/>
                    </a:p>
                  </a:txBody>
                  <a:tcPr/>
                </a:tc>
                <a:tc>
                  <a:txBody>
                    <a:bodyPr/>
                    <a:lstStyle/>
                    <a:p>
                      <a:endParaRPr lang="en-US"/>
                    </a:p>
                  </a:txBody>
                  <a:tcPr/>
                </a:tc>
              </a:tr>
              <a:tr h="370114">
                <a:tc>
                  <a:txBody>
                    <a:bodyPr/>
                    <a:lstStyle/>
                    <a:p>
                      <a:r>
                        <a:rPr lang="en-US" dirty="0" smtClean="0">
                          <a:solidFill>
                            <a:srgbClr val="FF0000"/>
                          </a:solidFill>
                        </a:rPr>
                        <a:t>2</a:t>
                      </a:r>
                      <a:endParaRPr lang="en-US" dirty="0">
                        <a:solidFill>
                          <a:srgbClr val="FF0000"/>
                        </a:solidFill>
                      </a:endParaRPr>
                    </a:p>
                  </a:txBody>
                  <a:tcPr/>
                </a:tc>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smtClean="0">
                          <a:solidFill>
                            <a:srgbClr val="FF0000"/>
                          </a:solidFill>
                        </a:rPr>
                        <a:t>2</a:t>
                      </a:r>
                      <a:endParaRPr lang="en-US" dirty="0">
                        <a:solidFill>
                          <a:srgbClr val="FF0000"/>
                        </a:solidFill>
                      </a:endParaRPr>
                    </a:p>
                  </a:txBody>
                  <a:tcPr/>
                </a:tc>
                <a:tc>
                  <a:txBody>
                    <a:bodyPr/>
                    <a:lstStyle/>
                    <a:p>
                      <a:pPr algn="ctr"/>
                      <a:endParaRPr lang="en-US" dirty="0"/>
                    </a:p>
                  </a:txBody>
                  <a:tcPr/>
                </a:tc>
                <a:tc>
                  <a:txBody>
                    <a:bodyPr/>
                    <a:lstStyle/>
                    <a:p>
                      <a:pPr algn="ctr"/>
                      <a:r>
                        <a:rPr lang="en-US" dirty="0" smtClean="0"/>
                        <a:t>pp</a:t>
                      </a:r>
                      <a:endParaRPr lang="en-US" dirty="0"/>
                    </a:p>
                  </a:txBody>
                  <a:tcPr/>
                </a:tc>
                <a:tc>
                  <a:txBody>
                    <a:bodyPr/>
                    <a:lstStyle/>
                    <a:p>
                      <a:pPr algn="ctr"/>
                      <a:r>
                        <a:rPr lang="en-US" dirty="0" err="1" smtClean="0"/>
                        <a:t>qq</a:t>
                      </a:r>
                      <a:endParaRPr lang="en-US" dirty="0"/>
                    </a:p>
                  </a:txBody>
                  <a:tcPr/>
                </a:tc>
                <a:tc>
                  <a:txBody>
                    <a:bodyPr/>
                    <a:lstStyle/>
                    <a:p>
                      <a:pPr algn="ctr"/>
                      <a:r>
                        <a:rPr lang="en-US" dirty="0" err="1" smtClean="0"/>
                        <a:t>rr</a:t>
                      </a:r>
                      <a:endParaRPr lang="en-US" dirty="0"/>
                    </a:p>
                  </a:txBody>
                  <a:tcPr/>
                </a:tc>
                <a:tc>
                  <a:txBody>
                    <a:bodyPr/>
                    <a:lstStyle/>
                    <a:p>
                      <a:endParaRPr lang="en-US"/>
                    </a:p>
                  </a:txBody>
                  <a:tcPr/>
                </a:tc>
                <a:tc>
                  <a:txBody>
                    <a:bodyPr/>
                    <a:lstStyle/>
                    <a:p>
                      <a:endParaRPr lang="en-US"/>
                    </a:p>
                  </a:txBody>
                  <a:tcPr/>
                </a:tc>
              </a:tr>
              <a:tr h="370114">
                <a:tc>
                  <a:txBody>
                    <a:bodyPr/>
                    <a:lstStyle/>
                    <a:p>
                      <a:r>
                        <a:rPr lang="en-US" dirty="0" smtClean="0">
                          <a:solidFill>
                            <a:srgbClr val="FF0000"/>
                          </a:solidFill>
                        </a:rPr>
                        <a:t>3</a:t>
                      </a:r>
                      <a:endParaRPr lang="en-US" dirty="0">
                        <a:solidFill>
                          <a:srgbClr val="FF0000"/>
                        </a:solidFill>
                      </a:endParaRPr>
                    </a:p>
                  </a:txBody>
                  <a:tcPr/>
                </a:tc>
                <a:tc>
                  <a:txBody>
                    <a:bodyPr/>
                    <a:lstStyle/>
                    <a:p>
                      <a:r>
                        <a:rPr lang="en-US" dirty="0" smtClean="0"/>
                        <a:t>0</a:t>
                      </a:r>
                      <a:endParaRPr lang="en-US" dirty="0"/>
                    </a:p>
                  </a:txBody>
                  <a:tcPr/>
                </a:tc>
                <a:tc>
                  <a:txBody>
                    <a:bodyPr/>
                    <a:lstStyle/>
                    <a:p>
                      <a:r>
                        <a:rPr lang="en-US" dirty="0" smtClean="0"/>
                        <a:t>2</a:t>
                      </a:r>
                      <a:endParaRPr lang="en-US" dirty="0"/>
                    </a:p>
                  </a:txBody>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smtClean="0">
                          <a:solidFill>
                            <a:srgbClr val="FF0000"/>
                          </a:solidFill>
                        </a:rPr>
                        <a:t>3</a:t>
                      </a:r>
                      <a:endParaRPr lang="en-US" dirty="0">
                        <a:solidFill>
                          <a:srgbClr val="FF0000"/>
                        </a:solidFill>
                      </a:endParaRPr>
                    </a:p>
                  </a:txBody>
                  <a:tcPr/>
                </a:tc>
                <a:tc>
                  <a:txBody>
                    <a:bodyPr/>
                    <a:lstStyle/>
                    <a:p>
                      <a:pPr algn="ctr"/>
                      <a:r>
                        <a:rPr lang="en-US" dirty="0" err="1" smtClean="0"/>
                        <a:t>tt</a:t>
                      </a:r>
                      <a:endParaRPr lang="en-US" dirty="0"/>
                    </a:p>
                  </a:txBody>
                  <a:tcPr/>
                </a:tc>
                <a:tc>
                  <a:txBody>
                    <a:bodyPr/>
                    <a:lstStyle/>
                    <a:p>
                      <a:pPr algn="ctr"/>
                      <a:r>
                        <a:rPr lang="en-US" dirty="0" err="1" smtClean="0"/>
                        <a:t>uu</a:t>
                      </a:r>
                      <a:endParaRPr lang="en-US" dirty="0"/>
                    </a:p>
                  </a:txBody>
                  <a:tcPr/>
                </a:tc>
                <a:tc>
                  <a:txBody>
                    <a:bodyPr/>
                    <a:lstStyle/>
                    <a:p>
                      <a:pPr algn="ctr"/>
                      <a:r>
                        <a:rPr lang="en-US" dirty="0" err="1" smtClean="0"/>
                        <a:t>vv</a:t>
                      </a:r>
                      <a:endParaRPr lang="en-US" dirty="0"/>
                    </a:p>
                  </a:txBody>
                  <a:tcPr/>
                </a:tc>
                <a:tc>
                  <a:txBody>
                    <a:bodyPr/>
                    <a:lstStyle/>
                    <a:p>
                      <a:pPr algn="ctr"/>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725265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 using Multiple Queues</a:t>
            </a:r>
          </a:p>
        </p:txBody>
      </p:sp>
      <p:sp>
        <p:nvSpPr>
          <p:cNvPr id="3" name="Content Placeholder 2"/>
          <p:cNvSpPr>
            <a:spLocks noGrp="1"/>
          </p:cNvSpPr>
          <p:nvPr>
            <p:ph idx="1"/>
          </p:nvPr>
        </p:nvSpPr>
        <p:spPr>
          <a:xfrm>
            <a:off x="685800" y="4648200"/>
            <a:ext cx="8229600" cy="1981200"/>
          </a:xfrm>
        </p:spPr>
        <p:txBody>
          <a:bodyPr>
            <a:normAutofit fontScale="92500" lnSpcReduction="10000"/>
          </a:bodyPr>
          <a:lstStyle/>
          <a:p>
            <a:r>
              <a:rPr lang="en-US" sz="2000" dirty="0" err="1" smtClean="0"/>
              <a:t>Dequeue</a:t>
            </a:r>
            <a:r>
              <a:rPr lang="en-US" sz="2000" dirty="0" smtClean="0"/>
              <a:t>(): Which element would be processed/removed? </a:t>
            </a:r>
          </a:p>
          <a:p>
            <a:r>
              <a:rPr lang="en-US" sz="2000" dirty="0" err="1" smtClean="0"/>
              <a:t>Enqueue</a:t>
            </a:r>
            <a:r>
              <a:rPr lang="en-US" sz="2000" dirty="0" smtClean="0"/>
              <a:t>(cc,0): Where it will be inserted?</a:t>
            </a:r>
          </a:p>
          <a:p>
            <a:r>
              <a:rPr lang="en-US" sz="2000" dirty="0" err="1" smtClean="0"/>
              <a:t>Enqueue</a:t>
            </a:r>
            <a:r>
              <a:rPr lang="en-US" sz="2000" dirty="0" smtClean="0"/>
              <a:t>(ww,2): </a:t>
            </a:r>
            <a:r>
              <a:rPr lang="en-US" sz="2000" dirty="0"/>
              <a:t>Where it will be inserted</a:t>
            </a:r>
            <a:r>
              <a:rPr lang="en-US" sz="2000" dirty="0" smtClean="0"/>
              <a:t>?</a:t>
            </a:r>
          </a:p>
          <a:p>
            <a:r>
              <a:rPr lang="en-US" sz="2000" dirty="0" err="1"/>
              <a:t>Dequeue</a:t>
            </a:r>
            <a:r>
              <a:rPr lang="en-US" sz="2000" dirty="0"/>
              <a:t>(): Which element would be processed/removed?</a:t>
            </a:r>
          </a:p>
          <a:p>
            <a:r>
              <a:rPr lang="en-US" sz="2000" dirty="0" err="1"/>
              <a:t>Dequeue</a:t>
            </a:r>
            <a:r>
              <a:rPr lang="en-US" sz="2000" dirty="0"/>
              <a:t>(): Which element would be processed/removed</a:t>
            </a:r>
            <a:r>
              <a:rPr lang="en-US" sz="2000" dirty="0" smtClean="0"/>
              <a:t>?</a:t>
            </a:r>
          </a:p>
          <a:p>
            <a:r>
              <a:rPr lang="en-US" sz="2000" dirty="0" err="1"/>
              <a:t>Dequeue</a:t>
            </a:r>
            <a:r>
              <a:rPr lang="en-US" sz="2000" dirty="0"/>
              <a:t>(): Which element would be processed/removed?</a:t>
            </a:r>
          </a:p>
          <a:p>
            <a:endParaRPr lang="en-US" sz="2000" dirty="0"/>
          </a:p>
          <a:p>
            <a:endParaRPr lang="en-US" sz="2000" dirty="0"/>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72623362"/>
              </p:ext>
            </p:extLst>
          </p:nvPr>
        </p:nvGraphicFramePr>
        <p:xfrm>
          <a:off x="1295400" y="1709928"/>
          <a:ext cx="6096002" cy="2590798"/>
        </p:xfrm>
        <a:graphic>
          <a:graphicData uri="http://schemas.openxmlformats.org/drawingml/2006/table">
            <a:tbl>
              <a:tblPr firstRow="1" bandRow="1">
                <a:tableStyleId>{5940675A-B579-460E-94D1-54222C63F5DA}</a:tableStyleId>
              </a:tblPr>
              <a:tblGrid>
                <a:gridCol w="381000"/>
                <a:gridCol w="727364"/>
                <a:gridCol w="644236"/>
                <a:gridCol w="685800"/>
                <a:gridCol w="332510"/>
                <a:gridCol w="554182"/>
                <a:gridCol w="554182"/>
                <a:gridCol w="554182"/>
                <a:gridCol w="554182"/>
                <a:gridCol w="554182"/>
                <a:gridCol w="554182"/>
              </a:tblGrid>
              <a:tr h="370114">
                <a:tc gridSpan="11">
                  <a:txBody>
                    <a:bodyPr/>
                    <a:lstStyle/>
                    <a:p>
                      <a:pPr algn="ctr"/>
                      <a:r>
                        <a:rPr lang="en-US" b="1" dirty="0" smtClean="0"/>
                        <a:t>Priority</a:t>
                      </a:r>
                      <a:r>
                        <a:rPr lang="en-US" b="1" baseline="0" dirty="0" smtClean="0"/>
                        <a:t> Queue</a:t>
                      </a:r>
                      <a:endParaRPr lang="en-US" b="1"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114">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r>
              <a:tr h="370114">
                <a:tc>
                  <a:txBody>
                    <a:bodyPr/>
                    <a:lstStyle/>
                    <a:p>
                      <a:endParaRPr lang="en-US"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dirty="0" smtClean="0"/>
                        <a:t>front</a:t>
                      </a:r>
                      <a:endParaRPr lang="en-US" dirty="0"/>
                    </a:p>
                  </a:txBody>
                  <a:tcPr>
                    <a:solidFill>
                      <a:schemeClr val="bg1">
                        <a:lumMod val="85000"/>
                      </a:schemeClr>
                    </a:solidFill>
                  </a:tcPr>
                </a:tc>
                <a:tc>
                  <a:txBody>
                    <a:bodyPr/>
                    <a:lstStyle/>
                    <a:p>
                      <a:r>
                        <a:rPr lang="en-US" dirty="0" smtClean="0"/>
                        <a:t>rear</a:t>
                      </a:r>
                      <a:endParaRPr lang="en-US" dirty="0"/>
                    </a:p>
                  </a:txBody>
                  <a:tcPr>
                    <a:solidFill>
                      <a:schemeClr val="bg1">
                        <a:lumMod val="85000"/>
                      </a:schemeClr>
                    </a:solidFill>
                  </a:tcPr>
                </a:tc>
                <a:tc>
                  <a:txBody>
                    <a:bodyPr/>
                    <a:lstStyle/>
                    <a:p>
                      <a:endParaRPr lang="en-US"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dirty="0" smtClean="0"/>
                        <a:t>0</a:t>
                      </a:r>
                      <a:endParaRPr lang="en-US" dirty="0"/>
                    </a:p>
                  </a:txBody>
                  <a:tcPr>
                    <a:solidFill>
                      <a:schemeClr val="bg1">
                        <a:lumMod val="85000"/>
                      </a:schemeClr>
                    </a:solidFill>
                  </a:tcPr>
                </a:tc>
                <a:tc>
                  <a:txBody>
                    <a:bodyPr/>
                    <a:lstStyle/>
                    <a:p>
                      <a:r>
                        <a:rPr lang="en-US" dirty="0" smtClean="0"/>
                        <a:t>1</a:t>
                      </a:r>
                      <a:endParaRPr lang="en-US" dirty="0"/>
                    </a:p>
                  </a:txBody>
                  <a:tcPr>
                    <a:solidFill>
                      <a:schemeClr val="bg1">
                        <a:lumMod val="85000"/>
                      </a:schemeClr>
                    </a:solidFill>
                  </a:tcPr>
                </a:tc>
                <a:tc>
                  <a:txBody>
                    <a:bodyPr/>
                    <a:lstStyle/>
                    <a:p>
                      <a:r>
                        <a:rPr lang="en-US" dirty="0" smtClean="0"/>
                        <a:t>2</a:t>
                      </a:r>
                      <a:endParaRPr lang="en-US" dirty="0"/>
                    </a:p>
                  </a:txBody>
                  <a:tcPr>
                    <a:solidFill>
                      <a:schemeClr val="bg1">
                        <a:lumMod val="85000"/>
                      </a:schemeClr>
                    </a:solidFill>
                  </a:tcPr>
                </a:tc>
                <a:tc>
                  <a:txBody>
                    <a:bodyPr/>
                    <a:lstStyle/>
                    <a:p>
                      <a:r>
                        <a:rPr lang="en-US" dirty="0" smtClean="0"/>
                        <a:t>3</a:t>
                      </a:r>
                      <a:endParaRPr lang="en-US" dirty="0"/>
                    </a:p>
                  </a:txBody>
                  <a:tcPr>
                    <a:solidFill>
                      <a:schemeClr val="bg1">
                        <a:lumMod val="85000"/>
                      </a:schemeClr>
                    </a:solidFill>
                  </a:tcPr>
                </a:tc>
                <a:tc>
                  <a:txBody>
                    <a:bodyPr/>
                    <a:lstStyle/>
                    <a:p>
                      <a:r>
                        <a:rPr lang="en-US" dirty="0" smtClean="0"/>
                        <a:t>4</a:t>
                      </a:r>
                      <a:endParaRPr lang="en-US" dirty="0"/>
                    </a:p>
                  </a:txBody>
                  <a:tcPr>
                    <a:solidFill>
                      <a:schemeClr val="bg1">
                        <a:lumMod val="85000"/>
                      </a:schemeClr>
                    </a:solidFill>
                  </a:tcPr>
                </a:tc>
                <a:tc>
                  <a:txBody>
                    <a:bodyPr/>
                    <a:lstStyle/>
                    <a:p>
                      <a:r>
                        <a:rPr lang="en-US" dirty="0" smtClean="0"/>
                        <a:t>5</a:t>
                      </a:r>
                      <a:endParaRPr lang="en-US" dirty="0"/>
                    </a:p>
                  </a:txBody>
                  <a:tcPr>
                    <a:solidFill>
                      <a:schemeClr val="bg1">
                        <a:lumMod val="85000"/>
                      </a:schemeClr>
                    </a:solidFill>
                  </a:tcPr>
                </a:tc>
              </a:tr>
              <a:tr h="370114">
                <a:tc>
                  <a:txBody>
                    <a:bodyPr/>
                    <a:lstStyle/>
                    <a:p>
                      <a:r>
                        <a:rPr lang="en-US" dirty="0" smtClean="0">
                          <a:solidFill>
                            <a:srgbClr val="FF0000"/>
                          </a:solidFill>
                        </a:rPr>
                        <a:t>0</a:t>
                      </a:r>
                      <a:endParaRPr lang="en-US" dirty="0">
                        <a:solidFill>
                          <a:srgbClr val="FF0000"/>
                        </a:solidFill>
                      </a:endParaRPr>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smtClean="0">
                          <a:solidFill>
                            <a:srgbClr val="FF0000"/>
                          </a:solidFill>
                        </a:rPr>
                        <a:t>0</a:t>
                      </a:r>
                      <a:endParaRPr lang="en-US" dirty="0">
                        <a:solidFill>
                          <a:srgbClr val="FF0000"/>
                        </a:solidFill>
                      </a:endParaRPr>
                    </a:p>
                  </a:txBody>
                  <a:tcPr/>
                </a:tc>
                <a:tc>
                  <a:txBody>
                    <a:bodyPr/>
                    <a:lstStyle/>
                    <a:p>
                      <a:pPr algn="ctr"/>
                      <a:r>
                        <a:rPr lang="en-US" dirty="0" smtClean="0"/>
                        <a:t>aa</a:t>
                      </a:r>
                      <a:endParaRPr lang="en-US" dirty="0"/>
                    </a:p>
                  </a:txBody>
                  <a:tcPr/>
                </a:tc>
                <a:tc>
                  <a:txBody>
                    <a:bodyPr/>
                    <a:lstStyle/>
                    <a:p>
                      <a:pPr algn="ctr"/>
                      <a:r>
                        <a:rPr lang="en-US" dirty="0" smtClean="0"/>
                        <a:t>bb</a:t>
                      </a:r>
                      <a:endParaRPr lang="en-US" dirty="0"/>
                    </a:p>
                  </a:txBody>
                  <a:tcPr/>
                </a:tc>
                <a:tc>
                  <a:txBody>
                    <a:bodyPr/>
                    <a:lstStyle/>
                    <a:p>
                      <a:pPr algn="ctr"/>
                      <a:endParaRPr lang="en-US"/>
                    </a:p>
                  </a:txBody>
                  <a:tcPr/>
                </a:tc>
                <a:tc>
                  <a:txBody>
                    <a:bodyPr/>
                    <a:lstStyle/>
                    <a:p>
                      <a:pPr algn="ctr"/>
                      <a:endParaRPr lang="en-US"/>
                    </a:p>
                  </a:txBody>
                  <a:tcPr/>
                </a:tc>
                <a:tc>
                  <a:txBody>
                    <a:bodyPr/>
                    <a:lstStyle/>
                    <a:p>
                      <a:endParaRPr lang="en-US"/>
                    </a:p>
                  </a:txBody>
                  <a:tcPr/>
                </a:tc>
                <a:tc>
                  <a:txBody>
                    <a:bodyPr/>
                    <a:lstStyle/>
                    <a:p>
                      <a:endParaRPr lang="en-US"/>
                    </a:p>
                  </a:txBody>
                  <a:tcPr/>
                </a:tc>
              </a:tr>
              <a:tr h="370114">
                <a:tc>
                  <a:txBody>
                    <a:bodyPr/>
                    <a:lstStyle/>
                    <a:p>
                      <a:r>
                        <a:rPr lang="en-US" dirty="0" smtClean="0">
                          <a:solidFill>
                            <a:srgbClr val="FF0000"/>
                          </a:solidFill>
                        </a:rPr>
                        <a:t>1</a:t>
                      </a:r>
                      <a:endParaRPr lang="en-US" dirty="0">
                        <a:solidFill>
                          <a:srgbClr val="FF0000"/>
                        </a:solidFill>
                      </a:endParaRPr>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smtClean="0">
                          <a:solidFill>
                            <a:srgbClr val="FF0000"/>
                          </a:solidFill>
                        </a:rPr>
                        <a:t>1</a:t>
                      </a:r>
                      <a:endParaRPr lang="en-US" dirty="0">
                        <a:solidFill>
                          <a:srgbClr val="FF0000"/>
                        </a:solidFill>
                      </a:endParaRPr>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endParaRPr lang="en-US"/>
                    </a:p>
                  </a:txBody>
                  <a:tcPr/>
                </a:tc>
                <a:tc>
                  <a:txBody>
                    <a:bodyPr/>
                    <a:lstStyle/>
                    <a:p>
                      <a:endParaRPr lang="en-US"/>
                    </a:p>
                  </a:txBody>
                  <a:tcPr/>
                </a:tc>
              </a:tr>
              <a:tr h="370114">
                <a:tc>
                  <a:txBody>
                    <a:bodyPr/>
                    <a:lstStyle/>
                    <a:p>
                      <a:r>
                        <a:rPr lang="en-US" dirty="0" smtClean="0">
                          <a:solidFill>
                            <a:srgbClr val="FF0000"/>
                          </a:solidFill>
                        </a:rPr>
                        <a:t>2</a:t>
                      </a:r>
                      <a:endParaRPr lang="en-US" dirty="0">
                        <a:solidFill>
                          <a:srgbClr val="FF0000"/>
                        </a:solidFill>
                      </a:endParaRPr>
                    </a:p>
                  </a:txBody>
                  <a:tcPr/>
                </a:tc>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smtClean="0">
                          <a:solidFill>
                            <a:srgbClr val="FF0000"/>
                          </a:solidFill>
                        </a:rPr>
                        <a:t>2</a:t>
                      </a:r>
                      <a:endParaRPr lang="en-US" dirty="0">
                        <a:solidFill>
                          <a:srgbClr val="FF0000"/>
                        </a:solidFill>
                      </a:endParaRPr>
                    </a:p>
                  </a:txBody>
                  <a:tcPr/>
                </a:tc>
                <a:tc>
                  <a:txBody>
                    <a:bodyPr/>
                    <a:lstStyle/>
                    <a:p>
                      <a:pPr algn="ctr"/>
                      <a:endParaRPr lang="en-US" dirty="0"/>
                    </a:p>
                  </a:txBody>
                  <a:tcPr/>
                </a:tc>
                <a:tc>
                  <a:txBody>
                    <a:bodyPr/>
                    <a:lstStyle/>
                    <a:p>
                      <a:pPr algn="ctr"/>
                      <a:r>
                        <a:rPr lang="en-US" dirty="0" smtClean="0"/>
                        <a:t>pp</a:t>
                      </a:r>
                      <a:endParaRPr lang="en-US" dirty="0"/>
                    </a:p>
                  </a:txBody>
                  <a:tcPr/>
                </a:tc>
                <a:tc>
                  <a:txBody>
                    <a:bodyPr/>
                    <a:lstStyle/>
                    <a:p>
                      <a:pPr algn="ctr"/>
                      <a:r>
                        <a:rPr lang="en-US" dirty="0" err="1" smtClean="0"/>
                        <a:t>qq</a:t>
                      </a:r>
                      <a:endParaRPr lang="en-US" dirty="0"/>
                    </a:p>
                  </a:txBody>
                  <a:tcPr/>
                </a:tc>
                <a:tc>
                  <a:txBody>
                    <a:bodyPr/>
                    <a:lstStyle/>
                    <a:p>
                      <a:pPr algn="ctr"/>
                      <a:r>
                        <a:rPr lang="en-US" dirty="0" err="1" smtClean="0"/>
                        <a:t>rr</a:t>
                      </a:r>
                      <a:endParaRPr lang="en-US" dirty="0"/>
                    </a:p>
                  </a:txBody>
                  <a:tcPr/>
                </a:tc>
                <a:tc>
                  <a:txBody>
                    <a:bodyPr/>
                    <a:lstStyle/>
                    <a:p>
                      <a:endParaRPr lang="en-US"/>
                    </a:p>
                  </a:txBody>
                  <a:tcPr/>
                </a:tc>
                <a:tc>
                  <a:txBody>
                    <a:bodyPr/>
                    <a:lstStyle/>
                    <a:p>
                      <a:endParaRPr lang="en-US"/>
                    </a:p>
                  </a:txBody>
                  <a:tcPr/>
                </a:tc>
              </a:tr>
              <a:tr h="370114">
                <a:tc>
                  <a:txBody>
                    <a:bodyPr/>
                    <a:lstStyle/>
                    <a:p>
                      <a:r>
                        <a:rPr lang="en-US" dirty="0" smtClean="0">
                          <a:solidFill>
                            <a:srgbClr val="FF0000"/>
                          </a:solidFill>
                        </a:rPr>
                        <a:t>3</a:t>
                      </a:r>
                      <a:endParaRPr lang="en-US" dirty="0">
                        <a:solidFill>
                          <a:srgbClr val="FF0000"/>
                        </a:solidFill>
                      </a:endParaRPr>
                    </a:p>
                  </a:txBody>
                  <a:tcPr/>
                </a:tc>
                <a:tc>
                  <a:txBody>
                    <a:bodyPr/>
                    <a:lstStyle/>
                    <a:p>
                      <a:r>
                        <a:rPr lang="en-US" dirty="0" smtClean="0"/>
                        <a:t>0</a:t>
                      </a:r>
                      <a:endParaRPr lang="en-US" dirty="0"/>
                    </a:p>
                  </a:txBody>
                  <a:tcPr/>
                </a:tc>
                <a:tc>
                  <a:txBody>
                    <a:bodyPr/>
                    <a:lstStyle/>
                    <a:p>
                      <a:r>
                        <a:rPr lang="en-US" dirty="0" smtClean="0"/>
                        <a:t>2</a:t>
                      </a:r>
                      <a:endParaRPr lang="en-US" dirty="0"/>
                    </a:p>
                  </a:txBody>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smtClean="0">
                          <a:solidFill>
                            <a:srgbClr val="FF0000"/>
                          </a:solidFill>
                        </a:rPr>
                        <a:t>3</a:t>
                      </a:r>
                      <a:endParaRPr lang="en-US" dirty="0">
                        <a:solidFill>
                          <a:srgbClr val="FF0000"/>
                        </a:solidFill>
                      </a:endParaRPr>
                    </a:p>
                  </a:txBody>
                  <a:tcPr/>
                </a:tc>
                <a:tc>
                  <a:txBody>
                    <a:bodyPr/>
                    <a:lstStyle/>
                    <a:p>
                      <a:pPr algn="ctr"/>
                      <a:r>
                        <a:rPr lang="en-US" dirty="0" err="1" smtClean="0"/>
                        <a:t>tt</a:t>
                      </a:r>
                      <a:endParaRPr lang="en-US" dirty="0"/>
                    </a:p>
                  </a:txBody>
                  <a:tcPr/>
                </a:tc>
                <a:tc>
                  <a:txBody>
                    <a:bodyPr/>
                    <a:lstStyle/>
                    <a:p>
                      <a:pPr algn="ctr"/>
                      <a:r>
                        <a:rPr lang="en-US" dirty="0" err="1" smtClean="0"/>
                        <a:t>uu</a:t>
                      </a:r>
                      <a:endParaRPr lang="en-US" dirty="0"/>
                    </a:p>
                  </a:txBody>
                  <a:tcPr/>
                </a:tc>
                <a:tc>
                  <a:txBody>
                    <a:bodyPr/>
                    <a:lstStyle/>
                    <a:p>
                      <a:pPr algn="ctr"/>
                      <a:r>
                        <a:rPr lang="en-US" dirty="0" err="1" smtClean="0"/>
                        <a:t>vv</a:t>
                      </a:r>
                      <a:endParaRPr lang="en-US" dirty="0"/>
                    </a:p>
                  </a:txBody>
                  <a:tcPr/>
                </a:tc>
                <a:tc>
                  <a:txBody>
                    <a:bodyPr/>
                    <a:lstStyle/>
                    <a:p>
                      <a:pPr algn="ctr"/>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801714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 </a:t>
            </a:r>
            <a:r>
              <a:rPr lang="en-US" dirty="0" smtClean="0"/>
              <a:t>using heap</a:t>
            </a:r>
            <a:endParaRPr lang="en-US" dirty="0"/>
          </a:p>
        </p:txBody>
      </p:sp>
      <p:sp>
        <p:nvSpPr>
          <p:cNvPr id="3" name="Content Placeholder 2"/>
          <p:cNvSpPr>
            <a:spLocks noGrp="1"/>
          </p:cNvSpPr>
          <p:nvPr>
            <p:ph idx="1"/>
          </p:nvPr>
        </p:nvSpPr>
        <p:spPr/>
        <p:txBody>
          <a:bodyPr/>
          <a:lstStyle/>
          <a:p>
            <a:r>
              <a:rPr lang="en-US" dirty="0" smtClean="0"/>
              <a:t>Will be discussed after discussion on heap data structure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7172106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smtClean="0"/>
              <a:t>Implement Priority queue using Multiple queues</a:t>
            </a:r>
          </a:p>
          <a:p>
            <a:pPr lvl="1"/>
            <a:r>
              <a:rPr lang="en-US" dirty="0" smtClean="0"/>
              <a:t>Ask level of priorities from User</a:t>
            </a:r>
          </a:p>
          <a:p>
            <a:pPr lvl="1"/>
            <a:r>
              <a:rPr lang="en-US" dirty="0" smtClean="0"/>
              <a:t>Declare an array of size according to level of priorities</a:t>
            </a:r>
          </a:p>
          <a:p>
            <a:pPr lvl="1"/>
            <a:r>
              <a:rPr lang="en-US" dirty="0" smtClean="0"/>
              <a:t>Each slot of this array must contain an object of Queue Class</a:t>
            </a:r>
          </a:p>
          <a:p>
            <a:pPr lvl="2"/>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29453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29000" y="2743200"/>
            <a:ext cx="2362200" cy="990600"/>
          </a:xfrm>
        </p:spPr>
        <p:txBody>
          <a:bodyPr>
            <a:normAutofit fontScale="90000"/>
          </a:bodyPr>
          <a:lstStyle/>
          <a:p>
            <a:r>
              <a:rPr lang="en-US" dirty="0"/>
              <a:t>Thank You</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352795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pPr lvl="0"/>
            <a:r>
              <a:rPr lang="en-US" dirty="0" smtClean="0"/>
              <a:t>Introduction to Priority Queue</a:t>
            </a:r>
          </a:p>
          <a:p>
            <a:pPr lvl="0"/>
            <a:r>
              <a:rPr lang="en-US" dirty="0" smtClean="0"/>
              <a:t>Representation of Priority Queue</a:t>
            </a:r>
          </a:p>
          <a:p>
            <a:pPr lvl="1"/>
            <a:r>
              <a:rPr lang="en-US" dirty="0" smtClean="0"/>
              <a:t>Representation using Linked list </a:t>
            </a:r>
          </a:p>
          <a:p>
            <a:pPr lvl="1"/>
            <a:r>
              <a:rPr lang="en-US" dirty="0" smtClean="0"/>
              <a:t>Representation using Multiple Queue</a:t>
            </a:r>
          </a:p>
          <a:p>
            <a:pPr lvl="1"/>
            <a:r>
              <a:rPr lang="en-US" dirty="0">
                <a:solidFill>
                  <a:srgbClr val="FF0000"/>
                </a:solidFill>
              </a:rPr>
              <a:t>Representation </a:t>
            </a:r>
            <a:r>
              <a:rPr lang="en-US" dirty="0" smtClean="0">
                <a:solidFill>
                  <a:srgbClr val="FF0000"/>
                </a:solidFill>
              </a:rPr>
              <a:t>using heap (will be covered in detail later)</a:t>
            </a:r>
          </a:p>
          <a:p>
            <a:pPr lvl="1"/>
            <a:endParaRPr lang="en-US" dirty="0" smtClean="0"/>
          </a:p>
          <a:p>
            <a:pPr marL="274320" lvl="1"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920852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a:t>
            </a:r>
            <a:endParaRPr lang="en-US" dirty="0"/>
          </a:p>
        </p:txBody>
      </p:sp>
      <p:sp>
        <p:nvSpPr>
          <p:cNvPr id="3" name="Content Placeholder 2"/>
          <p:cNvSpPr>
            <a:spLocks noGrp="1"/>
          </p:cNvSpPr>
          <p:nvPr>
            <p:ph idx="1"/>
          </p:nvPr>
        </p:nvSpPr>
        <p:spPr/>
        <p:txBody>
          <a:bodyPr/>
          <a:lstStyle/>
          <a:p>
            <a:pPr algn="just"/>
            <a:r>
              <a:rPr lang="en-US" dirty="0" smtClean="0"/>
              <a:t>A priority queue is a kind of queue in which each element is assigned a priority</a:t>
            </a:r>
          </a:p>
          <a:p>
            <a:pPr algn="just"/>
            <a:r>
              <a:rPr lang="en-US" dirty="0" smtClean="0"/>
              <a:t>The order in which elements are processed comes from the following rules:</a:t>
            </a:r>
          </a:p>
          <a:p>
            <a:pPr lvl="1" algn="just"/>
            <a:r>
              <a:rPr lang="en-US" dirty="0" smtClean="0"/>
              <a:t>An element with highest priority is processed first before any element of lower priority.</a:t>
            </a:r>
          </a:p>
          <a:p>
            <a:pPr lvl="1" algn="just"/>
            <a:r>
              <a:rPr lang="en-US" dirty="0" smtClean="0"/>
              <a:t>Two or more elements with the same priority are processed according to the order in which they are added to the queue.</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455654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a:t>
            </a:r>
            <a:endParaRPr lang="en-US" dirty="0"/>
          </a:p>
        </p:txBody>
      </p:sp>
      <p:sp>
        <p:nvSpPr>
          <p:cNvPr id="3" name="Content Placeholder 2"/>
          <p:cNvSpPr>
            <a:spLocks noGrp="1"/>
          </p:cNvSpPr>
          <p:nvPr>
            <p:ph idx="1"/>
          </p:nvPr>
        </p:nvSpPr>
        <p:spPr/>
        <p:txBody>
          <a:bodyPr/>
          <a:lstStyle/>
          <a:p>
            <a:pPr algn="just"/>
            <a:r>
              <a:rPr lang="en-US" dirty="0" smtClean="0"/>
              <a:t>There are different scenarios in which we process information/data on the basis of some assigned priorities e.g.</a:t>
            </a:r>
          </a:p>
          <a:p>
            <a:pPr lvl="1"/>
            <a:r>
              <a:rPr lang="en-US" dirty="0" smtClean="0"/>
              <a:t>In process scheduling, shortest job may  given a higher priority over the long one which means that shortest job will be executed first.</a:t>
            </a:r>
          </a:p>
          <a:p>
            <a:pPr lvl="1"/>
            <a:r>
              <a:rPr lang="en-US" dirty="0" smtClean="0"/>
              <a:t>In NADRA or passport office we apply for urgent processing of our application by paying additional charges so that our application get higher priority as compared to normal applications. </a:t>
            </a:r>
          </a:p>
          <a:p>
            <a:pPr lvl="2"/>
            <a:r>
              <a:rPr lang="en-US" dirty="0" smtClean="0"/>
              <a:t>For all urgent applications FIFO or LILO order will still be maintained.</a:t>
            </a:r>
          </a:p>
          <a:p>
            <a:endParaRPr lang="en-US" dirty="0" smtClean="0"/>
          </a:p>
          <a:p>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567745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Representation of Priority Queue</a:t>
            </a:r>
            <a:endParaRPr lang="en-US" dirty="0"/>
          </a:p>
        </p:txBody>
      </p:sp>
      <p:sp>
        <p:nvSpPr>
          <p:cNvPr id="3" name="Content Placeholder 2"/>
          <p:cNvSpPr>
            <a:spLocks noGrp="1"/>
          </p:cNvSpPr>
          <p:nvPr>
            <p:ph idx="1"/>
          </p:nvPr>
        </p:nvSpPr>
        <p:spPr/>
        <p:txBody>
          <a:bodyPr/>
          <a:lstStyle/>
          <a:p>
            <a:r>
              <a:rPr lang="en-US" dirty="0" smtClean="0"/>
              <a:t>There are various ways of representing (maintaining) a priority queue in memory</a:t>
            </a:r>
          </a:p>
          <a:p>
            <a:pPr lvl="1"/>
            <a:r>
              <a:rPr lang="en-US" dirty="0" smtClean="0"/>
              <a:t>Using a Linked List</a:t>
            </a:r>
          </a:p>
          <a:p>
            <a:pPr lvl="1"/>
            <a:r>
              <a:rPr lang="en-US" dirty="0" smtClean="0"/>
              <a:t>Using multiple queues, one for each priority</a:t>
            </a:r>
          </a:p>
          <a:p>
            <a:pPr lvl="1"/>
            <a:r>
              <a:rPr lang="en-US" dirty="0" smtClean="0"/>
              <a:t>Using a heap (another data structure)</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260883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 using Linked List</a:t>
            </a:r>
            <a:endParaRPr lang="en-US" dirty="0"/>
          </a:p>
        </p:txBody>
      </p:sp>
      <p:sp>
        <p:nvSpPr>
          <p:cNvPr id="3" name="Content Placeholder 2"/>
          <p:cNvSpPr>
            <a:spLocks noGrp="1"/>
          </p:cNvSpPr>
          <p:nvPr>
            <p:ph idx="1"/>
          </p:nvPr>
        </p:nvSpPr>
        <p:spPr>
          <a:xfrm>
            <a:off x="457200" y="1600200"/>
            <a:ext cx="8229600" cy="2362200"/>
          </a:xfrm>
        </p:spPr>
        <p:txBody>
          <a:bodyPr/>
          <a:lstStyle/>
          <a:p>
            <a:r>
              <a:rPr lang="en-US" dirty="0" smtClean="0"/>
              <a:t>In this representation, each node of the linked list has three slots/fields</a:t>
            </a:r>
          </a:p>
          <a:p>
            <a:pPr lvl="1"/>
            <a:r>
              <a:rPr lang="en-US" dirty="0" smtClean="0"/>
              <a:t>An information field that holds the element of the queue</a:t>
            </a:r>
          </a:p>
          <a:p>
            <a:pPr lvl="1"/>
            <a:r>
              <a:rPr lang="en-US" dirty="0" smtClean="0"/>
              <a:t>A priority field that holds the priority number of the element</a:t>
            </a:r>
          </a:p>
          <a:p>
            <a:pPr lvl="1"/>
            <a:r>
              <a:rPr lang="en-US" dirty="0" smtClean="0"/>
              <a:t>A next filed that holds the address of next node in the priority queue</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93111817"/>
              </p:ext>
            </p:extLst>
          </p:nvPr>
        </p:nvGraphicFramePr>
        <p:xfrm>
          <a:off x="152398" y="4343400"/>
          <a:ext cx="8839204" cy="1112520"/>
        </p:xfrm>
        <a:graphic>
          <a:graphicData uri="http://schemas.openxmlformats.org/drawingml/2006/table">
            <a:tbl>
              <a:tblPr firstRow="1" bandRow="1">
                <a:tableStyleId>{5940675A-B579-460E-94D1-54222C63F5DA}</a:tableStyleId>
              </a:tblPr>
              <a:tblGrid>
                <a:gridCol w="626403"/>
                <a:gridCol w="696000"/>
                <a:gridCol w="696000"/>
                <a:gridCol w="487200"/>
                <a:gridCol w="626400"/>
                <a:gridCol w="696000"/>
                <a:gridCol w="591597"/>
                <a:gridCol w="522004"/>
                <a:gridCol w="556800"/>
                <a:gridCol w="556800"/>
                <a:gridCol w="653117"/>
                <a:gridCol w="460483"/>
                <a:gridCol w="556800"/>
                <a:gridCol w="556800"/>
                <a:gridCol w="556800"/>
              </a:tblGrid>
              <a:tr h="370840">
                <a:tc>
                  <a:txBody>
                    <a:bodyPr/>
                    <a:lstStyle/>
                    <a:p>
                      <a:pPr algn="ctr"/>
                      <a:r>
                        <a:rPr lang="en-US" sz="1400" dirty="0" smtClean="0"/>
                        <a:t>Info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err="1" smtClean="0"/>
                        <a:t>Prio</a:t>
                      </a:r>
                      <a:endParaRPr lang="en-US" sz="1400" dirty="0"/>
                    </a:p>
                  </a:txBody>
                  <a:tcPr>
                    <a:lnL w="12700" cap="flat" cmpd="sng" algn="ctr">
                      <a:solidFill>
                        <a:schemeClr val="tx1"/>
                      </a:solidFill>
                      <a:prstDash val="solid"/>
                      <a:round/>
                      <a:headEnd type="none" w="med" len="med"/>
                      <a:tailEnd type="none" w="med" len="med"/>
                    </a:lnL>
                  </a:tcPr>
                </a:tc>
                <a:tc>
                  <a:txBody>
                    <a:bodyPr/>
                    <a:lstStyle/>
                    <a:p>
                      <a:pPr algn="ctr"/>
                      <a:r>
                        <a:rPr lang="en-US" sz="1400" dirty="0" smtClean="0"/>
                        <a:t>Next</a:t>
                      </a:r>
                      <a:endParaRPr lang="en-US" sz="1400" dirty="0"/>
                    </a:p>
                  </a:txBody>
                  <a:tcPr/>
                </a:tc>
                <a:tc>
                  <a:txBody>
                    <a:bodyPr/>
                    <a:lstStyle/>
                    <a:p>
                      <a:pPr algn="ctr"/>
                      <a:endParaRPr lang="en-US" sz="1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smtClean="0"/>
                        <a:t>Info</a:t>
                      </a:r>
                      <a:endParaRPr lang="en-US" sz="1400" dirty="0"/>
                    </a:p>
                  </a:txBody>
                  <a:tcPr/>
                </a:tc>
                <a:tc>
                  <a:txBody>
                    <a:bodyPr/>
                    <a:lstStyle/>
                    <a:p>
                      <a:pPr algn="ctr"/>
                      <a:r>
                        <a:rPr lang="en-US" sz="1400" dirty="0" err="1" smtClean="0"/>
                        <a:t>Prio</a:t>
                      </a:r>
                      <a:endParaRPr lang="en-US" sz="1400" dirty="0"/>
                    </a:p>
                  </a:txBody>
                  <a:tcPr/>
                </a:tc>
                <a:tc>
                  <a:txBody>
                    <a:bodyPr/>
                    <a:lstStyle/>
                    <a:p>
                      <a:pPr algn="ctr"/>
                      <a:r>
                        <a:rPr lang="en-US" sz="1400" dirty="0" smtClean="0"/>
                        <a:t>Next</a:t>
                      </a:r>
                      <a:endParaRPr lang="en-US" sz="1400" dirty="0"/>
                    </a:p>
                  </a:txBody>
                  <a:tcPr/>
                </a:tc>
                <a:tc>
                  <a:txBody>
                    <a:bodyPr/>
                    <a:lstStyle/>
                    <a:p>
                      <a:pPr algn="ctr"/>
                      <a:endParaRPr lang="en-US" sz="1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smtClean="0"/>
                        <a:t>Info</a:t>
                      </a:r>
                      <a:endParaRPr lang="en-US" sz="1400" dirty="0"/>
                    </a:p>
                  </a:txBody>
                  <a:tcPr/>
                </a:tc>
                <a:tc>
                  <a:txBody>
                    <a:bodyPr/>
                    <a:lstStyle/>
                    <a:p>
                      <a:pPr algn="ctr"/>
                      <a:r>
                        <a:rPr lang="en-US" sz="1400" dirty="0" err="1" smtClean="0"/>
                        <a:t>Prio</a:t>
                      </a:r>
                      <a:endParaRPr lang="en-US" sz="1400" dirty="0"/>
                    </a:p>
                  </a:txBody>
                  <a:tcPr/>
                </a:tc>
                <a:tc>
                  <a:txBody>
                    <a:bodyPr/>
                    <a:lstStyle/>
                    <a:p>
                      <a:pPr algn="ctr"/>
                      <a:r>
                        <a:rPr lang="en-US" sz="1400" dirty="0" smtClean="0"/>
                        <a:t>Next</a:t>
                      </a:r>
                      <a:endParaRPr lang="en-US" sz="1400" dirty="0"/>
                    </a:p>
                  </a:txBody>
                  <a:tcPr/>
                </a:tc>
                <a:tc>
                  <a:txBody>
                    <a:bodyPr/>
                    <a:lstStyle/>
                    <a:p>
                      <a:pPr algn="ctr"/>
                      <a:endParaRPr lang="en-US" sz="1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smtClean="0"/>
                        <a:t>Info</a:t>
                      </a:r>
                      <a:endParaRPr lang="en-US" sz="1400" dirty="0"/>
                    </a:p>
                  </a:txBody>
                  <a:tcPr/>
                </a:tc>
                <a:tc>
                  <a:txBody>
                    <a:bodyPr/>
                    <a:lstStyle/>
                    <a:p>
                      <a:pPr algn="ctr"/>
                      <a:r>
                        <a:rPr lang="en-US" sz="1400" dirty="0" err="1" smtClean="0"/>
                        <a:t>Prio</a:t>
                      </a:r>
                      <a:endParaRPr lang="en-US" sz="1400" dirty="0"/>
                    </a:p>
                  </a:txBody>
                  <a:tcPr/>
                </a:tc>
                <a:tc>
                  <a:txBody>
                    <a:bodyPr/>
                    <a:lstStyle/>
                    <a:p>
                      <a:pPr algn="ctr"/>
                      <a:r>
                        <a:rPr lang="en-US" sz="1400" dirty="0" smtClean="0"/>
                        <a:t>Next</a:t>
                      </a:r>
                      <a:endParaRPr lang="en-US" sz="1400" dirty="0"/>
                    </a:p>
                  </a:txBody>
                  <a:tcPr/>
                </a:tc>
              </a:tr>
              <a:tr h="370840">
                <a:tc>
                  <a:txBody>
                    <a:bodyPr/>
                    <a:lstStyle/>
                    <a:p>
                      <a:pPr algn="ctr"/>
                      <a:r>
                        <a:rPr lang="en-US" sz="1400" dirty="0" smtClean="0"/>
                        <a:t>AAA</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2</a:t>
                      </a:r>
                      <a:endParaRPr lang="en-US" sz="1400" dirty="0"/>
                    </a:p>
                  </a:txBody>
                  <a:tcPr/>
                </a:tc>
                <a:tc>
                  <a:txBody>
                    <a:bodyPr/>
                    <a:lstStyle/>
                    <a:p>
                      <a:pPr algn="ctr"/>
                      <a:r>
                        <a:rPr lang="en-US" sz="1400" dirty="0" smtClean="0"/>
                        <a:t>00F2</a:t>
                      </a:r>
                      <a:endParaRPr lang="en-US" sz="1400" dirty="0"/>
                    </a:p>
                  </a:txBody>
                  <a:tcPr/>
                </a:tc>
                <a:tc>
                  <a:txBody>
                    <a:bodyPr/>
                    <a:lstStyle/>
                    <a:p>
                      <a:pPr algn="ctr"/>
                      <a:endParaRPr lang="en-US" sz="1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smtClean="0"/>
                        <a:t>KKK</a:t>
                      </a:r>
                      <a:endParaRPr lang="en-US" sz="1400" dirty="0"/>
                    </a:p>
                  </a:txBody>
                  <a:tcPr/>
                </a:tc>
                <a:tc>
                  <a:txBody>
                    <a:bodyPr/>
                    <a:lstStyle/>
                    <a:p>
                      <a:pPr algn="ctr"/>
                      <a:r>
                        <a:rPr lang="en-US" sz="1400" dirty="0" smtClean="0"/>
                        <a:t>4</a:t>
                      </a:r>
                      <a:endParaRPr lang="en-US" sz="1400" dirty="0"/>
                    </a:p>
                  </a:txBody>
                  <a:tcPr/>
                </a:tc>
                <a:tc>
                  <a:txBody>
                    <a:bodyPr/>
                    <a:lstStyle/>
                    <a:p>
                      <a:pPr algn="ctr"/>
                      <a:r>
                        <a:rPr lang="en-US" sz="1400" dirty="0" smtClean="0"/>
                        <a:t>00F3</a:t>
                      </a:r>
                      <a:endParaRPr lang="en-US" sz="1400" dirty="0"/>
                    </a:p>
                  </a:txBody>
                  <a:tcPr/>
                </a:tc>
                <a:tc>
                  <a:txBody>
                    <a:bodyPr/>
                    <a:lstStyle/>
                    <a:p>
                      <a:pPr algn="ctr"/>
                      <a:endParaRPr lang="en-US" sz="1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smtClean="0"/>
                        <a:t>III</a:t>
                      </a:r>
                      <a:endParaRPr lang="en-US" sz="1400" dirty="0"/>
                    </a:p>
                  </a:txBody>
                  <a:tcPr/>
                </a:tc>
                <a:tc>
                  <a:txBody>
                    <a:bodyPr/>
                    <a:lstStyle/>
                    <a:p>
                      <a:pPr algn="ctr"/>
                      <a:r>
                        <a:rPr lang="en-US" sz="1400" dirty="0" smtClean="0"/>
                        <a:t>4</a:t>
                      </a:r>
                      <a:endParaRPr lang="en-US" sz="1400" dirty="0"/>
                    </a:p>
                  </a:txBody>
                  <a:tcPr/>
                </a:tc>
                <a:tc>
                  <a:txBody>
                    <a:bodyPr/>
                    <a:lstStyle/>
                    <a:p>
                      <a:pPr algn="ctr"/>
                      <a:r>
                        <a:rPr lang="en-US" sz="1400" dirty="0" smtClean="0"/>
                        <a:t>00F4</a:t>
                      </a:r>
                      <a:endParaRPr lang="en-US" sz="1400" dirty="0"/>
                    </a:p>
                  </a:txBody>
                  <a:tcPr/>
                </a:tc>
                <a:tc>
                  <a:txBody>
                    <a:bodyPr/>
                    <a:lstStyle/>
                    <a:p>
                      <a:pPr algn="ctr"/>
                      <a:endParaRPr lang="en-US" sz="1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smtClean="0"/>
                        <a:t>PPP</a:t>
                      </a:r>
                      <a:endParaRPr lang="en-US" sz="1400" dirty="0"/>
                    </a:p>
                  </a:txBody>
                  <a:tcPr/>
                </a:tc>
                <a:tc>
                  <a:txBody>
                    <a:bodyPr/>
                    <a:lstStyle/>
                    <a:p>
                      <a:pPr algn="ctr"/>
                      <a:r>
                        <a:rPr lang="en-US" sz="1400" dirty="0" smtClean="0"/>
                        <a:t>6</a:t>
                      </a:r>
                      <a:endParaRPr lang="en-US" sz="1400" dirty="0"/>
                    </a:p>
                  </a:txBody>
                  <a:tcPr/>
                </a:tc>
                <a:tc>
                  <a:txBody>
                    <a:bodyPr/>
                    <a:lstStyle/>
                    <a:p>
                      <a:pPr algn="ctr"/>
                      <a:r>
                        <a:rPr lang="en-US" sz="1400" dirty="0" smtClean="0"/>
                        <a:t>Null</a:t>
                      </a:r>
                      <a:endParaRPr lang="en-US" sz="1400" dirty="0"/>
                    </a:p>
                  </a:txBody>
                  <a:tcPr/>
                </a:tc>
              </a:tr>
              <a:tr h="370840">
                <a:tc gridSpan="3">
                  <a:txBody>
                    <a:bodyPr/>
                    <a:lstStyle/>
                    <a:p>
                      <a:pPr algn="ctr"/>
                      <a:r>
                        <a:rPr lang="en-US" sz="1400" dirty="0" smtClean="0"/>
                        <a:t>00F1</a:t>
                      </a:r>
                      <a:endParaRPr lang="en-US" sz="1400" dirty="0"/>
                    </a:p>
                  </a:txBody>
                  <a:tcPr>
                    <a:lnT w="12700" cap="flat" cmpd="sng" algn="ctr">
                      <a:solidFill>
                        <a:schemeClr val="tx1"/>
                      </a:solidFill>
                      <a:prstDash val="solid"/>
                      <a:round/>
                      <a:headEnd type="none" w="med" len="med"/>
                      <a:tailEnd type="none" w="med" len="med"/>
                    </a:lnT>
                  </a:tcPr>
                </a:tc>
                <a:tc hMerge="1">
                  <a:txBody>
                    <a:bodyPr/>
                    <a:lstStyle/>
                    <a:p>
                      <a:pPr algn="ctr"/>
                      <a:endParaRPr lang="en-US" dirty="0"/>
                    </a:p>
                  </a:txBody>
                  <a:tcPr/>
                </a:tc>
                <a:tc hMerge="1">
                  <a:txBody>
                    <a:bodyPr/>
                    <a:lstStyle/>
                    <a:p>
                      <a:pPr algn="ctr"/>
                      <a:endParaRPr lang="en-US" dirty="0"/>
                    </a:p>
                  </a:txBody>
                  <a:tcPr/>
                </a:tc>
                <a:tc>
                  <a:txBody>
                    <a:bodyPr/>
                    <a:lstStyle/>
                    <a:p>
                      <a:pPr algn="ctr"/>
                      <a:endParaRPr lang="en-US" sz="1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00F2</a:t>
                      </a:r>
                    </a:p>
                  </a:txBody>
                  <a:tcPr/>
                </a:tc>
                <a:tc hMerge="1">
                  <a:txBody>
                    <a:bodyPr/>
                    <a:lstStyle/>
                    <a:p>
                      <a:pPr algn="ctr"/>
                      <a:endParaRPr lang="en-US" dirty="0"/>
                    </a:p>
                  </a:txBody>
                  <a:tcPr/>
                </a:tc>
                <a:tc hMerge="1">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smtClean="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00F3</a:t>
                      </a:r>
                    </a:p>
                  </a:txBody>
                  <a:tcPr/>
                </a:tc>
                <a:tc hMerge="1">
                  <a:txBody>
                    <a:bodyPr/>
                    <a:lstStyle/>
                    <a:p>
                      <a:pPr algn="ctr"/>
                      <a:endParaRPr lang="en-US" dirty="0"/>
                    </a:p>
                  </a:txBody>
                  <a:tcPr/>
                </a:tc>
                <a:tc hMerge="1">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smtClean="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00F4</a:t>
                      </a:r>
                    </a:p>
                  </a:txBody>
                  <a:tcPr/>
                </a:tc>
                <a:tc hMerge="1">
                  <a:txBody>
                    <a:bodyPr/>
                    <a:lstStyle/>
                    <a:p>
                      <a:pPr algn="ctr"/>
                      <a:endParaRPr lang="en-US" dirty="0"/>
                    </a:p>
                  </a:txBody>
                  <a:tcPr/>
                </a:tc>
                <a:tc hMerge="1">
                  <a:txBody>
                    <a:bodyPr/>
                    <a:lstStyle/>
                    <a:p>
                      <a:pPr algn="ctr"/>
                      <a:endParaRPr lang="en-US" dirty="0"/>
                    </a:p>
                  </a:txBody>
                  <a:tcPr/>
                </a:tc>
              </a:tr>
            </a:tbl>
          </a:graphicData>
        </a:graphic>
      </p:graphicFrame>
      <p:cxnSp>
        <p:nvCxnSpPr>
          <p:cNvPr id="7" name="Straight Arrow Connector 6"/>
          <p:cNvCxnSpPr/>
          <p:nvPr/>
        </p:nvCxnSpPr>
        <p:spPr>
          <a:xfrm>
            <a:off x="2190752" y="4876800"/>
            <a:ext cx="45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4572000" y="4876800"/>
            <a:ext cx="45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6858000" y="4891087"/>
            <a:ext cx="45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466725" y="5519928"/>
            <a:ext cx="1352552" cy="369332"/>
          </a:xfrm>
          <a:prstGeom prst="rect">
            <a:avLst/>
          </a:prstGeom>
          <a:noFill/>
        </p:spPr>
        <p:txBody>
          <a:bodyPr wrap="square" rtlCol="0">
            <a:spAutoFit/>
          </a:bodyPr>
          <a:lstStyle/>
          <a:p>
            <a:r>
              <a:rPr lang="en-US" b="1" dirty="0" smtClean="0"/>
              <a:t>Front/Start</a:t>
            </a:r>
            <a:endParaRPr lang="en-US" b="1" dirty="0"/>
          </a:p>
        </p:txBody>
      </p:sp>
      <p:sp>
        <p:nvSpPr>
          <p:cNvPr id="13" name="TextBox 12"/>
          <p:cNvSpPr txBox="1"/>
          <p:nvPr/>
        </p:nvSpPr>
        <p:spPr>
          <a:xfrm>
            <a:off x="538162" y="6248400"/>
            <a:ext cx="8067675" cy="369332"/>
          </a:xfrm>
          <a:prstGeom prst="rect">
            <a:avLst/>
          </a:prstGeom>
          <a:noFill/>
        </p:spPr>
        <p:txBody>
          <a:bodyPr wrap="square" rtlCol="0">
            <a:spAutoFit/>
          </a:bodyPr>
          <a:lstStyle/>
          <a:p>
            <a:r>
              <a:rPr lang="en-US" i="1" dirty="0" smtClean="0"/>
              <a:t>Note: In this example lower number is considered as higher priority value</a:t>
            </a:r>
            <a:endParaRPr lang="en-US" i="1" dirty="0"/>
          </a:p>
        </p:txBody>
      </p:sp>
    </p:spTree>
    <p:extLst>
      <p:ext uri="{BB962C8B-B14F-4D97-AF65-F5344CB8AC3E}">
        <p14:creationId xmlns:p14="http://schemas.microsoft.com/office/powerpoint/2010/main" val="4089423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 using Linked List</a:t>
            </a:r>
          </a:p>
        </p:txBody>
      </p:sp>
      <p:sp>
        <p:nvSpPr>
          <p:cNvPr id="3" name="Content Placeholder 2"/>
          <p:cNvSpPr>
            <a:spLocks noGrp="1"/>
          </p:cNvSpPr>
          <p:nvPr>
            <p:ph idx="1"/>
          </p:nvPr>
        </p:nvSpPr>
        <p:spPr/>
        <p:txBody>
          <a:bodyPr/>
          <a:lstStyle/>
          <a:p>
            <a:pPr algn="just"/>
            <a:r>
              <a:rPr lang="en-US" b="1" dirty="0" err="1" smtClean="0"/>
              <a:t>Enqueue</a:t>
            </a:r>
            <a:r>
              <a:rPr lang="en-US" b="1" dirty="0" smtClean="0"/>
              <a:t>(item, priority): </a:t>
            </a:r>
            <a:r>
              <a:rPr lang="en-US" dirty="0" smtClean="0"/>
              <a:t>The elements will be </a:t>
            </a:r>
            <a:r>
              <a:rPr lang="en-US" dirty="0" err="1" smtClean="0"/>
              <a:t>enqueued</a:t>
            </a:r>
            <a:r>
              <a:rPr lang="en-US" dirty="0" smtClean="0"/>
              <a:t> in a sorted manner</a:t>
            </a:r>
          </a:p>
          <a:p>
            <a:pPr lvl="1" algn="just"/>
            <a:r>
              <a:rPr lang="en-US" dirty="0" smtClean="0"/>
              <a:t>Before adding an element we need to find its correct position by comparing the priority number, then the node well be added at identified position</a:t>
            </a:r>
          </a:p>
          <a:p>
            <a:pPr lvl="1" algn="just"/>
            <a:r>
              <a:rPr lang="en-US" dirty="0" smtClean="0"/>
              <a:t>Same as </a:t>
            </a:r>
            <a:r>
              <a:rPr lang="en-US" dirty="0" err="1" smtClean="0"/>
              <a:t>addSorted</a:t>
            </a:r>
            <a:r>
              <a:rPr lang="en-US" dirty="0" smtClean="0"/>
              <a:t>() function  of a singular Linked List</a:t>
            </a:r>
          </a:p>
          <a:p>
            <a:pPr lvl="1" algn="just"/>
            <a:endParaRPr lang="en-US" dirty="0"/>
          </a:p>
          <a:p>
            <a:pPr algn="just"/>
            <a:r>
              <a:rPr lang="en-US" b="1" dirty="0" err="1" smtClean="0"/>
              <a:t>Dequeue</a:t>
            </a:r>
            <a:r>
              <a:rPr lang="en-US" b="1" dirty="0" smtClean="0"/>
              <a:t>(): </a:t>
            </a:r>
            <a:r>
              <a:rPr lang="en-US" dirty="0" smtClean="0"/>
              <a:t>As the node with highest priority is kept at the beginning therefore, to process on the basis of priority we need to remove node from the beginning.</a:t>
            </a:r>
          </a:p>
          <a:p>
            <a:pPr lvl="1" algn="just"/>
            <a:r>
              <a:rPr lang="en-US" dirty="0"/>
              <a:t>Same as </a:t>
            </a:r>
            <a:r>
              <a:rPr lang="en-US" dirty="0" err="1" smtClean="0"/>
              <a:t>removeFromBegining</a:t>
            </a:r>
            <a:r>
              <a:rPr lang="en-US" dirty="0" smtClean="0"/>
              <a:t>() </a:t>
            </a:r>
            <a:r>
              <a:rPr lang="en-US" dirty="0"/>
              <a:t>function </a:t>
            </a:r>
            <a:r>
              <a:rPr lang="en-US" dirty="0" smtClean="0"/>
              <a:t>of </a:t>
            </a:r>
            <a:r>
              <a:rPr lang="en-US" dirty="0"/>
              <a:t>a singular Linked List</a:t>
            </a:r>
          </a:p>
          <a:p>
            <a:pPr lvl="1"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851437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 using Linked List</a:t>
            </a:r>
          </a:p>
        </p:txBody>
      </p:sp>
      <p:sp>
        <p:nvSpPr>
          <p:cNvPr id="3" name="Content Placeholder 2"/>
          <p:cNvSpPr>
            <a:spLocks noGrp="1"/>
          </p:cNvSpPr>
          <p:nvPr>
            <p:ph idx="1"/>
          </p:nvPr>
        </p:nvSpPr>
        <p:spPr/>
        <p:txBody>
          <a:bodyPr/>
          <a:lstStyle/>
          <a:p>
            <a:r>
              <a:rPr lang="en-US" dirty="0" smtClean="0"/>
              <a:t>Advantages:</a:t>
            </a:r>
          </a:p>
          <a:p>
            <a:pPr lvl="1"/>
            <a:r>
              <a:rPr lang="en-US" dirty="0" smtClean="0"/>
              <a:t>Elements to be processed first is kept at the beginning therefore, it is very easy to delete and process element with the highest priority.</a:t>
            </a:r>
          </a:p>
          <a:p>
            <a:r>
              <a:rPr lang="en-US" dirty="0" smtClean="0"/>
              <a:t>Disadvantages:</a:t>
            </a:r>
          </a:p>
          <a:p>
            <a:pPr lvl="1" algn="just"/>
            <a:r>
              <a:rPr lang="en-US" dirty="0" smtClean="0"/>
              <a:t>As the linked priority queue maintains the sorted list of elements (on the basis of priority) therefore,  insertion of the elements will be time consuming because before insertion we need to find its correct position first.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442127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 using </a:t>
            </a:r>
            <a:r>
              <a:rPr lang="en-US" dirty="0" smtClean="0"/>
              <a:t>Multiple Queues</a:t>
            </a:r>
            <a:endParaRPr lang="en-US" dirty="0"/>
          </a:p>
        </p:txBody>
      </p:sp>
      <p:sp>
        <p:nvSpPr>
          <p:cNvPr id="3" name="Content Placeholder 2"/>
          <p:cNvSpPr>
            <a:spLocks noGrp="1"/>
          </p:cNvSpPr>
          <p:nvPr>
            <p:ph idx="1"/>
          </p:nvPr>
        </p:nvSpPr>
        <p:spPr>
          <a:xfrm>
            <a:off x="457200" y="1600200"/>
            <a:ext cx="8229600" cy="762000"/>
          </a:xfrm>
        </p:spPr>
        <p:txBody>
          <a:bodyPr>
            <a:normAutofit lnSpcReduction="10000"/>
          </a:bodyPr>
          <a:lstStyle/>
          <a:p>
            <a:r>
              <a:rPr lang="en-US" dirty="0" smtClean="0"/>
              <a:t>In this representation, one separate queue is maintained for each priority number.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894809808"/>
              </p:ext>
            </p:extLst>
          </p:nvPr>
        </p:nvGraphicFramePr>
        <p:xfrm>
          <a:off x="1600200" y="2438400"/>
          <a:ext cx="6096002" cy="2595880"/>
        </p:xfrm>
        <a:graphic>
          <a:graphicData uri="http://schemas.openxmlformats.org/drawingml/2006/table">
            <a:tbl>
              <a:tblPr firstRow="1" bandRow="1">
                <a:tableStyleId>{5940675A-B579-460E-94D1-54222C63F5DA}</a:tableStyleId>
              </a:tblPr>
              <a:tblGrid>
                <a:gridCol w="381000"/>
                <a:gridCol w="727364"/>
                <a:gridCol w="644236"/>
                <a:gridCol w="685800"/>
                <a:gridCol w="332510"/>
                <a:gridCol w="554182"/>
                <a:gridCol w="554182"/>
                <a:gridCol w="554182"/>
                <a:gridCol w="554182"/>
                <a:gridCol w="554182"/>
                <a:gridCol w="554182"/>
              </a:tblGrid>
              <a:tr h="370840">
                <a:tc gridSpan="11">
                  <a:txBody>
                    <a:bodyPr/>
                    <a:lstStyle/>
                    <a:p>
                      <a:pPr algn="ctr"/>
                      <a:r>
                        <a:rPr lang="en-US" b="1" dirty="0" smtClean="0"/>
                        <a:t>Priority</a:t>
                      </a:r>
                      <a:r>
                        <a:rPr lang="en-US" b="1" baseline="0" dirty="0" smtClean="0"/>
                        <a:t> Queue</a:t>
                      </a:r>
                      <a:endParaRPr lang="en-US" b="1"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r>
              <a:tr h="370840">
                <a:tc>
                  <a:txBody>
                    <a:bodyPr/>
                    <a:lstStyle/>
                    <a:p>
                      <a:endParaRPr lang="en-US"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dirty="0" smtClean="0"/>
                        <a:t>front</a:t>
                      </a:r>
                      <a:endParaRPr lang="en-US" dirty="0"/>
                    </a:p>
                  </a:txBody>
                  <a:tcPr>
                    <a:solidFill>
                      <a:schemeClr val="bg1">
                        <a:lumMod val="85000"/>
                      </a:schemeClr>
                    </a:solidFill>
                  </a:tcPr>
                </a:tc>
                <a:tc>
                  <a:txBody>
                    <a:bodyPr/>
                    <a:lstStyle/>
                    <a:p>
                      <a:r>
                        <a:rPr lang="en-US" dirty="0" smtClean="0"/>
                        <a:t>rear</a:t>
                      </a:r>
                      <a:endParaRPr lang="en-US" dirty="0"/>
                    </a:p>
                  </a:txBody>
                  <a:tcPr>
                    <a:solidFill>
                      <a:schemeClr val="bg1">
                        <a:lumMod val="85000"/>
                      </a:schemeClr>
                    </a:solidFill>
                  </a:tcPr>
                </a:tc>
                <a:tc>
                  <a:txBody>
                    <a:bodyPr/>
                    <a:lstStyle/>
                    <a:p>
                      <a:endParaRPr lang="en-US"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dirty="0" smtClean="0"/>
                        <a:t>0</a:t>
                      </a:r>
                      <a:endParaRPr lang="en-US" dirty="0"/>
                    </a:p>
                  </a:txBody>
                  <a:tcPr>
                    <a:solidFill>
                      <a:schemeClr val="bg1">
                        <a:lumMod val="85000"/>
                      </a:schemeClr>
                    </a:solidFill>
                  </a:tcPr>
                </a:tc>
                <a:tc>
                  <a:txBody>
                    <a:bodyPr/>
                    <a:lstStyle/>
                    <a:p>
                      <a:r>
                        <a:rPr lang="en-US" dirty="0" smtClean="0"/>
                        <a:t>1</a:t>
                      </a:r>
                      <a:endParaRPr lang="en-US" dirty="0"/>
                    </a:p>
                  </a:txBody>
                  <a:tcPr>
                    <a:solidFill>
                      <a:schemeClr val="bg1">
                        <a:lumMod val="85000"/>
                      </a:schemeClr>
                    </a:solidFill>
                  </a:tcPr>
                </a:tc>
                <a:tc>
                  <a:txBody>
                    <a:bodyPr/>
                    <a:lstStyle/>
                    <a:p>
                      <a:r>
                        <a:rPr lang="en-US" dirty="0" smtClean="0"/>
                        <a:t>2</a:t>
                      </a:r>
                      <a:endParaRPr lang="en-US" dirty="0"/>
                    </a:p>
                  </a:txBody>
                  <a:tcPr>
                    <a:solidFill>
                      <a:schemeClr val="bg1">
                        <a:lumMod val="85000"/>
                      </a:schemeClr>
                    </a:solidFill>
                  </a:tcPr>
                </a:tc>
                <a:tc>
                  <a:txBody>
                    <a:bodyPr/>
                    <a:lstStyle/>
                    <a:p>
                      <a:r>
                        <a:rPr lang="en-US" dirty="0" smtClean="0"/>
                        <a:t>3</a:t>
                      </a:r>
                      <a:endParaRPr lang="en-US" dirty="0"/>
                    </a:p>
                  </a:txBody>
                  <a:tcPr>
                    <a:solidFill>
                      <a:schemeClr val="bg1">
                        <a:lumMod val="85000"/>
                      </a:schemeClr>
                    </a:solidFill>
                  </a:tcPr>
                </a:tc>
                <a:tc>
                  <a:txBody>
                    <a:bodyPr/>
                    <a:lstStyle/>
                    <a:p>
                      <a:r>
                        <a:rPr lang="en-US" dirty="0" smtClean="0"/>
                        <a:t>4</a:t>
                      </a:r>
                      <a:endParaRPr lang="en-US" dirty="0"/>
                    </a:p>
                  </a:txBody>
                  <a:tcPr>
                    <a:solidFill>
                      <a:schemeClr val="bg1">
                        <a:lumMod val="85000"/>
                      </a:schemeClr>
                    </a:solidFill>
                  </a:tcPr>
                </a:tc>
                <a:tc>
                  <a:txBody>
                    <a:bodyPr/>
                    <a:lstStyle/>
                    <a:p>
                      <a:r>
                        <a:rPr lang="en-US" dirty="0" smtClean="0"/>
                        <a:t>5</a:t>
                      </a:r>
                      <a:endParaRPr lang="en-US" dirty="0"/>
                    </a:p>
                  </a:txBody>
                  <a:tcPr>
                    <a:solidFill>
                      <a:schemeClr val="bg1">
                        <a:lumMod val="85000"/>
                      </a:schemeClr>
                    </a:solidFill>
                  </a:tcPr>
                </a:tc>
              </a:tr>
              <a:tr h="370840">
                <a:tc>
                  <a:txBody>
                    <a:bodyPr/>
                    <a:lstStyle/>
                    <a:p>
                      <a:r>
                        <a:rPr lang="en-US" dirty="0" smtClean="0">
                          <a:solidFill>
                            <a:srgbClr val="FF0000"/>
                          </a:solidFill>
                        </a:rPr>
                        <a:t>0</a:t>
                      </a:r>
                      <a:endParaRPr lang="en-US" dirty="0">
                        <a:solidFill>
                          <a:srgbClr val="FF0000"/>
                        </a:solidFill>
                      </a:endParaRPr>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smtClean="0">
                          <a:solidFill>
                            <a:srgbClr val="FF0000"/>
                          </a:solidFill>
                        </a:rPr>
                        <a:t>0</a:t>
                      </a:r>
                      <a:endParaRPr lang="en-US" dirty="0">
                        <a:solidFill>
                          <a:srgbClr val="FF0000"/>
                        </a:solidFill>
                      </a:endParaRPr>
                    </a:p>
                  </a:txBody>
                  <a:tcPr/>
                </a:tc>
                <a:tc>
                  <a:txBody>
                    <a:bodyPr/>
                    <a:lstStyle/>
                    <a:p>
                      <a:pPr algn="ctr"/>
                      <a:r>
                        <a:rPr lang="en-US" dirty="0" smtClean="0"/>
                        <a:t>aa</a:t>
                      </a:r>
                      <a:endParaRPr lang="en-US" dirty="0"/>
                    </a:p>
                  </a:txBody>
                  <a:tcPr/>
                </a:tc>
                <a:tc>
                  <a:txBody>
                    <a:bodyPr/>
                    <a:lstStyle/>
                    <a:p>
                      <a:pPr algn="ctr"/>
                      <a:r>
                        <a:rPr lang="en-US" dirty="0" smtClean="0"/>
                        <a:t>bb</a:t>
                      </a:r>
                      <a:endParaRPr lang="en-US" dirty="0"/>
                    </a:p>
                  </a:txBody>
                  <a:tcPr/>
                </a:tc>
                <a:tc>
                  <a:txBody>
                    <a:bodyPr/>
                    <a:lstStyle/>
                    <a:p>
                      <a:pPr algn="ctr"/>
                      <a:endParaRPr lang="en-US"/>
                    </a:p>
                  </a:txBody>
                  <a:tcPr/>
                </a:tc>
                <a:tc>
                  <a:txBody>
                    <a:bodyPr/>
                    <a:lstStyle/>
                    <a:p>
                      <a:pPr algn="ctr"/>
                      <a:endParaRPr lang="en-US"/>
                    </a:p>
                  </a:txBody>
                  <a:tcPr/>
                </a:tc>
                <a:tc>
                  <a:txBody>
                    <a:bodyPr/>
                    <a:lstStyle/>
                    <a:p>
                      <a:endParaRPr lang="en-US"/>
                    </a:p>
                  </a:txBody>
                  <a:tcPr/>
                </a:tc>
                <a:tc>
                  <a:txBody>
                    <a:bodyPr/>
                    <a:lstStyle/>
                    <a:p>
                      <a:endParaRPr lang="en-US"/>
                    </a:p>
                  </a:txBody>
                  <a:tcPr/>
                </a:tc>
              </a:tr>
              <a:tr h="370840">
                <a:tc>
                  <a:txBody>
                    <a:bodyPr/>
                    <a:lstStyle/>
                    <a:p>
                      <a:r>
                        <a:rPr lang="en-US" dirty="0" smtClean="0">
                          <a:solidFill>
                            <a:srgbClr val="FF0000"/>
                          </a:solidFill>
                        </a:rPr>
                        <a:t>1</a:t>
                      </a:r>
                      <a:endParaRPr lang="en-US" dirty="0">
                        <a:solidFill>
                          <a:srgbClr val="FF0000"/>
                        </a:solidFill>
                      </a:endParaRPr>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smtClean="0">
                          <a:solidFill>
                            <a:srgbClr val="FF0000"/>
                          </a:solidFill>
                        </a:rPr>
                        <a:t>1</a:t>
                      </a:r>
                      <a:endParaRPr lang="en-US" dirty="0">
                        <a:solidFill>
                          <a:srgbClr val="FF0000"/>
                        </a:solidFill>
                      </a:endParaRPr>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endParaRPr lang="en-US"/>
                    </a:p>
                  </a:txBody>
                  <a:tcPr/>
                </a:tc>
                <a:tc>
                  <a:txBody>
                    <a:bodyPr/>
                    <a:lstStyle/>
                    <a:p>
                      <a:endParaRPr lang="en-US"/>
                    </a:p>
                  </a:txBody>
                  <a:tcPr/>
                </a:tc>
              </a:tr>
              <a:tr h="370840">
                <a:tc>
                  <a:txBody>
                    <a:bodyPr/>
                    <a:lstStyle/>
                    <a:p>
                      <a:r>
                        <a:rPr lang="en-US" dirty="0" smtClean="0">
                          <a:solidFill>
                            <a:srgbClr val="FF0000"/>
                          </a:solidFill>
                        </a:rPr>
                        <a:t>2</a:t>
                      </a:r>
                      <a:endParaRPr lang="en-US" dirty="0">
                        <a:solidFill>
                          <a:srgbClr val="FF0000"/>
                        </a:solidFill>
                      </a:endParaRPr>
                    </a:p>
                  </a:txBody>
                  <a:tcPr/>
                </a:tc>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smtClean="0">
                          <a:solidFill>
                            <a:srgbClr val="FF0000"/>
                          </a:solidFill>
                        </a:rPr>
                        <a:t>2</a:t>
                      </a:r>
                      <a:endParaRPr lang="en-US" dirty="0">
                        <a:solidFill>
                          <a:srgbClr val="FF0000"/>
                        </a:solidFill>
                      </a:endParaRPr>
                    </a:p>
                  </a:txBody>
                  <a:tcPr/>
                </a:tc>
                <a:tc>
                  <a:txBody>
                    <a:bodyPr/>
                    <a:lstStyle/>
                    <a:p>
                      <a:pPr algn="ctr"/>
                      <a:endParaRPr lang="en-US" dirty="0"/>
                    </a:p>
                  </a:txBody>
                  <a:tcPr/>
                </a:tc>
                <a:tc>
                  <a:txBody>
                    <a:bodyPr/>
                    <a:lstStyle/>
                    <a:p>
                      <a:pPr algn="ctr"/>
                      <a:r>
                        <a:rPr lang="en-US" dirty="0" smtClean="0"/>
                        <a:t>pp</a:t>
                      </a:r>
                      <a:endParaRPr lang="en-US" dirty="0"/>
                    </a:p>
                  </a:txBody>
                  <a:tcPr/>
                </a:tc>
                <a:tc>
                  <a:txBody>
                    <a:bodyPr/>
                    <a:lstStyle/>
                    <a:p>
                      <a:pPr algn="ctr"/>
                      <a:r>
                        <a:rPr lang="en-US" dirty="0" err="1" smtClean="0"/>
                        <a:t>qq</a:t>
                      </a:r>
                      <a:endParaRPr lang="en-US" dirty="0"/>
                    </a:p>
                  </a:txBody>
                  <a:tcPr/>
                </a:tc>
                <a:tc>
                  <a:txBody>
                    <a:bodyPr/>
                    <a:lstStyle/>
                    <a:p>
                      <a:pPr algn="ctr"/>
                      <a:r>
                        <a:rPr lang="en-US" dirty="0" err="1" smtClean="0"/>
                        <a:t>rr</a:t>
                      </a:r>
                      <a:endParaRPr lang="en-US" dirty="0"/>
                    </a:p>
                  </a:txBody>
                  <a:tcPr/>
                </a:tc>
                <a:tc>
                  <a:txBody>
                    <a:bodyPr/>
                    <a:lstStyle/>
                    <a:p>
                      <a:endParaRPr lang="en-US"/>
                    </a:p>
                  </a:txBody>
                  <a:tcPr/>
                </a:tc>
                <a:tc>
                  <a:txBody>
                    <a:bodyPr/>
                    <a:lstStyle/>
                    <a:p>
                      <a:endParaRPr lang="en-US"/>
                    </a:p>
                  </a:txBody>
                  <a:tcPr/>
                </a:tc>
              </a:tr>
              <a:tr h="370840">
                <a:tc>
                  <a:txBody>
                    <a:bodyPr/>
                    <a:lstStyle/>
                    <a:p>
                      <a:r>
                        <a:rPr lang="en-US" dirty="0" smtClean="0">
                          <a:solidFill>
                            <a:srgbClr val="FF0000"/>
                          </a:solidFill>
                        </a:rPr>
                        <a:t>3</a:t>
                      </a:r>
                      <a:endParaRPr lang="en-US" dirty="0">
                        <a:solidFill>
                          <a:srgbClr val="FF0000"/>
                        </a:solidFill>
                      </a:endParaRPr>
                    </a:p>
                  </a:txBody>
                  <a:tcPr/>
                </a:tc>
                <a:tc>
                  <a:txBody>
                    <a:bodyPr/>
                    <a:lstStyle/>
                    <a:p>
                      <a:r>
                        <a:rPr lang="en-US" dirty="0" smtClean="0"/>
                        <a:t>0</a:t>
                      </a:r>
                      <a:endParaRPr lang="en-US" dirty="0"/>
                    </a:p>
                  </a:txBody>
                  <a:tcPr/>
                </a:tc>
                <a:tc>
                  <a:txBody>
                    <a:bodyPr/>
                    <a:lstStyle/>
                    <a:p>
                      <a:r>
                        <a:rPr lang="en-US" dirty="0" smtClean="0"/>
                        <a:t>2</a:t>
                      </a:r>
                      <a:endParaRPr lang="en-US" dirty="0"/>
                    </a:p>
                  </a:txBody>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smtClean="0">
                          <a:solidFill>
                            <a:srgbClr val="FF0000"/>
                          </a:solidFill>
                        </a:rPr>
                        <a:t>3</a:t>
                      </a:r>
                      <a:endParaRPr lang="en-US" dirty="0">
                        <a:solidFill>
                          <a:srgbClr val="FF0000"/>
                        </a:solidFill>
                      </a:endParaRPr>
                    </a:p>
                  </a:txBody>
                  <a:tcPr/>
                </a:tc>
                <a:tc>
                  <a:txBody>
                    <a:bodyPr/>
                    <a:lstStyle/>
                    <a:p>
                      <a:pPr algn="ctr"/>
                      <a:r>
                        <a:rPr lang="en-US" dirty="0" err="1" smtClean="0"/>
                        <a:t>tt</a:t>
                      </a:r>
                      <a:endParaRPr lang="en-US" dirty="0"/>
                    </a:p>
                  </a:txBody>
                  <a:tcPr/>
                </a:tc>
                <a:tc>
                  <a:txBody>
                    <a:bodyPr/>
                    <a:lstStyle/>
                    <a:p>
                      <a:pPr algn="ctr"/>
                      <a:r>
                        <a:rPr lang="en-US" dirty="0" err="1" smtClean="0"/>
                        <a:t>uu</a:t>
                      </a:r>
                      <a:endParaRPr lang="en-US" dirty="0"/>
                    </a:p>
                  </a:txBody>
                  <a:tcPr/>
                </a:tc>
                <a:tc>
                  <a:txBody>
                    <a:bodyPr/>
                    <a:lstStyle/>
                    <a:p>
                      <a:pPr algn="ctr"/>
                      <a:r>
                        <a:rPr lang="en-US" dirty="0" err="1" smtClean="0"/>
                        <a:t>vv</a:t>
                      </a:r>
                      <a:endParaRPr lang="en-US" dirty="0"/>
                    </a:p>
                  </a:txBody>
                  <a:tcPr/>
                </a:tc>
                <a:tc>
                  <a:txBody>
                    <a:bodyPr/>
                    <a:lstStyle/>
                    <a:p>
                      <a:pPr algn="ctr"/>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6" name="Content Placeholder 2"/>
          <p:cNvSpPr txBox="1">
            <a:spLocks/>
          </p:cNvSpPr>
          <p:nvPr/>
        </p:nvSpPr>
        <p:spPr>
          <a:xfrm>
            <a:off x="609600" y="5410200"/>
            <a:ext cx="8229600" cy="1143000"/>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This priority queue has 4 different levels of priorities (</a:t>
            </a:r>
            <a:r>
              <a:rPr lang="en-US" dirty="0" smtClean="0">
                <a:solidFill>
                  <a:srgbClr val="FF0000"/>
                </a:solidFill>
              </a:rPr>
              <a:t>0,1,2,3</a:t>
            </a:r>
            <a:r>
              <a:rPr lang="en-US" dirty="0" smtClean="0"/>
              <a:t>) and maintained by mean of four separate queues</a:t>
            </a:r>
          </a:p>
          <a:p>
            <a:r>
              <a:rPr lang="en-US" dirty="0" smtClean="0"/>
              <a:t>Each queue has its own rear and front</a:t>
            </a:r>
            <a:endParaRPr lang="en-US" dirty="0"/>
          </a:p>
        </p:txBody>
      </p:sp>
    </p:spTree>
    <p:extLst>
      <p:ext uri="{BB962C8B-B14F-4D97-AF65-F5344CB8AC3E}">
        <p14:creationId xmlns:p14="http://schemas.microsoft.com/office/powerpoint/2010/main" val="24823645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2703</TotalTime>
  <Words>840</Words>
  <Application>Microsoft Office PowerPoint</Application>
  <PresentationFormat>On-screen Show (4:3)</PresentationFormat>
  <Paragraphs>213</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Clarity</vt:lpstr>
      <vt:lpstr>DaTa Structures</vt:lpstr>
      <vt:lpstr>Content</vt:lpstr>
      <vt:lpstr>Priority Queue</vt:lpstr>
      <vt:lpstr>Priority Queue</vt:lpstr>
      <vt:lpstr>Representation of Priority Queue</vt:lpstr>
      <vt:lpstr>Priority Queue using Linked List</vt:lpstr>
      <vt:lpstr>Priority Queue using Linked List</vt:lpstr>
      <vt:lpstr>Priority Queue using Linked List</vt:lpstr>
      <vt:lpstr>Priority Queue using Multiple Queues</vt:lpstr>
      <vt:lpstr>Priority Queue using Multiple Queues</vt:lpstr>
      <vt:lpstr>Priority Queue using Multiple Queues</vt:lpstr>
      <vt:lpstr>Priority Queue using heap</vt:lpstr>
      <vt:lpstr>Assignment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ZAINAB</dc:creator>
  <cp:lastModifiedBy>Windows User</cp:lastModifiedBy>
  <cp:revision>478</cp:revision>
  <dcterms:created xsi:type="dcterms:W3CDTF">2006-08-16T00:00:00Z</dcterms:created>
  <dcterms:modified xsi:type="dcterms:W3CDTF">2022-01-08T06:37:27Z</dcterms:modified>
</cp:coreProperties>
</file>