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257" r:id="rId3"/>
    <p:sldId id="305" r:id="rId4"/>
    <p:sldId id="299" r:id="rId5"/>
    <p:sldId id="279" r:id="rId6"/>
    <p:sldId id="302" r:id="rId7"/>
    <p:sldId id="300" r:id="rId8"/>
    <p:sldId id="298" r:id="rId9"/>
    <p:sldId id="297" r:id="rId10"/>
    <p:sldId id="308" r:id="rId11"/>
    <p:sldId id="309" r:id="rId12"/>
    <p:sldId id="304" r:id="rId13"/>
    <p:sldId id="301" r:id="rId14"/>
    <p:sldId id="310" r:id="rId15"/>
    <p:sldId id="294" r:id="rId16"/>
    <p:sldId id="291" r:id="rId17"/>
    <p:sldId id="292" r:id="rId18"/>
    <p:sldId id="311" r:id="rId19"/>
    <p:sldId id="296" r:id="rId20"/>
    <p:sldId id="295" r:id="rId21"/>
    <p:sldId id="276" r:id="rId22"/>
    <p:sldId id="277" r:id="rId23"/>
    <p:sldId id="293" r:id="rId24"/>
    <p:sldId id="275" r:id="rId2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7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9675" y="719404"/>
            <a:ext cx="4184650" cy="5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C87D7-5C8C-40A7-86DD-5517AC103F6D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60C622-12A0-4410-B596-C6E584FB964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27766" r="39166" b="20357"/>
          <a:stretch>
            <a:fillRect/>
          </a:stretch>
        </p:blipFill>
        <p:spPr bwMode="auto">
          <a:xfrm>
            <a:off x="1" y="0"/>
            <a:ext cx="9143999" cy="683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2828836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Amara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Fida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Madina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Khokhar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Aneeba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Shezadi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Esha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Mansoor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7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20357" r="35834" b="17390"/>
          <a:stretch>
            <a:fillRect/>
          </a:stretch>
        </p:blipFill>
        <p:spPr bwMode="auto">
          <a:xfrm>
            <a:off x="0" y="-1905000"/>
            <a:ext cx="9144000" cy="89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0" y="31242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 Rounded MT Bold" panose="020F0704030504030204" pitchFamily="34" charset="0"/>
              </a:rPr>
              <a:t>Inverse Laplace</a:t>
            </a:r>
            <a:endParaRPr lang="en-GB" sz="5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inverse Laplace transform definition comes as the inverse operation of the Laplace transformation and is mathematically is </a:t>
            </a:r>
            <a:r>
              <a:rPr lang="en-GB" sz="2800" dirty="0" smtClean="0"/>
              <a:t>written </a:t>
            </a:r>
            <a:r>
              <a:rPr lang="en-GB" sz="2800" dirty="0"/>
              <a:t>as:</a:t>
            </a:r>
          </a:p>
          <a:p>
            <a:pPr marL="0" indent="0">
              <a:buNone/>
            </a:pPr>
            <a:r>
              <a:rPr lang="en-GB" sz="2800" dirty="0"/>
              <a:t>                                    f=L−1(F).</a:t>
            </a:r>
          </a:p>
        </p:txBody>
      </p:sp>
    </p:spTree>
    <p:extLst>
      <p:ext uri="{BB962C8B-B14F-4D97-AF65-F5344CB8AC3E}">
        <p14:creationId xmlns:p14="http://schemas.microsoft.com/office/powerpoint/2010/main" val="348172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LAPLACE INVERSE</a:t>
            </a:r>
          </a:p>
          <a:p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b="1" dirty="0"/>
              <a:t>In Laplace Transform</a:t>
            </a:r>
          </a:p>
          <a:p>
            <a:r>
              <a:rPr lang="en-US" sz="2400" dirty="0"/>
              <a:t>T variable change into S variable</a:t>
            </a:r>
          </a:p>
          <a:p>
            <a:endParaRPr lang="en-US" sz="2400" dirty="0"/>
          </a:p>
          <a:p>
            <a:r>
              <a:rPr lang="en-US" sz="2800" b="1" dirty="0"/>
              <a:t>In Laplace Inverse</a:t>
            </a:r>
          </a:p>
          <a:p>
            <a:r>
              <a:rPr lang="en-US" sz="2400" dirty="0"/>
              <a:t>S variable change into T variable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533400"/>
                <a:ext cx="7772400" cy="580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" dirty="0">
                    <a:solidFill>
                      <a:schemeClr val="accent4">
                        <a:lumMod val="75000"/>
                      </a:schemeClr>
                    </a:solidFill>
                  </a:rPr>
                  <a:t>INVERSE </a:t>
                </a:r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LAPLACE TRANSFORM</a:t>
                </a:r>
                <a:r>
                  <a:rPr lang="en-US" sz="3200" b="1" spc="-114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3200" b="1" spc="-5" dirty="0">
                    <a:solidFill>
                      <a:schemeClr val="accent4">
                        <a:lumMod val="75000"/>
                      </a:schemeClr>
                    </a:solidFill>
                  </a:rPr>
                  <a:t>FORMULAS:</a:t>
                </a:r>
              </a:p>
              <a:p>
                <a:r>
                  <a:rPr lang="en-US" sz="2000" b="1" dirty="0"/>
                  <a:t>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[1]=f(t)</a:t>
                </a:r>
              </a:p>
              <a:p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000" b="1" dirty="0"/>
                  <a:t>]= t</a:t>
                </a:r>
              </a:p>
              <a:p>
                <a:endParaRPr lang="en-US" sz="2000" b="1" dirty="0"/>
              </a:p>
              <a:p>
                <a:pPr marL="342900" indent="-342900">
                  <a:buAutoNum type="arabicPlain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000" b="1" dirty="0"/>
                  <a:t>]=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342900" indent="-342900">
                  <a:buAutoNum type="arabicPlain" startAt="3"/>
                </a:pPr>
                <a:endParaRPr lang="en-US" sz="2000" b="1" dirty="0"/>
              </a:p>
              <a:p>
                <a:pPr marL="342900" indent="-342900">
                  <a:buAutoNum type="arabicPlain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000" b="1" dirty="0"/>
                  <a:t>]=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342900" indent="-342900">
                  <a:buAutoNum type="arabicPlain" startAt="3"/>
                </a:pPr>
                <a:endParaRPr lang="en-US" sz="2000" b="1" dirty="0"/>
              </a:p>
              <a:p>
                <a:pPr marL="342900" indent="-342900">
                  <a:buAutoNum type="arabicPlain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/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func>
                      <m:func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𝒂𝒕</m:t>
                        </m:r>
                      </m:e>
                    </m:func>
                  </m:oMath>
                </a14:m>
                <a:endParaRPr lang="en-US" sz="2000" b="1" dirty="0"/>
              </a:p>
              <a:p>
                <a:pPr marL="342900" indent="-342900">
                  <a:buAutoNum type="arabicPlain" startAt="3"/>
                </a:pPr>
                <a:endParaRPr lang="en-US" sz="2000" b="1" dirty="0"/>
              </a:p>
              <a:p>
                <a:pPr marL="342900" indent="-342900">
                  <a:buAutoNum type="arabicPlain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/>
                  <a:t>]=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𝒂𝒕</m:t>
                        </m:r>
                      </m:e>
                    </m:func>
                  </m:oMath>
                </a14:m>
                <a:r>
                  <a:rPr lang="en-US" sz="2000" b="1" dirty="0"/>
                  <a:t>  </a:t>
                </a:r>
              </a:p>
              <a:p>
                <a:pPr marL="342900" indent="-342900">
                  <a:buAutoNum type="arabicPlain" startAt="3"/>
                </a:pPr>
                <a:endParaRPr lang="en-US" sz="2000" b="1" dirty="0"/>
              </a:p>
              <a:p>
                <a:pPr marL="342900" indent="-342900">
                  <a:buAutoNum type="arabicPlain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/>
                  <a:t>]=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𝒉𝒂𝒕</m:t>
                        </m:r>
                      </m:e>
                    </m:func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"/>
                <a:ext cx="7772400" cy="5800178"/>
              </a:xfrm>
              <a:prstGeom prst="rect">
                <a:avLst/>
              </a:prstGeom>
              <a:blipFill rotWithShape="1">
                <a:blip r:embed="rId2"/>
                <a:stretch>
                  <a:fillRect b="2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25197" r="45834" b="15514"/>
          <a:stretch>
            <a:fillRect/>
          </a:stretch>
        </p:blipFill>
        <p:spPr bwMode="auto">
          <a:xfrm>
            <a:off x="0" y="-33048"/>
            <a:ext cx="9144000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36576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Solving ODE’S USING LAPLACE</a:t>
            </a:r>
            <a:endParaRPr lang="en-GB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2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SOLVING ODES USING LAPLACE: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first step is to take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Laplace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transform of both sides of the original differential equation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Put the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Taking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Inverse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Laplace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609600"/>
                <a:ext cx="7620000" cy="7205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</a:rPr>
                  <a:t>EXAMPLE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.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𝒌𝒚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𝒌𝒕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 .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sz="2400" dirty="0"/>
                  <a:t>….. </a:t>
                </a:r>
                <a:r>
                  <a:rPr lang="en-US" sz="2400" b="1" dirty="0"/>
                  <a:t>1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Taking Laplace Transform</a:t>
                </a:r>
                <a:endParaRPr lang="en-US" sz="2400" dirty="0"/>
              </a:p>
              <a:p>
                <a:endParaRPr lang="en-US" sz="2400" b="1" dirty="0"/>
              </a:p>
              <a:p>
                <a:r>
                  <a:rPr lang="en-US" sz="2400" dirty="0"/>
                  <a:t>SY(S) – y(0) – KY(S) =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SY(S) – 0 – KY(S) =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SY(S)  – KY(S) =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9600"/>
                <a:ext cx="7620000" cy="7205306"/>
              </a:xfrm>
              <a:prstGeom prst="rect">
                <a:avLst/>
              </a:prstGeom>
              <a:blipFill rotWithShape="1">
                <a:blip r:embed="rId2"/>
                <a:stretch>
                  <a:fillRect b="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609600"/>
                <a:ext cx="7772400" cy="488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sz="2400" dirty="0"/>
                  <a:t>Y(S) (s –k) = 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Y(S)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Taking Inverse Laplace Transform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y(t) = 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1" dirty="0"/>
                  <a:t>y(t) =  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𝒌𝒕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"/>
                <a:ext cx="7772400" cy="4882170"/>
              </a:xfrm>
              <a:prstGeom prst="rect">
                <a:avLst/>
              </a:prstGeom>
              <a:blipFill rotWithShape="1">
                <a:blip r:embed="rId2"/>
                <a:stretch>
                  <a:fillRect b="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32214" r="35834" b="12944"/>
          <a:stretch>
            <a:fillRect/>
          </a:stretch>
        </p:blipFill>
        <p:spPr bwMode="auto">
          <a:xfrm>
            <a:off x="0" y="27214"/>
            <a:ext cx="9088437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39624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SOLVING PDES USING LAPLACE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9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685800"/>
                <a:ext cx="7620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SOLVING PDES USING LAPLACE</a:t>
                </a:r>
                <a:r>
                  <a:rPr lang="en-US" sz="3200" dirty="0">
                    <a:solidFill>
                      <a:schemeClr val="accent4">
                        <a:lumMod val="75000"/>
                      </a:schemeClr>
                    </a:solidFill>
                  </a:rPr>
                  <a:t>:</a:t>
                </a:r>
              </a:p>
              <a:p>
                <a:pPr algn="ctr"/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Taking </a:t>
                </a:r>
                <a:r>
                  <a:rPr lang="en-US" sz="2400" b="1" dirty="0"/>
                  <a:t>Laplace</a:t>
                </a:r>
                <a:r>
                  <a:rPr lang="en-US" sz="2400" dirty="0"/>
                  <a:t> Transform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Putting Initial conditions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Taking Laplace Inverse of </a:t>
                </a:r>
                <a:r>
                  <a:rPr lang="en-US" sz="2400" b="1" dirty="0"/>
                  <a:t>Boundary </a:t>
                </a:r>
                <a:r>
                  <a:rPr lang="en-US" sz="2400" b="1" dirty="0" err="1"/>
                  <a:t>Coundition</a:t>
                </a:r>
                <a:r>
                  <a:rPr lang="en-US" sz="2400" b="1" dirty="0"/>
                  <a:t> </a:t>
                </a:r>
                <a:r>
                  <a:rPr lang="en-US" sz="2400" dirty="0"/>
                  <a:t>and putting this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Taking </a:t>
                </a:r>
                <a:r>
                  <a:rPr lang="en-US" sz="2400" b="1" dirty="0"/>
                  <a:t>Inverse</a:t>
                </a:r>
                <a:r>
                  <a:rPr lang="en-US" sz="2400" dirty="0"/>
                  <a:t> Laplace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85800"/>
                <a:ext cx="7620000" cy="4770537"/>
              </a:xfrm>
              <a:prstGeom prst="rect">
                <a:avLst/>
              </a:prstGeom>
              <a:blipFill rotWithShape="1">
                <a:blip r:embed="rId2"/>
                <a:stretch>
                  <a:fillRect b="9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719404"/>
            <a:ext cx="5638800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300" b="1" spc="5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LAPLACE  TRANSFORM</a:t>
            </a:r>
            <a:r>
              <a:rPr lang="en-US" sz="3300" b="1" spc="-265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 </a:t>
            </a:r>
            <a:endParaRPr lang="en-US" sz="3300" dirty="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8640" y="1630426"/>
            <a:ext cx="439420" cy="1314450"/>
            <a:chOff x="548640" y="1630426"/>
            <a:chExt cx="439420" cy="1314450"/>
          </a:xfrm>
        </p:grpSpPr>
        <p:sp>
          <p:nvSpPr>
            <p:cNvPr id="4" name="object 4"/>
            <p:cNvSpPr/>
            <p:nvPr/>
          </p:nvSpPr>
          <p:spPr>
            <a:xfrm>
              <a:off x="548640" y="1630426"/>
              <a:ext cx="438912" cy="326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" y="2130552"/>
              <a:ext cx="438912" cy="326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2618181"/>
              <a:ext cx="438912" cy="326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0" y="1905000"/>
            <a:ext cx="4974590" cy="15138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45"/>
              </a:spcBef>
            </a:pPr>
            <a:r>
              <a:rPr sz="2700" spc="5" dirty="0">
                <a:latin typeface="Georgia" panose="02040502050405020303"/>
                <a:cs typeface="Georgia" panose="02040502050405020303"/>
              </a:rPr>
              <a:t>Why </a:t>
            </a:r>
            <a:r>
              <a:rPr sz="2700" dirty="0">
                <a:latin typeface="Georgia" panose="02040502050405020303"/>
                <a:cs typeface="Georgia" panose="02040502050405020303"/>
              </a:rPr>
              <a:t>called Laplace </a:t>
            </a:r>
            <a:r>
              <a:rPr sz="2700" spc="5" dirty="0">
                <a:latin typeface="Georgia" panose="02040502050405020303"/>
                <a:cs typeface="Georgia" panose="02040502050405020303"/>
              </a:rPr>
              <a:t>Transform ?  Why </a:t>
            </a:r>
            <a:r>
              <a:rPr sz="2700" dirty="0">
                <a:latin typeface="Georgia" panose="02040502050405020303"/>
                <a:cs typeface="Georgia" panose="02040502050405020303"/>
              </a:rPr>
              <a:t>Study </a:t>
            </a:r>
            <a:r>
              <a:rPr sz="2700" spc="5" dirty="0">
                <a:latin typeface="Georgia" panose="02040502050405020303"/>
                <a:cs typeface="Georgia" panose="02040502050405020303"/>
              </a:rPr>
              <a:t>Laplace Transform ?  </a:t>
            </a:r>
            <a:r>
              <a:rPr sz="2700" dirty="0">
                <a:latin typeface="Georgia" panose="02040502050405020303"/>
                <a:cs typeface="Georgia" panose="02040502050405020303"/>
              </a:rPr>
              <a:t>Defination Laplace </a:t>
            </a:r>
            <a:r>
              <a:rPr sz="2700" spc="5" dirty="0">
                <a:latin typeface="Georgia" panose="02040502050405020303"/>
                <a:cs typeface="Georgia" panose="02040502050405020303"/>
              </a:rPr>
              <a:t>Transform</a:t>
            </a:r>
            <a:r>
              <a:rPr sz="2700" spc="-380" dirty="0">
                <a:latin typeface="Georgia" panose="02040502050405020303"/>
                <a:cs typeface="Georgia" panose="02040502050405020303"/>
              </a:rPr>
              <a:t> </a:t>
            </a:r>
            <a:r>
              <a:rPr sz="2700" spc="5" dirty="0">
                <a:latin typeface="Georgia" panose="02040502050405020303"/>
                <a:cs typeface="Georgia" panose="02040502050405020303"/>
              </a:rPr>
              <a:t>?</a:t>
            </a:r>
            <a:endParaRPr sz="2700" dirty="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609600"/>
                <a:ext cx="7696200" cy="524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FORMULAS FOR PDES:</a:t>
                </a:r>
              </a:p>
              <a:p>
                <a:pPr algn="ctr"/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1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]=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 u(x,0)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1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]=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err="1"/>
                  <a:t>su</a:t>
                </a:r>
                <a:r>
                  <a:rPr lang="en-US" sz="2400" b="1" dirty="0"/>
                  <a:t>(x,0)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err="1"/>
                  <a:t>ut</a:t>
                </a:r>
                <a:r>
                  <a:rPr lang="en-US" sz="2400" b="1" dirty="0"/>
                  <a:t>(x,0)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1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]=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1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]=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1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]=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400" b="1" dirty="0"/>
                  <a:t> u(x,0)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9600"/>
                <a:ext cx="7696200" cy="5245667"/>
              </a:xfrm>
              <a:prstGeom prst="rect">
                <a:avLst/>
              </a:prstGeom>
              <a:blipFill rotWithShape="1">
                <a:blip r:embed="rId2"/>
                <a:stretch>
                  <a:fillRect b="11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381000"/>
                <a:ext cx="8839200" cy="7505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EXAMPLE: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, u(x,0)=10sin4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b="0" dirty="0"/>
                  <a:t>                                 </a:t>
                </a:r>
                <a:r>
                  <a:rPr lang="en-US" sz="2400" b="1" dirty="0"/>
                  <a:t>Taking Laplace</a:t>
                </a:r>
              </a:p>
              <a:p>
                <a:endParaRPr lang="en-US" sz="2400" dirty="0"/>
              </a:p>
              <a:p>
                <a:r>
                  <a:rPr lang="en-US" sz="2400" dirty="0" err="1"/>
                  <a:t>s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u(x,0) =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400" dirty="0"/>
                  <a:t>  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u(x,0)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,0)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            </a:t>
                </a:r>
                <a:r>
                  <a:rPr lang="en-US" sz="2400" b="1" dirty="0"/>
                  <a:t>dividing by “2”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   </a:t>
                </a:r>
                <a:r>
                  <a:rPr lang="en-US" sz="2400" b="1" dirty="0"/>
                  <a:t>As given u(x,0)=10sin4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000" dirty="0"/>
                  <a:t> </a:t>
                </a:r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"/>
                <a:ext cx="8839200" cy="7505260"/>
              </a:xfrm>
              <a:prstGeom prst="rect">
                <a:avLst/>
              </a:prstGeom>
              <a:blipFill rotWithShape="1">
                <a:blip r:embed="rId2"/>
                <a:stretch>
                  <a:fillRect b="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304800"/>
                <a:ext cx="8792570" cy="7361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/>
                  <a:t>Charactertistic equation is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dirty="0"/>
                  <a:t>                   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/>
                  <a:t>m 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− 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rad>
                    <m:r>
                      <a:rPr lang="en-US" sz="2400" b="1" i="1">
                        <a:latin typeface="Cambria Math" panose="02040503050406030204" pitchFamily="18" charset="0"/>
                      </a:rPr>
                      <m:t> , +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c= c1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−16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1350" b="0" dirty="0"/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800"/>
                <a:ext cx="8792570" cy="7361631"/>
              </a:xfrm>
              <a:prstGeom prst="rect">
                <a:avLst/>
              </a:prstGeom>
              <a:blipFill rotWithShape="1">
                <a:blip r:embed="rId2"/>
                <a:stretch>
                  <a:fillRect r="4" b="1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838200"/>
                <a:ext cx="7543800" cy="509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400" b="1" dirty="0"/>
                  <a:t>(x , s)=c1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 ….. 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Taking Laplace of boundary equation and put in 2 will give us</a:t>
                </a:r>
              </a:p>
              <a:p>
                <a:r>
                  <a:rPr lang="en-US" sz="2400" dirty="0"/>
                  <a:t>c1= 0 ,  c2=0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400" b="1" dirty="0"/>
                  <a:t>(x , 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/>
                  <a:t>….. 3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Taking Laplace inverse of 3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U(x , t)= 10sin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𝟑𝟐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7543800" cy="5094664"/>
              </a:xfrm>
              <a:prstGeom prst="rect">
                <a:avLst/>
              </a:prstGeom>
              <a:blipFill rotWithShape="1">
                <a:blip r:embed="rId2"/>
                <a:stretch>
                  <a:fillRect b="1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1500" y="2572953"/>
            <a:ext cx="2897505" cy="200215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5400" b="1" spc="240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T</a:t>
            </a:r>
            <a:r>
              <a:rPr sz="5400" b="1" spc="204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H</a:t>
            </a:r>
            <a:r>
              <a:rPr sz="5400" b="1" spc="250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5400" b="1" spc="240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N</a:t>
            </a:r>
            <a:r>
              <a:rPr sz="5400" b="1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K</a:t>
            </a:r>
            <a:endParaRPr sz="5400" dirty="0">
              <a:solidFill>
                <a:schemeClr val="accent4">
                  <a:lumMod val="75000"/>
                </a:schemeClr>
              </a:solidFill>
              <a:latin typeface="Georgia" panose="02040502050405020303"/>
              <a:cs typeface="Georgia" panose="02040502050405020303"/>
            </a:endParaRPr>
          </a:p>
          <a:p>
            <a:pPr marL="948055">
              <a:lnSpc>
                <a:spcPct val="100000"/>
              </a:lnSpc>
              <a:spcBef>
                <a:spcPts val="1300"/>
              </a:spcBef>
            </a:pPr>
            <a:r>
              <a:rPr sz="5400" b="1" spc="90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YOU</a:t>
            </a:r>
            <a:endParaRPr sz="5400" dirty="0">
              <a:solidFill>
                <a:schemeClr val="accent4">
                  <a:lumMod val="75000"/>
                </a:schemeClr>
              </a:solidFill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7848600" cy="539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5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CALLED LAPLACE TRANSFORM</a:t>
            </a:r>
          </a:p>
          <a:p>
            <a:endParaRPr lang="en-US" sz="2000" b="1" spc="-5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36830">
              <a:lnSpc>
                <a:spcPct val="100000"/>
              </a:lnSpc>
              <a:spcBef>
                <a:spcPts val="530"/>
              </a:spcBef>
              <a:tabLst>
                <a:tab pos="1372235" algn="l"/>
                <a:tab pos="1643380" algn="l"/>
              </a:tabLst>
            </a:pPr>
            <a:r>
              <a:rPr lang="en-US" sz="2000" b="1" spc="-5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700" b="1" spc="5" dirty="0">
                <a:latin typeface="Georgia" panose="02040502050405020303"/>
              </a:rPr>
              <a:t>Laplace</a:t>
            </a:r>
            <a:r>
              <a:rPr lang="en-US" sz="2000" b="1" spc="5" dirty="0">
                <a:latin typeface="Georgia" panose="02040502050405020303"/>
                <a:cs typeface="Georgia" panose="02040502050405020303"/>
              </a:rPr>
              <a:t>	</a:t>
            </a:r>
            <a:r>
              <a:rPr lang="en-US" sz="2000" b="1" dirty="0">
                <a:latin typeface="Georgia" panose="02040502050405020303"/>
                <a:cs typeface="Georgia" panose="02040502050405020303"/>
              </a:rPr>
              <a:t>: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	Mathematician</a:t>
            </a:r>
            <a:r>
              <a:rPr lang="en-US" sz="2000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Name</a:t>
            </a: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lang="en-US" sz="2700" b="1" spc="5" dirty="0">
                <a:latin typeface="Georgia" panose="02040502050405020303"/>
              </a:rPr>
              <a:t> Transform</a:t>
            </a:r>
            <a:r>
              <a:rPr lang="en-US" sz="2000" b="1" dirty="0">
                <a:latin typeface="Georgia" panose="02040502050405020303"/>
                <a:cs typeface="Georgia" panose="02040502050405020303"/>
              </a:rPr>
              <a:t>: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spc="-10" dirty="0">
                <a:latin typeface="Georgia" panose="02040502050405020303"/>
                <a:cs typeface="Georgia" panose="02040502050405020303"/>
              </a:rPr>
              <a:t>one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variable change into another variable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(s        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variable</a:t>
            </a:r>
            <a:r>
              <a:rPr lang="en-US" sz="2000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change</a:t>
            </a:r>
            <a:endParaRPr lang="en-US" sz="2000" dirty="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spc="-5" dirty="0">
                <a:latin typeface="Georgia" panose="02040502050405020303"/>
                <a:cs typeface="Georgia" panose="02040502050405020303"/>
              </a:rPr>
              <a:t>  into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t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and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t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change into</a:t>
            </a:r>
            <a:r>
              <a:rPr lang="en-US" sz="2000" spc="6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spc="-15" dirty="0">
                <a:latin typeface="Georgia" panose="02040502050405020303"/>
                <a:cs typeface="Georgia" panose="02040502050405020303"/>
              </a:rPr>
              <a:t>s)</a:t>
            </a:r>
            <a:endParaRPr lang="en-US" sz="2000" dirty="0">
              <a:latin typeface="Georgia" panose="02040502050405020303"/>
              <a:cs typeface="Georgia" panose="02040502050405020303"/>
            </a:endParaRPr>
          </a:p>
          <a:p>
            <a:pPr marL="1179830">
              <a:lnSpc>
                <a:spcPct val="100000"/>
              </a:lnSpc>
              <a:spcBef>
                <a:spcPts val="680"/>
              </a:spcBef>
            </a:pPr>
            <a:r>
              <a:rPr lang="en-US" sz="2000" spc="5" dirty="0">
                <a:latin typeface="Georgia" panose="02040502050405020303"/>
                <a:cs typeface="Georgia" panose="02040502050405020303"/>
              </a:rPr>
              <a:t>Why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Study </a:t>
            </a:r>
            <a:r>
              <a:rPr lang="en-US" sz="2000" spc="5" dirty="0">
                <a:latin typeface="Georgia" panose="02040502050405020303"/>
                <a:cs typeface="Georgia" panose="02040502050405020303"/>
              </a:rPr>
              <a:t>Laplace</a:t>
            </a:r>
            <a:r>
              <a:rPr lang="en-US" sz="2000" spc="-204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spc="5" dirty="0">
                <a:latin typeface="Georgia" panose="02040502050405020303"/>
                <a:cs typeface="Georgia" panose="02040502050405020303"/>
              </a:rPr>
              <a:t>Transform</a:t>
            </a:r>
            <a:endParaRPr lang="en-US" sz="2000" dirty="0">
              <a:latin typeface="Georgia" panose="02040502050405020303"/>
              <a:cs typeface="Georgia" panose="02040502050405020303"/>
            </a:endParaRPr>
          </a:p>
          <a:p>
            <a:pPr marL="287020">
              <a:lnSpc>
                <a:spcPct val="100000"/>
              </a:lnSpc>
              <a:spcBef>
                <a:spcPts val="545"/>
              </a:spcBef>
            </a:pPr>
            <a:r>
              <a:rPr lang="en-US" sz="2000" spc="-10" dirty="0">
                <a:latin typeface="Georgia" panose="02040502050405020303"/>
                <a:cs typeface="Georgia" panose="02040502050405020303"/>
              </a:rPr>
              <a:t>Solve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initial value</a:t>
            </a:r>
            <a:r>
              <a:rPr lang="en-US" sz="2000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spc="-10" dirty="0">
                <a:latin typeface="Georgia" panose="02040502050405020303"/>
                <a:cs typeface="Georgia" panose="02040502050405020303"/>
              </a:rPr>
              <a:t>problem</a:t>
            </a:r>
            <a:endParaRPr lang="en-US" sz="2000" dirty="0">
              <a:latin typeface="Georgia" panose="02040502050405020303"/>
              <a:cs typeface="Georgia" panose="02040502050405020303"/>
            </a:endParaRPr>
          </a:p>
          <a:p>
            <a:pPr marL="287020">
              <a:lnSpc>
                <a:spcPct val="100000"/>
              </a:lnSpc>
              <a:spcBef>
                <a:spcPts val="385"/>
              </a:spcBef>
            </a:pPr>
            <a:r>
              <a:rPr lang="en-US" sz="2000" spc="-10" dirty="0">
                <a:latin typeface="Georgia" panose="02040502050405020303"/>
                <a:cs typeface="Georgia" panose="02040502050405020303"/>
              </a:rPr>
              <a:t>Solve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Linear </a:t>
            </a:r>
            <a:r>
              <a:rPr lang="en-US" sz="2000" spc="-10" dirty="0">
                <a:latin typeface="Georgia" panose="02040502050405020303"/>
                <a:cs typeface="Georgia" panose="02040502050405020303"/>
              </a:rPr>
              <a:t>Differential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Equation </a:t>
            </a:r>
            <a:r>
              <a:rPr lang="en-US" sz="2000" spc="-10" dirty="0">
                <a:latin typeface="Georgia" panose="02040502050405020303"/>
                <a:cs typeface="Georgia" panose="02040502050405020303"/>
              </a:rPr>
              <a:t>(solve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in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minimum</a:t>
            </a:r>
            <a:r>
              <a:rPr lang="en-US" sz="2000" spc="29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spc="-10" dirty="0">
                <a:latin typeface="Georgia" panose="02040502050405020303"/>
                <a:cs typeface="Georgia" panose="02040502050405020303"/>
              </a:rPr>
              <a:t>steps)</a:t>
            </a:r>
            <a:endParaRPr lang="en-US" sz="2000" dirty="0">
              <a:latin typeface="Georgia" panose="02040502050405020303"/>
              <a:cs typeface="Georgia" panose="02040502050405020303"/>
            </a:endParaRPr>
          </a:p>
          <a:p>
            <a:pPr marL="2085340">
              <a:lnSpc>
                <a:spcPct val="100000"/>
              </a:lnSpc>
              <a:spcBef>
                <a:spcPts val="590"/>
              </a:spcBef>
            </a:pPr>
            <a:r>
              <a:rPr lang="en-US" sz="2700" b="1" spc="5" dirty="0" err="1">
                <a:latin typeface="Georgia" panose="02040502050405020303"/>
              </a:rPr>
              <a:t>Defination</a:t>
            </a:r>
            <a:endParaRPr lang="en-US" sz="2700" b="1" spc="5" dirty="0">
              <a:latin typeface="Georgia" panose="02040502050405020303"/>
            </a:endParaRPr>
          </a:p>
          <a:p>
            <a:pPr marL="1012190">
              <a:lnSpc>
                <a:spcPct val="100000"/>
              </a:lnSpc>
              <a:spcBef>
                <a:spcPts val="230"/>
              </a:spcBef>
            </a:pPr>
            <a:r>
              <a:rPr lang="en-US" sz="2000" spc="-5" dirty="0">
                <a:latin typeface="Georgia" panose="02040502050405020303"/>
                <a:cs typeface="Georgia" panose="02040502050405020303"/>
              </a:rPr>
              <a:t>The Laplace </a:t>
            </a:r>
            <a:r>
              <a:rPr lang="en-US" sz="2000" spc="-10" dirty="0">
                <a:latin typeface="Georgia" panose="02040502050405020303"/>
                <a:cs typeface="Georgia" panose="02040502050405020303"/>
              </a:rPr>
              <a:t>Transform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is a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linear </a:t>
            </a:r>
            <a:r>
              <a:rPr lang="en-US" sz="2000" spc="-10" dirty="0">
                <a:latin typeface="Georgia" panose="02040502050405020303"/>
                <a:cs typeface="Georgia" panose="02040502050405020303"/>
              </a:rPr>
              <a:t>operator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that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switched</a:t>
            </a:r>
            <a:r>
              <a:rPr lang="en-US" sz="20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dirty="0">
                <a:latin typeface="Georgia" panose="02040502050405020303"/>
                <a:cs typeface="Georgia" panose="02040502050405020303"/>
              </a:rPr>
              <a:t>a</a:t>
            </a:r>
          </a:p>
          <a:p>
            <a:pPr marL="1012190">
              <a:lnSpc>
                <a:spcPct val="100000"/>
              </a:lnSpc>
              <a:spcBef>
                <a:spcPts val="430"/>
              </a:spcBef>
            </a:pPr>
            <a:r>
              <a:rPr lang="en-US" sz="2000" spc="-10" dirty="0">
                <a:latin typeface="Georgia" panose="02040502050405020303"/>
                <a:cs typeface="Georgia" panose="02040502050405020303"/>
              </a:rPr>
              <a:t>function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f(t) to</a:t>
            </a:r>
            <a:r>
              <a:rPr lang="en-US" sz="2000" spc="8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000" spc="-5" dirty="0">
                <a:latin typeface="Georgia" panose="02040502050405020303"/>
                <a:cs typeface="Georgia" panose="02040502050405020303"/>
              </a:rPr>
              <a:t>f(s).</a:t>
            </a:r>
            <a:endParaRPr lang="en-US" sz="2000" dirty="0">
              <a:latin typeface="Georgia" panose="02040502050405020303"/>
              <a:cs typeface="Georgia" panose="02040502050405020303"/>
            </a:endParaRPr>
          </a:p>
          <a:p>
            <a:endParaRPr lang="en-US" sz="2000" b="1" spc="-5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2000" b="1" spc="-5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685800"/>
                <a:ext cx="7696200" cy="6109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spc="5" dirty="0">
                    <a:solidFill>
                      <a:schemeClr val="accent4">
                        <a:lumMod val="75000"/>
                      </a:schemeClr>
                    </a:solidFill>
                  </a:rPr>
                  <a:t>LAPLACE</a:t>
                </a:r>
                <a:r>
                  <a:rPr lang="en-US" sz="3200" b="1" spc="-14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TRANSFORM FORMULAS</a:t>
                </a:r>
              </a:p>
              <a:p>
                <a:endParaRPr lang="en-US" sz="1800" dirty="0">
                  <a:latin typeface="Georgia" panose="02040502050405020303"/>
                  <a:cs typeface="Georgia" panose="02040502050405020303"/>
                </a:endParaRPr>
              </a:p>
              <a:p>
                <a:r>
                  <a:rPr lang="en-US" sz="2800" b="1" dirty="0"/>
                  <a:t>1 L[</a:t>
                </a:r>
                <a:r>
                  <a:rPr lang="en-US" sz="2800" b="1" dirty="0" err="1"/>
                  <a:t>sinkt</a:t>
                </a:r>
                <a:r>
                  <a:rPr lang="en-US" sz="2800" b="1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dirty="0"/>
                  <a:t>2 L[</a:t>
                </a:r>
                <a:r>
                  <a:rPr lang="en-US" sz="2800" b="1" dirty="0" err="1"/>
                  <a:t>coskt</a:t>
                </a:r>
                <a:r>
                  <a:rPr lang="en-US" sz="2800" b="1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r>
                  <a:rPr lang="en-US" sz="2800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800" b="1" dirty="0"/>
                  <a:t>3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L[</a:t>
                </a:r>
                <a:r>
                  <a:rPr lang="en-US" sz="2800" b="1" dirty="0" err="1"/>
                  <a:t>sinhkt</a:t>
                </a:r>
                <a:r>
                  <a:rPr lang="en-US" sz="2800" b="1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dirty="0"/>
                  <a:t>4 L[</a:t>
                </a:r>
                <a:r>
                  <a:rPr lang="en-US" sz="2800" b="1" dirty="0" err="1"/>
                  <a:t>coskt</a:t>
                </a:r>
                <a:r>
                  <a:rPr lang="en-US" sz="2800" b="1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dirty="0"/>
                  <a:t>5  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]= 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85800"/>
                <a:ext cx="7696200" cy="6109942"/>
              </a:xfrm>
              <a:prstGeom prst="rect">
                <a:avLst/>
              </a:prstGeom>
              <a:blipFill rotWithShape="1">
                <a:blip r:embed="rId2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2058" y="1295400"/>
                <a:ext cx="8534400" cy="5069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endParaRPr lang="en-US" b="1" dirty="0"/>
              </a:p>
              <a:p>
                <a:r>
                  <a:rPr lang="en-US" sz="2400" dirty="0"/>
                  <a:t>F(t)=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r>
                  <a:rPr lang="en-US" sz="2400" dirty="0"/>
                  <a:t>  </a:t>
                </a:r>
              </a:p>
              <a:p>
                <a:r>
                  <a:rPr lang="en-US" sz="2400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  </a:t>
                </a:r>
              </a:p>
              <a:p>
                <a:r>
                  <a:rPr lang="en-US" sz="2400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 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58" y="1295400"/>
                <a:ext cx="8534400" cy="5069849"/>
              </a:xfrm>
              <a:prstGeom prst="rect">
                <a:avLst/>
              </a:prstGeom>
              <a:blipFill rotWithShape="1">
                <a:blip r:embed="rId2"/>
                <a:stretch>
                  <a:fillRect l="-6" r="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381000"/>
            <a:ext cx="8686800" cy="88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745"/>
              </a:spcBef>
            </a:pPr>
            <a:endParaRPr lang="en-US" sz="1800" dirty="0">
              <a:latin typeface="Georgia" panose="02040502050405020303"/>
              <a:cs typeface="Georgia" panose="02040502050405020303"/>
            </a:endParaRPr>
          </a:p>
          <a:p>
            <a:pPr marL="38100" algn="ctr">
              <a:lnSpc>
                <a:spcPct val="100000"/>
              </a:lnSpc>
              <a:spcBef>
                <a:spcPts val="650"/>
              </a:spcBef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Georgia" panose="02040502050405020303"/>
                <a:cs typeface="Georgia" panose="02040502050405020303"/>
              </a:rPr>
              <a:t>LAPLACE TRANSFORM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772400" cy="352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PROPERTIES </a:t>
            </a:r>
            <a:r>
              <a:rPr lang="en-US" sz="3200" b="1" spc="-5" dirty="0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en-US" sz="3200" b="1" spc="-2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b="1" spc="5" dirty="0">
                <a:solidFill>
                  <a:schemeClr val="accent4">
                    <a:lumMod val="75000"/>
                  </a:schemeClr>
                </a:solidFill>
              </a:rPr>
              <a:t>LAPLACE 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TRANSFORM</a:t>
            </a:r>
            <a:r>
              <a:rPr lang="en-US" sz="3200" b="1" spc="-8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algn="ctr"/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55575" indent="-143510">
              <a:lnSpc>
                <a:spcPct val="100000"/>
              </a:lnSpc>
              <a:spcBef>
                <a:spcPts val="385"/>
              </a:spcBef>
              <a:buAutoNum type="arabicPlain"/>
              <a:tabLst>
                <a:tab pos="156210" algn="l"/>
              </a:tabLst>
            </a:pPr>
            <a:r>
              <a:rPr lang="en-US" sz="2800" dirty="0">
                <a:latin typeface="Georgia" panose="02040502050405020303"/>
                <a:cs typeface="Georgia" panose="02040502050405020303"/>
              </a:rPr>
              <a:t> Linear</a:t>
            </a:r>
            <a:r>
              <a:rPr lang="en-US" sz="2800" spc="-28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800" dirty="0">
                <a:latin typeface="Georgia" panose="02040502050405020303"/>
                <a:cs typeface="Georgia" panose="02040502050405020303"/>
              </a:rPr>
              <a:t>Property</a:t>
            </a:r>
          </a:p>
          <a:p>
            <a:pPr marL="12700" marR="69850">
              <a:lnSpc>
                <a:spcPct val="121000"/>
              </a:lnSpc>
              <a:spcBef>
                <a:spcPts val="10"/>
              </a:spcBef>
              <a:buAutoNum type="arabicPlain"/>
              <a:tabLst>
                <a:tab pos="186690" algn="l"/>
              </a:tabLst>
            </a:pPr>
            <a:r>
              <a:rPr lang="en-US" sz="2800" dirty="0">
                <a:latin typeface="Georgia" panose="02040502050405020303"/>
                <a:cs typeface="Georgia" panose="02040502050405020303"/>
              </a:rPr>
              <a:t> First Shifting</a:t>
            </a:r>
            <a:r>
              <a:rPr lang="en-US" sz="2800" spc="-290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800" dirty="0">
                <a:latin typeface="Georgia" panose="02040502050405020303"/>
                <a:cs typeface="Georgia" panose="02040502050405020303"/>
              </a:rPr>
              <a:t>Property </a:t>
            </a:r>
          </a:p>
          <a:p>
            <a:pPr marL="12700" marR="69850">
              <a:lnSpc>
                <a:spcPct val="121000"/>
              </a:lnSpc>
              <a:spcBef>
                <a:spcPts val="10"/>
              </a:spcBef>
              <a:buAutoNum type="arabicPlain"/>
              <a:tabLst>
                <a:tab pos="186690" algn="l"/>
              </a:tabLst>
            </a:pPr>
            <a:r>
              <a:rPr lang="en-US" sz="2800" spc="5" dirty="0">
                <a:latin typeface="Georgia" panose="02040502050405020303"/>
                <a:cs typeface="Georgia" panose="02040502050405020303"/>
              </a:rPr>
              <a:t> Division</a:t>
            </a:r>
            <a:r>
              <a:rPr lang="en-US" sz="2800" spc="-135" dirty="0">
                <a:latin typeface="Georgia" panose="02040502050405020303"/>
                <a:cs typeface="Georgia" panose="02040502050405020303"/>
              </a:rPr>
              <a:t> </a:t>
            </a:r>
            <a:r>
              <a:rPr lang="en-US" sz="2800" dirty="0">
                <a:latin typeface="Georgia" panose="02040502050405020303"/>
                <a:cs typeface="Georgia" panose="02040502050405020303"/>
              </a:rPr>
              <a:t>Property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609600"/>
                <a:ext cx="7848600" cy="574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LINEAR PROPERTY</a:t>
                </a:r>
              </a:p>
              <a:p>
                <a:pPr algn="ctr"/>
                <a:endParaRPr lang="en-US" spc="5" dirty="0">
                  <a:solidFill>
                    <a:srgbClr val="7A9799"/>
                  </a:solidFill>
                </a:endParaRPr>
              </a:p>
              <a:p>
                <a:pPr algn="ctr"/>
                <a:r>
                  <a:rPr lang="en-US" sz="2400" b="1" spc="5" dirty="0"/>
                  <a:t>L</a:t>
                </a:r>
                <a:r>
                  <a:rPr lang="en-US" sz="2400" b="1" spc="5" dirty="0">
                    <a:solidFill>
                      <a:srgbClr val="7A9799"/>
                    </a:solidFill>
                  </a:rPr>
                  <a:t>[</a:t>
                </a:r>
                <a:r>
                  <a:rPr lang="en-US" sz="2400" b="1" spc="5" dirty="0"/>
                  <a:t>A f(t)+ B g(t)]= A L[f(t)] + B L[g(t)]</a:t>
                </a:r>
              </a:p>
              <a:p>
                <a:pPr algn="ctr"/>
                <a:endParaRPr lang="en-US" b="1" spc="5" dirty="0"/>
              </a:p>
              <a:p>
                <a:r>
                  <a:rPr lang="en-US" sz="2800" b="1" spc="5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F(t)=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2800" b="1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0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t </a:t>
                </a:r>
                <a:r>
                  <a:rPr lang="en-US" sz="2800" b="1" spc="5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–</a:t>
                </a:r>
                <a:r>
                  <a:rPr lang="en-US" sz="2800" b="1" spc="-125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 </a:t>
                </a:r>
                <a:r>
                  <a:rPr lang="en-US" sz="2800" b="1" spc="10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17</a:t>
                </a:r>
                <a:endParaRPr lang="en-US" sz="2800" b="1" dirty="0">
                  <a:solidFill>
                    <a:schemeClr val="tx1"/>
                  </a:solidFill>
                  <a:latin typeface="Georgia" panose="02040502050405020303"/>
                  <a:cs typeface="Georgia" panose="02040502050405020303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2800" b="1" dirty="0">
                    <a:latin typeface="Georgia" panose="02040502050405020303"/>
                    <a:cs typeface="Georgia" panose="02040502050405020303"/>
                  </a:rPr>
                  <a:t>Solution:</a:t>
                </a:r>
                <a:endParaRPr lang="en-US" sz="2800" dirty="0"/>
              </a:p>
              <a:p>
                <a:r>
                  <a:rPr lang="en-US" sz="2800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pc="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0" spc="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t </a:t>
                </a:r>
                <a:r>
                  <a:rPr lang="en-US" sz="2800" spc="5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–</a:t>
                </a:r>
                <a:r>
                  <a:rPr lang="en-US" sz="2800" spc="-125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 </a:t>
                </a:r>
                <a:r>
                  <a:rPr lang="en-US" sz="2800" spc="10" dirty="0">
                    <a:solidFill>
                      <a:schemeClr val="tx1"/>
                    </a:solidFill>
                    <a:latin typeface="Georgia" panose="02040502050405020303"/>
                    <a:cs typeface="Georgia" panose="02040502050405020303"/>
                  </a:rPr>
                  <a:t>17] = 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pc="5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pc="5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i="1" spc="5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] + 6L[t] – 17 L[1]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num>
                      <m:den>
                        <m:sSup>
                          <m:sSupPr>
                            <m:ctrlPr>
                              <a:rPr lang="en-US" sz="2800" i="1" spc="5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pc="5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spc="5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pc="5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+6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 spc="5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pc="5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spc="5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−17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num>
                      <m:den>
                        <m:sSup>
                          <m:sSupPr>
                            <m:ctrlPr>
                              <a:rPr lang="en-US" sz="2800" i="1" spc="5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pc="5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spc="5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pc="5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800" i="1" spc="5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pc="5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spc="5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/>
                  <a:t>   </a:t>
                </a:r>
                <a:endParaRPr lang="en-US" sz="2000" b="0" dirty="0"/>
              </a:p>
              <a:p>
                <a:endParaRPr lang="en-US" spc="5" dirty="0">
                  <a:solidFill>
                    <a:srgbClr val="7A9799"/>
                  </a:solidFill>
                </a:endParaRPr>
              </a:p>
              <a:p>
                <a:endParaRPr lang="en-US" spc="5" dirty="0">
                  <a:solidFill>
                    <a:srgbClr val="7A9799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"/>
                <a:ext cx="7848600" cy="5744393"/>
              </a:xfrm>
              <a:prstGeom prst="rect">
                <a:avLst/>
              </a:prstGeom>
              <a:blipFill rotWithShape="1">
                <a:blip r:embed="rId2"/>
                <a:stretch>
                  <a:fillRect b="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611290"/>
                <a:ext cx="7772400" cy="649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SHIFTING PROPERTY 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sz="2400" b="1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)]=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algn="ctr"/>
                <a:endParaRPr lang="en-US" sz="2400" b="1" dirty="0"/>
              </a:p>
              <a:p>
                <a:r>
                  <a:rPr lang="en-US" sz="2000" b="1" dirty="0"/>
                  <a:t>EXAMPLE:</a:t>
                </a:r>
              </a:p>
              <a:p>
                <a:r>
                  <a:rPr lang="en-US" sz="3200" b="1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sz="3200" b="1" dirty="0"/>
              </a:p>
              <a:p>
                <a:r>
                  <a:rPr lang="en-US" sz="3200" dirty="0"/>
                  <a:t>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dirty="0"/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𝐒𝐡𝐢𝐟𝐭𝐢𝐧𝐠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𝐏𝐫𝐨𝐩𝐞𝐫𝐭𝐲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  L[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]=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200" b="1" dirty="0"/>
              </a:p>
              <a:p>
                <a:endParaRPr lang="en-US" sz="24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11290"/>
                <a:ext cx="7772400" cy="6492931"/>
              </a:xfrm>
              <a:prstGeom prst="rect">
                <a:avLst/>
              </a:prstGeom>
              <a:blipFill rotWithShape="1">
                <a:blip r:embed="rId2"/>
                <a:stretch>
                  <a:fillRect t="-6" b="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609600"/>
                <a:ext cx="7620000" cy="593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4">
                        <a:lumMod val="75000"/>
                      </a:schemeClr>
                    </a:solidFill>
                  </a:rPr>
                  <a:t>DVISION PROPERTY</a:t>
                </a:r>
                <a:endParaRPr lang="en-US" sz="3600" b="1" dirty="0"/>
              </a:p>
              <a:p>
                <a:pPr algn="ctr"/>
                <a:r>
                  <a:rPr lang="en-US" sz="2800" b="1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US" sz="2800" b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limLoc m:val="undOvr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1" dirty="0"/>
              </a:p>
              <a:p>
                <a:pPr algn="ctr"/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</a:p>
              <a:p>
                <a:r>
                  <a:rPr lang="en-US" sz="3200" b="1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𝒔𝒊𝒏𝒕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1" dirty="0"/>
              </a:p>
              <a:p>
                <a:r>
                  <a:rPr lang="en-US" sz="3200" b="0" dirty="0"/>
                  <a:t>Let f(t)= </a:t>
                </a:r>
                <a:r>
                  <a:rPr lang="en-US" sz="3200" b="0" dirty="0" err="1"/>
                  <a:t>sint</a:t>
                </a:r>
                <a:endParaRPr lang="en-US" sz="3200" b="0" dirty="0"/>
              </a:p>
              <a:p>
                <a:r>
                  <a:rPr lang="en-US" sz="3200" dirty="0"/>
                  <a:t>L[f(t)]=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200" b="0" dirty="0"/>
              </a:p>
              <a:p>
                <a:r>
                  <a:rPr lang="en-US" sz="3200" b="0" dirty="0"/>
                  <a:t>Now taking </a:t>
                </a:r>
                <a:r>
                  <a:rPr lang="en-US" sz="3200" b="0" dirty="0" err="1"/>
                  <a:t>laplace</a:t>
                </a:r>
                <a:r>
                  <a:rPr lang="en-US" sz="3200" b="0" dirty="0"/>
                  <a:t> </a:t>
                </a:r>
                <a:r>
                  <a:rPr lang="en-US" sz="3200" b="0" dirty="0" err="1"/>
                  <a:t>tranfrom</a:t>
                </a:r>
                <a:endParaRPr lang="en-US" sz="3200" b="0" dirty="0"/>
              </a:p>
              <a:p>
                <a:r>
                  <a:rPr lang="en-US" sz="3200" dirty="0"/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𝑠𝑖𝑛𝑡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b="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3200" b="0" dirty="0"/>
              </a:p>
              <a:p>
                <a:r>
                  <a:rPr lang="en-US" sz="3200" dirty="0"/>
                  <a:t>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9600"/>
                <a:ext cx="7620000" cy="5934830"/>
              </a:xfrm>
              <a:prstGeom prst="rect">
                <a:avLst/>
              </a:prstGeom>
              <a:blipFill rotWithShape="1">
                <a:blip r:embed="rId2"/>
                <a:stretch>
                  <a:fillRect b="2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220</Words>
  <Application>Microsoft Office PowerPoint</Application>
  <PresentationFormat>On-screen Show (4:3)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Arial Rounded MT Bold</vt:lpstr>
      <vt:lpstr>Bahnschrift</vt:lpstr>
      <vt:lpstr>Cambria Math</vt:lpstr>
      <vt:lpstr>Garamond</vt:lpstr>
      <vt:lpstr>Georgia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HUMSFAR</dc:creator>
  <cp:lastModifiedBy>Windows User</cp:lastModifiedBy>
  <cp:revision>6</cp:revision>
  <dcterms:created xsi:type="dcterms:W3CDTF">2022-01-01T10:32:00Z</dcterms:created>
  <dcterms:modified xsi:type="dcterms:W3CDTF">2022-01-02T13:38:56Z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2022-01-01T05:00:00Z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2022-01-01T05:00:00Z</vt:filetime>
  </property>
  <property fmtid="{D5CDD505-2E9C-101B-9397-08002B2CF9AE}" pid="5" name="ICV">
    <vt:lpwstr>9A614D2BDDFE47218C4B4DCDF02BCA43</vt:lpwstr>
  </property>
  <property fmtid="{D5CDD505-2E9C-101B-9397-08002B2CF9AE}" pid="6" name="KSOProductBuildVer">
    <vt:lpwstr>2057-11.2.0.10426</vt:lpwstr>
  </property>
</Properties>
</file>