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82" r:id="rId1"/>
  </p:sldMasterIdLst>
  <p:sldIdLst>
    <p:sldId id="26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9" r:id="rId10"/>
    <p:sldId id="270" r:id="rId11"/>
    <p:sldId id="274" r:id="rId12"/>
    <p:sldId id="272" r:id="rId13"/>
    <p:sldId id="263" r:id="rId14"/>
    <p:sldId id="273" r:id="rId15"/>
    <p:sldId id="264" r:id="rId16"/>
    <p:sldId id="265" r:id="rId1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88689" autoAdjust="0"/>
  </p:normalViewPr>
  <p:slideViewPr>
    <p:cSldViewPr>
      <p:cViewPr varScale="1">
        <p:scale>
          <a:sx n="66" d="100"/>
          <a:sy n="66" d="100"/>
        </p:scale>
        <p:origin x="150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24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94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789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208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877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308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930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779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974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949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138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410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922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325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076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500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439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643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  <p:sldLayoutId id="214748389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6" t="27766" r="39166" b="20357"/>
          <a:stretch>
            <a:fillRect/>
          </a:stretch>
        </p:blipFill>
        <p:spPr bwMode="auto">
          <a:xfrm>
            <a:off x="1" y="-22746"/>
            <a:ext cx="914399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19300" y="381000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 Rounded MT Bold" panose="020F0704030504030204" pitchFamily="34" charset="0"/>
              </a:rPr>
              <a:t>Differential  Equations</a:t>
            </a:r>
            <a:endParaRPr lang="en-GB" sz="3600" dirty="0">
              <a:latin typeface="Arial Rounded MT Bold" panose="020F07040305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10200" y="2644170"/>
            <a:ext cx="335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Amara 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Fida</a:t>
            </a:r>
            <a:endParaRPr lang="en-US" sz="2400" b="1" dirty="0" smtClean="0">
              <a:solidFill>
                <a:schemeClr val="accent6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Madina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Khokhar</a:t>
            </a:r>
            <a:endParaRPr lang="en-US" sz="2400" b="1" dirty="0" smtClean="0">
              <a:solidFill>
                <a:schemeClr val="accent6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Aneeba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Shezadi</a:t>
            </a:r>
            <a:endParaRPr lang="en-US" sz="2400" b="1" dirty="0" smtClean="0">
              <a:solidFill>
                <a:schemeClr val="accent6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Esha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Mansoor</a:t>
            </a:r>
            <a:endParaRPr lang="en-GB" sz="2400" b="1" dirty="0">
              <a:solidFill>
                <a:schemeClr val="accent6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340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Table of formulas</a:t>
            </a:r>
            <a:endParaRPr lang="en-GB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438400"/>
            <a:ext cx="4191000" cy="3810000"/>
          </a:xfrm>
        </p:spPr>
      </p:pic>
    </p:spTree>
    <p:extLst>
      <p:ext uri="{BB962C8B-B14F-4D97-AF65-F5344CB8AC3E}">
        <p14:creationId xmlns:p14="http://schemas.microsoft.com/office/powerpoint/2010/main" val="3621198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685801"/>
            <a:ext cx="6798734" cy="1371599"/>
          </a:xfrm>
        </p:spPr>
        <p:txBody>
          <a:bodyPr>
            <a:no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The Laplace transform and technology</a:t>
            </a:r>
            <a:b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Most computer algebra systems have built-in Laplace transform and inverse transform capabilities. In particular, some systems (for example, 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Maple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) have sophisticated differential equation solvers with a “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laplace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” option 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IVPs.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434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6" t="25197" r="45834" b="15514"/>
          <a:stretch>
            <a:fillRect/>
          </a:stretch>
        </p:blipFill>
        <p:spPr bwMode="auto">
          <a:xfrm>
            <a:off x="0" y="-33048"/>
            <a:ext cx="9144000" cy="688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133600" y="3657600"/>
            <a:ext cx="5486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spc="-5" dirty="0" smtClean="0">
                <a:latin typeface="Arial Black" panose="020B0A04020102020204" pitchFamily="34" charset="0"/>
              </a:rPr>
              <a:t>Differential</a:t>
            </a:r>
            <a:r>
              <a:rPr lang="en-GB" sz="3200" b="1" spc="-75" dirty="0" smtClean="0">
                <a:latin typeface="Arial Black" panose="020B0A04020102020204" pitchFamily="34" charset="0"/>
              </a:rPr>
              <a:t> </a:t>
            </a:r>
            <a:r>
              <a:rPr lang="en-GB" sz="3200" b="1" spc="-5" dirty="0" smtClean="0">
                <a:latin typeface="Arial Black" panose="020B0A04020102020204" pitchFamily="34" charset="0"/>
              </a:rPr>
              <a:t>Equation</a:t>
            </a:r>
            <a:endParaRPr lang="en-GB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985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2400" y="6701218"/>
            <a:ext cx="8839200" cy="4445"/>
          </a:xfrm>
          <a:custGeom>
            <a:avLst/>
            <a:gdLst/>
            <a:ahLst/>
            <a:cxnLst/>
            <a:rect l="l" t="t" r="r" b="b"/>
            <a:pathLst>
              <a:path w="8839200" h="4445">
                <a:moveTo>
                  <a:pt x="0" y="4381"/>
                </a:moveTo>
                <a:lnTo>
                  <a:pt x="8839200" y="4381"/>
                </a:lnTo>
                <a:lnTo>
                  <a:pt x="8839200" y="0"/>
                </a:lnTo>
                <a:lnTo>
                  <a:pt x="0" y="0"/>
                </a:lnTo>
                <a:lnTo>
                  <a:pt x="0" y="4381"/>
                </a:lnTo>
                <a:close/>
              </a:path>
            </a:pathLst>
          </a:custGeom>
          <a:solidFill>
            <a:srgbClr val="C5D1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705600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0"/>
                </a:move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91600" y="3047"/>
            <a:ext cx="152400" cy="6855459"/>
          </a:xfrm>
          <a:custGeom>
            <a:avLst/>
            <a:gdLst/>
            <a:ahLst/>
            <a:cxnLst/>
            <a:rect l="l" t="t" r="r" b="b"/>
            <a:pathLst>
              <a:path w="152400" h="6855459">
                <a:moveTo>
                  <a:pt x="152399" y="0"/>
                </a:moveTo>
                <a:lnTo>
                  <a:pt x="0" y="0"/>
                </a:lnTo>
                <a:lnTo>
                  <a:pt x="0" y="6854950"/>
                </a:lnTo>
                <a:lnTo>
                  <a:pt x="152399" y="6854950"/>
                </a:lnTo>
                <a:lnTo>
                  <a:pt x="1523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021585" y="2723591"/>
            <a:ext cx="5825490" cy="202628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8890" algn="ctr">
              <a:lnSpc>
                <a:spcPct val="100000"/>
              </a:lnSpc>
              <a:spcBef>
                <a:spcPts val="484"/>
              </a:spcBef>
            </a:pPr>
            <a:r>
              <a:rPr sz="1600" b="1" spc="5" dirty="0">
                <a:latin typeface="Georgia"/>
                <a:cs typeface="Georgia"/>
              </a:rPr>
              <a:t>E</a:t>
            </a:r>
            <a:r>
              <a:rPr sz="1600" b="1" spc="-180" dirty="0">
                <a:latin typeface="Georgia"/>
                <a:cs typeface="Georgia"/>
              </a:rPr>
              <a:t> </a:t>
            </a:r>
            <a:r>
              <a:rPr sz="1600" b="1" spc="5" dirty="0">
                <a:latin typeface="Georgia"/>
                <a:cs typeface="Georgia"/>
              </a:rPr>
              <a:t>X</a:t>
            </a:r>
            <a:r>
              <a:rPr sz="1600" b="1" spc="-175" dirty="0">
                <a:latin typeface="Georgia"/>
                <a:cs typeface="Georgia"/>
              </a:rPr>
              <a:t> </a:t>
            </a:r>
            <a:r>
              <a:rPr sz="1600" b="1" spc="5" dirty="0">
                <a:latin typeface="Georgia"/>
                <a:cs typeface="Georgia"/>
              </a:rPr>
              <a:t>A</a:t>
            </a:r>
            <a:r>
              <a:rPr sz="1600" b="1" spc="-165" dirty="0">
                <a:latin typeface="Georgia"/>
                <a:cs typeface="Georgia"/>
              </a:rPr>
              <a:t> </a:t>
            </a:r>
            <a:r>
              <a:rPr sz="1600" b="1" spc="5" dirty="0">
                <a:latin typeface="Georgia"/>
                <a:cs typeface="Georgia"/>
              </a:rPr>
              <a:t>M</a:t>
            </a:r>
            <a:r>
              <a:rPr sz="1600" b="1" spc="-155" dirty="0">
                <a:latin typeface="Georgia"/>
                <a:cs typeface="Georgia"/>
              </a:rPr>
              <a:t> </a:t>
            </a:r>
            <a:r>
              <a:rPr sz="1600" b="1" spc="5" dirty="0">
                <a:latin typeface="Georgia"/>
                <a:cs typeface="Georgia"/>
              </a:rPr>
              <a:t>P</a:t>
            </a:r>
            <a:r>
              <a:rPr sz="1600" b="1" spc="-175" dirty="0">
                <a:latin typeface="Georgia"/>
                <a:cs typeface="Georgia"/>
              </a:rPr>
              <a:t> </a:t>
            </a:r>
            <a:r>
              <a:rPr sz="1600" b="1" spc="5" dirty="0">
                <a:latin typeface="Georgia"/>
                <a:cs typeface="Georgia"/>
              </a:rPr>
              <a:t>L</a:t>
            </a:r>
            <a:r>
              <a:rPr sz="1600" b="1" spc="-170" dirty="0">
                <a:latin typeface="Georgia"/>
                <a:cs typeface="Georgia"/>
              </a:rPr>
              <a:t> </a:t>
            </a:r>
            <a:r>
              <a:rPr sz="1600" b="1" spc="5" dirty="0">
                <a:latin typeface="Georgia"/>
                <a:cs typeface="Georgia"/>
              </a:rPr>
              <a:t>E</a:t>
            </a:r>
            <a:r>
              <a:rPr sz="1600" b="1" spc="-175" dirty="0">
                <a:latin typeface="Georgia"/>
                <a:cs typeface="Georgia"/>
              </a:rPr>
              <a:t> </a:t>
            </a:r>
            <a:r>
              <a:rPr sz="1600" b="1" dirty="0">
                <a:latin typeface="Georgia"/>
                <a:cs typeface="Georgia"/>
              </a:rPr>
              <a:t>:</a:t>
            </a:r>
            <a:endParaRPr sz="1600" dirty="0">
              <a:latin typeface="Georgia"/>
              <a:cs typeface="Georgia"/>
            </a:endParaRPr>
          </a:p>
          <a:p>
            <a:pPr marL="6985" algn="ctr">
              <a:lnSpc>
                <a:spcPct val="100000"/>
              </a:lnSpc>
              <a:spcBef>
                <a:spcPts val="385"/>
              </a:spcBef>
            </a:pPr>
            <a:r>
              <a:rPr sz="1600" spc="120" dirty="0">
                <a:latin typeface="Georgia"/>
                <a:cs typeface="Georgia"/>
              </a:rPr>
              <a:t>DY</a:t>
            </a:r>
            <a:r>
              <a:rPr sz="1600" spc="-15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/</a:t>
            </a:r>
            <a:r>
              <a:rPr sz="1600" spc="-160" dirty="0">
                <a:latin typeface="Georgia"/>
                <a:cs typeface="Georgia"/>
              </a:rPr>
              <a:t> </a:t>
            </a:r>
            <a:r>
              <a:rPr sz="1600" spc="120" dirty="0">
                <a:latin typeface="Georgia"/>
                <a:cs typeface="Georgia"/>
              </a:rPr>
              <a:t>DT</a:t>
            </a:r>
            <a:r>
              <a:rPr sz="1600" spc="535" dirty="0">
                <a:latin typeface="Georgia"/>
                <a:cs typeface="Georgia"/>
              </a:rPr>
              <a:t> </a:t>
            </a:r>
            <a:r>
              <a:rPr sz="1600" spc="5" dirty="0">
                <a:latin typeface="Georgia"/>
                <a:cs typeface="Georgia"/>
              </a:rPr>
              <a:t>+</a:t>
            </a:r>
            <a:r>
              <a:rPr sz="1600" spc="-15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1</a:t>
            </a:r>
            <a:r>
              <a:rPr sz="1600" spc="-14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0</a:t>
            </a:r>
            <a:r>
              <a:rPr sz="1600" spc="13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Y</a:t>
            </a:r>
            <a:r>
              <a:rPr sz="1600" spc="100" dirty="0">
                <a:latin typeface="Georgia"/>
                <a:cs typeface="Georgia"/>
              </a:rPr>
              <a:t> </a:t>
            </a:r>
            <a:r>
              <a:rPr sz="1600" spc="5" dirty="0">
                <a:latin typeface="Georgia"/>
                <a:cs typeface="Georgia"/>
              </a:rPr>
              <a:t>=</a:t>
            </a:r>
            <a:r>
              <a:rPr sz="1600" spc="-135" dirty="0">
                <a:latin typeface="Georgia"/>
                <a:cs typeface="Georgia"/>
              </a:rPr>
              <a:t> </a:t>
            </a:r>
            <a:r>
              <a:rPr sz="1600" spc="5" dirty="0">
                <a:latin typeface="Georgia"/>
                <a:cs typeface="Georgia"/>
              </a:rPr>
              <a:t>E</a:t>
            </a:r>
            <a:r>
              <a:rPr sz="1600" spc="-145" dirty="0">
                <a:latin typeface="Georgia"/>
                <a:cs typeface="Georgia"/>
              </a:rPr>
              <a:t> </a:t>
            </a:r>
            <a:r>
              <a:rPr sz="1600" spc="5" dirty="0">
                <a:latin typeface="Georgia"/>
                <a:cs typeface="Georgia"/>
              </a:rPr>
              <a:t>^</a:t>
            </a:r>
            <a:r>
              <a:rPr sz="1600" spc="-155" dirty="0">
                <a:latin typeface="Georgia"/>
                <a:cs typeface="Georgia"/>
              </a:rPr>
              <a:t> </a:t>
            </a:r>
            <a:r>
              <a:rPr sz="1600" spc="5" dirty="0">
                <a:latin typeface="Georgia"/>
                <a:cs typeface="Georgia"/>
              </a:rPr>
              <a:t>X</a:t>
            </a:r>
            <a:endParaRPr sz="16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 dirty="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</a:pPr>
            <a:r>
              <a:rPr sz="1600" b="1" spc="5" dirty="0">
                <a:latin typeface="Georgia"/>
                <a:cs typeface="Georgia"/>
              </a:rPr>
              <a:t>T</a:t>
            </a:r>
            <a:r>
              <a:rPr sz="1600" b="1" spc="-170" dirty="0">
                <a:latin typeface="Georgia"/>
                <a:cs typeface="Georgia"/>
              </a:rPr>
              <a:t> </a:t>
            </a:r>
            <a:r>
              <a:rPr sz="1600" b="1" spc="5" dirty="0">
                <a:latin typeface="Georgia"/>
                <a:cs typeface="Georgia"/>
              </a:rPr>
              <a:t>H</a:t>
            </a:r>
            <a:r>
              <a:rPr sz="1600" b="1" spc="-175" dirty="0">
                <a:latin typeface="Georgia"/>
                <a:cs typeface="Georgia"/>
              </a:rPr>
              <a:t> </a:t>
            </a:r>
            <a:r>
              <a:rPr sz="1600" b="1" spc="5" dirty="0">
                <a:latin typeface="Georgia"/>
                <a:cs typeface="Georgia"/>
              </a:rPr>
              <a:t>E</a:t>
            </a:r>
            <a:r>
              <a:rPr sz="1600" b="1" spc="-180" dirty="0">
                <a:latin typeface="Georgia"/>
                <a:cs typeface="Georgia"/>
              </a:rPr>
              <a:t> </a:t>
            </a:r>
            <a:r>
              <a:rPr sz="1600" b="1" spc="5" dirty="0">
                <a:latin typeface="Georgia"/>
                <a:cs typeface="Georgia"/>
              </a:rPr>
              <a:t>R</a:t>
            </a:r>
            <a:r>
              <a:rPr sz="1600" b="1" spc="-180" dirty="0">
                <a:latin typeface="Georgia"/>
                <a:cs typeface="Georgia"/>
              </a:rPr>
              <a:t> </a:t>
            </a:r>
            <a:r>
              <a:rPr sz="1600" b="1" spc="5" dirty="0">
                <a:latin typeface="Georgia"/>
                <a:cs typeface="Georgia"/>
              </a:rPr>
              <a:t>E</a:t>
            </a:r>
            <a:r>
              <a:rPr sz="1600" b="1" spc="105" dirty="0">
                <a:latin typeface="Georgia"/>
                <a:cs typeface="Georgia"/>
              </a:rPr>
              <a:t> </a:t>
            </a:r>
            <a:r>
              <a:rPr sz="1600" b="1" spc="5" dirty="0">
                <a:latin typeface="Georgia"/>
                <a:cs typeface="Georgia"/>
              </a:rPr>
              <a:t>A</a:t>
            </a:r>
            <a:r>
              <a:rPr sz="1600" b="1" spc="-170" dirty="0">
                <a:latin typeface="Georgia"/>
                <a:cs typeface="Georgia"/>
              </a:rPr>
              <a:t> </a:t>
            </a:r>
            <a:r>
              <a:rPr sz="1600" b="1" spc="5" dirty="0">
                <a:latin typeface="Georgia"/>
                <a:cs typeface="Georgia"/>
              </a:rPr>
              <a:t>R</a:t>
            </a:r>
            <a:r>
              <a:rPr sz="1600" b="1" spc="-180" dirty="0">
                <a:latin typeface="Georgia"/>
                <a:cs typeface="Georgia"/>
              </a:rPr>
              <a:t> </a:t>
            </a:r>
            <a:r>
              <a:rPr sz="1600" b="1" spc="5" dirty="0">
                <a:latin typeface="Georgia"/>
                <a:cs typeface="Georgia"/>
              </a:rPr>
              <a:t>E</a:t>
            </a:r>
            <a:r>
              <a:rPr sz="1600" b="1" spc="100" dirty="0">
                <a:latin typeface="Georgia"/>
                <a:cs typeface="Georgia"/>
              </a:rPr>
              <a:t> </a:t>
            </a:r>
            <a:r>
              <a:rPr sz="1600" b="1" spc="5" dirty="0">
                <a:latin typeface="Georgia"/>
                <a:cs typeface="Georgia"/>
              </a:rPr>
              <a:t>T</a:t>
            </a:r>
            <a:r>
              <a:rPr sz="1600" b="1" spc="-165" dirty="0">
                <a:latin typeface="Georgia"/>
                <a:cs typeface="Georgia"/>
              </a:rPr>
              <a:t> </a:t>
            </a:r>
            <a:r>
              <a:rPr sz="1600" b="1" spc="10" dirty="0">
                <a:latin typeface="Georgia"/>
                <a:cs typeface="Georgia"/>
              </a:rPr>
              <a:t>W</a:t>
            </a:r>
            <a:r>
              <a:rPr sz="1600" b="1" spc="-180" dirty="0">
                <a:latin typeface="Georgia"/>
                <a:cs typeface="Georgia"/>
              </a:rPr>
              <a:t> </a:t>
            </a:r>
            <a:r>
              <a:rPr sz="1600" b="1" spc="5" dirty="0">
                <a:latin typeface="Georgia"/>
                <a:cs typeface="Georgia"/>
              </a:rPr>
              <a:t>O</a:t>
            </a:r>
            <a:r>
              <a:rPr sz="1600" b="1" spc="90" dirty="0">
                <a:latin typeface="Georgia"/>
                <a:cs typeface="Georgia"/>
              </a:rPr>
              <a:t> </a:t>
            </a:r>
            <a:r>
              <a:rPr sz="1600" b="1" spc="5" dirty="0">
                <a:latin typeface="Georgia"/>
                <a:cs typeface="Georgia"/>
              </a:rPr>
              <a:t>T</a:t>
            </a:r>
            <a:r>
              <a:rPr sz="1600" b="1" spc="-165" dirty="0">
                <a:latin typeface="Georgia"/>
                <a:cs typeface="Georgia"/>
              </a:rPr>
              <a:t> </a:t>
            </a:r>
            <a:r>
              <a:rPr sz="1600" b="1" spc="5" dirty="0">
                <a:latin typeface="Georgia"/>
                <a:cs typeface="Georgia"/>
              </a:rPr>
              <a:t>Y</a:t>
            </a:r>
            <a:r>
              <a:rPr sz="1600" b="1" spc="-175" dirty="0">
                <a:latin typeface="Georgia"/>
                <a:cs typeface="Georgia"/>
              </a:rPr>
              <a:t> </a:t>
            </a:r>
            <a:r>
              <a:rPr sz="1600" b="1" spc="5" dirty="0">
                <a:latin typeface="Georgia"/>
                <a:cs typeface="Georgia"/>
              </a:rPr>
              <a:t>P</a:t>
            </a:r>
            <a:r>
              <a:rPr sz="1600" b="1" spc="-170" dirty="0">
                <a:latin typeface="Georgia"/>
                <a:cs typeface="Georgia"/>
              </a:rPr>
              <a:t> </a:t>
            </a:r>
            <a:r>
              <a:rPr sz="1600" b="1" spc="5" dirty="0">
                <a:latin typeface="Georgia"/>
                <a:cs typeface="Georgia"/>
              </a:rPr>
              <a:t>E</a:t>
            </a:r>
            <a:r>
              <a:rPr sz="1600" b="1" spc="-180" dirty="0">
                <a:latin typeface="Georgia"/>
                <a:cs typeface="Georgia"/>
              </a:rPr>
              <a:t> </a:t>
            </a:r>
            <a:r>
              <a:rPr sz="1600" b="1" spc="5" dirty="0">
                <a:latin typeface="Georgia"/>
                <a:cs typeface="Georgia"/>
              </a:rPr>
              <a:t>S</a:t>
            </a:r>
            <a:r>
              <a:rPr sz="1600" b="1" spc="120" dirty="0">
                <a:latin typeface="Georgia"/>
                <a:cs typeface="Georgia"/>
              </a:rPr>
              <a:t> </a:t>
            </a:r>
            <a:r>
              <a:rPr sz="1600" b="1" spc="5" dirty="0">
                <a:latin typeface="Georgia"/>
                <a:cs typeface="Georgia"/>
              </a:rPr>
              <a:t>O</a:t>
            </a:r>
            <a:r>
              <a:rPr sz="1600" b="1" spc="-170" dirty="0">
                <a:latin typeface="Georgia"/>
                <a:cs typeface="Georgia"/>
              </a:rPr>
              <a:t> </a:t>
            </a:r>
            <a:r>
              <a:rPr sz="1600" b="1" spc="5" dirty="0">
                <a:latin typeface="Georgia"/>
                <a:cs typeface="Georgia"/>
              </a:rPr>
              <a:t>F</a:t>
            </a:r>
            <a:r>
              <a:rPr sz="1600" b="1" spc="90" dirty="0">
                <a:latin typeface="Georgia"/>
                <a:cs typeface="Georgia"/>
              </a:rPr>
              <a:t> </a:t>
            </a:r>
            <a:r>
              <a:rPr sz="1600" b="1" spc="5" dirty="0">
                <a:latin typeface="Georgia"/>
                <a:cs typeface="Georgia"/>
              </a:rPr>
              <a:t>D</a:t>
            </a:r>
            <a:r>
              <a:rPr sz="1600" b="1" spc="-170" dirty="0">
                <a:latin typeface="Georgia"/>
                <a:cs typeface="Georgia"/>
              </a:rPr>
              <a:t> </a:t>
            </a:r>
            <a:r>
              <a:rPr sz="1600" b="1" dirty="0">
                <a:latin typeface="Georgia"/>
                <a:cs typeface="Georgia"/>
              </a:rPr>
              <a:t>I</a:t>
            </a:r>
            <a:r>
              <a:rPr sz="1600" b="1" spc="-170" dirty="0">
                <a:latin typeface="Georgia"/>
                <a:cs typeface="Georgia"/>
              </a:rPr>
              <a:t> </a:t>
            </a:r>
            <a:r>
              <a:rPr sz="1600" b="1" spc="5" dirty="0">
                <a:latin typeface="Georgia"/>
                <a:cs typeface="Georgia"/>
              </a:rPr>
              <a:t>F</a:t>
            </a:r>
            <a:r>
              <a:rPr sz="1600" b="1" spc="-170" dirty="0">
                <a:latin typeface="Georgia"/>
                <a:cs typeface="Georgia"/>
              </a:rPr>
              <a:t> </a:t>
            </a:r>
            <a:r>
              <a:rPr sz="1600" b="1" spc="5" dirty="0">
                <a:latin typeface="Georgia"/>
                <a:cs typeface="Georgia"/>
              </a:rPr>
              <a:t>F</a:t>
            </a:r>
            <a:r>
              <a:rPr sz="1600" b="1" spc="-170" dirty="0">
                <a:latin typeface="Georgia"/>
                <a:cs typeface="Georgia"/>
              </a:rPr>
              <a:t> </a:t>
            </a:r>
            <a:r>
              <a:rPr sz="1600" b="1" spc="5" dirty="0">
                <a:latin typeface="Georgia"/>
                <a:cs typeface="Georgia"/>
              </a:rPr>
              <a:t>E</a:t>
            </a:r>
            <a:r>
              <a:rPr sz="1600" b="1" spc="-180" dirty="0">
                <a:latin typeface="Georgia"/>
                <a:cs typeface="Georgia"/>
              </a:rPr>
              <a:t> </a:t>
            </a:r>
            <a:r>
              <a:rPr sz="1600" b="1" spc="5" dirty="0">
                <a:latin typeface="Georgia"/>
                <a:cs typeface="Georgia"/>
              </a:rPr>
              <a:t>R</a:t>
            </a:r>
            <a:r>
              <a:rPr sz="1600" b="1" spc="-180" dirty="0">
                <a:latin typeface="Georgia"/>
                <a:cs typeface="Georgia"/>
              </a:rPr>
              <a:t> </a:t>
            </a:r>
            <a:r>
              <a:rPr sz="1600" b="1" spc="5" dirty="0">
                <a:latin typeface="Georgia"/>
                <a:cs typeface="Georgia"/>
              </a:rPr>
              <a:t>E</a:t>
            </a:r>
            <a:r>
              <a:rPr sz="1600" b="1" spc="-180" dirty="0">
                <a:latin typeface="Georgia"/>
                <a:cs typeface="Georgia"/>
              </a:rPr>
              <a:t> </a:t>
            </a:r>
            <a:r>
              <a:rPr sz="1600" b="1" spc="5" dirty="0">
                <a:latin typeface="Georgia"/>
                <a:cs typeface="Georgia"/>
              </a:rPr>
              <a:t>N</a:t>
            </a:r>
            <a:r>
              <a:rPr sz="1600" b="1" spc="-175" dirty="0">
                <a:latin typeface="Georgia"/>
                <a:cs typeface="Georgia"/>
              </a:rPr>
              <a:t> </a:t>
            </a:r>
            <a:r>
              <a:rPr sz="1600" b="1" spc="5" dirty="0">
                <a:latin typeface="Georgia"/>
                <a:cs typeface="Georgia"/>
              </a:rPr>
              <a:t>T</a:t>
            </a:r>
            <a:r>
              <a:rPr sz="1600" b="1" spc="-170" dirty="0">
                <a:latin typeface="Georgia"/>
                <a:cs typeface="Georgia"/>
              </a:rPr>
              <a:t> </a:t>
            </a:r>
            <a:r>
              <a:rPr sz="1600" b="1" dirty="0">
                <a:latin typeface="Georgia"/>
                <a:cs typeface="Georgia"/>
              </a:rPr>
              <a:t>I</a:t>
            </a:r>
            <a:r>
              <a:rPr sz="1600" b="1" spc="-170" dirty="0">
                <a:latin typeface="Georgia"/>
                <a:cs typeface="Georgia"/>
              </a:rPr>
              <a:t> </a:t>
            </a:r>
            <a:r>
              <a:rPr sz="1600" b="1" spc="5" dirty="0">
                <a:latin typeface="Georgia"/>
                <a:cs typeface="Georgia"/>
              </a:rPr>
              <a:t>A</a:t>
            </a:r>
            <a:r>
              <a:rPr sz="1600" b="1" spc="-170" dirty="0">
                <a:latin typeface="Georgia"/>
                <a:cs typeface="Georgia"/>
              </a:rPr>
              <a:t> </a:t>
            </a:r>
            <a:r>
              <a:rPr sz="1600" b="1" spc="5" dirty="0">
                <a:latin typeface="Georgia"/>
                <a:cs typeface="Georgia"/>
              </a:rPr>
              <a:t>L</a:t>
            </a:r>
            <a:endParaRPr sz="1600" dirty="0">
              <a:latin typeface="Georgia"/>
              <a:cs typeface="Georgia"/>
            </a:endParaRPr>
          </a:p>
          <a:p>
            <a:pPr marL="8255" algn="ctr">
              <a:lnSpc>
                <a:spcPct val="100000"/>
              </a:lnSpc>
            </a:pPr>
            <a:r>
              <a:rPr sz="1600" b="1" spc="5" dirty="0">
                <a:latin typeface="Georgia"/>
                <a:cs typeface="Georgia"/>
              </a:rPr>
              <a:t>E</a:t>
            </a:r>
            <a:r>
              <a:rPr sz="1600" b="1" spc="-180" dirty="0">
                <a:latin typeface="Georgia"/>
                <a:cs typeface="Georgia"/>
              </a:rPr>
              <a:t> </a:t>
            </a:r>
            <a:r>
              <a:rPr sz="1600" b="1" spc="5" dirty="0">
                <a:latin typeface="Georgia"/>
                <a:cs typeface="Georgia"/>
              </a:rPr>
              <a:t>Q</a:t>
            </a:r>
            <a:r>
              <a:rPr sz="1600" b="1" spc="-170" dirty="0">
                <a:latin typeface="Georgia"/>
                <a:cs typeface="Georgia"/>
              </a:rPr>
              <a:t> </a:t>
            </a:r>
            <a:r>
              <a:rPr sz="1600" b="1" spc="5" dirty="0">
                <a:latin typeface="Georgia"/>
                <a:cs typeface="Georgia"/>
              </a:rPr>
              <a:t>U</a:t>
            </a:r>
            <a:r>
              <a:rPr sz="1600" b="1" spc="-165" dirty="0">
                <a:latin typeface="Georgia"/>
                <a:cs typeface="Georgia"/>
              </a:rPr>
              <a:t> </a:t>
            </a:r>
            <a:r>
              <a:rPr sz="1600" b="1" spc="5" dirty="0">
                <a:latin typeface="Georgia"/>
                <a:cs typeface="Georgia"/>
              </a:rPr>
              <a:t>A</a:t>
            </a:r>
            <a:r>
              <a:rPr sz="1600" b="1" spc="-165" dirty="0">
                <a:latin typeface="Georgia"/>
                <a:cs typeface="Georgia"/>
              </a:rPr>
              <a:t> </a:t>
            </a:r>
            <a:r>
              <a:rPr sz="1600" b="1" spc="5" dirty="0">
                <a:latin typeface="Georgia"/>
                <a:cs typeface="Georgia"/>
              </a:rPr>
              <a:t>T</a:t>
            </a:r>
            <a:r>
              <a:rPr sz="1600" b="1" spc="-170" dirty="0">
                <a:latin typeface="Georgia"/>
                <a:cs typeface="Georgia"/>
              </a:rPr>
              <a:t> </a:t>
            </a:r>
            <a:r>
              <a:rPr sz="1600" b="1" dirty="0">
                <a:latin typeface="Georgia"/>
                <a:cs typeface="Georgia"/>
              </a:rPr>
              <a:t>I</a:t>
            </a:r>
            <a:r>
              <a:rPr sz="1600" b="1" spc="-165" dirty="0">
                <a:latin typeface="Georgia"/>
                <a:cs typeface="Georgia"/>
              </a:rPr>
              <a:t> </a:t>
            </a:r>
            <a:r>
              <a:rPr sz="1600" b="1" spc="5" dirty="0">
                <a:latin typeface="Georgia"/>
                <a:cs typeface="Georgia"/>
              </a:rPr>
              <a:t>O</a:t>
            </a:r>
            <a:r>
              <a:rPr sz="1600" b="1" spc="-170" dirty="0">
                <a:latin typeface="Georgia"/>
                <a:cs typeface="Georgia"/>
              </a:rPr>
              <a:t> </a:t>
            </a:r>
            <a:r>
              <a:rPr sz="1600" b="1" spc="5" dirty="0">
                <a:latin typeface="Georgia"/>
                <a:cs typeface="Georgia"/>
              </a:rPr>
              <a:t>N</a:t>
            </a:r>
            <a:r>
              <a:rPr sz="1600" b="1" spc="-175" dirty="0">
                <a:latin typeface="Georgia"/>
                <a:cs typeface="Georgia"/>
              </a:rPr>
              <a:t> </a:t>
            </a:r>
            <a:r>
              <a:rPr sz="1600" b="1" dirty="0">
                <a:latin typeface="Georgia"/>
                <a:cs typeface="Georgia"/>
              </a:rPr>
              <a:t>:</a:t>
            </a:r>
            <a:endParaRPr sz="1600" dirty="0">
              <a:latin typeface="Georgia"/>
              <a:cs typeface="Georgia"/>
            </a:endParaRPr>
          </a:p>
          <a:p>
            <a:pPr marL="2875280" indent="-119380">
              <a:lnSpc>
                <a:spcPct val="100000"/>
              </a:lnSpc>
              <a:spcBef>
                <a:spcPts val="385"/>
              </a:spcBef>
              <a:buAutoNum type="arabicPlain"/>
              <a:tabLst>
                <a:tab pos="2875915" algn="l"/>
              </a:tabLst>
            </a:pPr>
            <a:r>
              <a:rPr sz="1600" dirty="0">
                <a:latin typeface="Georgia"/>
                <a:cs typeface="Georgia"/>
              </a:rPr>
              <a:t>)</a:t>
            </a:r>
            <a:r>
              <a:rPr sz="1600" spc="-160" dirty="0">
                <a:latin typeface="Georgia"/>
                <a:cs typeface="Georgia"/>
              </a:rPr>
              <a:t> </a:t>
            </a:r>
            <a:r>
              <a:rPr sz="1600" spc="5" dirty="0">
                <a:latin typeface="Georgia"/>
                <a:cs typeface="Georgia"/>
              </a:rPr>
              <a:t>O</a:t>
            </a:r>
            <a:r>
              <a:rPr sz="1600" spc="-150" dirty="0">
                <a:latin typeface="Georgia"/>
                <a:cs typeface="Georgia"/>
              </a:rPr>
              <a:t> </a:t>
            </a:r>
            <a:r>
              <a:rPr sz="1600" spc="5" dirty="0">
                <a:latin typeface="Georgia"/>
                <a:cs typeface="Georgia"/>
              </a:rPr>
              <a:t>D</a:t>
            </a:r>
            <a:r>
              <a:rPr sz="1600" spc="-155" dirty="0">
                <a:latin typeface="Georgia"/>
                <a:cs typeface="Georgia"/>
              </a:rPr>
              <a:t> </a:t>
            </a:r>
            <a:r>
              <a:rPr sz="1600" spc="5" dirty="0">
                <a:latin typeface="Georgia"/>
                <a:cs typeface="Georgia"/>
              </a:rPr>
              <a:t>E</a:t>
            </a:r>
            <a:endParaRPr sz="1600" dirty="0">
              <a:latin typeface="Georgia"/>
              <a:cs typeface="Georgia"/>
            </a:endParaRPr>
          </a:p>
          <a:p>
            <a:pPr marL="2942590" indent="-143510">
              <a:lnSpc>
                <a:spcPct val="100000"/>
              </a:lnSpc>
              <a:spcBef>
                <a:spcPts val="385"/>
              </a:spcBef>
              <a:buAutoNum type="arabicPlain"/>
              <a:tabLst>
                <a:tab pos="2943225" algn="l"/>
              </a:tabLst>
            </a:pPr>
            <a:r>
              <a:rPr sz="1600" dirty="0">
                <a:latin typeface="Georgia"/>
                <a:cs typeface="Georgia"/>
              </a:rPr>
              <a:t>)</a:t>
            </a:r>
            <a:r>
              <a:rPr sz="1600" spc="-16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P</a:t>
            </a:r>
            <a:r>
              <a:rPr sz="1600" spc="-145" dirty="0">
                <a:latin typeface="Georgia"/>
                <a:cs typeface="Georgia"/>
              </a:rPr>
              <a:t> </a:t>
            </a:r>
            <a:r>
              <a:rPr sz="1600" spc="5" dirty="0">
                <a:latin typeface="Georgia"/>
                <a:cs typeface="Georgia"/>
              </a:rPr>
              <a:t>D</a:t>
            </a:r>
            <a:r>
              <a:rPr sz="1600" spc="-155" dirty="0">
                <a:latin typeface="Georgia"/>
                <a:cs typeface="Georgia"/>
              </a:rPr>
              <a:t> </a:t>
            </a:r>
            <a:r>
              <a:rPr sz="1600" spc="5" dirty="0">
                <a:latin typeface="Georgia"/>
                <a:cs typeface="Georgia"/>
              </a:rPr>
              <a:t>E</a:t>
            </a:r>
            <a:endParaRPr sz="1600" dirty="0">
              <a:latin typeface="Georgia"/>
              <a:cs typeface="Georgi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058416" y="1436265"/>
            <a:ext cx="503110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/>
              <a:t>Differential</a:t>
            </a:r>
            <a:r>
              <a:rPr b="1" spc="-75" dirty="0"/>
              <a:t> </a:t>
            </a:r>
            <a:r>
              <a:rPr b="1" spc="-5" dirty="0"/>
              <a:t>Equation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5" t="32214" r="35834" b="12944"/>
          <a:stretch>
            <a:fillRect/>
          </a:stretch>
        </p:blipFill>
        <p:spPr bwMode="auto">
          <a:xfrm>
            <a:off x="0" y="27214"/>
            <a:ext cx="9088437" cy="68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5800" y="3478893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spc="-5" dirty="0" smtClean="0">
                <a:latin typeface="Arial Black" panose="020B0A04020102020204" pitchFamily="34" charset="0"/>
              </a:rPr>
              <a:t>Ordinary Differential</a:t>
            </a:r>
            <a:r>
              <a:rPr lang="en-GB" sz="3200" b="1" spc="-30" dirty="0" smtClean="0">
                <a:latin typeface="Arial Black" panose="020B0A04020102020204" pitchFamily="34" charset="0"/>
              </a:rPr>
              <a:t> </a:t>
            </a:r>
            <a:r>
              <a:rPr lang="en-GB" sz="3200" b="1" spc="-5" dirty="0" smtClean="0">
                <a:latin typeface="Arial Black" panose="020B0A04020102020204" pitchFamily="34" charset="0"/>
              </a:rPr>
              <a:t>Equation</a:t>
            </a:r>
            <a:endParaRPr lang="en-GB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660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2400" y="6701218"/>
            <a:ext cx="8839200" cy="4445"/>
          </a:xfrm>
          <a:custGeom>
            <a:avLst/>
            <a:gdLst/>
            <a:ahLst/>
            <a:cxnLst/>
            <a:rect l="l" t="t" r="r" b="b"/>
            <a:pathLst>
              <a:path w="8839200" h="4445">
                <a:moveTo>
                  <a:pt x="0" y="4381"/>
                </a:moveTo>
                <a:lnTo>
                  <a:pt x="8839200" y="4381"/>
                </a:lnTo>
                <a:lnTo>
                  <a:pt x="8839200" y="0"/>
                </a:lnTo>
                <a:lnTo>
                  <a:pt x="0" y="0"/>
                </a:lnTo>
                <a:lnTo>
                  <a:pt x="0" y="4381"/>
                </a:lnTo>
                <a:close/>
              </a:path>
            </a:pathLst>
          </a:custGeom>
          <a:solidFill>
            <a:srgbClr val="C5D1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705600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0"/>
                </a:move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91600" y="3047"/>
            <a:ext cx="152400" cy="6855459"/>
          </a:xfrm>
          <a:custGeom>
            <a:avLst/>
            <a:gdLst/>
            <a:ahLst/>
            <a:cxnLst/>
            <a:rect l="l" t="t" r="r" b="b"/>
            <a:pathLst>
              <a:path w="152400" h="6855459">
                <a:moveTo>
                  <a:pt x="152399" y="0"/>
                </a:moveTo>
                <a:lnTo>
                  <a:pt x="0" y="0"/>
                </a:lnTo>
                <a:lnTo>
                  <a:pt x="0" y="6854950"/>
                </a:lnTo>
                <a:lnTo>
                  <a:pt x="152399" y="6854950"/>
                </a:lnTo>
                <a:lnTo>
                  <a:pt x="1523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450975" y="2799984"/>
            <a:ext cx="5864225" cy="995784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783714">
              <a:lnSpc>
                <a:spcPct val="100000"/>
              </a:lnSpc>
              <a:spcBef>
                <a:spcPts val="484"/>
              </a:spcBef>
            </a:pPr>
            <a:r>
              <a:rPr spc="5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pc="-145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pc="-155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pc="-16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pc="-155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pc="-155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pc="114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pc="-155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pc="-16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pc="-16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pc="-16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pc="-13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pc="-16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pc="-16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pc="-155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pc="-145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pc="-145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pc="-16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pc="-155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pc="-145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pc="-16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pc="165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pc="-14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pc="-155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pc="-155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pc="-145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pc="-165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pc="16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pc="-16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pc="-14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pc="-155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pc="-16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spc="-14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pc="-165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pc="135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pc="5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pc="-16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pc="-145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pc="-145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pc="-16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pc="-155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pc="-16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pc="145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pc="-145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pc="-155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pc="-155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pc="-145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pc="-16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pc="-155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pc="-145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pc="-165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pc="105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pc="-145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pc="-155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pc="-145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pc="-145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176866" y="1253082"/>
            <a:ext cx="679873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b="1" spc="-5" dirty="0"/>
              <a:t>Ordinary Differential</a:t>
            </a:r>
            <a:r>
              <a:rPr b="1" spc="-30" dirty="0"/>
              <a:t> </a:t>
            </a:r>
            <a:r>
              <a:rPr b="1" spc="-5" dirty="0"/>
              <a:t>Equation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404506"/>
            <a:ext cx="5300345" cy="124521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b="1" dirty="0">
                <a:solidFill>
                  <a:schemeClr val="tx1"/>
                </a:solidFill>
              </a:rPr>
              <a:t>Partial Differential</a:t>
            </a:r>
            <a:r>
              <a:rPr b="1" spc="-130" dirty="0">
                <a:solidFill>
                  <a:schemeClr val="tx1"/>
                </a:solidFill>
              </a:rPr>
              <a:t> </a:t>
            </a:r>
            <a:r>
              <a:rPr b="1" spc="-5" dirty="0">
                <a:solidFill>
                  <a:schemeClr val="tx1"/>
                </a:solidFill>
              </a:rPr>
              <a:t>Equation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000" y="1676400"/>
            <a:ext cx="5473700" cy="192151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700" dirty="0">
                <a:latin typeface="Georgia"/>
                <a:cs typeface="Georgia"/>
              </a:rPr>
              <a:t>Equation</a:t>
            </a:r>
            <a:r>
              <a:rPr sz="2700" spc="-5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contain: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400" dirty="0">
              <a:latin typeface="Georgia"/>
              <a:cs typeface="Georgia"/>
            </a:endParaRPr>
          </a:p>
          <a:p>
            <a:pPr marL="12700" marR="5080">
              <a:lnSpc>
                <a:spcPct val="120100"/>
              </a:lnSpc>
              <a:tabLst>
                <a:tab pos="3147060" algn="l"/>
              </a:tabLst>
            </a:pPr>
            <a:r>
              <a:rPr sz="2700" spc="5" dirty="0">
                <a:latin typeface="Georgia"/>
                <a:cs typeface="Georgia"/>
              </a:rPr>
              <a:t>Dependent</a:t>
            </a:r>
            <a:r>
              <a:rPr sz="2700" spc="-6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variable	</a:t>
            </a:r>
            <a:r>
              <a:rPr sz="2700" spc="5" dirty="0">
                <a:latin typeface="Georgia"/>
                <a:cs typeface="Georgia"/>
              </a:rPr>
              <a:t>(one </a:t>
            </a:r>
            <a:r>
              <a:rPr sz="2700" dirty="0">
                <a:latin typeface="Georgia"/>
                <a:cs typeface="Georgia"/>
              </a:rPr>
              <a:t>)  Independent variable </a:t>
            </a:r>
            <a:r>
              <a:rPr sz="2700" spc="5" dirty="0">
                <a:latin typeface="Georgia"/>
                <a:cs typeface="Georgia"/>
              </a:rPr>
              <a:t>(one </a:t>
            </a:r>
            <a:r>
              <a:rPr sz="2700" dirty="0">
                <a:latin typeface="Georgia"/>
                <a:cs typeface="Georgia"/>
              </a:rPr>
              <a:t>or</a:t>
            </a:r>
            <a:r>
              <a:rPr sz="2700" spc="-180" dirty="0">
                <a:latin typeface="Georgia"/>
                <a:cs typeface="Georgia"/>
              </a:rPr>
              <a:t> </a:t>
            </a:r>
            <a:r>
              <a:rPr sz="2700" spc="5" dirty="0">
                <a:latin typeface="Georgia"/>
                <a:cs typeface="Georgia"/>
              </a:rPr>
              <a:t>m0re)</a:t>
            </a:r>
            <a:endParaRPr sz="27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400" y="38100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838200" y="152399"/>
              <a:ext cx="7025005" cy="1143000"/>
            </a:xfrm>
            <a:custGeom>
              <a:avLst/>
              <a:gdLst/>
              <a:ahLst/>
              <a:cxnLst/>
              <a:rect l="l" t="t" r="r" b="b"/>
              <a:pathLst>
                <a:path w="7025005" h="1143000">
                  <a:moveTo>
                    <a:pt x="7024751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7024751" y="1143000"/>
                  </a:lnTo>
                  <a:lnTo>
                    <a:pt x="70247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8200" y="152399"/>
              <a:ext cx="7025005" cy="1143000"/>
            </a:xfrm>
            <a:custGeom>
              <a:avLst/>
              <a:gdLst/>
              <a:ahLst/>
              <a:cxnLst/>
              <a:rect l="l" t="t" r="r" b="b"/>
              <a:pathLst>
                <a:path w="7025005" h="1143000">
                  <a:moveTo>
                    <a:pt x="0" y="1143000"/>
                  </a:moveTo>
                  <a:lnTo>
                    <a:pt x="7024751" y="1143000"/>
                  </a:lnTo>
                  <a:lnTo>
                    <a:pt x="7024751" y="0"/>
                  </a:lnTo>
                  <a:lnTo>
                    <a:pt x="0" y="0"/>
                  </a:lnTo>
                  <a:lnTo>
                    <a:pt x="0" y="1143000"/>
                  </a:lnTo>
                  <a:close/>
                </a:path>
              </a:pathLst>
            </a:custGeom>
            <a:ln w="11428">
              <a:solidFill>
                <a:srgbClr val="D16248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28800" y="723290"/>
            <a:ext cx="4800600" cy="52257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5"/>
              </a:spcBef>
            </a:pPr>
            <a:r>
              <a:rPr sz="3300" b="1" spc="5" dirty="0">
                <a:solidFill>
                  <a:schemeClr val="tx1"/>
                </a:solidFill>
                <a:latin typeface="Arial Black" panose="020B0A04020102020204" pitchFamily="34" charset="0"/>
              </a:rPr>
              <a:t>Laplace </a:t>
            </a:r>
            <a:r>
              <a:rPr sz="3300" b="1" dirty="0">
                <a:solidFill>
                  <a:schemeClr val="tx1"/>
                </a:solidFill>
                <a:latin typeface="Arial Black" panose="020B0A04020102020204" pitchFamily="34" charset="0"/>
              </a:rPr>
              <a:t>Transform</a:t>
            </a:r>
            <a:r>
              <a:rPr sz="3300" b="1" spc="-100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sz="33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38200" y="2819400"/>
            <a:ext cx="5248275" cy="1508746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87020" indent="-274320">
              <a:spcBef>
                <a:spcPts val="745"/>
              </a:spcBef>
              <a:buClr>
                <a:srgbClr val="D16248"/>
              </a:buClr>
              <a:buSzPct val="85185"/>
              <a:buFont typeface="Arial"/>
              <a:buChar char=""/>
              <a:tabLst>
                <a:tab pos="287020" algn="l"/>
                <a:tab pos="5069840" algn="l"/>
              </a:tabLst>
            </a:pPr>
            <a:r>
              <a:rPr sz="2700" dirty="0">
                <a:latin typeface="Georgia"/>
                <a:cs typeface="Georgia"/>
              </a:rPr>
              <a:t>Wh</a:t>
            </a:r>
            <a:r>
              <a:rPr sz="2700" spc="5" dirty="0">
                <a:latin typeface="Georgia"/>
                <a:cs typeface="Georgia"/>
              </a:rPr>
              <a:t>y</a:t>
            </a:r>
            <a:r>
              <a:rPr sz="2700" spc="-2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c</a:t>
            </a:r>
            <a:r>
              <a:rPr sz="2700" spc="5" dirty="0">
                <a:latin typeface="Georgia"/>
                <a:cs typeface="Georgia"/>
              </a:rPr>
              <a:t>a</a:t>
            </a:r>
            <a:r>
              <a:rPr sz="2700" spc="-10" dirty="0">
                <a:latin typeface="Georgia"/>
                <a:cs typeface="Georgia"/>
              </a:rPr>
              <a:t>ll</a:t>
            </a:r>
            <a:r>
              <a:rPr sz="2700" spc="5" dirty="0">
                <a:latin typeface="Georgia"/>
                <a:cs typeface="Georgia"/>
              </a:rPr>
              <a:t>ed</a:t>
            </a:r>
            <a:r>
              <a:rPr sz="2700" spc="-30" dirty="0">
                <a:latin typeface="Georgia"/>
                <a:cs typeface="Georgia"/>
              </a:rPr>
              <a:t> </a:t>
            </a:r>
            <a:r>
              <a:rPr sz="2700" spc="5" dirty="0">
                <a:latin typeface="Georgia"/>
                <a:cs typeface="Georgia"/>
              </a:rPr>
              <a:t>Lapla</a:t>
            </a:r>
            <a:r>
              <a:rPr sz="2700" spc="-10" dirty="0">
                <a:latin typeface="Georgia"/>
                <a:cs typeface="Georgia"/>
              </a:rPr>
              <a:t>c</a:t>
            </a:r>
            <a:r>
              <a:rPr sz="2700" spc="5" dirty="0">
                <a:latin typeface="Georgia"/>
                <a:cs typeface="Georgia"/>
              </a:rPr>
              <a:t>e</a:t>
            </a:r>
            <a:r>
              <a:rPr sz="2700" spc="-50" dirty="0">
                <a:latin typeface="Georgia"/>
                <a:cs typeface="Georgia"/>
              </a:rPr>
              <a:t> </a:t>
            </a:r>
            <a:r>
              <a:rPr sz="2700" spc="5" dirty="0">
                <a:latin typeface="Georgia"/>
                <a:cs typeface="Georgia"/>
              </a:rPr>
              <a:t>T</a:t>
            </a:r>
            <a:r>
              <a:rPr sz="2700" spc="-5" dirty="0">
                <a:latin typeface="Georgia"/>
                <a:cs typeface="Georgia"/>
              </a:rPr>
              <a:t>r</a:t>
            </a:r>
            <a:r>
              <a:rPr sz="2700" spc="5" dirty="0">
                <a:latin typeface="Georgia"/>
                <a:cs typeface="Georgia"/>
              </a:rPr>
              <a:t>ans</a:t>
            </a:r>
            <a:r>
              <a:rPr sz="2700" spc="10" dirty="0">
                <a:latin typeface="Georgia"/>
                <a:cs typeface="Georgia"/>
              </a:rPr>
              <a:t>f</a:t>
            </a:r>
            <a:r>
              <a:rPr sz="2700" dirty="0">
                <a:latin typeface="Georgia"/>
                <a:cs typeface="Georgia"/>
              </a:rPr>
              <a:t>or</a:t>
            </a:r>
            <a:r>
              <a:rPr sz="2700" spc="10" dirty="0">
                <a:latin typeface="Georgia"/>
                <a:cs typeface="Georgia"/>
              </a:rPr>
              <a:t>m</a:t>
            </a:r>
            <a:r>
              <a:rPr sz="2700" dirty="0">
                <a:latin typeface="Georgia"/>
                <a:cs typeface="Georgia"/>
              </a:rPr>
              <a:t>	</a:t>
            </a:r>
            <a:r>
              <a:rPr sz="2700" spc="5" dirty="0">
                <a:latin typeface="Georgia"/>
                <a:cs typeface="Georgia"/>
              </a:rPr>
              <a:t>?</a:t>
            </a:r>
            <a:endParaRPr sz="2700" dirty="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655"/>
              </a:spcBef>
              <a:buClr>
                <a:srgbClr val="D16248"/>
              </a:buClr>
              <a:buSzPct val="85185"/>
              <a:buFont typeface="Arial"/>
              <a:buChar char=""/>
              <a:tabLst>
                <a:tab pos="287020" algn="l"/>
                <a:tab pos="5056505" algn="l"/>
              </a:tabLst>
            </a:pPr>
            <a:r>
              <a:rPr sz="2700" dirty="0">
                <a:latin typeface="Georgia"/>
                <a:cs typeface="Georgia"/>
              </a:rPr>
              <a:t>Why Study</a:t>
            </a:r>
            <a:r>
              <a:rPr sz="2700" spc="-4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Laplace</a:t>
            </a:r>
            <a:r>
              <a:rPr sz="2700" spc="-35" dirty="0">
                <a:latin typeface="Georgia"/>
                <a:cs typeface="Georgia"/>
              </a:rPr>
              <a:t> </a:t>
            </a:r>
            <a:r>
              <a:rPr sz="2700" spc="5" dirty="0">
                <a:latin typeface="Georgia"/>
                <a:cs typeface="Georgia"/>
              </a:rPr>
              <a:t>Transform	?</a:t>
            </a:r>
            <a:endParaRPr sz="2700" dirty="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645"/>
              </a:spcBef>
              <a:buClr>
                <a:srgbClr val="D16248"/>
              </a:buClr>
              <a:buSzPct val="85185"/>
              <a:buFont typeface="Arial"/>
              <a:buChar char=""/>
              <a:tabLst>
                <a:tab pos="287020" algn="l"/>
              </a:tabLst>
            </a:pPr>
            <a:r>
              <a:rPr sz="2700" spc="5" dirty="0">
                <a:latin typeface="Georgia"/>
                <a:cs typeface="Georgia"/>
              </a:rPr>
              <a:t>Defination Laplace Transform</a:t>
            </a:r>
            <a:r>
              <a:rPr sz="2700" spc="-290" dirty="0">
                <a:latin typeface="Georgia"/>
                <a:cs typeface="Georgia"/>
              </a:rPr>
              <a:t> </a:t>
            </a:r>
            <a:r>
              <a:rPr sz="2700" spc="5" dirty="0">
                <a:latin typeface="Georgia"/>
                <a:cs typeface="Georgia"/>
              </a:rPr>
              <a:t>?</a:t>
            </a:r>
            <a:endParaRPr sz="27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717771"/>
            <a:ext cx="7010400" cy="5039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spc="-10" dirty="0">
                <a:solidFill>
                  <a:schemeClr val="tx1"/>
                </a:solidFill>
                <a:latin typeface="Arial Black" panose="020B0A04020102020204" pitchFamily="34" charset="0"/>
              </a:rPr>
              <a:t>Why called Laplace</a:t>
            </a:r>
            <a:r>
              <a:rPr sz="3200" b="1" spc="65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sz="3200" b="1" spc="-10" dirty="0">
                <a:solidFill>
                  <a:schemeClr val="tx1"/>
                </a:solidFill>
                <a:latin typeface="Arial Black" panose="020B0A04020102020204" pitchFamily="34" charset="0"/>
              </a:rPr>
              <a:t>transform</a:t>
            </a:r>
            <a:endParaRPr sz="32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0242" y="1676400"/>
            <a:ext cx="7955915" cy="359791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R="4130040" algn="r">
              <a:lnSpc>
                <a:spcPct val="100000"/>
              </a:lnSpc>
              <a:spcBef>
                <a:spcPts val="745"/>
              </a:spcBef>
              <a:tabLst>
                <a:tab pos="1334135" algn="l"/>
                <a:tab pos="1606550" algn="l"/>
              </a:tabLst>
            </a:pPr>
            <a:r>
              <a:rPr sz="2700" dirty="0">
                <a:latin typeface="Georgia"/>
                <a:cs typeface="Georgia"/>
              </a:rPr>
              <a:t>Laplace	:	</a:t>
            </a:r>
            <a:r>
              <a:rPr sz="1800" dirty="0">
                <a:latin typeface="Georgia"/>
                <a:cs typeface="Georgia"/>
              </a:rPr>
              <a:t>Mathematician</a:t>
            </a:r>
            <a:r>
              <a:rPr sz="1800" spc="-9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Name</a:t>
            </a:r>
          </a:p>
          <a:p>
            <a:pPr marL="12700" marR="5080">
              <a:lnSpc>
                <a:spcPct val="101099"/>
              </a:lnSpc>
              <a:spcBef>
                <a:spcPts val="615"/>
              </a:spcBef>
            </a:pPr>
            <a:r>
              <a:rPr sz="2700" dirty="0">
                <a:latin typeface="Georgia"/>
                <a:cs typeface="Georgia"/>
              </a:rPr>
              <a:t>Transform: </a:t>
            </a:r>
            <a:r>
              <a:rPr sz="1800" spc="-10" dirty="0">
                <a:latin typeface="Georgia"/>
                <a:cs typeface="Georgia"/>
              </a:rPr>
              <a:t>one </a:t>
            </a:r>
            <a:r>
              <a:rPr sz="1800" spc="-5" dirty="0">
                <a:latin typeface="Georgia"/>
                <a:cs typeface="Georgia"/>
              </a:rPr>
              <a:t>variable change </a:t>
            </a:r>
            <a:r>
              <a:rPr sz="1800" dirty="0">
                <a:latin typeface="Georgia"/>
                <a:cs typeface="Georgia"/>
              </a:rPr>
              <a:t>into </a:t>
            </a:r>
            <a:r>
              <a:rPr sz="1800" spc="-5" dirty="0">
                <a:latin typeface="Georgia"/>
                <a:cs typeface="Georgia"/>
              </a:rPr>
              <a:t>another variable </a:t>
            </a:r>
            <a:r>
              <a:rPr sz="1800" dirty="0">
                <a:latin typeface="Georgia"/>
                <a:cs typeface="Georgia"/>
              </a:rPr>
              <a:t>(s </a:t>
            </a:r>
            <a:r>
              <a:rPr sz="1800" spc="-5" dirty="0">
                <a:latin typeface="Georgia"/>
                <a:cs typeface="Georgia"/>
              </a:rPr>
              <a:t>variable change  </a:t>
            </a:r>
            <a:r>
              <a:rPr sz="1800" dirty="0">
                <a:latin typeface="Georgia"/>
                <a:cs typeface="Georgia"/>
              </a:rPr>
              <a:t>into t </a:t>
            </a:r>
            <a:r>
              <a:rPr sz="1800" spc="-5" dirty="0">
                <a:latin typeface="Georgia"/>
                <a:cs typeface="Georgia"/>
              </a:rPr>
              <a:t>and </a:t>
            </a:r>
            <a:r>
              <a:rPr sz="1800" dirty="0">
                <a:latin typeface="Georgia"/>
                <a:cs typeface="Georgia"/>
              </a:rPr>
              <a:t>t </a:t>
            </a:r>
            <a:r>
              <a:rPr sz="1800" spc="-5" dirty="0">
                <a:latin typeface="Georgia"/>
                <a:cs typeface="Georgia"/>
              </a:rPr>
              <a:t>change </a:t>
            </a:r>
            <a:r>
              <a:rPr sz="1800" dirty="0">
                <a:latin typeface="Georgia"/>
                <a:cs typeface="Georgia"/>
              </a:rPr>
              <a:t>into</a:t>
            </a:r>
            <a:r>
              <a:rPr sz="1800" spc="6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s)</a:t>
            </a:r>
            <a:endParaRPr sz="1800" dirty="0">
              <a:latin typeface="Georgia"/>
              <a:cs typeface="Georgia"/>
            </a:endParaRPr>
          </a:p>
          <a:p>
            <a:pPr marL="1180465">
              <a:lnSpc>
                <a:spcPct val="100000"/>
              </a:lnSpc>
              <a:spcBef>
                <a:spcPts val="615"/>
              </a:spcBef>
            </a:pPr>
            <a:r>
              <a:rPr sz="2700" spc="5" dirty="0">
                <a:latin typeface="Georgia"/>
                <a:cs typeface="Georgia"/>
              </a:rPr>
              <a:t>Why </a:t>
            </a:r>
            <a:r>
              <a:rPr sz="2700" dirty="0">
                <a:latin typeface="Georgia"/>
                <a:cs typeface="Georgia"/>
              </a:rPr>
              <a:t>Study Laplace</a:t>
            </a:r>
            <a:r>
              <a:rPr sz="2700" spc="-105" dirty="0">
                <a:latin typeface="Georgia"/>
                <a:cs typeface="Georgia"/>
              </a:rPr>
              <a:t> </a:t>
            </a:r>
            <a:r>
              <a:rPr sz="2700" spc="5" dirty="0">
                <a:latin typeface="Georgia"/>
                <a:cs typeface="Georgia"/>
              </a:rPr>
              <a:t>Transform</a:t>
            </a:r>
            <a:endParaRPr sz="2700" dirty="0">
              <a:latin typeface="Georgia"/>
              <a:cs typeface="Georgia"/>
            </a:endParaRPr>
          </a:p>
          <a:p>
            <a:pPr marL="287020" indent="-274955">
              <a:lnSpc>
                <a:spcPct val="100000"/>
              </a:lnSpc>
              <a:spcBef>
                <a:spcPts val="470"/>
              </a:spcBef>
              <a:buClr>
                <a:srgbClr val="D16248"/>
              </a:buClr>
              <a:buSzPct val="83333"/>
              <a:buFont typeface="Arial"/>
              <a:buChar char=""/>
              <a:tabLst>
                <a:tab pos="287020" algn="l"/>
                <a:tab pos="287655" algn="l"/>
              </a:tabLst>
            </a:pPr>
            <a:r>
              <a:rPr sz="1800" spc="-5" dirty="0">
                <a:latin typeface="Georgia"/>
                <a:cs typeface="Georgia"/>
              </a:rPr>
              <a:t>Solve </a:t>
            </a:r>
            <a:r>
              <a:rPr sz="1800" dirty="0">
                <a:latin typeface="Georgia"/>
                <a:cs typeface="Georgia"/>
              </a:rPr>
              <a:t>initial </a:t>
            </a:r>
            <a:r>
              <a:rPr sz="1800" spc="-5" dirty="0">
                <a:latin typeface="Georgia"/>
                <a:cs typeface="Georgia"/>
              </a:rPr>
              <a:t>value</a:t>
            </a:r>
            <a:r>
              <a:rPr sz="1800" spc="9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problem</a:t>
            </a:r>
            <a:endParaRPr sz="1800" dirty="0">
              <a:latin typeface="Georgia"/>
              <a:cs typeface="Georgia"/>
            </a:endParaRPr>
          </a:p>
          <a:p>
            <a:pPr marL="287020" indent="-274955">
              <a:lnSpc>
                <a:spcPct val="100000"/>
              </a:lnSpc>
              <a:spcBef>
                <a:spcPts val="434"/>
              </a:spcBef>
              <a:buClr>
                <a:srgbClr val="D16248"/>
              </a:buClr>
              <a:buSzPct val="83333"/>
              <a:buFont typeface="Arial"/>
              <a:buChar char=""/>
              <a:tabLst>
                <a:tab pos="287020" algn="l"/>
                <a:tab pos="287655" algn="l"/>
              </a:tabLst>
            </a:pPr>
            <a:r>
              <a:rPr sz="1800" spc="-5" dirty="0">
                <a:latin typeface="Georgia"/>
                <a:cs typeface="Georgia"/>
              </a:rPr>
              <a:t>Solve Linear Differential Equation (solve </a:t>
            </a:r>
            <a:r>
              <a:rPr sz="1800" dirty="0">
                <a:latin typeface="Georgia"/>
                <a:cs typeface="Georgia"/>
              </a:rPr>
              <a:t>in minimum</a:t>
            </a:r>
            <a:r>
              <a:rPr sz="1800" spc="22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steps)</a:t>
            </a:r>
            <a:endParaRPr sz="1800" dirty="0">
              <a:latin typeface="Georgia"/>
              <a:cs typeface="Georgia"/>
            </a:endParaRPr>
          </a:p>
          <a:p>
            <a:pPr marR="4138295" algn="r">
              <a:lnSpc>
                <a:spcPct val="100000"/>
              </a:lnSpc>
              <a:spcBef>
                <a:spcPts val="610"/>
              </a:spcBef>
            </a:pPr>
            <a:r>
              <a:rPr sz="2700" spc="10" dirty="0">
                <a:latin typeface="Georgia"/>
                <a:cs typeface="Georgia"/>
              </a:rPr>
              <a:t>De</a:t>
            </a:r>
            <a:r>
              <a:rPr sz="2700" dirty="0">
                <a:latin typeface="Georgia"/>
                <a:cs typeface="Georgia"/>
              </a:rPr>
              <a:t>fin</a:t>
            </a:r>
            <a:r>
              <a:rPr sz="2700" spc="10" dirty="0">
                <a:latin typeface="Georgia"/>
                <a:cs typeface="Georgia"/>
              </a:rPr>
              <a:t>a</a:t>
            </a:r>
            <a:r>
              <a:rPr sz="2700" spc="-5" dirty="0">
                <a:latin typeface="Georgia"/>
                <a:cs typeface="Georgia"/>
              </a:rPr>
              <a:t>tio</a:t>
            </a:r>
            <a:r>
              <a:rPr sz="2700" spc="-15" dirty="0">
                <a:latin typeface="Georgia"/>
                <a:cs typeface="Georgia"/>
              </a:rPr>
              <a:t>n</a:t>
            </a:r>
            <a:r>
              <a:rPr sz="2700" dirty="0">
                <a:latin typeface="Georgia"/>
                <a:cs typeface="Georgia"/>
              </a:rPr>
              <a:t>:</a:t>
            </a:r>
          </a:p>
          <a:p>
            <a:pPr marL="1012825" marR="1022985">
              <a:lnSpc>
                <a:spcPct val="120100"/>
              </a:lnSpc>
              <a:spcBef>
                <a:spcPts val="35"/>
              </a:spcBef>
            </a:pPr>
            <a:r>
              <a:rPr sz="1800" spc="-5" dirty="0">
                <a:latin typeface="Georgia"/>
                <a:cs typeface="Georgia"/>
              </a:rPr>
              <a:t>The Laplace Transform </a:t>
            </a:r>
            <a:r>
              <a:rPr sz="1800" dirty="0">
                <a:latin typeface="Georgia"/>
                <a:cs typeface="Georgia"/>
              </a:rPr>
              <a:t>is a </a:t>
            </a:r>
            <a:r>
              <a:rPr sz="1800" spc="-5" dirty="0">
                <a:latin typeface="Georgia"/>
                <a:cs typeface="Georgia"/>
              </a:rPr>
              <a:t>linear operator </a:t>
            </a:r>
            <a:r>
              <a:rPr sz="1800" dirty="0">
                <a:latin typeface="Georgia"/>
                <a:cs typeface="Georgia"/>
              </a:rPr>
              <a:t>that </a:t>
            </a:r>
            <a:r>
              <a:rPr sz="1800" spc="-5" dirty="0">
                <a:latin typeface="Georgia"/>
                <a:cs typeface="Georgia"/>
              </a:rPr>
              <a:t>switched </a:t>
            </a:r>
            <a:r>
              <a:rPr sz="1800" dirty="0">
                <a:latin typeface="Georgia"/>
                <a:cs typeface="Georgia"/>
              </a:rPr>
              <a:t>a  </a:t>
            </a:r>
            <a:r>
              <a:rPr sz="1800" spc="-5" dirty="0">
                <a:latin typeface="Georgia"/>
                <a:cs typeface="Georgia"/>
              </a:rPr>
              <a:t>function f(t) to</a:t>
            </a:r>
            <a:r>
              <a:rPr sz="1800" spc="8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f(s).</a:t>
            </a:r>
            <a:endParaRPr sz="18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756823"/>
            <a:ext cx="5181600" cy="52193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300" b="1" spc="5" dirty="0">
                <a:solidFill>
                  <a:schemeClr val="tx1"/>
                </a:solidFill>
                <a:latin typeface="Arial Black" panose="020B0A04020102020204" pitchFamily="34" charset="0"/>
              </a:rPr>
              <a:t>Laplace</a:t>
            </a:r>
            <a:r>
              <a:rPr sz="3300" b="1" spc="-95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sz="3300" b="1" dirty="0">
                <a:solidFill>
                  <a:schemeClr val="tx1"/>
                </a:solidFill>
                <a:latin typeface="Arial Black" panose="020B0A04020102020204" pitchFamily="34" charset="0"/>
              </a:rPr>
              <a:t>Transform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1" y="2655303"/>
            <a:ext cx="5791199" cy="210442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842010">
              <a:lnSpc>
                <a:spcPct val="100000"/>
              </a:lnSpc>
              <a:spcBef>
                <a:spcPts val="110"/>
              </a:spcBef>
            </a:pPr>
            <a:r>
              <a:rPr sz="1500" spc="5" dirty="0">
                <a:latin typeface="Georgia"/>
                <a:cs typeface="Georgia"/>
              </a:rPr>
              <a:t>f(s)= </a:t>
            </a:r>
            <a:r>
              <a:rPr sz="1500" dirty="0">
                <a:latin typeface="Georgia"/>
                <a:cs typeface="Georgia"/>
              </a:rPr>
              <a:t>∫e </a:t>
            </a:r>
            <a:r>
              <a:rPr sz="1500" spc="5" dirty="0">
                <a:latin typeface="Georgia"/>
                <a:cs typeface="Georgia"/>
              </a:rPr>
              <a:t>^-st</a:t>
            </a:r>
            <a:r>
              <a:rPr sz="1500" spc="-80" dirty="0">
                <a:latin typeface="Georgia"/>
                <a:cs typeface="Georgia"/>
              </a:rPr>
              <a:t> </a:t>
            </a:r>
            <a:r>
              <a:rPr sz="1500" dirty="0">
                <a:latin typeface="Georgia"/>
                <a:cs typeface="Georgia"/>
              </a:rPr>
              <a:t>f(t)dt</a:t>
            </a:r>
          </a:p>
          <a:p>
            <a:pPr marL="842010">
              <a:lnSpc>
                <a:spcPts val="1795"/>
              </a:lnSpc>
            </a:pPr>
            <a:r>
              <a:rPr sz="1500" dirty="0">
                <a:latin typeface="Georgia"/>
                <a:cs typeface="Georgia"/>
              </a:rPr>
              <a:t>integral </a:t>
            </a:r>
            <a:r>
              <a:rPr sz="1500" spc="5" dirty="0">
                <a:latin typeface="Georgia"/>
                <a:cs typeface="Georgia"/>
              </a:rPr>
              <a:t>0 to</a:t>
            </a:r>
            <a:r>
              <a:rPr sz="1500" spc="-85" dirty="0">
                <a:latin typeface="Georgia"/>
                <a:cs typeface="Georgia"/>
              </a:rPr>
              <a:t> </a:t>
            </a:r>
            <a:r>
              <a:rPr sz="1500" spc="-5" dirty="0">
                <a:latin typeface="Georgia"/>
                <a:cs typeface="Georgia"/>
              </a:rPr>
              <a:t>infinity</a:t>
            </a:r>
            <a:endParaRPr sz="1500" dirty="0">
              <a:latin typeface="Georgia"/>
              <a:cs typeface="Georgia"/>
            </a:endParaRPr>
          </a:p>
          <a:p>
            <a:pPr marL="12700">
              <a:lnSpc>
                <a:spcPts val="2155"/>
              </a:lnSpc>
              <a:tabLst>
                <a:tab pos="287020" algn="l"/>
              </a:tabLst>
            </a:pPr>
            <a:r>
              <a:rPr sz="1500" spc="-365" dirty="0">
                <a:solidFill>
                  <a:srgbClr val="D16248"/>
                </a:solidFill>
                <a:latin typeface="Arial"/>
                <a:cs typeface="Arial"/>
              </a:rPr>
              <a:t>	</a:t>
            </a:r>
            <a:r>
              <a:rPr sz="1800" dirty="0">
                <a:latin typeface="Georgia"/>
                <a:cs typeface="Georgia"/>
              </a:rPr>
              <a:t>But this </a:t>
            </a:r>
            <a:r>
              <a:rPr sz="1800" spc="-5" dirty="0">
                <a:latin typeface="Georgia"/>
                <a:cs typeface="Georgia"/>
              </a:rPr>
              <a:t>equation </a:t>
            </a:r>
            <a:r>
              <a:rPr sz="1800" spc="-10" dirty="0">
                <a:latin typeface="Georgia"/>
                <a:cs typeface="Georgia"/>
              </a:rPr>
              <a:t>not </a:t>
            </a:r>
            <a:r>
              <a:rPr sz="1800" spc="-5" dirty="0">
                <a:latin typeface="Georgia"/>
                <a:cs typeface="Georgia"/>
              </a:rPr>
              <a:t>converge </a:t>
            </a:r>
            <a:r>
              <a:rPr sz="1800" spc="-10" dirty="0">
                <a:latin typeface="Georgia"/>
                <a:cs typeface="Georgia"/>
              </a:rPr>
              <a:t>for </a:t>
            </a:r>
            <a:r>
              <a:rPr sz="1800" spc="-5" dirty="0">
                <a:latin typeface="Georgia"/>
                <a:cs typeface="Georgia"/>
              </a:rPr>
              <a:t>every</a:t>
            </a:r>
            <a:r>
              <a:rPr sz="1800" spc="19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function</a:t>
            </a:r>
            <a:endParaRPr sz="1800" dirty="0">
              <a:latin typeface="Georgia"/>
              <a:cs typeface="Georgia"/>
            </a:endParaRPr>
          </a:p>
          <a:p>
            <a:pPr marL="933450">
              <a:lnSpc>
                <a:spcPct val="100000"/>
              </a:lnSpc>
              <a:spcBef>
                <a:spcPts val="15"/>
              </a:spcBef>
            </a:pPr>
            <a:r>
              <a:rPr sz="1500" dirty="0">
                <a:latin typeface="Georgia"/>
                <a:cs typeface="Georgia"/>
              </a:rPr>
              <a:t>EXAMPLE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500" spc="10" dirty="0">
                <a:latin typeface="Georgia"/>
                <a:cs typeface="Georgia"/>
              </a:rPr>
              <a:t>F(t)=1</a:t>
            </a:r>
            <a:endParaRPr sz="1500" dirty="0">
              <a:latin typeface="Georgia"/>
              <a:cs typeface="Georgia"/>
            </a:endParaRPr>
          </a:p>
          <a:p>
            <a:pPr marL="613410">
              <a:lnSpc>
                <a:spcPct val="100000"/>
              </a:lnSpc>
              <a:spcBef>
                <a:spcPts val="5"/>
              </a:spcBef>
              <a:tabLst>
                <a:tab pos="1122680" algn="l"/>
              </a:tabLst>
            </a:pPr>
            <a:r>
              <a:rPr sz="1400" spc="-5" dirty="0">
                <a:latin typeface="Georgia"/>
                <a:cs typeface="Georgia"/>
              </a:rPr>
              <a:t>f(s)=	</a:t>
            </a:r>
            <a:r>
              <a:rPr sz="1400" spc="-10" dirty="0">
                <a:latin typeface="Georgia"/>
                <a:cs typeface="Georgia"/>
              </a:rPr>
              <a:t>e^-st</a:t>
            </a:r>
            <a:r>
              <a:rPr sz="1400" spc="10" dirty="0">
                <a:latin typeface="Georgia"/>
                <a:cs typeface="Georgia"/>
              </a:rPr>
              <a:t> </a:t>
            </a:r>
            <a:r>
              <a:rPr sz="1400" spc="-5" dirty="0">
                <a:latin typeface="Georgia"/>
                <a:cs typeface="Georgia"/>
              </a:rPr>
              <a:t>.f(t)dt</a:t>
            </a:r>
            <a:endParaRPr sz="1400" dirty="0">
              <a:latin typeface="Georgia"/>
              <a:cs typeface="Georgia"/>
            </a:endParaRPr>
          </a:p>
          <a:p>
            <a:pPr marL="613410" marR="3458210">
              <a:lnSpc>
                <a:spcPct val="100000"/>
              </a:lnSpc>
            </a:pPr>
            <a:r>
              <a:rPr sz="1400" spc="-5" dirty="0">
                <a:latin typeface="Georgia"/>
                <a:cs typeface="Georgia"/>
              </a:rPr>
              <a:t>f(s)=e^-st.(1)dt  F(s)=|</a:t>
            </a:r>
            <a:r>
              <a:rPr sz="1400" spc="-45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e^-st/-s|</a:t>
            </a:r>
            <a:endParaRPr sz="1400" dirty="0">
              <a:latin typeface="Georgia"/>
              <a:cs typeface="Georg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858326" y="1380962"/>
            <a:ext cx="925830" cy="925830"/>
            <a:chOff x="1746885" y="1670685"/>
            <a:chExt cx="925830" cy="925830"/>
          </a:xfrm>
          <a:solidFill>
            <a:schemeClr val="accent5">
              <a:lumMod val="75000"/>
            </a:schemeClr>
          </a:solidFill>
        </p:grpSpPr>
        <p:sp>
          <p:nvSpPr>
            <p:cNvPr id="5" name="object 5"/>
            <p:cNvSpPr/>
            <p:nvPr/>
          </p:nvSpPr>
          <p:spPr>
            <a:xfrm>
              <a:off x="1752600" y="167640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762000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762000"/>
                  </a:lnTo>
                  <a:lnTo>
                    <a:pt x="7766" y="810182"/>
                  </a:lnTo>
                  <a:lnTo>
                    <a:pt x="29394" y="852019"/>
                  </a:lnTo>
                  <a:lnTo>
                    <a:pt x="62380" y="885005"/>
                  </a:lnTo>
                  <a:lnTo>
                    <a:pt x="104217" y="906633"/>
                  </a:lnTo>
                  <a:lnTo>
                    <a:pt x="152400" y="914400"/>
                  </a:lnTo>
                  <a:lnTo>
                    <a:pt x="762000" y="914400"/>
                  </a:lnTo>
                  <a:lnTo>
                    <a:pt x="810182" y="906633"/>
                  </a:lnTo>
                  <a:lnTo>
                    <a:pt x="852019" y="885005"/>
                  </a:lnTo>
                  <a:lnTo>
                    <a:pt x="885005" y="852019"/>
                  </a:lnTo>
                  <a:lnTo>
                    <a:pt x="906633" y="810182"/>
                  </a:lnTo>
                  <a:lnTo>
                    <a:pt x="914400" y="762000"/>
                  </a:lnTo>
                  <a:lnTo>
                    <a:pt x="914400" y="152400"/>
                  </a:lnTo>
                  <a:lnTo>
                    <a:pt x="906633" y="104217"/>
                  </a:lnTo>
                  <a:lnTo>
                    <a:pt x="885005" y="62380"/>
                  </a:lnTo>
                  <a:lnTo>
                    <a:pt x="852019" y="29394"/>
                  </a:lnTo>
                  <a:lnTo>
                    <a:pt x="810182" y="7766"/>
                  </a:lnTo>
                  <a:lnTo>
                    <a:pt x="7620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52600" y="167640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762000" y="0"/>
                  </a:lnTo>
                  <a:lnTo>
                    <a:pt x="810182" y="7766"/>
                  </a:lnTo>
                  <a:lnTo>
                    <a:pt x="852019" y="29394"/>
                  </a:lnTo>
                  <a:lnTo>
                    <a:pt x="885005" y="62380"/>
                  </a:lnTo>
                  <a:lnTo>
                    <a:pt x="906633" y="104217"/>
                  </a:lnTo>
                  <a:lnTo>
                    <a:pt x="914400" y="152400"/>
                  </a:lnTo>
                  <a:lnTo>
                    <a:pt x="914400" y="762000"/>
                  </a:lnTo>
                  <a:lnTo>
                    <a:pt x="906633" y="810182"/>
                  </a:lnTo>
                  <a:lnTo>
                    <a:pt x="885005" y="852019"/>
                  </a:lnTo>
                  <a:lnTo>
                    <a:pt x="852019" y="885005"/>
                  </a:lnTo>
                  <a:lnTo>
                    <a:pt x="810182" y="906633"/>
                  </a:lnTo>
                  <a:lnTo>
                    <a:pt x="762000" y="914400"/>
                  </a:lnTo>
                  <a:lnTo>
                    <a:pt x="152400" y="914400"/>
                  </a:lnTo>
                  <a:lnTo>
                    <a:pt x="104217" y="906633"/>
                  </a:lnTo>
                  <a:lnTo>
                    <a:pt x="62380" y="885005"/>
                  </a:lnTo>
                  <a:lnTo>
                    <a:pt x="29394" y="852019"/>
                  </a:lnTo>
                  <a:lnTo>
                    <a:pt x="7766" y="810182"/>
                  </a:lnTo>
                  <a:lnTo>
                    <a:pt x="0" y="762000"/>
                  </a:lnTo>
                  <a:lnTo>
                    <a:pt x="0" y="152400"/>
                  </a:lnTo>
                  <a:close/>
                </a:path>
              </a:pathLst>
            </a:custGeom>
            <a:grpFill/>
            <a:ln w="11428">
              <a:solidFill>
                <a:srgbClr val="994633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33092" y="1978533"/>
            <a:ext cx="153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S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037648" y="1412389"/>
            <a:ext cx="2456815" cy="925830"/>
            <a:chOff x="2966085" y="1670685"/>
            <a:chExt cx="2456815" cy="925830"/>
          </a:xfrm>
          <a:solidFill>
            <a:schemeClr val="accent5">
              <a:lumMod val="75000"/>
            </a:schemeClr>
          </a:solidFill>
        </p:grpSpPr>
        <p:sp>
          <p:nvSpPr>
            <p:cNvPr id="9" name="object 9"/>
            <p:cNvSpPr/>
            <p:nvPr/>
          </p:nvSpPr>
          <p:spPr>
            <a:xfrm>
              <a:off x="2971799" y="1891283"/>
              <a:ext cx="1216660" cy="485140"/>
            </a:xfrm>
            <a:custGeom>
              <a:avLst/>
              <a:gdLst/>
              <a:ahLst/>
              <a:cxnLst/>
              <a:rect l="l" t="t" r="r" b="b"/>
              <a:pathLst>
                <a:path w="1216660" h="485139">
                  <a:moveTo>
                    <a:pt x="973836" y="0"/>
                  </a:moveTo>
                  <a:lnTo>
                    <a:pt x="973836" y="121157"/>
                  </a:lnTo>
                  <a:lnTo>
                    <a:pt x="242316" y="121157"/>
                  </a:lnTo>
                  <a:lnTo>
                    <a:pt x="242316" y="0"/>
                  </a:lnTo>
                  <a:lnTo>
                    <a:pt x="0" y="242315"/>
                  </a:lnTo>
                  <a:lnTo>
                    <a:pt x="242316" y="484631"/>
                  </a:lnTo>
                  <a:lnTo>
                    <a:pt x="242316" y="363474"/>
                  </a:lnTo>
                  <a:lnTo>
                    <a:pt x="973836" y="363474"/>
                  </a:lnTo>
                  <a:lnTo>
                    <a:pt x="973836" y="484631"/>
                  </a:lnTo>
                  <a:lnTo>
                    <a:pt x="1216152" y="242315"/>
                  </a:lnTo>
                  <a:lnTo>
                    <a:pt x="97383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71799" y="1891283"/>
              <a:ext cx="1216660" cy="485140"/>
            </a:xfrm>
            <a:custGeom>
              <a:avLst/>
              <a:gdLst/>
              <a:ahLst/>
              <a:cxnLst/>
              <a:rect l="l" t="t" r="r" b="b"/>
              <a:pathLst>
                <a:path w="1216660" h="485139">
                  <a:moveTo>
                    <a:pt x="0" y="242315"/>
                  </a:moveTo>
                  <a:lnTo>
                    <a:pt x="242316" y="0"/>
                  </a:lnTo>
                  <a:lnTo>
                    <a:pt x="242316" y="121157"/>
                  </a:lnTo>
                  <a:lnTo>
                    <a:pt x="973836" y="121157"/>
                  </a:lnTo>
                  <a:lnTo>
                    <a:pt x="973836" y="0"/>
                  </a:lnTo>
                  <a:lnTo>
                    <a:pt x="1216152" y="242315"/>
                  </a:lnTo>
                  <a:lnTo>
                    <a:pt x="973836" y="484631"/>
                  </a:lnTo>
                  <a:lnTo>
                    <a:pt x="973836" y="363474"/>
                  </a:lnTo>
                  <a:lnTo>
                    <a:pt x="242316" y="363474"/>
                  </a:lnTo>
                  <a:lnTo>
                    <a:pt x="242316" y="484631"/>
                  </a:lnTo>
                  <a:lnTo>
                    <a:pt x="0" y="242315"/>
                  </a:lnTo>
                  <a:close/>
                </a:path>
              </a:pathLst>
            </a:custGeom>
            <a:grpFill/>
            <a:ln w="11428">
              <a:solidFill>
                <a:srgbClr val="994633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02784" y="1676399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762000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762000"/>
                  </a:lnTo>
                  <a:lnTo>
                    <a:pt x="7766" y="810182"/>
                  </a:lnTo>
                  <a:lnTo>
                    <a:pt x="29394" y="852019"/>
                  </a:lnTo>
                  <a:lnTo>
                    <a:pt x="62380" y="885005"/>
                  </a:lnTo>
                  <a:lnTo>
                    <a:pt x="104217" y="906633"/>
                  </a:lnTo>
                  <a:lnTo>
                    <a:pt x="152400" y="914400"/>
                  </a:lnTo>
                  <a:lnTo>
                    <a:pt x="762000" y="914400"/>
                  </a:lnTo>
                  <a:lnTo>
                    <a:pt x="810134" y="906633"/>
                  </a:lnTo>
                  <a:lnTo>
                    <a:pt x="851964" y="885005"/>
                  </a:lnTo>
                  <a:lnTo>
                    <a:pt x="884968" y="852019"/>
                  </a:lnTo>
                  <a:lnTo>
                    <a:pt x="906621" y="810182"/>
                  </a:lnTo>
                  <a:lnTo>
                    <a:pt x="914400" y="762000"/>
                  </a:lnTo>
                  <a:lnTo>
                    <a:pt x="914400" y="152400"/>
                  </a:lnTo>
                  <a:lnTo>
                    <a:pt x="906621" y="104217"/>
                  </a:lnTo>
                  <a:lnTo>
                    <a:pt x="884968" y="62380"/>
                  </a:lnTo>
                  <a:lnTo>
                    <a:pt x="851964" y="29394"/>
                  </a:lnTo>
                  <a:lnTo>
                    <a:pt x="810134" y="7766"/>
                  </a:lnTo>
                  <a:lnTo>
                    <a:pt x="7620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02784" y="1676399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762000" y="0"/>
                  </a:lnTo>
                  <a:lnTo>
                    <a:pt x="810134" y="7766"/>
                  </a:lnTo>
                  <a:lnTo>
                    <a:pt x="851964" y="29394"/>
                  </a:lnTo>
                  <a:lnTo>
                    <a:pt x="884968" y="62380"/>
                  </a:lnTo>
                  <a:lnTo>
                    <a:pt x="906621" y="104217"/>
                  </a:lnTo>
                  <a:lnTo>
                    <a:pt x="914400" y="152400"/>
                  </a:lnTo>
                  <a:lnTo>
                    <a:pt x="914400" y="762000"/>
                  </a:lnTo>
                  <a:lnTo>
                    <a:pt x="906621" y="810182"/>
                  </a:lnTo>
                  <a:lnTo>
                    <a:pt x="884968" y="852019"/>
                  </a:lnTo>
                  <a:lnTo>
                    <a:pt x="851964" y="885005"/>
                  </a:lnTo>
                  <a:lnTo>
                    <a:pt x="810134" y="906633"/>
                  </a:lnTo>
                  <a:lnTo>
                    <a:pt x="762000" y="914400"/>
                  </a:lnTo>
                  <a:lnTo>
                    <a:pt x="152400" y="914400"/>
                  </a:lnTo>
                  <a:lnTo>
                    <a:pt x="104217" y="906633"/>
                  </a:lnTo>
                  <a:lnTo>
                    <a:pt x="62380" y="885005"/>
                  </a:lnTo>
                  <a:lnTo>
                    <a:pt x="29394" y="852019"/>
                  </a:lnTo>
                  <a:lnTo>
                    <a:pt x="7766" y="810182"/>
                  </a:lnTo>
                  <a:lnTo>
                    <a:pt x="0" y="762000"/>
                  </a:lnTo>
                  <a:lnTo>
                    <a:pt x="0" y="152400"/>
                  </a:lnTo>
                  <a:close/>
                </a:path>
              </a:pathLst>
            </a:custGeom>
            <a:grpFill/>
            <a:ln w="11428">
              <a:solidFill>
                <a:srgbClr val="994633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878070" y="2115769"/>
            <a:ext cx="1676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T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0019" y="944799"/>
            <a:ext cx="4053712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300" b="1" spc="5" dirty="0">
                <a:solidFill>
                  <a:schemeClr val="tx1"/>
                </a:solidFill>
              </a:rPr>
              <a:t>Laplace</a:t>
            </a:r>
            <a:r>
              <a:rPr sz="3300" b="1" spc="-95" dirty="0">
                <a:solidFill>
                  <a:schemeClr val="tx1"/>
                </a:solidFill>
              </a:rPr>
              <a:t> </a:t>
            </a:r>
            <a:r>
              <a:rPr sz="3300" b="1" dirty="0">
                <a:solidFill>
                  <a:schemeClr val="tx1"/>
                </a:solidFill>
              </a:rPr>
              <a:t>Transform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0491" y="1581939"/>
            <a:ext cx="4267709" cy="1914627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R="1510030" algn="ctr">
              <a:lnSpc>
                <a:spcPct val="100000"/>
              </a:lnSpc>
              <a:spcBef>
                <a:spcPts val="750"/>
              </a:spcBef>
            </a:pPr>
            <a:r>
              <a:rPr sz="1800" spc="-5" dirty="0">
                <a:latin typeface="Georgia"/>
                <a:cs typeface="Georgia"/>
              </a:rPr>
              <a:t>-1/s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[0-1]</a:t>
            </a:r>
            <a:endParaRPr sz="1800" dirty="0">
              <a:latin typeface="Georgia"/>
              <a:cs typeface="Georgia"/>
            </a:endParaRPr>
          </a:p>
          <a:p>
            <a:pPr marL="902969">
              <a:lnSpc>
                <a:spcPct val="100000"/>
              </a:lnSpc>
              <a:spcBef>
                <a:spcPts val="645"/>
              </a:spcBef>
              <a:tabLst>
                <a:tab pos="1486535" algn="l"/>
              </a:tabLst>
            </a:pPr>
            <a:r>
              <a:rPr sz="1800" spc="-5" dirty="0">
                <a:latin typeface="Georgia"/>
                <a:cs typeface="Georgia"/>
              </a:rPr>
              <a:t>1/s	</a:t>
            </a:r>
            <a:r>
              <a:rPr sz="1800" spc="-10" dirty="0">
                <a:latin typeface="Georgia"/>
                <a:cs typeface="Georgia"/>
              </a:rPr>
              <a:t>Answer</a:t>
            </a:r>
            <a:endParaRPr sz="18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00" dirty="0">
              <a:latin typeface="Georgia"/>
              <a:cs typeface="Georgia"/>
            </a:endParaRPr>
          </a:p>
          <a:p>
            <a:pPr marL="1747520">
              <a:lnSpc>
                <a:spcPct val="100000"/>
              </a:lnSpc>
            </a:pPr>
            <a:r>
              <a:rPr sz="2700" spc="5" dirty="0">
                <a:latin typeface="Georgia"/>
                <a:cs typeface="Georgia"/>
              </a:rPr>
              <a:t>LT </a:t>
            </a:r>
            <a:r>
              <a:rPr sz="2700" dirty="0">
                <a:latin typeface="Georgia"/>
                <a:cs typeface="Georgia"/>
              </a:rPr>
              <a:t>formulas</a:t>
            </a:r>
            <a:r>
              <a:rPr sz="2700" spc="-15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:</a:t>
            </a:r>
          </a:p>
          <a:p>
            <a:pPr marR="1557020" algn="ctr">
              <a:lnSpc>
                <a:spcPct val="100000"/>
              </a:lnSpc>
              <a:spcBef>
                <a:spcPts val="470"/>
              </a:spcBef>
            </a:pPr>
            <a:r>
              <a:rPr sz="1800" spc="-5" dirty="0">
                <a:latin typeface="Georgia"/>
                <a:cs typeface="Georgia"/>
              </a:rPr>
              <a:t>Basic formulas of </a:t>
            </a:r>
            <a:r>
              <a:rPr sz="1800" dirty="0">
                <a:latin typeface="Georgia"/>
                <a:cs typeface="Georgia"/>
              </a:rPr>
              <a:t>LT</a:t>
            </a:r>
            <a:r>
              <a:rPr sz="1800" spc="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7760" y="3448241"/>
            <a:ext cx="1389380" cy="68453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535"/>
              </a:spcBef>
              <a:buClr>
                <a:srgbClr val="D16248"/>
              </a:buClr>
              <a:buSzPct val="83333"/>
              <a:buAutoNum type="arabicPeriod"/>
              <a:tabLst>
                <a:tab pos="287020" algn="l"/>
                <a:tab pos="287655" algn="l"/>
              </a:tabLst>
            </a:pPr>
            <a:r>
              <a:rPr sz="1800" spc="-5" dirty="0">
                <a:latin typeface="Georgia"/>
                <a:cs typeface="Georgia"/>
              </a:rPr>
              <a:t>L(e^at) </a:t>
            </a:r>
            <a:r>
              <a:rPr sz="1800" dirty="0">
                <a:latin typeface="Georgia"/>
                <a:cs typeface="Georgia"/>
              </a:rPr>
              <a:t>=</a:t>
            </a:r>
          </a:p>
          <a:p>
            <a:pPr marL="287020" indent="-274955">
              <a:lnSpc>
                <a:spcPct val="100000"/>
              </a:lnSpc>
              <a:spcBef>
                <a:spcPts val="430"/>
              </a:spcBef>
              <a:buClr>
                <a:srgbClr val="D16248"/>
              </a:buClr>
              <a:buSzPct val="83333"/>
              <a:buAutoNum type="arabicPeriod"/>
              <a:tabLst>
                <a:tab pos="287655" algn="l"/>
              </a:tabLst>
            </a:pPr>
            <a:r>
              <a:rPr sz="1800" spc="-10" dirty="0">
                <a:latin typeface="Georgia"/>
                <a:cs typeface="Georgia"/>
              </a:rPr>
              <a:t>L(cos </a:t>
            </a:r>
            <a:r>
              <a:rPr sz="1800" dirty="0">
                <a:latin typeface="Georgia"/>
                <a:cs typeface="Georgia"/>
              </a:rPr>
              <a:t>at)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=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99714" y="3448241"/>
            <a:ext cx="1323340" cy="68453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800" spc="-10" dirty="0">
                <a:latin typeface="Georgia"/>
                <a:cs typeface="Georgia"/>
              </a:rPr>
              <a:t>1/s-a</a:t>
            </a:r>
            <a:endParaRPr sz="1800">
              <a:latin typeface="Georgia"/>
              <a:cs typeface="Georgia"/>
            </a:endParaRPr>
          </a:p>
          <a:p>
            <a:pPr marL="80010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latin typeface="Georgia"/>
                <a:cs typeface="Georgia"/>
              </a:rPr>
              <a:t>s/s^2 </a:t>
            </a:r>
            <a:r>
              <a:rPr sz="1800" dirty="0">
                <a:latin typeface="Georgia"/>
                <a:cs typeface="Georgia"/>
              </a:rPr>
              <a:t>+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a^2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7759" y="4106990"/>
            <a:ext cx="4670041" cy="673902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535"/>
              </a:spcBef>
              <a:buClr>
                <a:srgbClr val="D16248"/>
              </a:buClr>
              <a:buSzPct val="83333"/>
              <a:buAutoNum type="arabicPeriod" startAt="3"/>
              <a:tabLst>
                <a:tab pos="287655" algn="l"/>
              </a:tabLst>
            </a:pPr>
            <a:r>
              <a:rPr sz="1800" spc="-10" dirty="0">
                <a:latin typeface="Georgia"/>
                <a:cs typeface="Georgia"/>
              </a:rPr>
              <a:t>L(</a:t>
            </a:r>
            <a:r>
              <a:rPr sz="1800" spc="-5" dirty="0">
                <a:latin typeface="Georgia"/>
                <a:cs typeface="Georgia"/>
              </a:rPr>
              <a:t>c</a:t>
            </a:r>
            <a:r>
              <a:rPr sz="1800" spc="-10" dirty="0">
                <a:latin typeface="Georgia"/>
                <a:cs typeface="Georgia"/>
              </a:rPr>
              <a:t>os</a:t>
            </a:r>
            <a:r>
              <a:rPr sz="1800" spc="5" dirty="0">
                <a:latin typeface="Georgia"/>
                <a:cs typeface="Georgia"/>
              </a:rPr>
              <a:t>h</a:t>
            </a:r>
            <a:r>
              <a:rPr sz="1800" spc="-5" dirty="0">
                <a:latin typeface="Georgia"/>
                <a:cs typeface="Georgia"/>
              </a:rPr>
              <a:t>t</a:t>
            </a:r>
            <a:r>
              <a:rPr sz="1800" dirty="0">
                <a:latin typeface="Georgia"/>
                <a:cs typeface="Georgia"/>
              </a:rPr>
              <a:t>)</a:t>
            </a:r>
          </a:p>
          <a:p>
            <a:pPr marL="287020" indent="-274955">
              <a:lnSpc>
                <a:spcPct val="100000"/>
              </a:lnSpc>
              <a:spcBef>
                <a:spcPts val="430"/>
              </a:spcBef>
              <a:buClr>
                <a:srgbClr val="D16248"/>
              </a:buClr>
              <a:buSzPct val="83333"/>
              <a:buAutoNum type="arabicPeriod" startAt="3"/>
              <a:tabLst>
                <a:tab pos="287655" algn="l"/>
              </a:tabLst>
            </a:pPr>
            <a:r>
              <a:rPr sz="1800" spc="-10" dirty="0">
                <a:latin typeface="Georgia"/>
                <a:cs typeface="Georgia"/>
              </a:rPr>
              <a:t>L(t^n)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48605" y="4080992"/>
            <a:ext cx="2576830" cy="68453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800" dirty="0">
                <a:latin typeface="Georgia"/>
                <a:cs typeface="Georgia"/>
              </a:rPr>
              <a:t>= </a:t>
            </a:r>
            <a:r>
              <a:rPr sz="1800" spc="-10" dirty="0">
                <a:latin typeface="Georgia"/>
                <a:cs typeface="Georgia"/>
              </a:rPr>
              <a:t>s/s^2</a:t>
            </a:r>
            <a:r>
              <a:rPr sz="1800" spc="2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+-a^2</a:t>
            </a:r>
            <a:endParaRPr sz="1800">
              <a:latin typeface="Georgia"/>
              <a:cs typeface="Georgia"/>
            </a:endParaRPr>
          </a:p>
          <a:p>
            <a:pPr marL="57785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Georgia"/>
                <a:cs typeface="Georgia"/>
              </a:rPr>
              <a:t>= </a:t>
            </a:r>
            <a:r>
              <a:rPr sz="1800" spc="-5" dirty="0">
                <a:latin typeface="Georgia"/>
                <a:cs typeface="Georgia"/>
              </a:rPr>
              <a:t>under root</a:t>
            </a:r>
            <a:r>
              <a:rPr sz="1800" spc="1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n+1/s^n+1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2400" y="6701218"/>
            <a:ext cx="8839200" cy="4445"/>
          </a:xfrm>
          <a:custGeom>
            <a:avLst/>
            <a:gdLst/>
            <a:ahLst/>
            <a:cxnLst/>
            <a:rect l="l" t="t" r="r" b="b"/>
            <a:pathLst>
              <a:path w="8839200" h="4445">
                <a:moveTo>
                  <a:pt x="0" y="4381"/>
                </a:moveTo>
                <a:lnTo>
                  <a:pt x="8839200" y="4381"/>
                </a:lnTo>
                <a:lnTo>
                  <a:pt x="8839200" y="0"/>
                </a:lnTo>
                <a:lnTo>
                  <a:pt x="0" y="0"/>
                </a:lnTo>
                <a:lnTo>
                  <a:pt x="0" y="4381"/>
                </a:lnTo>
                <a:close/>
              </a:path>
            </a:pathLst>
          </a:custGeom>
          <a:solidFill>
            <a:srgbClr val="C5D1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705600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0"/>
                </a:move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91600" y="3047"/>
            <a:ext cx="152400" cy="6855459"/>
          </a:xfrm>
          <a:custGeom>
            <a:avLst/>
            <a:gdLst/>
            <a:ahLst/>
            <a:cxnLst/>
            <a:rect l="l" t="t" r="r" b="b"/>
            <a:pathLst>
              <a:path w="152400" h="6855459">
                <a:moveTo>
                  <a:pt x="152399" y="0"/>
                </a:moveTo>
                <a:lnTo>
                  <a:pt x="0" y="0"/>
                </a:lnTo>
                <a:lnTo>
                  <a:pt x="0" y="6854950"/>
                </a:lnTo>
                <a:lnTo>
                  <a:pt x="152399" y="6854950"/>
                </a:lnTo>
                <a:lnTo>
                  <a:pt x="1523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450975" y="2847543"/>
            <a:ext cx="5690235" cy="1233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7525" algn="ctr">
              <a:lnSpc>
                <a:spcPct val="100000"/>
              </a:lnSpc>
              <a:spcBef>
                <a:spcPts val="100"/>
              </a:spcBef>
              <a:tabLst>
                <a:tab pos="5294630" algn="l"/>
              </a:tabLst>
            </a:pPr>
            <a:r>
              <a:rPr sz="1800" b="1" dirty="0">
                <a:latin typeface="Georgia"/>
                <a:cs typeface="Georgia"/>
              </a:rPr>
              <a:t>W</a:t>
            </a:r>
            <a:r>
              <a:rPr sz="1800" b="1" spc="-23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E </a:t>
            </a:r>
            <a:r>
              <a:rPr sz="1800" b="1" spc="60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D</a:t>
            </a:r>
            <a:r>
              <a:rPr sz="1800" b="1" spc="-21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I</a:t>
            </a:r>
            <a:r>
              <a:rPr sz="1800" b="1" spc="-229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S</a:t>
            </a:r>
            <a:r>
              <a:rPr sz="1800" b="1" spc="-21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C</a:t>
            </a:r>
            <a:r>
              <a:rPr sz="1800" b="1" spc="-21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U</a:t>
            </a:r>
            <a:r>
              <a:rPr sz="1800" b="1" spc="-210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S</a:t>
            </a:r>
            <a:r>
              <a:rPr sz="1800" b="1" spc="-21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S </a:t>
            </a:r>
            <a:r>
              <a:rPr sz="1800" b="1" spc="4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T</a:t>
            </a:r>
            <a:r>
              <a:rPr sz="1800" b="1" spc="-229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W</a:t>
            </a:r>
            <a:r>
              <a:rPr sz="1800" b="1" spc="-23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O </a:t>
            </a:r>
            <a:r>
              <a:rPr sz="1800" b="1" spc="7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P</a:t>
            </a:r>
            <a:r>
              <a:rPr sz="1800" b="1" spc="-21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R</a:t>
            </a:r>
            <a:r>
              <a:rPr sz="1800" b="1" spc="-220" dirty="0">
                <a:latin typeface="Georgia"/>
                <a:cs typeface="Georgia"/>
              </a:rPr>
              <a:t> </a:t>
            </a:r>
            <a:r>
              <a:rPr sz="1800" b="1" spc="220" dirty="0">
                <a:latin typeface="Georgia"/>
                <a:cs typeface="Georgia"/>
              </a:rPr>
              <a:t>O</a:t>
            </a:r>
            <a:r>
              <a:rPr sz="1800" b="1" dirty="0">
                <a:latin typeface="Georgia"/>
                <a:cs typeface="Georgia"/>
              </a:rPr>
              <a:t>P</a:t>
            </a:r>
            <a:r>
              <a:rPr sz="1800" b="1" spc="-21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E</a:t>
            </a:r>
            <a:r>
              <a:rPr sz="1800" b="1" spc="-22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R</a:t>
            </a:r>
            <a:r>
              <a:rPr sz="1800" b="1" spc="-220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T</a:t>
            </a:r>
            <a:r>
              <a:rPr sz="1800" b="1" spc="-229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I</a:t>
            </a:r>
            <a:r>
              <a:rPr sz="1800" b="1" spc="-229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E</a:t>
            </a:r>
            <a:r>
              <a:rPr sz="1800" b="1" spc="-22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S	</a:t>
            </a:r>
            <a:r>
              <a:rPr sz="1800" b="1" spc="220" dirty="0">
                <a:latin typeface="Georgia"/>
                <a:cs typeface="Georgia"/>
              </a:rPr>
              <a:t>O</a:t>
            </a:r>
            <a:r>
              <a:rPr sz="1800" b="1" dirty="0">
                <a:latin typeface="Georgia"/>
                <a:cs typeface="Georgia"/>
              </a:rPr>
              <a:t>F</a:t>
            </a:r>
            <a:endParaRPr sz="1800" dirty="0">
              <a:latin typeface="Georgia"/>
              <a:cs typeface="Georgia"/>
            </a:endParaRPr>
          </a:p>
          <a:p>
            <a:pPr marL="514984" algn="ctr">
              <a:lnSpc>
                <a:spcPct val="100000"/>
              </a:lnSpc>
              <a:tabLst>
                <a:tab pos="2064385" algn="l"/>
              </a:tabLst>
            </a:pPr>
            <a:r>
              <a:rPr sz="1800" b="1" dirty="0">
                <a:latin typeface="Georgia"/>
                <a:cs typeface="Georgia"/>
              </a:rPr>
              <a:t>L</a:t>
            </a:r>
            <a:r>
              <a:rPr sz="1800" b="1" spc="-229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A</a:t>
            </a:r>
            <a:r>
              <a:rPr sz="1800" b="1" spc="-220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P</a:t>
            </a:r>
            <a:r>
              <a:rPr sz="1800" b="1" spc="-210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L</a:t>
            </a:r>
            <a:r>
              <a:rPr sz="1800" b="1" spc="-229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A</a:t>
            </a:r>
            <a:r>
              <a:rPr sz="1800" b="1" spc="-220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C</a:t>
            </a:r>
            <a:r>
              <a:rPr sz="1800" b="1" spc="-21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E	T</a:t>
            </a:r>
            <a:r>
              <a:rPr sz="1800" b="1" spc="-23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R</a:t>
            </a:r>
            <a:r>
              <a:rPr sz="1800" b="1" spc="-220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A</a:t>
            </a:r>
            <a:r>
              <a:rPr sz="1800" b="1" spc="-220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N</a:t>
            </a:r>
            <a:r>
              <a:rPr sz="1800" b="1" spc="-22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S</a:t>
            </a:r>
            <a:r>
              <a:rPr sz="1800" b="1" spc="-21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F</a:t>
            </a:r>
            <a:r>
              <a:rPr sz="1800" b="1" spc="-23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O</a:t>
            </a:r>
            <a:r>
              <a:rPr sz="1800" b="1" spc="-229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R</a:t>
            </a:r>
            <a:r>
              <a:rPr sz="1800" b="1" spc="-220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M</a:t>
            </a:r>
            <a:endParaRPr sz="1800" dirty="0">
              <a:latin typeface="Georgia"/>
              <a:cs typeface="Georgia"/>
            </a:endParaRPr>
          </a:p>
          <a:p>
            <a:pPr marL="155575" indent="-143510">
              <a:lnSpc>
                <a:spcPct val="100000"/>
              </a:lnSpc>
              <a:spcBef>
                <a:spcPts val="434"/>
              </a:spcBef>
              <a:buAutoNum type="arabicPlain"/>
              <a:tabLst>
                <a:tab pos="156210" algn="l"/>
                <a:tab pos="1539875" algn="l"/>
              </a:tabLst>
            </a:pPr>
            <a:r>
              <a:rPr sz="1800" b="1" dirty="0">
                <a:latin typeface="Georgia"/>
                <a:cs typeface="Georgia"/>
              </a:rPr>
              <a:t>)</a:t>
            </a:r>
            <a:r>
              <a:rPr sz="1800" b="1" spc="-210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L</a:t>
            </a:r>
            <a:r>
              <a:rPr sz="1800" b="1" spc="-229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I</a:t>
            </a:r>
            <a:r>
              <a:rPr sz="1800" b="1" spc="-229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N</a:t>
            </a:r>
            <a:r>
              <a:rPr sz="1800" b="1" spc="-220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E</a:t>
            </a:r>
            <a:r>
              <a:rPr sz="1800" b="1" spc="-22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A</a:t>
            </a:r>
            <a:r>
              <a:rPr sz="1800" b="1" spc="-220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R	P</a:t>
            </a:r>
            <a:r>
              <a:rPr sz="1800" b="1" spc="-21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R</a:t>
            </a:r>
            <a:r>
              <a:rPr sz="1800" b="1" spc="-21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O</a:t>
            </a:r>
            <a:r>
              <a:rPr sz="1800" b="1" spc="-229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P</a:t>
            </a:r>
            <a:r>
              <a:rPr sz="1800" b="1" spc="-210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E</a:t>
            </a:r>
            <a:r>
              <a:rPr sz="1800" b="1" spc="-229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R</a:t>
            </a:r>
            <a:r>
              <a:rPr sz="1800" b="1" spc="-21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T</a:t>
            </a:r>
            <a:r>
              <a:rPr sz="1800" b="1" spc="-229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Y</a:t>
            </a:r>
            <a:endParaRPr sz="1800" dirty="0">
              <a:latin typeface="Georgia"/>
              <a:cs typeface="Georgia"/>
            </a:endParaRPr>
          </a:p>
          <a:p>
            <a:pPr marL="186055" indent="-173990">
              <a:lnSpc>
                <a:spcPct val="100000"/>
              </a:lnSpc>
              <a:spcBef>
                <a:spcPts val="430"/>
              </a:spcBef>
              <a:buAutoNum type="arabicPlain"/>
              <a:tabLst>
                <a:tab pos="186690" algn="l"/>
                <a:tab pos="1311910" algn="l"/>
                <a:tab pos="2897505" algn="l"/>
              </a:tabLst>
            </a:pPr>
            <a:r>
              <a:rPr sz="1800" b="1" dirty="0">
                <a:latin typeface="Georgia"/>
                <a:cs typeface="Georgia"/>
              </a:rPr>
              <a:t>)</a:t>
            </a:r>
            <a:r>
              <a:rPr sz="1800" b="1" spc="-210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F</a:t>
            </a:r>
            <a:r>
              <a:rPr sz="1800" b="1" spc="-229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I</a:t>
            </a:r>
            <a:r>
              <a:rPr sz="1800" b="1" spc="-229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R</a:t>
            </a:r>
            <a:r>
              <a:rPr sz="1800" b="1" spc="-21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S</a:t>
            </a:r>
            <a:r>
              <a:rPr sz="1800" b="1" spc="-21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T	S</a:t>
            </a:r>
            <a:r>
              <a:rPr sz="1800" b="1" spc="-21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H</a:t>
            </a:r>
            <a:r>
              <a:rPr sz="1800" b="1" spc="-23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I</a:t>
            </a:r>
            <a:r>
              <a:rPr sz="1800" b="1" spc="-229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F</a:t>
            </a:r>
            <a:r>
              <a:rPr sz="1800" b="1" spc="-229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T</a:t>
            </a:r>
            <a:r>
              <a:rPr sz="1800" b="1" spc="-229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I</a:t>
            </a:r>
            <a:r>
              <a:rPr sz="1800" b="1" spc="-229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N</a:t>
            </a:r>
            <a:r>
              <a:rPr sz="1800" b="1" spc="-220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G	P</a:t>
            </a:r>
            <a:r>
              <a:rPr sz="1800" b="1" spc="-21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R</a:t>
            </a:r>
            <a:r>
              <a:rPr sz="1800" b="1" spc="-21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O</a:t>
            </a:r>
            <a:r>
              <a:rPr sz="1800" b="1" spc="-23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P</a:t>
            </a:r>
            <a:r>
              <a:rPr sz="1800" b="1" spc="-210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E</a:t>
            </a:r>
            <a:r>
              <a:rPr sz="1800" b="1" spc="-229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R</a:t>
            </a:r>
            <a:r>
              <a:rPr sz="1800" b="1" spc="-21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T</a:t>
            </a:r>
            <a:r>
              <a:rPr sz="1800" b="1" spc="-229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Y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143000" y="762000"/>
            <a:ext cx="70104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7540" marR="5080" indent="-625475">
              <a:lnSpc>
                <a:spcPct val="100000"/>
              </a:lnSpc>
              <a:spcBef>
                <a:spcPts val="100"/>
              </a:spcBef>
            </a:pPr>
            <a:r>
              <a:rPr b="1" spc="-5" dirty="0"/>
              <a:t>Properties of</a:t>
            </a:r>
            <a:r>
              <a:rPr b="1" spc="-65" dirty="0"/>
              <a:t> </a:t>
            </a:r>
            <a:r>
              <a:rPr b="1" spc="-5" dirty="0"/>
              <a:t>Laplace  Transform</a:t>
            </a:r>
            <a:r>
              <a:rPr b="1" spc="5" dirty="0"/>
              <a:t> </a:t>
            </a:r>
            <a:r>
              <a:rPr b="1" dirty="0"/>
              <a:t>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5" t="20357" r="35834" b="17390"/>
          <a:stretch>
            <a:fillRect/>
          </a:stretch>
        </p:blipFill>
        <p:spPr bwMode="auto">
          <a:xfrm>
            <a:off x="0" y="-1905000"/>
            <a:ext cx="9144000" cy="891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0" y="3124200"/>
            <a:ext cx="624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Arial Rounded MT Bold" panose="020F0704030504030204" pitchFamily="34" charset="0"/>
              </a:rPr>
              <a:t>Inverse Laplace</a:t>
            </a:r>
            <a:endParaRPr lang="en-GB" sz="54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187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inverse Laplace transform definition comes as the inverse operation of the Laplace transformation and is mathematically is </a:t>
            </a:r>
            <a:r>
              <a:rPr lang="en-GB" dirty="0" err="1" smtClean="0"/>
              <a:t>writen</a:t>
            </a:r>
            <a:r>
              <a:rPr lang="en-GB" dirty="0" smtClean="0"/>
              <a:t> </a:t>
            </a:r>
            <a:r>
              <a:rPr lang="en-GB" dirty="0"/>
              <a:t>as</a:t>
            </a:r>
            <a:r>
              <a:rPr lang="en-GB" dirty="0" smtClean="0"/>
              <a:t>:</a:t>
            </a:r>
          </a:p>
          <a:p>
            <a:pPr marL="0" indent="0">
              <a:buNone/>
            </a:pPr>
            <a:r>
              <a:rPr lang="en-GB" dirty="0" smtClean="0"/>
              <a:t>                                    f=L</a:t>
            </a:r>
            <a:r>
              <a:rPr lang="en-GB" dirty="0"/>
              <a:t>−1(F).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263605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Laplace and inverse </a:t>
            </a:r>
            <a:r>
              <a:rPr lang="en-US" b="1" dirty="0" err="1" smtClean="0"/>
              <a:t>laplace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lang="en-GB" spc="5" dirty="0">
                <a:latin typeface="Arial" panose="020B0604020202020204" pitchFamily="34" charset="0"/>
                <a:cs typeface="Arial" panose="020B0604020202020204" pitchFamily="34" charset="0"/>
              </a:rPr>
              <a:t>L{f(t)} </a:t>
            </a:r>
            <a:r>
              <a:rPr lang="en-GB" spc="5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f(s</a:t>
            </a:r>
            <a:r>
              <a:rPr lang="en-GB" spc="5" dirty="0">
                <a:latin typeface="Arial" panose="020B0604020202020204" pitchFamily="34" charset="0"/>
                <a:cs typeface="Arial" panose="020B0604020202020204" pitchFamily="34" charset="0"/>
              </a:rPr>
              <a:t>)	</a:t>
            </a:r>
            <a:r>
              <a:rPr lang="en-GB" spc="-10" dirty="0">
                <a:latin typeface="Arial" panose="020B0604020202020204" pitchFamily="34" charset="0"/>
                <a:cs typeface="Arial" panose="020B0604020202020204" pitchFamily="34" charset="0"/>
              </a:rPr>
              <a:t>(Laplace</a:t>
            </a:r>
            <a:r>
              <a:rPr lang="en-GB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Transform)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  <a:tabLst>
                <a:tab pos="1831339" algn="l"/>
                <a:tab pos="3760470" algn="l"/>
              </a:tabLst>
            </a:pPr>
            <a:r>
              <a:rPr lang="en-GB" spc="5" dirty="0">
                <a:latin typeface="Arial" panose="020B0604020202020204" pitchFamily="34" charset="0"/>
                <a:cs typeface="Arial" panose="020B0604020202020204" pitchFamily="34" charset="0"/>
              </a:rPr>
              <a:t>F(t)	L^-1</a:t>
            </a:r>
            <a:r>
              <a:rPr lang="en-GB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{f(s)}	</a:t>
            </a:r>
            <a:r>
              <a:rPr lang="en-GB" spc="-10" dirty="0">
                <a:latin typeface="Arial" panose="020B0604020202020204" pitchFamily="34" charset="0"/>
                <a:cs typeface="Arial" panose="020B0604020202020204" pitchFamily="34" charset="0"/>
              </a:rPr>
              <a:t>(Inverse</a:t>
            </a:r>
            <a:r>
              <a:rPr lang="en-GB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  <a:r>
              <a:rPr lang="en-GB" sz="2000" spc="-5" dirty="0" smtClean="0">
                <a:latin typeface="Georgia"/>
                <a:cs typeface="Georgia"/>
              </a:rPr>
              <a:t>)</a:t>
            </a:r>
            <a:endParaRPr lang="en-GB" sz="2000" dirty="0"/>
          </a:p>
        </p:txBody>
      </p:sp>
      <p:grpSp>
        <p:nvGrpSpPr>
          <p:cNvPr id="4" name="object 6"/>
          <p:cNvGrpSpPr/>
          <p:nvPr/>
        </p:nvGrpSpPr>
        <p:grpSpPr>
          <a:xfrm>
            <a:off x="2438400" y="2743200"/>
            <a:ext cx="501015" cy="628015"/>
            <a:chOff x="1408176" y="1785239"/>
            <a:chExt cx="501015" cy="628015"/>
          </a:xfrm>
        </p:grpSpPr>
        <p:sp>
          <p:nvSpPr>
            <p:cNvPr id="5" name="object 7"/>
            <p:cNvSpPr/>
            <p:nvPr/>
          </p:nvSpPr>
          <p:spPr>
            <a:xfrm>
              <a:off x="1524000" y="1790953"/>
              <a:ext cx="379095" cy="121285"/>
            </a:xfrm>
            <a:custGeom>
              <a:avLst/>
              <a:gdLst/>
              <a:ahLst/>
              <a:cxnLst/>
              <a:rect l="l" t="t" r="r" b="b"/>
              <a:pathLst>
                <a:path w="379094" h="121285">
                  <a:moveTo>
                    <a:pt x="318516" y="0"/>
                  </a:moveTo>
                  <a:lnTo>
                    <a:pt x="318516" y="30225"/>
                  </a:lnTo>
                  <a:lnTo>
                    <a:pt x="0" y="30225"/>
                  </a:lnTo>
                  <a:lnTo>
                    <a:pt x="0" y="90805"/>
                  </a:lnTo>
                  <a:lnTo>
                    <a:pt x="318516" y="90805"/>
                  </a:lnTo>
                  <a:lnTo>
                    <a:pt x="318516" y="121158"/>
                  </a:lnTo>
                  <a:lnTo>
                    <a:pt x="379094" y="60579"/>
                  </a:lnTo>
                  <a:lnTo>
                    <a:pt x="318516" y="0"/>
                  </a:lnTo>
                  <a:close/>
                </a:path>
              </a:pathLst>
            </a:custGeom>
            <a:solidFill>
              <a:srgbClr val="D162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8"/>
            <p:cNvSpPr/>
            <p:nvPr/>
          </p:nvSpPr>
          <p:spPr>
            <a:xfrm>
              <a:off x="1524000" y="1790953"/>
              <a:ext cx="379095" cy="121285"/>
            </a:xfrm>
            <a:custGeom>
              <a:avLst/>
              <a:gdLst/>
              <a:ahLst/>
              <a:cxnLst/>
              <a:rect l="l" t="t" r="r" b="b"/>
              <a:pathLst>
                <a:path w="379094" h="121285">
                  <a:moveTo>
                    <a:pt x="0" y="30225"/>
                  </a:moveTo>
                  <a:lnTo>
                    <a:pt x="318516" y="30225"/>
                  </a:lnTo>
                  <a:lnTo>
                    <a:pt x="318516" y="0"/>
                  </a:lnTo>
                  <a:lnTo>
                    <a:pt x="379094" y="60579"/>
                  </a:lnTo>
                  <a:lnTo>
                    <a:pt x="318516" y="121158"/>
                  </a:lnTo>
                  <a:lnTo>
                    <a:pt x="318516" y="90805"/>
                  </a:lnTo>
                  <a:lnTo>
                    <a:pt x="0" y="90805"/>
                  </a:lnTo>
                  <a:lnTo>
                    <a:pt x="0" y="30225"/>
                  </a:lnTo>
                  <a:close/>
                </a:path>
              </a:pathLst>
            </a:custGeom>
            <a:ln w="11428">
              <a:solidFill>
                <a:srgbClr val="994633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9"/>
            <p:cNvSpPr/>
            <p:nvPr/>
          </p:nvSpPr>
          <p:spPr>
            <a:xfrm>
              <a:off x="1413891" y="2164841"/>
              <a:ext cx="489584" cy="242570"/>
            </a:xfrm>
            <a:custGeom>
              <a:avLst/>
              <a:gdLst/>
              <a:ahLst/>
              <a:cxnLst/>
              <a:rect l="l" t="t" r="r" b="b"/>
              <a:pathLst>
                <a:path w="489585" h="242569">
                  <a:moveTo>
                    <a:pt x="121158" y="0"/>
                  </a:moveTo>
                  <a:lnTo>
                    <a:pt x="0" y="121158"/>
                  </a:lnTo>
                  <a:lnTo>
                    <a:pt x="121158" y="242316"/>
                  </a:lnTo>
                  <a:lnTo>
                    <a:pt x="121158" y="181737"/>
                  </a:lnTo>
                  <a:lnTo>
                    <a:pt x="489203" y="181737"/>
                  </a:lnTo>
                  <a:lnTo>
                    <a:pt x="489203" y="60579"/>
                  </a:lnTo>
                  <a:lnTo>
                    <a:pt x="121158" y="60579"/>
                  </a:lnTo>
                  <a:lnTo>
                    <a:pt x="121158" y="0"/>
                  </a:lnTo>
                  <a:close/>
                </a:path>
              </a:pathLst>
            </a:custGeom>
            <a:solidFill>
              <a:srgbClr val="D162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0"/>
            <p:cNvSpPr/>
            <p:nvPr/>
          </p:nvSpPr>
          <p:spPr>
            <a:xfrm>
              <a:off x="1413891" y="2164841"/>
              <a:ext cx="489584" cy="242570"/>
            </a:xfrm>
            <a:custGeom>
              <a:avLst/>
              <a:gdLst/>
              <a:ahLst/>
              <a:cxnLst/>
              <a:rect l="l" t="t" r="r" b="b"/>
              <a:pathLst>
                <a:path w="489585" h="242569">
                  <a:moveTo>
                    <a:pt x="0" y="121158"/>
                  </a:moveTo>
                  <a:lnTo>
                    <a:pt x="121158" y="0"/>
                  </a:lnTo>
                  <a:lnTo>
                    <a:pt x="121158" y="60579"/>
                  </a:lnTo>
                  <a:lnTo>
                    <a:pt x="489203" y="60579"/>
                  </a:lnTo>
                  <a:lnTo>
                    <a:pt x="489203" y="181737"/>
                  </a:lnTo>
                  <a:lnTo>
                    <a:pt x="121158" y="181737"/>
                  </a:lnTo>
                  <a:lnTo>
                    <a:pt x="121158" y="242316"/>
                  </a:lnTo>
                  <a:lnTo>
                    <a:pt x="0" y="121158"/>
                  </a:lnTo>
                  <a:close/>
                </a:path>
              </a:pathLst>
            </a:custGeom>
            <a:ln w="11428">
              <a:solidFill>
                <a:srgbClr val="994633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179407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70</TotalTime>
  <Words>317</Words>
  <Application>Microsoft Office PowerPoint</Application>
  <PresentationFormat>On-screen Show (4:3)</PresentationFormat>
  <Paragraphs>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Arial Rounded MT Bold</vt:lpstr>
      <vt:lpstr>Bahnschrift</vt:lpstr>
      <vt:lpstr>Garamond</vt:lpstr>
      <vt:lpstr>Georgia</vt:lpstr>
      <vt:lpstr>Organic</vt:lpstr>
      <vt:lpstr>PowerPoint Presentation</vt:lpstr>
      <vt:lpstr>Laplace Transform :</vt:lpstr>
      <vt:lpstr>Why called Laplace transform</vt:lpstr>
      <vt:lpstr>Laplace Transform</vt:lpstr>
      <vt:lpstr>Laplace Transform</vt:lpstr>
      <vt:lpstr>Properties of Laplace  Transform :</vt:lpstr>
      <vt:lpstr>PowerPoint Presentation</vt:lpstr>
      <vt:lpstr>Definition</vt:lpstr>
      <vt:lpstr>Laplace and inverse laplace</vt:lpstr>
      <vt:lpstr>Table of formulas</vt:lpstr>
      <vt:lpstr>The Laplace transform and technology </vt:lpstr>
      <vt:lpstr>PowerPoint Presentation</vt:lpstr>
      <vt:lpstr>Differential Equation</vt:lpstr>
      <vt:lpstr>PowerPoint Presentation</vt:lpstr>
      <vt:lpstr>Ordinary Differential Equation</vt:lpstr>
      <vt:lpstr>Partial Differential Equation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 HUMSFAR</dc:creator>
  <cp:lastModifiedBy>Windows User</cp:lastModifiedBy>
  <cp:revision>9</cp:revision>
  <dcterms:created xsi:type="dcterms:W3CDTF">2022-01-01T18:17:16Z</dcterms:created>
  <dcterms:modified xsi:type="dcterms:W3CDTF">2022-01-01T19:27:44Z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2021-12-29T00:00:00Z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2022-01-01T00:00:00Z</vt:filetime>
  </property>
</Properties>
</file>