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5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EBE691-1686-4150-9CF4-6CFD663C04EC}" v="699" dt="2024-02-12T09:27:59.885"/>
    <p1510:client id="{383ACA59-E03B-47AF-89ED-782D8318AED6}" v="40" dt="2024-02-12T09:39:59.222"/>
    <p1510:client id="{4440DD05-9559-4795-94F2-1E9C886F4C82}" v="14" dt="2024-02-12T15:53:06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282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3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2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9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632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0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2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5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0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4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8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6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2" r:id="rId6"/>
    <p:sldLayoutId id="2147483838" r:id="rId7"/>
    <p:sldLayoutId id="2147483839" r:id="rId8"/>
    <p:sldLayoutId id="2147483840" r:id="rId9"/>
    <p:sldLayoutId id="2147483841" r:id="rId10"/>
    <p:sldLayoutId id="214748384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56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3679" y="723900"/>
            <a:ext cx="4614421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4083720" cy="2267193"/>
          </a:xfrm>
        </p:spPr>
        <p:txBody>
          <a:bodyPr>
            <a:normAutofit/>
          </a:bodyPr>
          <a:lstStyle/>
          <a:p>
            <a:r>
              <a:rPr lang="es-ES" sz="2000" err="1"/>
              <a:t>Ángel,binwei,daniel,jaime,alexandru</a:t>
            </a:r>
            <a:endParaRPr lang="es-ES" sz="2000"/>
          </a:p>
        </p:txBody>
      </p:sp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E530B93-BDB2-A954-EED0-32ED2963B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6" r="11767" b="1"/>
          <a:stretch/>
        </p:blipFill>
        <p:spPr>
          <a:xfrm>
            <a:off x="996955" y="723900"/>
            <a:ext cx="4825991" cy="5429236"/>
          </a:xfrm>
          <a:prstGeom prst="rect">
            <a:avLst/>
          </a:prstGeom>
        </p:spPr>
      </p:pic>
      <p:grpSp>
        <p:nvGrpSpPr>
          <p:cNvPr id="80" name="Group 60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71114"/>
            <a:ext cx="867485" cy="115439"/>
            <a:chOff x="8910933" y="1861308"/>
            <a:chExt cx="867485" cy="11543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07271E9-21F4-400B-84B6-052EAFCFE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E3D78ED-34B7-4F8E-8377-994DCAD3C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64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Fondo de tecnología de bloques y redes azules">
            <a:extLst>
              <a:ext uri="{FF2B5EF4-FFF2-40B4-BE49-F238E27FC236}">
                <a16:creationId xmlns:a16="http://schemas.microsoft.com/office/drawing/2014/main" id="{C0665740-BF80-35DC-B395-DD42D759C0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613"/>
          <a:stretch/>
        </p:blipFill>
        <p:spPr>
          <a:xfrm>
            <a:off x="20" y="10"/>
            <a:ext cx="12191979" cy="686963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86B2D9-0947-4686-5CE2-C34B1A491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785" y="723900"/>
            <a:ext cx="8718430" cy="1288489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cap="all" spc="39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42C94A-C897-F043-01A9-9F740B0D9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1962" y="2161903"/>
            <a:ext cx="6907138" cy="3809418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1-Arquitectura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2-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Infraestructura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3- 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Elección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de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Tecnologías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para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el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Modelo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de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Datos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4-Análisis 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Tecnológico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5-Esrimación de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Gastos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1527245-C5C2-4BD3-8317-C4D6D7A10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49932"/>
            <a:ext cx="867485" cy="115439"/>
            <a:chOff x="8910933" y="1861308"/>
            <a:chExt cx="867485" cy="11543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3BA463-C04F-4127-9100-1F376E51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1FD6DA6-F7BC-4426-8465-928C4EC4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9A28AE3-3C29-44E4-80A5-C2937F8E7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6145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BDF3AE7-B4C2-0913-4B82-1295FA66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581" y="1398850"/>
            <a:ext cx="3698869" cy="14705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200" kern="1200" cap="all" spc="390" baseline="0" dirty="0">
                <a:latin typeface="+mj-lt"/>
                <a:ea typeface="+mj-ea"/>
                <a:cs typeface="+mj-cs"/>
              </a:rPr>
              <a:t>Arquitectura</a:t>
            </a:r>
            <a:endParaRPr lang="en-US" sz="2200" kern="1200" cap="all" spc="390" baseline="0" dirty="0">
              <a:latin typeface="+mj-lt"/>
            </a:endParaRP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DA166625-3B1A-D9E1-015B-FFFF724C8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4438" y="1440123"/>
            <a:ext cx="7118508" cy="387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949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iblioteca pública desenfocada abstracta con estanterías">
            <a:extLst>
              <a:ext uri="{FF2B5EF4-FFF2-40B4-BE49-F238E27FC236}">
                <a16:creationId xmlns:a16="http://schemas.microsoft.com/office/drawing/2014/main" id="{71220F44-7788-AB25-A284-385112068E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771" b="129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85AEFF94-0E7F-40D2-BB64-2466E9D66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705" y="159026"/>
            <a:ext cx="11870161" cy="6542788"/>
          </a:xfrm>
          <a:prstGeom prst="rect">
            <a:avLst/>
          </a:pr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84A7EC-D935-9F2D-4024-3C57F4EC4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597" y="584994"/>
            <a:ext cx="7708806" cy="36838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800" cap="all" spc="390" dirty="0" err="1">
                <a:ea typeface="+mj-lt"/>
                <a:cs typeface="+mj-lt"/>
              </a:rPr>
              <a:t>Infraestructura</a:t>
            </a:r>
            <a:endParaRPr lang="es-ES" dirty="0" err="1">
              <a:ea typeface="+mj-ea"/>
              <a:cs typeface="+mj-cs"/>
            </a:endParaRPr>
          </a:p>
        </p:txBody>
      </p:sp>
      <p:pic>
        <p:nvPicPr>
          <p:cNvPr id="4" name="Marcador de contenido 3" descr="Diagrama&#10;&#10;Descripción generada automáticamente">
            <a:extLst>
              <a:ext uri="{FF2B5EF4-FFF2-40B4-BE49-F238E27FC236}">
                <a16:creationId xmlns:a16="http://schemas.microsoft.com/office/drawing/2014/main" id="{90FEF709-5D27-A26D-AB03-79F2A3266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58701" y="1239363"/>
            <a:ext cx="3862692" cy="4817267"/>
          </a:xfrm>
        </p:spPr>
      </p:pic>
    </p:spTree>
    <p:extLst>
      <p:ext uri="{BB962C8B-B14F-4D97-AF65-F5344CB8AC3E}">
        <p14:creationId xmlns:p14="http://schemas.microsoft.com/office/powerpoint/2010/main" val="300312514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Diagrama&#10;&#10;Descripción generada automáticamente">
            <a:extLst>
              <a:ext uri="{FF2B5EF4-FFF2-40B4-BE49-F238E27FC236}">
                <a16:creationId xmlns:a16="http://schemas.microsoft.com/office/drawing/2014/main" id="{6026B8C2-49A7-A370-180A-B15242108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8886" y="172267"/>
            <a:ext cx="8796290" cy="6686549"/>
          </a:xfrm>
        </p:spPr>
      </p:pic>
    </p:spTree>
    <p:extLst>
      <p:ext uri="{BB962C8B-B14F-4D97-AF65-F5344CB8AC3E}">
        <p14:creationId xmlns:p14="http://schemas.microsoft.com/office/powerpoint/2010/main" val="420937101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620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081" y="159026"/>
            <a:ext cx="7313839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D325F7-0F22-03FB-9ADC-646E5B50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26" y="723901"/>
            <a:ext cx="5465148" cy="1288884"/>
          </a:xfrm>
        </p:spPr>
        <p:txBody>
          <a:bodyPr anchor="b">
            <a:normAutofit/>
          </a:bodyPr>
          <a:lstStyle/>
          <a:p>
            <a:pPr algn="ctr"/>
            <a:r>
              <a:rPr lang="es-ES">
                <a:ea typeface="+mj-lt"/>
                <a:cs typeface="+mj-lt"/>
              </a:rPr>
              <a:t>Elección de Tecnologías para el Modelo de Datos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4039F0-FF38-46EC-2713-CE028CBCC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52" y="2542046"/>
            <a:ext cx="6179523" cy="342332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s-ES" dirty="0">
                <a:ea typeface="+mn-lt"/>
                <a:cs typeface="+mn-lt"/>
              </a:rPr>
              <a:t>Modelo relacional: Hemos utilizado modelo relacional para los pedidos y líneas de pedido. </a:t>
            </a:r>
            <a:endParaRPr lang="es-ES" dirty="0"/>
          </a:p>
          <a:p>
            <a:pPr algn="just">
              <a:lnSpc>
                <a:spcPct val="100000"/>
              </a:lnSpc>
            </a:pPr>
            <a:r>
              <a:rPr lang="es-ES" dirty="0">
                <a:ea typeface="+mn-lt"/>
                <a:cs typeface="+mn-lt"/>
              </a:rPr>
              <a:t>SQL: Para el resto de entidades, hemos utilizado SQL.</a:t>
            </a:r>
          </a:p>
          <a:p>
            <a:pPr algn="just">
              <a:lnSpc>
                <a:spcPct val="100000"/>
              </a:lnSpc>
            </a:pPr>
            <a:r>
              <a:rPr lang="es-ES" dirty="0">
                <a:ea typeface="+mn-lt"/>
                <a:cs typeface="+mn-lt"/>
              </a:rPr>
              <a:t>    Modelo Relacional para Pedidos y Líneas de Pedido:  </a:t>
            </a:r>
          </a:p>
          <a:p>
            <a:pPr algn="just">
              <a:lnSpc>
                <a:spcPct val="100000"/>
              </a:lnSpc>
            </a:pPr>
            <a:r>
              <a:rPr lang="es-ES" dirty="0"/>
              <a:t>          -</a:t>
            </a:r>
            <a:r>
              <a:rPr lang="es-ES" dirty="0">
                <a:ea typeface="+mn-lt"/>
                <a:cs typeface="+mn-lt"/>
              </a:rPr>
              <a:t>Relaciones Complejas.</a:t>
            </a:r>
          </a:p>
          <a:p>
            <a:pPr algn="just">
              <a:lnSpc>
                <a:spcPct val="100000"/>
              </a:lnSpc>
            </a:pPr>
            <a:r>
              <a:rPr lang="es-ES" dirty="0"/>
              <a:t>          -</a:t>
            </a:r>
            <a:r>
              <a:rPr lang="es-ES" dirty="0">
                <a:ea typeface="+mn-lt"/>
                <a:cs typeface="+mn-lt"/>
              </a:rPr>
              <a:t>Consistencia y Normalización.</a:t>
            </a:r>
          </a:p>
          <a:p>
            <a:pPr algn="just">
              <a:lnSpc>
                <a:spcPct val="100000"/>
              </a:lnSpc>
            </a:pPr>
            <a:r>
              <a:rPr lang="es-ES" dirty="0">
                <a:ea typeface="+mn-lt"/>
                <a:cs typeface="+mn-lt"/>
              </a:rPr>
              <a:t>    SQL para el Resto de Entidades:</a:t>
            </a:r>
          </a:p>
          <a:p>
            <a:pPr algn="just">
              <a:lnSpc>
                <a:spcPct val="100000"/>
              </a:lnSpc>
            </a:pPr>
            <a:r>
              <a:rPr lang="es-ES" dirty="0">
                <a:ea typeface="+mn-lt"/>
                <a:cs typeface="+mn-lt"/>
              </a:rPr>
              <a:t>          -Versatilidad y Escalabilidad.</a:t>
            </a:r>
          </a:p>
          <a:p>
            <a:pPr algn="just">
              <a:lnSpc>
                <a:spcPct val="100000"/>
              </a:lnSpc>
            </a:pPr>
            <a:r>
              <a:rPr lang="es-ES" dirty="0">
                <a:ea typeface="+mn-lt"/>
                <a:cs typeface="+mn-lt"/>
              </a:rPr>
              <a:t>          -Consulta y Manipulación de Datos:</a:t>
            </a:r>
          </a:p>
        </p:txBody>
      </p:sp>
      <p:pic>
        <p:nvPicPr>
          <p:cNvPr id="5" name="Picture 4" descr="Vista superior de cubos conectados con líneas negras">
            <a:extLst>
              <a:ext uri="{FF2B5EF4-FFF2-40B4-BE49-F238E27FC236}">
                <a16:creationId xmlns:a16="http://schemas.microsoft.com/office/drawing/2014/main" id="{03F4EEAC-8E42-5FEB-4338-77F6CD90BB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30143" r="19857"/>
          <a:stretch/>
        </p:blipFill>
        <p:spPr>
          <a:xfrm>
            <a:off x="7620000" y="10"/>
            <a:ext cx="4572000" cy="685799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73091F1-AA5A-47C6-9502-D5870A72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76258" y="2320171"/>
            <a:ext cx="867485" cy="115439"/>
            <a:chOff x="8910933" y="1861308"/>
            <a:chExt cx="867485" cy="11543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085C4F7-6E91-4DF6-BB01-A46132BC3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5476588-B9AD-4662-A085-8E4D91493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CDB34B3-D348-476E-BE7F-1139370F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829939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69D3-1A68-8C73-4B02-FB2992F2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cap="all" dirty="0">
                <a:ea typeface="+mj-lt"/>
                <a:cs typeface="+mj-lt"/>
              </a:rPr>
              <a:t>ANÁLISIS TECNOLÓGICO </a:t>
            </a:r>
            <a:endParaRPr lang="es-ES" sz="2800" dirty="0">
              <a:solidFill>
                <a:srgbClr val="000000"/>
              </a:solidFill>
              <a:ea typeface="+mj-lt"/>
              <a:cs typeface="+mj-lt"/>
            </a:endParaRPr>
          </a:p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8E0008-A3CC-D636-B9A7-47CBFB9FA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5400" y="1384901"/>
            <a:ext cx="4849036" cy="814387"/>
          </a:xfrm>
        </p:spPr>
        <p:txBody>
          <a:bodyPr/>
          <a:lstStyle/>
          <a:p>
            <a:r>
              <a:rPr lang="es-ES" dirty="0" err="1">
                <a:ea typeface="+mn-lt"/>
                <a:cs typeface="+mn-lt"/>
              </a:rPr>
              <a:t>Postgre</a:t>
            </a:r>
            <a:r>
              <a:rPr lang="es-ES" dirty="0">
                <a:ea typeface="+mn-lt"/>
                <a:cs typeface="+mn-lt"/>
              </a:rPr>
              <a:t> SQL: 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741E9B-3B2B-9968-B3BD-6AB67FC44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7146" y="2720703"/>
            <a:ext cx="4849036" cy="35149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Integridad y Confiabilidad</a:t>
            </a:r>
            <a:endParaRPr lang="es-ES"/>
          </a:p>
          <a:p>
            <a:pPr marL="342900" indent="-342900">
              <a:buFont typeface="Arial"/>
              <a:buChar char="•"/>
            </a:pPr>
            <a:endParaRPr lang="es-ES" dirty="0"/>
          </a:p>
          <a:p>
            <a:pPr marL="342900" indent="-342900"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Modelo Relacional Potente:</a:t>
            </a:r>
          </a:p>
          <a:p>
            <a:pPr marL="342900" indent="-342900">
              <a:buFont typeface="Arial"/>
              <a:buChar char="•"/>
            </a:pPr>
            <a:endParaRPr lang="es-ES" dirty="0"/>
          </a:p>
          <a:p>
            <a:pPr marL="342900" indent="-342900"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Soporte para Transacciones Complejas: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228AE04-6838-302D-AFA3-E69AE5294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2483" y="1384902"/>
            <a:ext cx="4904585" cy="814387"/>
          </a:xfrm>
        </p:spPr>
        <p:txBody>
          <a:bodyPr/>
          <a:lstStyle/>
          <a:p>
            <a:r>
              <a:rPr lang="es-ES" dirty="0">
                <a:ea typeface="+mn-lt"/>
                <a:cs typeface="+mn-lt"/>
              </a:rPr>
              <a:t>MongoDB: 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8DE8BAB-B5EB-C861-B7AF-DE42210F2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5511803" cy="35149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Flexibilidad en el Esquema: </a:t>
            </a:r>
            <a:endParaRPr lang="es-ES" dirty="0"/>
          </a:p>
          <a:p>
            <a:pPr marL="342900" indent="-342900">
              <a:buFont typeface="Arial"/>
              <a:buChar char="•"/>
            </a:pPr>
            <a:endParaRPr lang="es-ES" dirty="0"/>
          </a:p>
          <a:p>
            <a:pPr marL="342900" indent="-342900"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Escalabilidad Horizontal:</a:t>
            </a:r>
          </a:p>
          <a:p>
            <a:pPr marL="342900" indent="-342900">
              <a:buFont typeface="Arial"/>
              <a:buChar char="•"/>
            </a:pPr>
            <a:endParaRPr lang="es-ES" dirty="0"/>
          </a:p>
          <a:p>
            <a:pPr marL="342900" indent="-342900"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Velocidad en Operaciones de Lectura/Escritura:</a:t>
            </a:r>
          </a:p>
        </p:txBody>
      </p:sp>
    </p:spTree>
    <p:extLst>
      <p:ext uri="{BB962C8B-B14F-4D97-AF65-F5344CB8AC3E}">
        <p14:creationId xmlns:p14="http://schemas.microsoft.com/office/powerpoint/2010/main" val="299565697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836B37-4442-4C08-9C5E-44F6C1D46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ESTIMACIÓN DE GASTOS </a:t>
            </a:r>
            <a:r>
              <a:rPr lang="en-US" dirty="0">
                <a:solidFill>
                  <a:srgbClr val="2C2830"/>
                </a:solidFill>
                <a:ea typeface="+mj-lt"/>
                <a:cs typeface="+mj-lt"/>
              </a:rPr>
              <a:t>5.128</a:t>
            </a:r>
            <a:r>
              <a:rPr lang="en-US" dirty="0">
                <a:ea typeface="+mj-lt"/>
                <a:cs typeface="+mj-lt"/>
              </a:rPr>
              <a:t>€</a:t>
            </a:r>
            <a:endParaRPr lang="en-US" dirty="0"/>
          </a:p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B897A3-A8C3-1965-35A4-FD7E3D552F00}"/>
              </a:ext>
            </a:extLst>
          </p:cNvPr>
          <p:cNvSpPr>
            <a:spLocks/>
          </p:cNvSpPr>
          <p:nvPr/>
        </p:nvSpPr>
        <p:spPr>
          <a:xfrm>
            <a:off x="515633" y="2749258"/>
            <a:ext cx="5504436" cy="33381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 defTabSz="758952">
              <a:spcBef>
                <a:spcPts val="1000"/>
              </a:spcBef>
            </a:pPr>
            <a:r>
              <a:rPr lang="en-US" sz="2000" dirty="0">
                <a:latin typeface="Bembo"/>
                <a:cs typeface="Segoe UI"/>
              </a:rPr>
              <a:t>-Mano de Obra </a:t>
            </a:r>
            <a:endParaRPr lang="es-ES" sz="2000" dirty="0">
              <a:solidFill>
                <a:srgbClr val="808080"/>
              </a:solidFill>
              <a:latin typeface="Bembo"/>
              <a:cs typeface="Segoe UI"/>
            </a:endParaRPr>
          </a:p>
          <a:p>
            <a:pPr algn="just" defTabSz="758952">
              <a:spcBef>
                <a:spcPts val="1000"/>
              </a:spcBef>
            </a:pPr>
            <a:r>
              <a:rPr lang="en-US" sz="2000" dirty="0">
                <a:latin typeface="Bembo"/>
                <a:cs typeface="Segoe UI"/>
              </a:rPr>
              <a:t>  </a:t>
            </a:r>
            <a:r>
              <a:rPr lang="en-US" sz="2000" dirty="0">
                <a:solidFill>
                  <a:srgbClr val="002060"/>
                </a:solidFill>
                <a:latin typeface="Bembo"/>
                <a:cs typeface="Segoe UI"/>
              </a:rPr>
              <a:t> </a:t>
            </a:r>
            <a:r>
              <a:rPr lang="en-US" sz="2000" dirty="0">
                <a:latin typeface="Bembo"/>
                <a:cs typeface="Segoe UI"/>
              </a:rPr>
              <a:t> 5</a:t>
            </a:r>
            <a:r>
              <a:rPr lang="es-ES" sz="2000" dirty="0">
                <a:latin typeface="Bembo"/>
                <a:cs typeface="Segoe UI"/>
              </a:rPr>
              <a:t> programadores.</a:t>
            </a:r>
            <a:endParaRPr lang="en-US" sz="2000" dirty="0">
              <a:solidFill>
                <a:srgbClr val="808080"/>
              </a:solidFill>
              <a:latin typeface="Bembo"/>
              <a:cs typeface="Segoe UI"/>
            </a:endParaRPr>
          </a:p>
          <a:p>
            <a:pPr algn="just" defTabSz="758952">
              <a:spcBef>
                <a:spcPts val="1000"/>
              </a:spcBef>
            </a:pPr>
            <a:r>
              <a:rPr lang="es-ES" sz="2000" dirty="0">
                <a:latin typeface="Bembo"/>
                <a:cs typeface="Segoe UI"/>
              </a:rPr>
              <a:t>     Costo Estimado de Mano de Obra: 5050€</a:t>
            </a:r>
            <a:endParaRPr lang="es-ES" sz="2000" dirty="0">
              <a:cs typeface="Segoe UI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0F3323-90F1-863E-316F-A3C9C29DBCB6}"/>
              </a:ext>
            </a:extLst>
          </p:cNvPr>
          <p:cNvSpPr>
            <a:spLocks/>
          </p:cNvSpPr>
          <p:nvPr/>
        </p:nvSpPr>
        <p:spPr>
          <a:xfrm>
            <a:off x="6171931" y="2749258"/>
            <a:ext cx="5492530" cy="36834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758952">
              <a:spcAft>
                <a:spcPts val="600"/>
              </a:spcAft>
            </a:pPr>
            <a:r>
              <a:rPr lang="es-ES" sz="2000" dirty="0"/>
              <a:t>-</a:t>
            </a:r>
            <a:r>
              <a:rPr lang="es-ES" sz="2000" dirty="0" err="1"/>
              <a:t>Infraestrucuta</a:t>
            </a:r>
            <a:r>
              <a:rPr lang="es-ES" sz="2000" dirty="0"/>
              <a:t> </a:t>
            </a:r>
            <a:r>
              <a:rPr lang="es-ES" sz="1400" dirty="0">
                <a:latin typeface="Calibri"/>
                <a:cs typeface="Calibri"/>
              </a:rPr>
              <a:t>AWS</a:t>
            </a:r>
            <a:endParaRPr lang="es-ES" sz="2000" dirty="0"/>
          </a:p>
          <a:p>
            <a:pPr defTabSz="758952">
              <a:spcAft>
                <a:spcPts val="600"/>
              </a:spcAft>
            </a:pPr>
            <a:r>
              <a:rPr lang="es-ES" sz="2000" dirty="0">
                <a:latin typeface="Bembo"/>
                <a:cs typeface="Calibri"/>
              </a:rPr>
              <a:t>Servidor:</a:t>
            </a:r>
          </a:p>
          <a:p>
            <a:pPr defTabSz="758952">
              <a:spcAft>
                <a:spcPts val="600"/>
              </a:spcAft>
            </a:pPr>
            <a:r>
              <a:rPr lang="es-ES" sz="2000" dirty="0">
                <a:latin typeface="Bembo"/>
                <a:cs typeface="Calibri"/>
              </a:rPr>
              <a:t>Tipo: T2.Medium</a:t>
            </a:r>
          </a:p>
          <a:p>
            <a:pPr defTabSz="758952">
              <a:spcAft>
                <a:spcPts val="600"/>
              </a:spcAft>
            </a:pPr>
            <a:r>
              <a:rPr lang="es-ES" sz="2000" dirty="0" err="1">
                <a:latin typeface="Bembo"/>
                <a:cs typeface="Calibri"/>
              </a:rPr>
              <a:t>vCPUs</a:t>
            </a:r>
            <a:r>
              <a:rPr lang="es-ES" sz="2000" dirty="0">
                <a:latin typeface="Bembo"/>
                <a:cs typeface="Calibri"/>
              </a:rPr>
              <a:t>: 2</a:t>
            </a:r>
          </a:p>
          <a:p>
            <a:pPr defTabSz="758952">
              <a:spcAft>
                <a:spcPts val="600"/>
              </a:spcAft>
            </a:pPr>
            <a:r>
              <a:rPr lang="es-ES" sz="2000" dirty="0">
                <a:latin typeface="Bembo"/>
                <a:cs typeface="Calibri"/>
              </a:rPr>
              <a:t>Memoria: 4 GiB</a:t>
            </a:r>
          </a:p>
          <a:p>
            <a:pPr defTabSz="758952">
              <a:spcAft>
                <a:spcPts val="600"/>
              </a:spcAft>
            </a:pPr>
            <a:endParaRPr lang="es-ES" sz="2000" dirty="0">
              <a:latin typeface="Bembo"/>
              <a:cs typeface="Calibri"/>
            </a:endParaRPr>
          </a:p>
          <a:p>
            <a:pPr defTabSz="758952">
              <a:spcAft>
                <a:spcPts val="600"/>
              </a:spcAft>
            </a:pPr>
            <a:r>
              <a:rPr lang="es-ES" sz="2000" dirty="0">
                <a:latin typeface="Bembo"/>
                <a:cs typeface="Calibri"/>
              </a:rPr>
              <a:t>Costo mensual: 37.71 €(servidor) + 0.01 €(red) + $0.05 (almacenamiento adicional) + 38.20 €(base de datos) = 75.97€</a:t>
            </a:r>
          </a:p>
        </p:txBody>
      </p:sp>
    </p:spTree>
    <p:extLst>
      <p:ext uri="{BB962C8B-B14F-4D97-AF65-F5344CB8AC3E}">
        <p14:creationId xmlns:p14="http://schemas.microsoft.com/office/powerpoint/2010/main" val="375338142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AdornVTI</vt:lpstr>
      <vt:lpstr>Ángel,binwei,daniel,jaime,alexandru</vt:lpstr>
      <vt:lpstr>Índice</vt:lpstr>
      <vt:lpstr>Arquitectura</vt:lpstr>
      <vt:lpstr>Infraestructura</vt:lpstr>
      <vt:lpstr>Presentación de PowerPoint</vt:lpstr>
      <vt:lpstr>Elección de Tecnologías para el Modelo de Datos</vt:lpstr>
      <vt:lpstr>ANÁLISIS TECNOLÓGICO  </vt:lpstr>
      <vt:lpstr>ESTIMACIÓN DE GASTOS 5.128€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404</cp:revision>
  <dcterms:created xsi:type="dcterms:W3CDTF">2024-02-11T16:09:22Z</dcterms:created>
  <dcterms:modified xsi:type="dcterms:W3CDTF">2024-02-12T15:53:17Z</dcterms:modified>
</cp:coreProperties>
</file>