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E691-1686-4150-9CF4-6CFD663C04EC}" v="699" dt="2024-02-12T09:27:59.885"/>
    <p1510:client id="{383ACA59-E03B-47AF-89ED-782D8318AED6}" v="40" dt="2024-02-12T09:39:5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8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3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4083720" cy="2267193"/>
          </a:xfrm>
        </p:spPr>
        <p:txBody>
          <a:bodyPr>
            <a:normAutofit/>
          </a:bodyPr>
          <a:lstStyle/>
          <a:p>
            <a:r>
              <a:rPr lang="es-ES" sz="2000" err="1"/>
              <a:t>Ángel,binwei,daniel,jaime,alexandru</a:t>
            </a:r>
            <a:endParaRPr lang="es-ES" sz="2000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530B93-BDB2-A954-EED0-32ED2963B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" r="11767" b="1"/>
          <a:stretch/>
        </p:blipFill>
        <p:spPr>
          <a:xfrm>
            <a:off x="996955" y="723900"/>
            <a:ext cx="4825991" cy="5429236"/>
          </a:xfrm>
          <a:prstGeom prst="rect">
            <a:avLst/>
          </a:prstGeom>
        </p:spPr>
      </p:pic>
      <p:grpSp>
        <p:nvGrpSpPr>
          <p:cNvPr id="80" name="Group 6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Fondo de tecnología de bloques y redes azules">
            <a:extLst>
              <a:ext uri="{FF2B5EF4-FFF2-40B4-BE49-F238E27FC236}">
                <a16:creationId xmlns:a16="http://schemas.microsoft.com/office/drawing/2014/main" id="{C0665740-BF80-35DC-B395-DD42D759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13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86B2D9-0947-4686-5CE2-C34B1A49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cap="all" spc="39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2C94A-C897-F043-01A9-9F740B0D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62" y="2161903"/>
            <a:ext cx="6907138" cy="3809418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1-Arquitectura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2-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Infraestructura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3-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Elección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Tecnologías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4-Análisis 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Tecnológico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5-Estimación de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Gastos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14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DF3AE7-B4C2-0913-4B82-1295FA6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1" y="1398850"/>
            <a:ext cx="3698869" cy="1470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90" baseline="0" dirty="0">
                <a:latin typeface="+mj-lt"/>
                <a:ea typeface="+mj-ea"/>
                <a:cs typeface="+mj-cs"/>
              </a:rPr>
              <a:t>Arquitectura</a:t>
            </a:r>
            <a:endParaRPr lang="en-US" sz="2200" kern="1200" cap="all" spc="390" baseline="0" dirty="0">
              <a:latin typeface="+mj-lt"/>
            </a:endParaRP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A166625-3B1A-D9E1-015B-FFFF724C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38" y="1440123"/>
            <a:ext cx="7118508" cy="3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blioteca pública desenfocada abstracta con estanterías">
            <a:extLst>
              <a:ext uri="{FF2B5EF4-FFF2-40B4-BE49-F238E27FC236}">
                <a16:creationId xmlns:a16="http://schemas.microsoft.com/office/drawing/2014/main" id="{71220F44-7788-AB25-A284-38511206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71" b="129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4A7EC-D935-9F2D-4024-3C57F4EC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97" y="584994"/>
            <a:ext cx="7708806" cy="368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cap="all" spc="390" dirty="0" err="1">
                <a:ea typeface="+mj-lt"/>
                <a:cs typeface="+mj-lt"/>
              </a:rPr>
              <a:t>Infraestructura</a:t>
            </a:r>
            <a:endParaRPr lang="es-ES" dirty="0" err="1">
              <a:ea typeface="+mj-ea"/>
              <a:cs typeface="+mj-cs"/>
            </a:endParaRP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90FEF709-5D27-A26D-AB03-79F2A326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7966" y="1239364"/>
            <a:ext cx="3079148" cy="4611472"/>
          </a:xfrm>
        </p:spPr>
      </p:pic>
    </p:spTree>
    <p:extLst>
      <p:ext uri="{BB962C8B-B14F-4D97-AF65-F5344CB8AC3E}">
        <p14:creationId xmlns:p14="http://schemas.microsoft.com/office/powerpoint/2010/main" val="3003125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6026B8C2-49A7-A370-180A-B15242108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86" y="172267"/>
            <a:ext cx="8796290" cy="6686549"/>
          </a:xfrm>
        </p:spPr>
      </p:pic>
    </p:spTree>
    <p:extLst>
      <p:ext uri="{BB962C8B-B14F-4D97-AF65-F5344CB8AC3E}">
        <p14:creationId xmlns:p14="http://schemas.microsoft.com/office/powerpoint/2010/main" val="42093710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325F7-0F22-03FB-9ADC-646E5B50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s-ES">
                <a:ea typeface="+mj-lt"/>
                <a:cs typeface="+mj-lt"/>
              </a:rPr>
              <a:t>Elección de Tecnologías para el Modelo de Datos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039F0-FF38-46EC-2713-CE028CBC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2" y="2542046"/>
            <a:ext cx="6179523" cy="34233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Modelo relacional: Hemos utilizado modelo relacional para los pedidos y líneas de pedido. </a:t>
            </a: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SQL: Para el resto de las entidades, hemos utilizado SQL.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Modelo Relacional para Pedidos y Líneas de Pedido:  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Relaciones Complejas.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          -</a:t>
            </a:r>
            <a:r>
              <a:rPr lang="es-ES" dirty="0">
                <a:ea typeface="+mn-lt"/>
                <a:cs typeface="+mn-lt"/>
              </a:rPr>
              <a:t>Consistencia y Normalización.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 SQL para el Resto de las entidades: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-Versatilidad y Escalabilidad.</a:t>
            </a:r>
          </a:p>
          <a:p>
            <a:pPr algn="just">
              <a:lnSpc>
                <a:spcPct val="100000"/>
              </a:lnSpc>
            </a:pPr>
            <a:r>
              <a:rPr lang="es-ES" dirty="0">
                <a:ea typeface="+mn-lt"/>
                <a:cs typeface="+mn-lt"/>
              </a:rPr>
              <a:t>          -Consulta y Manipulación de Datos: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03F4EEAC-8E42-5FEB-4338-77F6CD90B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143" r="19857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2993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69D3-1A68-8C73-4B02-FB2992F2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cap="all" dirty="0">
                <a:ea typeface="+mj-lt"/>
                <a:cs typeface="+mj-lt"/>
              </a:rPr>
              <a:t>ANÁLISIS TECNOLÓGICO </a:t>
            </a:r>
            <a:endParaRPr lang="es-ES" sz="280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E0008-A3CC-D636-B9A7-47CBFB9F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400" y="1384901"/>
            <a:ext cx="4849036" cy="814387"/>
          </a:xfrm>
        </p:spPr>
        <p:txBody>
          <a:bodyPr/>
          <a:lstStyle/>
          <a:p>
            <a:r>
              <a:rPr lang="es-ES" dirty="0" err="1">
                <a:ea typeface="+mn-lt"/>
                <a:cs typeface="+mn-lt"/>
              </a:rPr>
              <a:t>Postgre</a:t>
            </a:r>
            <a:r>
              <a:rPr lang="es-ES" dirty="0">
                <a:ea typeface="+mn-lt"/>
                <a:cs typeface="+mn-lt"/>
              </a:rPr>
              <a:t> SQL: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41E9B-3B2B-9968-B3BD-6AB67FC44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Integridad y Confiabilidad</a:t>
            </a:r>
            <a:endParaRPr lang="es-ES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Modelo Relacional Potente: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Soporte para Transacciones Complejas: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8AE04-6838-302D-AFA3-E69AE5294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2483" y="1384902"/>
            <a:ext cx="4904585" cy="814387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MongoDB: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DE8BAB-B5EB-C861-B7AF-DE42210F2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5511803" cy="3514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Flexibilidad en el Esquema: </a:t>
            </a:r>
            <a:endParaRPr lang="es-ES" dirty="0"/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Escalabilidad Horizontal:</a:t>
            </a:r>
          </a:p>
          <a:p>
            <a:pPr marL="342900" indent="-342900">
              <a:buFont typeface="Arial"/>
              <a:buChar char="•"/>
            </a:pP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Velocidad en Operaciones de Lectura/Escritura:</a:t>
            </a:r>
          </a:p>
        </p:txBody>
      </p:sp>
    </p:spTree>
    <p:extLst>
      <p:ext uri="{BB962C8B-B14F-4D97-AF65-F5344CB8AC3E}">
        <p14:creationId xmlns:p14="http://schemas.microsoft.com/office/powerpoint/2010/main" val="29956569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836B37-4442-4C08-9C5E-44F6C1D4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ESTIMACIÓN DE GASTOS </a:t>
            </a:r>
            <a:r>
              <a:rPr lang="en-US" dirty="0">
                <a:ea typeface="+mj-lt"/>
                <a:cs typeface="+mj-lt"/>
              </a:rPr>
              <a:t>2.475,97€</a:t>
            </a:r>
            <a:endParaRPr lang="en-US" dirty="0"/>
          </a:p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897A3-A8C3-1965-35A4-FD7E3D552F00}"/>
              </a:ext>
            </a:extLst>
          </p:cNvPr>
          <p:cNvSpPr>
            <a:spLocks/>
          </p:cNvSpPr>
          <p:nvPr/>
        </p:nvSpPr>
        <p:spPr>
          <a:xfrm>
            <a:off x="515633" y="2749258"/>
            <a:ext cx="5504436" cy="3338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-Mano de Obra </a:t>
            </a:r>
            <a:endParaRPr lang="es-E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n-US" sz="2000" dirty="0">
                <a:latin typeface="Bembo"/>
                <a:cs typeface="Segoe UI"/>
              </a:rPr>
              <a:t>  </a:t>
            </a:r>
            <a:r>
              <a:rPr lang="en-US" sz="2000" dirty="0">
                <a:solidFill>
                  <a:srgbClr val="002060"/>
                </a:solidFill>
                <a:latin typeface="Bembo"/>
                <a:cs typeface="Segoe UI"/>
              </a:rPr>
              <a:t> </a:t>
            </a:r>
            <a:r>
              <a:rPr lang="en-US" sz="2000" dirty="0">
                <a:latin typeface="Bembo"/>
                <a:cs typeface="Segoe UI"/>
              </a:rPr>
              <a:t> 5</a:t>
            </a:r>
            <a:r>
              <a:rPr lang="es-ES" sz="2000" dirty="0">
                <a:latin typeface="Bembo"/>
                <a:cs typeface="Segoe UI"/>
              </a:rPr>
              <a:t> programadores.</a:t>
            </a:r>
            <a:endParaRPr lang="en-U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algn="just" defTabSz="758952">
              <a:spcBef>
                <a:spcPts val="1000"/>
              </a:spcBef>
            </a:pPr>
            <a:r>
              <a:rPr lang="es-ES" sz="2000" dirty="0">
                <a:latin typeface="Bembo"/>
                <a:cs typeface="Segoe UI"/>
              </a:rPr>
              <a:t>     Costo Estimado de Mano de Obra: 120 horas *20 €/hora = 2400€</a:t>
            </a:r>
            <a:endParaRPr lang="en-US" sz="2000" dirty="0">
              <a:solidFill>
                <a:srgbClr val="808080"/>
              </a:solidFill>
              <a:latin typeface="Bembo"/>
              <a:cs typeface="Segoe UI"/>
            </a:endParaRPr>
          </a:p>
          <a:p>
            <a:pPr defTabSz="758952">
              <a:spcAft>
                <a:spcPts val="600"/>
              </a:spcAft>
            </a:pPr>
            <a:endParaRPr lang="es-ES" sz="145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F3323-90F1-863E-316F-A3C9C29DBCB6}"/>
              </a:ext>
            </a:extLst>
          </p:cNvPr>
          <p:cNvSpPr>
            <a:spLocks/>
          </p:cNvSpPr>
          <p:nvPr/>
        </p:nvSpPr>
        <p:spPr>
          <a:xfrm>
            <a:off x="6171931" y="2749258"/>
            <a:ext cx="5492530" cy="3683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58952">
              <a:spcAft>
                <a:spcPts val="600"/>
              </a:spcAft>
            </a:pPr>
            <a:r>
              <a:rPr lang="es-ES" sz="2000" dirty="0"/>
              <a:t>-Infraestructura </a:t>
            </a:r>
            <a:r>
              <a:rPr lang="es-ES" sz="1400" dirty="0">
                <a:latin typeface="Calibri"/>
                <a:cs typeface="Calibri"/>
              </a:rPr>
              <a:t>AWS</a:t>
            </a:r>
            <a:endParaRPr lang="es-ES" sz="2000" dirty="0"/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Servidor: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Tipo: T2.Medium</a:t>
            </a:r>
          </a:p>
          <a:p>
            <a:pPr defTabSz="758952">
              <a:spcAft>
                <a:spcPts val="600"/>
              </a:spcAft>
            </a:pPr>
            <a:r>
              <a:rPr lang="es-ES" sz="2000" dirty="0" err="1">
                <a:latin typeface="Bembo"/>
                <a:cs typeface="Calibri"/>
              </a:rPr>
              <a:t>vCPUs</a:t>
            </a:r>
            <a:r>
              <a:rPr lang="es-ES" sz="2000" dirty="0">
                <a:latin typeface="Bembo"/>
                <a:cs typeface="Calibri"/>
              </a:rPr>
              <a:t>: 2</a:t>
            </a: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Memoria: 4 GiB</a:t>
            </a:r>
          </a:p>
          <a:p>
            <a:pPr defTabSz="758952">
              <a:spcAft>
                <a:spcPts val="600"/>
              </a:spcAft>
            </a:pPr>
            <a:endParaRPr lang="es-ES" sz="2000" dirty="0">
              <a:latin typeface="Bembo"/>
              <a:cs typeface="Calibri"/>
            </a:endParaRPr>
          </a:p>
          <a:p>
            <a:pPr defTabSz="758952">
              <a:spcAft>
                <a:spcPts val="600"/>
              </a:spcAft>
            </a:pPr>
            <a:r>
              <a:rPr lang="es-ES" sz="2000" dirty="0">
                <a:latin typeface="Bembo"/>
                <a:cs typeface="Calibri"/>
              </a:rPr>
              <a:t>Costo mensual: 37.71 €(servidor) + 0.01 €(red) + $0.05 (almacenamiento adicional) + 38.20 €(base de datos) = 75.97€</a:t>
            </a:r>
          </a:p>
        </p:txBody>
      </p:sp>
    </p:spTree>
    <p:extLst>
      <p:ext uri="{BB962C8B-B14F-4D97-AF65-F5344CB8AC3E}">
        <p14:creationId xmlns:p14="http://schemas.microsoft.com/office/powerpoint/2010/main" val="37533814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Bembo</vt:lpstr>
      <vt:lpstr>Calibri</vt:lpstr>
      <vt:lpstr>AdornVTI</vt:lpstr>
      <vt:lpstr>Ángel,binwei,daniel,jaime,alexandru</vt:lpstr>
      <vt:lpstr>Índice</vt:lpstr>
      <vt:lpstr>Arquitectura</vt:lpstr>
      <vt:lpstr>Infraestructura</vt:lpstr>
      <vt:lpstr>Presentación de PowerPoint</vt:lpstr>
      <vt:lpstr>Elección de Tecnologías para el Modelo de Datos</vt:lpstr>
      <vt:lpstr>ANÁLISIS TECNOLÓGICO  </vt:lpstr>
      <vt:lpstr>ESTIMACIÓN DE GASTOS 2.475,97€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Madirex Land</cp:lastModifiedBy>
  <cp:revision>395</cp:revision>
  <dcterms:created xsi:type="dcterms:W3CDTF">2024-02-11T16:09:22Z</dcterms:created>
  <dcterms:modified xsi:type="dcterms:W3CDTF">2024-02-12T11:19:17Z</dcterms:modified>
</cp:coreProperties>
</file>