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sldIdLst>
    <p:sldId id="256" r:id="rId2"/>
    <p:sldId id="259" r:id="rId3"/>
    <p:sldId id="260" r:id="rId4"/>
    <p:sldId id="261" r:id="rId5"/>
    <p:sldId id="262" r:id="rId6"/>
    <p:sldId id="272" r:id="rId7"/>
    <p:sldId id="263" r:id="rId8"/>
    <p:sldId id="264" r:id="rId9"/>
    <p:sldId id="273" r:id="rId10"/>
    <p:sldId id="265" r:id="rId11"/>
    <p:sldId id="274" r:id="rId12"/>
    <p:sldId id="266" r:id="rId13"/>
    <p:sldId id="267" r:id="rId14"/>
    <p:sldId id="275" r:id="rId15"/>
    <p:sldId id="268" r:id="rId16"/>
    <p:sldId id="269" r:id="rId17"/>
    <p:sldId id="277" r:id="rId18"/>
    <p:sldId id="270" r:id="rId19"/>
    <p:sldId id="276" r:id="rId20"/>
    <p:sldId id="271" r:id="rId21"/>
  </p:sldIdLst>
  <p:sldSz cx="14257338"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576" y="52"/>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50958" y="2257498"/>
            <a:ext cx="10323423" cy="5191680"/>
          </a:xfrm>
        </p:spPr>
        <p:txBody>
          <a:bodyPr anchor="b"/>
          <a:lstStyle>
            <a:lvl1pPr>
              <a:defRPr sz="1122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50958" y="7449174"/>
            <a:ext cx="10323423" cy="1343177"/>
          </a:xfrm>
        </p:spPr>
        <p:txBody>
          <a:bodyPr anchor="t"/>
          <a:lstStyle>
            <a:lvl1pPr marL="0" indent="0" algn="l">
              <a:buNone/>
              <a:defRPr cap="all">
                <a:solidFill>
                  <a:schemeClr val="bg2">
                    <a:lumMod val="40000"/>
                    <a:lumOff val="60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405613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50960" y="7485360"/>
            <a:ext cx="10323421" cy="883691"/>
          </a:xfrm>
        </p:spPr>
        <p:txBody>
          <a:bodyPr anchor="b">
            <a:normAutofit/>
          </a:bodyPr>
          <a:lstStyle>
            <a:lvl1pPr algn="l">
              <a:defRPr sz="3742"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50958" y="1069340"/>
            <a:ext cx="10323423" cy="56767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50959" y="8369051"/>
            <a:ext cx="10323420"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28186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50958" y="2257496"/>
            <a:ext cx="10323423" cy="3089204"/>
          </a:xfrm>
        </p:spPr>
        <p:txBody>
          <a:bodyPr/>
          <a:lstStyle>
            <a:lvl1pPr>
              <a:defRPr sz="7484"/>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350958" y="5703147"/>
            <a:ext cx="10323423" cy="3683282"/>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4143363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842056" y="2257496"/>
            <a:ext cx="9356844" cy="3622742"/>
          </a:xfrm>
        </p:spPr>
        <p:txBody>
          <a:bodyPr/>
          <a:lstStyle>
            <a:lvl1pPr>
              <a:defRPr sz="7484"/>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2258000" y="5880238"/>
            <a:ext cx="8515047" cy="533538"/>
          </a:xfrm>
        </p:spPr>
        <p:txBody>
          <a:bodyPr vert="horz" lIns="91440" tIns="45720" rIns="91440" bIns="45720" rtlCol="0" anchor="t">
            <a:normAutofit/>
          </a:bodyPr>
          <a:lstStyle>
            <a:lvl1pPr marL="0" indent="0">
              <a:buNone/>
              <a:defRPr lang="en-US" sz="2183" b="0" i="0" kern="1200" cap="small" dirty="0">
                <a:solidFill>
                  <a:schemeClr val="bg2">
                    <a:lumMod val="40000"/>
                    <a:lumOff val="60000"/>
                  </a:schemeClr>
                </a:solidFill>
                <a:latin typeface="+mj-lt"/>
                <a:ea typeface="+mj-ea"/>
                <a:cs typeface="+mj-cs"/>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350958" y="6783802"/>
            <a:ext cx="10323423" cy="2613942"/>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
        <p:nvSpPr>
          <p:cNvPr id="12" name="TextBox 11"/>
          <p:cNvSpPr txBox="1"/>
          <p:nvPr/>
        </p:nvSpPr>
        <p:spPr>
          <a:xfrm>
            <a:off x="1050742" y="1514436"/>
            <a:ext cx="938002" cy="30196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2" dirty="0"/>
              <a:t>“</a:t>
            </a:r>
          </a:p>
        </p:txBody>
      </p:sp>
      <p:sp>
        <p:nvSpPr>
          <p:cNvPr id="15" name="TextBox 14"/>
          <p:cNvSpPr txBox="1"/>
          <p:nvPr/>
        </p:nvSpPr>
        <p:spPr>
          <a:xfrm>
            <a:off x="10913927" y="4075573"/>
            <a:ext cx="938002" cy="301960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9022" dirty="0"/>
              <a:t>”</a:t>
            </a:r>
          </a:p>
        </p:txBody>
      </p:sp>
    </p:spTree>
    <p:extLst>
      <p:ext uri="{BB962C8B-B14F-4D97-AF65-F5344CB8AC3E}">
        <p14:creationId xmlns:p14="http://schemas.microsoft.com/office/powerpoint/2010/main" val="49338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350957" y="4871439"/>
            <a:ext cx="10323424" cy="2577736"/>
          </a:xfrm>
        </p:spPr>
        <p:txBody>
          <a:bodyPr anchor="b"/>
          <a:lstStyle>
            <a:lvl1pPr algn="l">
              <a:defRPr sz="6237"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958" y="7449175"/>
            <a:ext cx="10323423" cy="1341587"/>
          </a:xfrm>
        </p:spPr>
        <p:txBody>
          <a:bodyPr anchor="t"/>
          <a:lstStyle>
            <a:lvl1pPr marL="0" indent="0" algn="l">
              <a:buNone/>
              <a:defRPr sz="3118" cap="none">
                <a:solidFill>
                  <a:schemeClr val="bg2">
                    <a:lumMod val="40000"/>
                    <a:lumOff val="6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17254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40362" y="3089204"/>
            <a:ext cx="3446966"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16" name="Text Placeholder 3"/>
          <p:cNvSpPr>
            <a:spLocks noGrp="1"/>
          </p:cNvSpPr>
          <p:nvPr>
            <p:ph type="body" sz="half" idx="15"/>
          </p:nvPr>
        </p:nvSpPr>
        <p:spPr>
          <a:xfrm>
            <a:off x="763190" y="4158544"/>
            <a:ext cx="3424137"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Text Placeholder 4"/>
          <p:cNvSpPr>
            <a:spLocks noGrp="1"/>
          </p:cNvSpPr>
          <p:nvPr>
            <p:ph type="body" sz="quarter" idx="3"/>
          </p:nvPr>
        </p:nvSpPr>
        <p:spPr>
          <a:xfrm>
            <a:off x="4542740" y="3089204"/>
            <a:ext cx="3434537"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30395" y="4158544"/>
            <a:ext cx="3446881"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14" name="Text Placeholder 4"/>
          <p:cNvSpPr>
            <a:spLocks noGrp="1"/>
          </p:cNvSpPr>
          <p:nvPr>
            <p:ph type="body" sz="quarter" idx="13"/>
          </p:nvPr>
        </p:nvSpPr>
        <p:spPr>
          <a:xfrm>
            <a:off x="8333802" y="3089204"/>
            <a:ext cx="3429710"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20" name="Text Placeholder 3"/>
          <p:cNvSpPr>
            <a:spLocks noGrp="1"/>
          </p:cNvSpPr>
          <p:nvPr>
            <p:ph type="body" sz="half" idx="17"/>
          </p:nvPr>
        </p:nvSpPr>
        <p:spPr>
          <a:xfrm>
            <a:off x="8333802" y="4158544"/>
            <a:ext cx="3429710" cy="5596709"/>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cxnSp>
        <p:nvCxnSpPr>
          <p:cNvPr id="17" name="Straight Connector 16"/>
          <p:cNvCxnSpPr/>
          <p:nvPr/>
        </p:nvCxnSpPr>
        <p:spPr>
          <a:xfrm>
            <a:off x="4358489"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143756"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372722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54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3190" y="6628332"/>
            <a:ext cx="3438993"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763190" y="3445651"/>
            <a:ext cx="3438993"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763190" y="7526876"/>
            <a:ext cx="3438993"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Text Placeholder 4"/>
          <p:cNvSpPr>
            <a:spLocks noGrp="1"/>
          </p:cNvSpPr>
          <p:nvPr>
            <p:ph type="body" sz="quarter" idx="3"/>
          </p:nvPr>
        </p:nvSpPr>
        <p:spPr>
          <a:xfrm>
            <a:off x="4549426" y="6628332"/>
            <a:ext cx="3427851"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549424" y="3445651"/>
            <a:ext cx="3427851"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47841" y="7526874"/>
            <a:ext cx="3432392"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14" name="Text Placeholder 4"/>
          <p:cNvSpPr>
            <a:spLocks noGrp="1"/>
          </p:cNvSpPr>
          <p:nvPr>
            <p:ph type="body" sz="quarter" idx="13"/>
          </p:nvPr>
        </p:nvSpPr>
        <p:spPr>
          <a:xfrm>
            <a:off x="8333802" y="6628332"/>
            <a:ext cx="3429710"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333801" y="3445651"/>
            <a:ext cx="3429710" cy="237631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8333658" y="7526871"/>
            <a:ext cx="3434252" cy="102784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cxnSp>
        <p:nvCxnSpPr>
          <p:cNvPr id="19" name="Straight Connector 18"/>
          <p:cNvCxnSpPr/>
          <p:nvPr/>
        </p:nvCxnSpPr>
        <p:spPr>
          <a:xfrm>
            <a:off x="4358489" y="3326836"/>
            <a:ext cx="0" cy="6178409"/>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143756" y="3326836"/>
            <a:ext cx="0" cy="618539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57939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116274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3486" y="670816"/>
            <a:ext cx="2050027" cy="908443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3190" y="1205627"/>
            <a:ext cx="8682900" cy="854962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917389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65222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23080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960" y="4462186"/>
            <a:ext cx="10323421" cy="2986990"/>
          </a:xfrm>
        </p:spPr>
        <p:txBody>
          <a:bodyPr anchor="b"/>
          <a:lstStyle>
            <a:lvl1pPr algn="l">
              <a:defRPr sz="6237"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958" y="7449175"/>
            <a:ext cx="10323423" cy="1341587"/>
          </a:xfrm>
        </p:spPr>
        <p:txBody>
          <a:bodyPr anchor="t"/>
          <a:lstStyle>
            <a:lvl1pPr marL="0" indent="0" algn="l">
              <a:buNone/>
              <a:defRPr sz="3118" cap="all">
                <a:solidFill>
                  <a:schemeClr val="bg2">
                    <a:lumMod val="40000"/>
                    <a:lumOff val="6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91572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0552" y="3212973"/>
            <a:ext cx="5142423" cy="6542282"/>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14094" y="3205983"/>
            <a:ext cx="5142426" cy="6549271"/>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333455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0551" y="2970389"/>
            <a:ext cx="5142421"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4" name="Content Placeholder 3"/>
          <p:cNvSpPr>
            <a:spLocks noGrp="1"/>
          </p:cNvSpPr>
          <p:nvPr>
            <p:ph sz="half" idx="2"/>
          </p:nvPr>
        </p:nvSpPr>
        <p:spPr>
          <a:xfrm>
            <a:off x="1290552" y="3920913"/>
            <a:ext cx="5142423" cy="5834340"/>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14096" y="2970389"/>
            <a:ext cx="5142423" cy="898542"/>
          </a:xfrm>
        </p:spPr>
        <p:txBody>
          <a:bodyPr anchor="b">
            <a:noAutofit/>
          </a:bodyPr>
          <a:lstStyle>
            <a:lvl1pPr marL="0" indent="0">
              <a:buNone/>
              <a:defRPr sz="3742" b="0">
                <a:solidFill>
                  <a:schemeClr val="bg2">
                    <a:lumMod val="40000"/>
                    <a:lumOff val="60000"/>
                  </a:schemeClr>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s-ES"/>
              <a:t>Haga clic para modificar los estilos de texto del patrón</a:t>
            </a:r>
          </a:p>
        </p:txBody>
      </p:sp>
      <p:sp>
        <p:nvSpPr>
          <p:cNvPr id="6" name="Content Placeholder 5"/>
          <p:cNvSpPr>
            <a:spLocks noGrp="1"/>
          </p:cNvSpPr>
          <p:nvPr>
            <p:ph sz="quarter" idx="4"/>
          </p:nvPr>
        </p:nvSpPr>
        <p:spPr>
          <a:xfrm>
            <a:off x="6614096" y="3920913"/>
            <a:ext cx="5142423" cy="5834340"/>
          </a:xfrm>
        </p:spPr>
        <p:txBody>
          <a:bodyPr>
            <a:normAutofit/>
          </a:bodyPr>
          <a:lstStyle>
            <a:lvl1pPr>
              <a:defRPr sz="2807"/>
            </a:lvl1pPr>
            <a:lvl2pPr>
              <a:defRPr sz="2495"/>
            </a:lvl2pPr>
            <a:lvl3pPr>
              <a:defRPr sz="2183"/>
            </a:lvl3pPr>
            <a:lvl4pPr>
              <a:defRPr sz="1871"/>
            </a:lvl4pPr>
            <a:lvl5pPr>
              <a:defRPr sz="1871"/>
            </a:lvl5pPr>
            <a:lvl6pPr>
              <a:defRPr sz="1871"/>
            </a:lvl6pPr>
            <a:lvl7pPr>
              <a:defRPr sz="1871"/>
            </a:lvl7pPr>
            <a:lvl8pPr>
              <a:defRPr sz="1871"/>
            </a:lvl8pPr>
            <a:lvl9pPr>
              <a:defRPr sz="1871"/>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96270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2801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119035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50956" y="2257495"/>
            <a:ext cx="3978243" cy="2257496"/>
          </a:xfrm>
        </p:spPr>
        <p:txBody>
          <a:bodyPr anchor="b"/>
          <a:lstStyle>
            <a:lvl1pPr algn="l">
              <a:defRPr sz="3742"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596594" y="2257496"/>
            <a:ext cx="6077787" cy="7128933"/>
          </a:xfrm>
        </p:spPr>
        <p:txBody>
          <a:bodyPr anchor="ctr">
            <a:normAutofit/>
          </a:bodyPr>
          <a:lstStyle>
            <a:lvl1pPr>
              <a:defRPr sz="3118"/>
            </a:lvl1pPr>
            <a:lvl2pPr>
              <a:defRPr sz="2807"/>
            </a:lvl2pPr>
            <a:lvl3pPr>
              <a:defRPr sz="2495"/>
            </a:lvl3pPr>
            <a:lvl4pPr>
              <a:defRPr sz="2183"/>
            </a:lvl4pPr>
            <a:lvl5pPr>
              <a:defRPr sz="2183"/>
            </a:lvl5pPr>
            <a:lvl6pPr>
              <a:defRPr sz="2183"/>
            </a:lvl6pPr>
            <a:lvl7pPr>
              <a:defRPr sz="2183"/>
            </a:lvl7pPr>
            <a:lvl8pPr>
              <a:defRPr sz="2183"/>
            </a:lvl8pPr>
            <a:lvl9pPr>
              <a:defRPr sz="2183"/>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50956" y="4879361"/>
            <a:ext cx="3978243" cy="4514990"/>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721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49732" y="2891166"/>
            <a:ext cx="5957200" cy="2455534"/>
          </a:xfrm>
        </p:spPr>
        <p:txBody>
          <a:bodyPr anchor="b">
            <a:normAutofit/>
          </a:bodyPr>
          <a:lstStyle>
            <a:lvl1pPr algn="l">
              <a:defRPr sz="5613"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8924" y="1782234"/>
            <a:ext cx="3743526"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50956" y="5703147"/>
            <a:ext cx="5947929" cy="2138680"/>
          </a:xfrm>
        </p:spPr>
        <p:txBody>
          <a:bodyPr>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6F15528-21DE-4FAA-801E-634DDDAF4B2B}" type="slidenum">
              <a:rPr lang="es-ES" smtClean="0"/>
              <a:t>‹Nº›</a:t>
            </a:fld>
            <a:endParaRPr lang="es-ES"/>
          </a:p>
        </p:txBody>
      </p:sp>
    </p:spTree>
    <p:extLst>
      <p:ext uri="{BB962C8B-B14F-4D97-AF65-F5344CB8AC3E}">
        <p14:creationId xmlns:p14="http://schemas.microsoft.com/office/powerpoint/2010/main" val="22954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822083" y="2613942"/>
            <a:ext cx="4396013" cy="439617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871594" y="-712894"/>
            <a:ext cx="2495034" cy="2495127"/>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822083" y="9505245"/>
            <a:ext cx="1544545" cy="1544602"/>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40098" y="4158544"/>
            <a:ext cx="6534613" cy="6534856"/>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309399" y="4514991"/>
            <a:ext cx="3683146" cy="3683282"/>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2077019" y="0"/>
            <a:ext cx="1069300" cy="171434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55760" y="705905"/>
            <a:ext cx="11000759" cy="2183789"/>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0551" y="3201043"/>
            <a:ext cx="10464821" cy="654184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1686170" y="2851536"/>
            <a:ext cx="1544601" cy="356525"/>
          </a:xfrm>
          <a:prstGeom prst="rect">
            <a:avLst/>
          </a:prstGeom>
        </p:spPr>
        <p:txBody>
          <a:bodyPr vert="horz" lIns="91440" tIns="45720" rIns="91440" bIns="45720" rtlCol="0" anchor="t"/>
          <a:lstStyle>
            <a:lvl1pPr algn="l">
              <a:defRPr sz="1715" b="0" i="0">
                <a:solidFill>
                  <a:schemeClr val="tx1">
                    <a:tint val="75000"/>
                    <a:alpha val="60000"/>
                  </a:schemeClr>
                </a:solidFill>
              </a:defRPr>
            </a:lvl1pPr>
          </a:lstStyle>
          <a:p>
            <a:fld id="{1D8BD707-D9CF-40AE-B4C6-C98DA3205C09}" type="datetimeFigureOut">
              <a:rPr lang="en-US" smtClean="0"/>
              <a:t>12/4/2023</a:t>
            </a:fld>
            <a:endParaRPr lang="en-US"/>
          </a:p>
        </p:txBody>
      </p:sp>
      <p:sp>
        <p:nvSpPr>
          <p:cNvPr id="5" name="Footer Placeholder 4"/>
          <p:cNvSpPr>
            <a:spLocks noGrp="1"/>
          </p:cNvSpPr>
          <p:nvPr>
            <p:ph type="ftr" sz="quarter" idx="3"/>
          </p:nvPr>
        </p:nvSpPr>
        <p:spPr>
          <a:xfrm rot="5400000">
            <a:off x="9718914" y="5088448"/>
            <a:ext cx="6018421" cy="356527"/>
          </a:xfrm>
          <a:prstGeom prst="rect">
            <a:avLst/>
          </a:prstGeom>
        </p:spPr>
        <p:txBody>
          <a:bodyPr vert="horz" lIns="91440" tIns="45720" rIns="91440" bIns="45720" rtlCol="0" anchor="b"/>
          <a:lstStyle>
            <a:lvl1pPr algn="l">
              <a:defRPr sz="1715"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2109431" y="461130"/>
            <a:ext cx="980446" cy="1197023"/>
          </a:xfrm>
          <a:prstGeom prst="rect">
            <a:avLst/>
          </a:prstGeom>
        </p:spPr>
        <p:txBody>
          <a:bodyPr vert="horz" lIns="91440" tIns="45720" rIns="91440" bIns="45720" rtlCol="0" anchor="b"/>
          <a:lstStyle>
            <a:lvl1pPr algn="ctr">
              <a:defRPr sz="4367" b="0" i="0">
                <a:solidFill>
                  <a:schemeClr val="tx1">
                    <a:tint val="75000"/>
                  </a:schemeClr>
                </a:solidFill>
              </a:defRPr>
            </a:lvl1pPr>
          </a:lstStyle>
          <a:p>
            <a:fld id="{B6F15528-21DE-4FAA-801E-634DDDAF4B2B}" type="slidenum">
              <a:rPr lang="es-ES" smtClean="0"/>
              <a:t>‹Nº›</a:t>
            </a:fld>
            <a:endParaRPr lang="es-ES"/>
          </a:p>
        </p:txBody>
      </p:sp>
    </p:spTree>
    <p:extLst>
      <p:ext uri="{BB962C8B-B14F-4D97-AF65-F5344CB8AC3E}">
        <p14:creationId xmlns:p14="http://schemas.microsoft.com/office/powerpoint/2010/main" val="1726823149"/>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712877" rtl="0" eaLnBrk="1" latinLnBrk="0" hangingPunct="1">
        <a:spcBef>
          <a:spcPct val="0"/>
        </a:spcBef>
        <a:buNone/>
        <a:defRPr sz="654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9" indent="-534659" algn="l" defTabSz="712877" rtl="0" eaLnBrk="1" latinLnBrk="0" hangingPunct="1">
        <a:spcBef>
          <a:spcPts val="1559"/>
        </a:spcBef>
        <a:spcAft>
          <a:spcPts val="0"/>
        </a:spcAft>
        <a:buClr>
          <a:schemeClr val="bg2">
            <a:lumMod val="40000"/>
            <a:lumOff val="60000"/>
          </a:schemeClr>
        </a:buClr>
        <a:buSzPct val="80000"/>
        <a:buFont typeface="Wingdings 3" charset="2"/>
        <a:buChar char=""/>
        <a:defRPr sz="3118" b="0" i="0" kern="1200">
          <a:solidFill>
            <a:schemeClr val="tx1"/>
          </a:solidFill>
          <a:latin typeface="+mj-lt"/>
          <a:ea typeface="+mj-ea"/>
          <a:cs typeface="+mj-cs"/>
        </a:defRPr>
      </a:lvl1pPr>
      <a:lvl2pPr marL="1158426" indent="-44554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807" b="0" i="0" kern="1200">
          <a:solidFill>
            <a:schemeClr val="tx1"/>
          </a:solidFill>
          <a:latin typeface="+mj-lt"/>
          <a:ea typeface="+mj-ea"/>
          <a:cs typeface="+mj-cs"/>
        </a:defRPr>
      </a:lvl2pPr>
      <a:lvl3pPr marL="1782197"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495" b="0" i="0" kern="1200">
          <a:solidFill>
            <a:schemeClr val="tx1"/>
          </a:solidFill>
          <a:latin typeface="+mj-lt"/>
          <a:ea typeface="+mj-ea"/>
          <a:cs typeface="+mj-cs"/>
        </a:defRPr>
      </a:lvl3pPr>
      <a:lvl4pPr marL="2495074"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4pPr>
      <a:lvl5pPr marL="3207951"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5pPr>
      <a:lvl6pPr marL="3920830"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6pPr>
      <a:lvl7pPr marL="4633707"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7pPr>
      <a:lvl8pPr marL="5346586"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8pPr>
      <a:lvl9pPr marL="6059463" indent="-356439" algn="l" defTabSz="712877" rtl="0" eaLnBrk="1" latinLnBrk="0" hangingPunct="1">
        <a:spcBef>
          <a:spcPts val="1559"/>
        </a:spcBef>
        <a:spcAft>
          <a:spcPts val="0"/>
        </a:spcAft>
        <a:buClr>
          <a:schemeClr val="bg2">
            <a:lumMod val="40000"/>
            <a:lumOff val="60000"/>
          </a:schemeClr>
        </a:buClr>
        <a:buSzPct val="80000"/>
        <a:buFont typeface="Wingdings 3" charset="2"/>
        <a:buChar char=""/>
        <a:defRPr sz="2183" b="0" i="0" kern="1200">
          <a:solidFill>
            <a:schemeClr val="tx1"/>
          </a:solidFill>
          <a:latin typeface="+mj-lt"/>
          <a:ea typeface="+mj-ea"/>
          <a:cs typeface="+mj-cs"/>
        </a:defRPr>
      </a:lvl9pPr>
    </p:bodyStyle>
    <p:otherStyle>
      <a:defPPr>
        <a:defRPr lang="en-US"/>
      </a:defPPr>
      <a:lvl1pPr marL="0" algn="l" defTabSz="712877" rtl="0" eaLnBrk="1" latinLnBrk="0" hangingPunct="1">
        <a:defRPr sz="2807" kern="1200">
          <a:solidFill>
            <a:schemeClr val="tx1"/>
          </a:solidFill>
          <a:latin typeface="+mn-lt"/>
          <a:ea typeface="+mn-ea"/>
          <a:cs typeface="+mn-cs"/>
        </a:defRPr>
      </a:lvl1pPr>
      <a:lvl2pPr marL="712877" algn="l" defTabSz="712877" rtl="0" eaLnBrk="1" latinLnBrk="0" hangingPunct="1">
        <a:defRPr sz="2807" kern="1200">
          <a:solidFill>
            <a:schemeClr val="tx1"/>
          </a:solidFill>
          <a:latin typeface="+mn-lt"/>
          <a:ea typeface="+mn-ea"/>
          <a:cs typeface="+mn-cs"/>
        </a:defRPr>
      </a:lvl2pPr>
      <a:lvl3pPr marL="1425756" algn="l" defTabSz="712877" rtl="0" eaLnBrk="1" latinLnBrk="0" hangingPunct="1">
        <a:defRPr sz="2807" kern="1200">
          <a:solidFill>
            <a:schemeClr val="tx1"/>
          </a:solidFill>
          <a:latin typeface="+mn-lt"/>
          <a:ea typeface="+mn-ea"/>
          <a:cs typeface="+mn-cs"/>
        </a:defRPr>
      </a:lvl3pPr>
      <a:lvl4pPr marL="2138633" algn="l" defTabSz="712877" rtl="0" eaLnBrk="1" latinLnBrk="0" hangingPunct="1">
        <a:defRPr sz="2807" kern="1200">
          <a:solidFill>
            <a:schemeClr val="tx1"/>
          </a:solidFill>
          <a:latin typeface="+mn-lt"/>
          <a:ea typeface="+mn-ea"/>
          <a:cs typeface="+mn-cs"/>
        </a:defRPr>
      </a:lvl4pPr>
      <a:lvl5pPr marL="2851513" algn="l" defTabSz="712877" rtl="0" eaLnBrk="1" latinLnBrk="0" hangingPunct="1">
        <a:defRPr sz="2807" kern="1200">
          <a:solidFill>
            <a:schemeClr val="tx1"/>
          </a:solidFill>
          <a:latin typeface="+mn-lt"/>
          <a:ea typeface="+mn-ea"/>
          <a:cs typeface="+mn-cs"/>
        </a:defRPr>
      </a:lvl5pPr>
      <a:lvl6pPr marL="3564390" algn="l" defTabSz="712877" rtl="0" eaLnBrk="1" latinLnBrk="0" hangingPunct="1">
        <a:defRPr sz="2807" kern="1200">
          <a:solidFill>
            <a:schemeClr val="tx1"/>
          </a:solidFill>
          <a:latin typeface="+mn-lt"/>
          <a:ea typeface="+mn-ea"/>
          <a:cs typeface="+mn-cs"/>
        </a:defRPr>
      </a:lvl6pPr>
      <a:lvl7pPr marL="4277269" algn="l" defTabSz="712877" rtl="0" eaLnBrk="1" latinLnBrk="0" hangingPunct="1">
        <a:defRPr sz="2807" kern="1200">
          <a:solidFill>
            <a:schemeClr val="tx1"/>
          </a:solidFill>
          <a:latin typeface="+mn-lt"/>
          <a:ea typeface="+mn-ea"/>
          <a:cs typeface="+mn-cs"/>
        </a:defRPr>
      </a:lvl7pPr>
      <a:lvl8pPr marL="4990146" algn="l" defTabSz="712877" rtl="0" eaLnBrk="1" latinLnBrk="0" hangingPunct="1">
        <a:defRPr sz="2807" kern="1200">
          <a:solidFill>
            <a:schemeClr val="tx1"/>
          </a:solidFill>
          <a:latin typeface="+mn-lt"/>
          <a:ea typeface="+mn-ea"/>
          <a:cs typeface="+mn-cs"/>
        </a:defRPr>
      </a:lvl8pPr>
      <a:lvl9pPr marL="5703025" algn="l" defTabSz="712877"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852069" y="1612900"/>
            <a:ext cx="6248400" cy="82361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4327" y="1231900"/>
            <a:ext cx="8508683" cy="7562968"/>
          </a:xfrm>
          <a:prstGeom prst="rect">
            <a:avLst/>
          </a:prstGeom>
        </p:spPr>
        <p:txBody>
          <a:bodyPr vert="horz" wrap="square" lIns="0" tIns="12065" rIns="0" bIns="0" rtlCol="0">
            <a:spAutoFit/>
          </a:bodyPr>
          <a:lstStyle/>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Lista de endpoints:</a:t>
            </a:r>
          </a:p>
          <a:p>
            <a:pPr marL="12700">
              <a:spcBef>
                <a:spcPts val="1585"/>
              </a:spcBef>
            </a:pPr>
            <a:r>
              <a:rPr dirty="0">
                <a:latin typeface="Arial Black" panose="020B0A04020102020204" pitchFamily="34" charset="0"/>
                <a:cs typeface="Times New Roman"/>
              </a:rPr>
              <a:t>Shops:</a:t>
            </a:r>
          </a:p>
          <a:p>
            <a:pPr marL="469265" indent="-228600">
              <a:spcBef>
                <a:spcPts val="1335"/>
              </a:spcBef>
              <a:buFont typeface="Symbol"/>
              <a:buChar char=""/>
              <a:tabLst>
                <a:tab pos="469265" algn="l"/>
              </a:tabLst>
            </a:pPr>
            <a:r>
              <a:rPr dirty="0">
                <a:latin typeface="Arial Black" panose="020B0A04020102020204" pitchFamily="34" charset="0"/>
                <a:cs typeface="Times New Roman"/>
              </a:rPr>
              <a:t>GET /api/shops/{id}: Obtiene una tienda por su ID.</a:t>
            </a:r>
          </a:p>
          <a:p>
            <a:pPr marL="469265" indent="-228600">
              <a:buFont typeface="Symbol"/>
              <a:buChar char=""/>
              <a:tabLst>
                <a:tab pos="469265" algn="l"/>
              </a:tabLst>
            </a:pPr>
            <a:r>
              <a:rPr dirty="0">
                <a:latin typeface="Arial Black" panose="020B0A04020102020204" pitchFamily="34" charset="0"/>
                <a:cs typeface="Times New Roman"/>
              </a:rPr>
              <a:t>PUT /api/shops/{id}: Actualiza una tienda existente.</a:t>
            </a:r>
          </a:p>
          <a:p>
            <a:pPr marL="469265" indent="-228600">
              <a:buFont typeface="Symbol"/>
              <a:buChar char=""/>
              <a:tabLst>
                <a:tab pos="469265" algn="l"/>
              </a:tabLst>
            </a:pPr>
            <a:r>
              <a:rPr dirty="0">
                <a:latin typeface="Arial Black" panose="020B0A04020102020204" pitchFamily="34" charset="0"/>
                <a:cs typeface="Times New Roman"/>
              </a:rPr>
              <a:t>DELETE /api/shops/{id}: Elimina una tienda por su ID.</a:t>
            </a:r>
          </a:p>
          <a:p>
            <a:pPr marL="469265" indent="-228600">
              <a:buFont typeface="Symbol"/>
              <a:buChar char=""/>
              <a:tabLst>
                <a:tab pos="469265" algn="l"/>
              </a:tabLst>
            </a:pPr>
            <a:r>
              <a:rPr dirty="0">
                <a:latin typeface="Arial Black" panose="020B0A04020102020204" pitchFamily="34" charset="0"/>
                <a:cs typeface="Times New Roman"/>
              </a:rPr>
              <a:t>GET /api/shops: Obtiene todas las tiendas.</a:t>
            </a:r>
          </a:p>
          <a:p>
            <a:pPr marL="469265" indent="-228600">
              <a:buFont typeface="Symbol"/>
              <a:buChar char=""/>
              <a:tabLst>
                <a:tab pos="469265" algn="l"/>
              </a:tabLst>
            </a:pPr>
            <a:r>
              <a:rPr dirty="0">
                <a:latin typeface="Arial Black" panose="020B0A04020102020204" pitchFamily="34" charset="0"/>
                <a:cs typeface="Times New Roman"/>
              </a:rPr>
              <a:t>POST /api/shops: Crea una nueva tienda.</a:t>
            </a:r>
          </a:p>
          <a:p>
            <a:pPr marL="469265" marR="43180" indent="-228600">
              <a:spcBef>
                <a:spcPts val="45"/>
              </a:spcBef>
              <a:buFont typeface="Symbol"/>
              <a:buChar char=""/>
              <a:tabLst>
                <a:tab pos="469265" algn="l"/>
              </a:tabLst>
            </a:pPr>
            <a:r>
              <a:rPr dirty="0">
                <a:latin typeface="Arial Black" panose="020B0A04020102020204" pitchFamily="34" charset="0"/>
                <a:cs typeface="Times New Roman"/>
              </a:rPr>
              <a:t>DELETE /api/shops/{id}/clients/{clientId}: Elimina un cliente de una tienda.</a:t>
            </a:r>
          </a:p>
          <a:p>
            <a:pPr marL="469265" indent="-228600">
              <a:buFont typeface="Symbol"/>
              <a:buChar char=""/>
              <a:tabLst>
                <a:tab pos="469265" algn="l"/>
              </a:tabLst>
            </a:pPr>
            <a:r>
              <a:rPr dirty="0">
                <a:latin typeface="Arial Black" panose="020B0A04020102020204" pitchFamily="34" charset="0"/>
                <a:cs typeface="Times New Roman"/>
              </a:rPr>
              <a:t>PATCH /api/shops/{id}/clients/{clientId}: Añade un cliente a una</a:t>
            </a:r>
          </a:p>
          <a:p>
            <a:pPr marL="469265"/>
            <a:r>
              <a:rPr dirty="0">
                <a:latin typeface="Arial Black" panose="020B0A04020102020204" pitchFamily="34" charset="0"/>
                <a:cs typeface="Times New Roman"/>
              </a:rPr>
              <a:t>tienda.</a:t>
            </a:r>
          </a:p>
          <a:p>
            <a:pPr marL="469265" indent="-228600">
              <a:buFont typeface="Symbol"/>
              <a:buChar char=""/>
              <a:tabLst>
                <a:tab pos="469265" algn="l"/>
              </a:tabLst>
            </a:pPr>
            <a:r>
              <a:rPr dirty="0">
                <a:latin typeface="Arial Black" panose="020B0A04020102020204" pitchFamily="34" charset="0"/>
                <a:cs typeface="Times New Roman"/>
              </a:rPr>
              <a:t>DELETE /api/shops/{id}/books/{bookId}: Elimina un libro de una tienda.</a:t>
            </a:r>
          </a:p>
          <a:p>
            <a:pPr marL="469265" indent="-228600">
              <a:buFont typeface="Symbol"/>
              <a:buChar char=""/>
              <a:tabLst>
                <a:tab pos="469265" algn="l"/>
              </a:tabLst>
            </a:pPr>
            <a:r>
              <a:rPr dirty="0">
                <a:latin typeface="Arial Black" panose="020B0A04020102020204" pitchFamily="34" charset="0"/>
                <a:cs typeface="Times New Roman"/>
              </a:rPr>
              <a:t>PATCH /api/shops/{id}/books/{bookId}: Añade un libro a una tienda.</a:t>
            </a:r>
          </a:p>
          <a:p>
            <a:pPr>
              <a:spcBef>
                <a:spcPts val="229"/>
              </a:spcBef>
              <a:buFont typeface="Symbol"/>
              <a:buChar char=""/>
            </a:pPr>
            <a:endParaRPr dirty="0">
              <a:latin typeface="Arial Black" panose="020B0A04020102020204" pitchFamily="34" charset="0"/>
              <a:cs typeface="Times New Roman"/>
            </a:endParaRPr>
          </a:p>
          <a:p>
            <a:pPr marL="12700"/>
            <a:r>
              <a:rPr dirty="0">
                <a:latin typeface="Arial Black" panose="020B0A04020102020204" pitchFamily="34" charset="0"/>
                <a:cs typeface="Times New Roman"/>
              </a:rPr>
              <a:t>Publishers:</a:t>
            </a:r>
          </a:p>
          <a:p>
            <a:pPr marL="469265" indent="-228600">
              <a:spcBef>
                <a:spcPts val="1345"/>
              </a:spcBef>
              <a:buFont typeface="Symbol"/>
              <a:buChar char=""/>
              <a:tabLst>
                <a:tab pos="469265" algn="l"/>
              </a:tabLst>
            </a:pPr>
            <a:r>
              <a:rPr dirty="0">
                <a:latin typeface="Arial Black" panose="020B0A04020102020204" pitchFamily="34" charset="0"/>
                <a:cs typeface="Times New Roman"/>
              </a:rPr>
              <a:t>GET /api/publishers/{id}: Obtiene una editorial dado un ID.</a:t>
            </a:r>
          </a:p>
          <a:p>
            <a:pPr marL="469265" indent="-228600">
              <a:buFont typeface="Symbol"/>
              <a:buChar char=""/>
              <a:tabLst>
                <a:tab pos="469265" algn="l"/>
              </a:tabLst>
            </a:pPr>
            <a:r>
              <a:rPr dirty="0">
                <a:latin typeface="Arial Black" panose="020B0A04020102020204" pitchFamily="34" charset="0"/>
                <a:cs typeface="Times New Roman"/>
              </a:rPr>
              <a:t>PUT /api/publishers/{id}: Actualiza una editorial.</a:t>
            </a:r>
          </a:p>
          <a:p>
            <a:pPr marL="469265" indent="-228600">
              <a:buFont typeface="Symbol"/>
              <a:buChar char=""/>
              <a:tabLst>
                <a:tab pos="469265" algn="l"/>
              </a:tabLst>
            </a:pPr>
            <a:r>
              <a:rPr dirty="0">
                <a:latin typeface="Arial Black" panose="020B0A04020102020204" pitchFamily="34" charset="0"/>
                <a:cs typeface="Times New Roman"/>
              </a:rPr>
              <a:t>DELETE /api/publishers/{id}: Elimina una editorial.</a:t>
            </a:r>
          </a:p>
          <a:p>
            <a:pPr marL="469265" indent="-228600">
              <a:buFont typeface="Symbol"/>
              <a:buChar char=""/>
              <a:tabLst>
                <a:tab pos="469265" algn="l"/>
              </a:tabLst>
            </a:pPr>
            <a:r>
              <a:rPr dirty="0">
                <a:latin typeface="Arial Black" panose="020B0A04020102020204" pitchFamily="34" charset="0"/>
                <a:cs typeface="Times New Roman"/>
              </a:rPr>
              <a:t>GET /api/publishers: Obtiene todas las editoriales.</a:t>
            </a:r>
          </a:p>
          <a:p>
            <a:pPr marL="469265" indent="-228600">
              <a:buFont typeface="Symbol"/>
              <a:buChar char=""/>
              <a:tabLst>
                <a:tab pos="469265" algn="l"/>
              </a:tabLst>
            </a:pPr>
            <a:r>
              <a:rPr dirty="0">
                <a:latin typeface="Arial Black" panose="020B0A04020102020204" pitchFamily="34" charset="0"/>
                <a:cs typeface="Times New Roman"/>
              </a:rPr>
              <a:t>POST /api/publishers: Crea una editorial.</a:t>
            </a:r>
          </a:p>
          <a:p>
            <a:pPr marL="469265" indent="-228600">
              <a:buFont typeface="Symbol"/>
              <a:buChar char=""/>
              <a:tabLst>
                <a:tab pos="469265" algn="l"/>
              </a:tabLst>
            </a:pPr>
            <a:r>
              <a:rPr dirty="0">
                <a:latin typeface="Arial Black" panose="020B0A04020102020204" pitchFamily="34" charset="0"/>
                <a:cs typeface="Times New Roman"/>
              </a:rPr>
              <a:t>PATCH /api/publishers/image/{id}: Actualiza la imagen de una editorial.</a:t>
            </a:r>
          </a:p>
          <a:p>
            <a:pPr>
              <a:lnSpc>
                <a:spcPct val="100000"/>
              </a:lnSpc>
              <a:buFont typeface="Symbol"/>
              <a:buChar char=""/>
            </a:pPr>
            <a:endParaRPr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5928F0-7168-44F3-B196-08D377677D25}"/>
              </a:ext>
            </a:extLst>
          </p:cNvPr>
          <p:cNvSpPr txBox="1"/>
          <p:nvPr/>
        </p:nvSpPr>
        <p:spPr>
          <a:xfrm>
            <a:off x="3237153" y="1566178"/>
            <a:ext cx="7783032" cy="7561044"/>
          </a:xfrm>
          <a:prstGeom prst="rect">
            <a:avLst/>
          </a:prstGeom>
          <a:noFill/>
        </p:spPr>
        <p:txBody>
          <a:bodyPr wrap="square">
            <a:spAutoFit/>
          </a:bodyPr>
          <a:lstStyle/>
          <a:p>
            <a:pPr marL="12700"/>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p>
          <a:p>
            <a:pPr marL="469265" indent="-228600">
              <a:spcBef>
                <a:spcPts val="1345"/>
              </a:spcBef>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Obtiene un pedido dado un ID.</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Actualiza un pedido.</a:t>
            </a:r>
          </a:p>
          <a:p>
            <a:pPr marL="469265" indent="-228600">
              <a:buFont typeface="Symbol"/>
              <a:buChar char=""/>
              <a:tabLst>
                <a:tab pos="469265" algn="l"/>
              </a:tabLst>
            </a:pPr>
            <a:r>
              <a:rPr lang="es-ES" dirty="0">
                <a:latin typeface="Arial Black" panose="020B0A04020102020204" pitchFamily="34" charset="0"/>
                <a:cs typeface="Times New Roman"/>
              </a:rPr>
              <a:t>DELETE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/{id}: Elimina un pedido.</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delete</a:t>
            </a:r>
            <a:r>
              <a:rPr lang="es-ES" dirty="0">
                <a:latin typeface="Arial Black" panose="020B0A04020102020204" pitchFamily="34" charset="0"/>
                <a:cs typeface="Times New Roman"/>
              </a:rPr>
              <a:t>/{id}: Elimina un pedido de manera simulada.</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 Obtiene todos los pedidos.</a:t>
            </a:r>
          </a:p>
          <a:p>
            <a:pPr marL="469265" indent="-228600">
              <a:buFont typeface="Symbol"/>
              <a:buChar char=""/>
              <a:tabLst>
                <a:tab pos="469265" algn="l"/>
              </a:tabLst>
            </a:pPr>
            <a:r>
              <a:rPr lang="es-ES" dirty="0">
                <a:latin typeface="Arial Black" panose="020B0A04020102020204" pitchFamily="34" charset="0"/>
                <a:cs typeface="Times New Roman"/>
              </a:rPr>
              <a:t>POST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 Crea un pedido.</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user</a:t>
            </a:r>
            <a:r>
              <a:rPr lang="es-ES" dirty="0">
                <a:latin typeface="Arial Black" panose="020B0A04020102020204" pitchFamily="34" charset="0"/>
                <a:cs typeface="Times New Roman"/>
              </a:rPr>
              <a:t>/{id}: Obtiene un pedido dado el ID de un usuario.</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/shop/{id}: Obtiene un pedido dado el ID de una tienda.</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orders</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client</a:t>
            </a:r>
            <a:r>
              <a:rPr lang="es-ES" dirty="0">
                <a:latin typeface="Arial Black" panose="020B0A04020102020204" pitchFamily="34" charset="0"/>
                <a:cs typeface="Times New Roman"/>
              </a:rPr>
              <a:t>/{id}: Obtiene un pedido dado el ID de un cliente.</a:t>
            </a:r>
          </a:p>
          <a:p>
            <a:pPr>
              <a:buFont typeface="Symbol"/>
              <a:buChar char=""/>
            </a:pPr>
            <a:endParaRPr lang="es-ES" dirty="0">
              <a:latin typeface="Arial Black" panose="020B0A04020102020204" pitchFamily="34" charset="0"/>
              <a:cs typeface="Times New Roman"/>
            </a:endParaRPr>
          </a:p>
          <a:p>
            <a:pPr marL="12700"/>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a:t>
            </a:r>
          </a:p>
          <a:p>
            <a:pPr marL="469265" indent="-228600">
              <a:spcBef>
                <a:spcPts val="1345"/>
              </a:spcBef>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Obtiene un cliente dado un ID.</a:t>
            </a:r>
          </a:p>
          <a:p>
            <a:pPr marL="469265" indent="-228600">
              <a:buFont typeface="Symbol"/>
              <a:buChar char=""/>
              <a:tabLst>
                <a:tab pos="469265" algn="l"/>
              </a:tabLst>
            </a:pPr>
            <a:r>
              <a:rPr lang="es-ES" dirty="0">
                <a:latin typeface="Arial Black" panose="020B0A04020102020204" pitchFamily="34" charset="0"/>
                <a:cs typeface="Times New Roman"/>
              </a:rPr>
              <a:t>PUT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Actualiza un cliente.</a:t>
            </a:r>
          </a:p>
          <a:p>
            <a:pPr marL="469265" indent="-228600">
              <a:buFont typeface="Symbol"/>
              <a:buChar char=""/>
              <a:tabLst>
                <a:tab pos="469265" algn="l"/>
              </a:tabLst>
            </a:pPr>
            <a:r>
              <a:rPr lang="es-ES" dirty="0">
                <a:latin typeface="Arial Black" panose="020B0A04020102020204" pitchFamily="34" charset="0"/>
                <a:cs typeface="Times New Roman"/>
              </a:rPr>
              <a:t>DELETE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 Elimina un cliente.</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 Obtiene todos los clientes.</a:t>
            </a:r>
          </a:p>
          <a:p>
            <a:pPr marL="469265" indent="-228600">
              <a:buFont typeface="Symbol"/>
              <a:buChar char=""/>
              <a:tabLst>
                <a:tab pos="469265" algn="l"/>
              </a:tabLst>
            </a:pPr>
            <a:r>
              <a:rPr lang="es-ES" dirty="0">
                <a:latin typeface="Arial Black" panose="020B0A04020102020204" pitchFamily="34" charset="0"/>
                <a:cs typeface="Times New Roman"/>
              </a:rPr>
              <a:t>POST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 Crea un cliente.</a:t>
            </a:r>
          </a:p>
          <a:p>
            <a:pPr marL="469265" indent="-228600">
              <a:buFont typeface="Symbol"/>
              <a:buChar char=""/>
              <a:tabLst>
                <a:tab pos="469265" algn="l"/>
              </a:tabLst>
            </a:pPr>
            <a:r>
              <a:rPr lang="es-ES" dirty="0">
                <a:latin typeface="Arial Black" panose="020B0A04020102020204" pitchFamily="34" charset="0"/>
                <a:cs typeface="Times New Roman"/>
              </a:rPr>
              <a:t>PATCH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/{id}/</a:t>
            </a:r>
            <a:r>
              <a:rPr lang="es-ES" dirty="0" err="1">
                <a:latin typeface="Arial Black" panose="020B0A04020102020204" pitchFamily="34" charset="0"/>
                <a:cs typeface="Times New Roman"/>
              </a:rPr>
              <a:t>image</a:t>
            </a:r>
            <a:r>
              <a:rPr lang="es-ES" dirty="0">
                <a:latin typeface="Arial Black" panose="020B0A04020102020204" pitchFamily="34" charset="0"/>
                <a:cs typeface="Times New Roman"/>
              </a:rPr>
              <a:t>: Actualiza la imagen de un cliente.</a:t>
            </a:r>
          </a:p>
          <a:p>
            <a:pPr marL="469265" indent="-228600">
              <a:buFont typeface="Symbol"/>
              <a:buChar char=""/>
              <a:tabLst>
                <a:tab pos="469265" algn="l"/>
              </a:tabLst>
            </a:pPr>
            <a:r>
              <a:rPr lang="es-ES" dirty="0">
                <a:latin typeface="Arial Black" panose="020B0A04020102020204" pitchFamily="34" charset="0"/>
                <a:cs typeface="Times New Roman"/>
              </a:rPr>
              <a:t>GET /api/</a:t>
            </a:r>
            <a:r>
              <a:rPr lang="es-ES" dirty="0" err="1">
                <a:latin typeface="Arial Black" panose="020B0A04020102020204" pitchFamily="34" charset="0"/>
                <a:cs typeface="Times New Roman"/>
              </a:rPr>
              <a:t>clients</a:t>
            </a:r>
            <a:r>
              <a:rPr lang="es-ES" dirty="0">
                <a:latin typeface="Arial Black" panose="020B0A04020102020204" pitchFamily="34" charset="0"/>
                <a:cs typeface="Times New Roman"/>
              </a:rPr>
              <a:t>/email/{email}: Obtiene un cliente dado un email.</a:t>
            </a:r>
          </a:p>
          <a:p>
            <a:pPr>
              <a:spcBef>
                <a:spcPts val="229"/>
              </a:spcBef>
            </a:pPr>
            <a:endParaRPr lang="es-ES" sz="1200" dirty="0">
              <a:latin typeface="Times New Roman"/>
              <a:cs typeface="Times New Roman"/>
            </a:endParaRPr>
          </a:p>
        </p:txBody>
      </p:sp>
    </p:spTree>
    <p:extLst>
      <p:ext uri="{BB962C8B-B14F-4D97-AF65-F5344CB8AC3E}">
        <p14:creationId xmlns:p14="http://schemas.microsoft.com/office/powerpoint/2010/main" val="356363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2" name="object 2"/>
          <p:cNvSpPr txBox="1"/>
          <p:nvPr/>
        </p:nvSpPr>
        <p:spPr>
          <a:xfrm>
            <a:off x="3182804" y="1308100"/>
            <a:ext cx="7891729" cy="6019597"/>
          </a:xfrm>
          <a:prstGeom prst="rect">
            <a:avLst/>
          </a:prstGeom>
        </p:spPr>
        <p:txBody>
          <a:bodyPr vert="horz" wrap="square" lIns="0" tIns="12700" rIns="0" bIns="0" rtlCol="0">
            <a:spAutoFit/>
          </a:bodyPr>
          <a:lstStyle/>
          <a:p>
            <a:pPr marL="240665">
              <a:spcBef>
                <a:spcPts val="100"/>
              </a:spcBef>
              <a:tabLst>
                <a:tab pos="469265" algn="l"/>
              </a:tabLst>
            </a:pPr>
            <a:endParaRPr lang="es-ES" sz="1000" dirty="0">
              <a:latin typeface="Courier New"/>
              <a:cs typeface="Courier New"/>
            </a:endParaRPr>
          </a:p>
          <a:p>
            <a:pPr marL="240665">
              <a:spcBef>
                <a:spcPts val="100"/>
              </a:spcBef>
              <a:tabLst>
                <a:tab pos="469265" algn="l"/>
              </a:tabLst>
            </a:pPr>
            <a:r>
              <a:rPr lang="es-ES" dirty="0" err="1">
                <a:latin typeface="Arial Black" panose="020B0A04020102020204" pitchFamily="34" charset="0"/>
                <a:cs typeface="Times New Roman"/>
              </a:rPr>
              <a:t>Categories</a:t>
            </a:r>
            <a:r>
              <a:rPr lang="es-ES" dirty="0">
                <a:latin typeface="Arial Black" panose="020B0A04020102020204" pitchFamily="34" charset="0"/>
                <a:cs typeface="Times New Roman"/>
              </a:rPr>
              <a:t>:</a:t>
            </a:r>
          </a:p>
          <a:p>
            <a:pPr marL="469265" indent="-228600">
              <a:spcBef>
                <a:spcPts val="100"/>
              </a:spcBef>
              <a:buFont typeface="Symbol"/>
              <a:buChar char=""/>
              <a:tabLst>
                <a:tab pos="469265" algn="l"/>
              </a:tabLst>
            </a:pPr>
            <a:r>
              <a:rPr dirty="0">
                <a:latin typeface="Arial Black" panose="020B0A04020102020204" pitchFamily="34" charset="0"/>
                <a:cs typeface="Times New Roman"/>
              </a:rPr>
              <a:t>GET /api/categories/{id}: Busca una categoría por ID.</a:t>
            </a:r>
          </a:p>
          <a:p>
            <a:pPr marL="469265" indent="-228600">
              <a:buFont typeface="Symbol"/>
              <a:buChar char=""/>
              <a:tabLst>
                <a:tab pos="469265" algn="l"/>
              </a:tabLst>
            </a:pPr>
            <a:r>
              <a:rPr dirty="0">
                <a:latin typeface="Arial Black" panose="020B0A04020102020204" pitchFamily="34" charset="0"/>
                <a:cs typeface="Times New Roman"/>
              </a:rPr>
              <a:t>PUT /api/categories/{id}: Actualiza una categoría.</a:t>
            </a:r>
          </a:p>
          <a:p>
            <a:pPr marL="469265" indent="-228600">
              <a:buFont typeface="Symbol"/>
              <a:buChar char=""/>
              <a:tabLst>
                <a:tab pos="469265" algn="l"/>
              </a:tabLst>
            </a:pPr>
            <a:r>
              <a:rPr dirty="0">
                <a:latin typeface="Arial Black" panose="020B0A04020102020204" pitchFamily="34" charset="0"/>
                <a:cs typeface="Times New Roman"/>
              </a:rPr>
              <a:t>DELETE /api/categories/{id}: Borra una categoría.</a:t>
            </a:r>
          </a:p>
          <a:p>
            <a:pPr marL="469265" indent="-228600">
              <a:buFont typeface="Symbol"/>
              <a:buChar char=""/>
              <a:tabLst>
                <a:tab pos="469265" algn="l"/>
              </a:tabLst>
            </a:pPr>
            <a:r>
              <a:rPr dirty="0">
                <a:latin typeface="Arial Black" panose="020B0A04020102020204" pitchFamily="34" charset="0"/>
                <a:cs typeface="Times New Roman"/>
              </a:rPr>
              <a:t>GET /api/categories: Obtiene todas las categorías.</a:t>
            </a:r>
          </a:p>
          <a:p>
            <a:pPr marL="469265" indent="-228600">
              <a:buFont typeface="Symbol"/>
              <a:buChar char=""/>
              <a:tabLst>
                <a:tab pos="469265" algn="l"/>
              </a:tabLst>
            </a:pPr>
            <a:r>
              <a:rPr dirty="0">
                <a:latin typeface="Arial Black" panose="020B0A04020102020204" pitchFamily="34" charset="0"/>
                <a:cs typeface="Times New Roman"/>
              </a:rPr>
              <a:t>POST /api/categories: Crea una categoría.</a:t>
            </a:r>
          </a:p>
          <a:p>
            <a:pPr>
              <a:spcBef>
                <a:spcPts val="229"/>
              </a:spcBef>
              <a:buFont typeface="Symbol"/>
              <a:buChar char=""/>
            </a:pPr>
            <a:endParaRPr dirty="0">
              <a:latin typeface="Arial Black" panose="020B0A04020102020204" pitchFamily="34" charset="0"/>
              <a:cs typeface="Times New Roman"/>
            </a:endParaRPr>
          </a:p>
          <a:p>
            <a:pPr marL="12700"/>
            <a:r>
              <a:rPr dirty="0">
                <a:latin typeface="Arial Black" panose="020B0A04020102020204" pitchFamily="34" charset="0"/>
                <a:cs typeface="Times New Roman"/>
              </a:rPr>
              <a:t>Books:</a:t>
            </a:r>
          </a:p>
          <a:p>
            <a:pPr marL="469265" indent="-228600">
              <a:spcBef>
                <a:spcPts val="1345"/>
              </a:spcBef>
              <a:buFont typeface="Symbol"/>
              <a:buChar char=""/>
              <a:tabLst>
                <a:tab pos="469265" algn="l"/>
              </a:tabLst>
            </a:pPr>
            <a:r>
              <a:rPr dirty="0">
                <a:latin typeface="Arial Black" panose="020B0A04020102020204" pitchFamily="34" charset="0"/>
                <a:cs typeface="Times New Roman"/>
              </a:rPr>
              <a:t>GET /api/books/{id}: Busca un libro dado su ID.</a:t>
            </a:r>
          </a:p>
          <a:p>
            <a:pPr marL="469265" indent="-228600">
              <a:buFont typeface="Symbol"/>
              <a:buChar char=""/>
              <a:tabLst>
                <a:tab pos="469265" algn="l"/>
              </a:tabLst>
            </a:pPr>
            <a:r>
              <a:rPr dirty="0">
                <a:latin typeface="Arial Black" panose="020B0A04020102020204" pitchFamily="34" charset="0"/>
                <a:cs typeface="Times New Roman"/>
              </a:rPr>
              <a:t>PUT /api/books/{id}: Actualiza un libro.</a:t>
            </a:r>
          </a:p>
          <a:p>
            <a:pPr marL="469265" indent="-228600">
              <a:buFont typeface="Symbol"/>
              <a:buChar char=""/>
              <a:tabLst>
                <a:tab pos="469265" algn="l"/>
              </a:tabLst>
            </a:pPr>
            <a:r>
              <a:rPr dirty="0">
                <a:latin typeface="Arial Black" panose="020B0A04020102020204" pitchFamily="34" charset="0"/>
                <a:cs typeface="Times New Roman"/>
              </a:rPr>
              <a:t>DELETE /api/books/{id}: Borra un libro.</a:t>
            </a:r>
          </a:p>
          <a:p>
            <a:pPr marL="469265" indent="-228600">
              <a:buFont typeface="Symbol"/>
              <a:buChar char=""/>
              <a:tabLst>
                <a:tab pos="469265" algn="l"/>
              </a:tabLst>
            </a:pPr>
            <a:r>
              <a:rPr dirty="0">
                <a:latin typeface="Arial Black" panose="020B0A04020102020204" pitchFamily="34" charset="0"/>
                <a:cs typeface="Times New Roman"/>
              </a:rPr>
              <a:t>PATCH /api/books/{id}: Actualiza un libro parcialmente.</a:t>
            </a:r>
          </a:p>
          <a:p>
            <a:pPr marL="469265" indent="-228600">
              <a:buFont typeface="Symbol"/>
              <a:buChar char=""/>
              <a:tabLst>
                <a:tab pos="469265" algn="l"/>
              </a:tabLst>
            </a:pPr>
            <a:r>
              <a:rPr dirty="0">
                <a:latin typeface="Arial Black" panose="020B0A04020102020204" pitchFamily="34" charset="0"/>
                <a:cs typeface="Times New Roman"/>
              </a:rPr>
              <a:t>GET /api/books: Obtiene todos los libros.</a:t>
            </a:r>
          </a:p>
          <a:p>
            <a:pPr marL="469265" indent="-228600">
              <a:buFont typeface="Symbol"/>
              <a:buChar char=""/>
              <a:tabLst>
                <a:tab pos="469265" algn="l"/>
              </a:tabLst>
            </a:pPr>
            <a:r>
              <a:rPr dirty="0">
                <a:latin typeface="Arial Black" panose="020B0A04020102020204" pitchFamily="34" charset="0"/>
                <a:cs typeface="Times New Roman"/>
              </a:rPr>
              <a:t>POST /api/books: Crea un libro.</a:t>
            </a:r>
          </a:p>
          <a:p>
            <a:pPr marL="469265" indent="-228600">
              <a:buFont typeface="Symbol"/>
              <a:buChar char=""/>
              <a:tabLst>
                <a:tab pos="469265" algn="l"/>
              </a:tabLst>
            </a:pPr>
            <a:r>
              <a:rPr dirty="0">
                <a:latin typeface="Arial Black" panose="020B0A04020102020204" pitchFamily="34" charset="0"/>
                <a:cs typeface="Times New Roman"/>
              </a:rPr>
              <a:t>PATCH /api/books/image/{id}: Actualiza la imagen de un libro.</a:t>
            </a:r>
          </a:p>
          <a:p>
            <a:pPr marL="12700">
              <a:spcBef>
                <a:spcPts val="1380"/>
              </a:spcBef>
            </a:pPr>
            <a:r>
              <a:rPr dirty="0">
                <a:latin typeface="Arial Black" panose="020B0A04020102020204" pitchFamily="34" charset="0"/>
                <a:cs typeface="Times New Roman"/>
              </a:rPr>
              <a:t>Authentication:</a:t>
            </a:r>
          </a:p>
          <a:p>
            <a:pPr marL="469265" indent="-228600">
              <a:spcBef>
                <a:spcPts val="1340"/>
              </a:spcBef>
              <a:buFont typeface="Symbol"/>
              <a:buChar char=""/>
              <a:tabLst>
                <a:tab pos="469265" algn="l"/>
              </a:tabLst>
            </a:pPr>
            <a:r>
              <a:rPr dirty="0">
                <a:latin typeface="Arial Black" panose="020B0A04020102020204" pitchFamily="34" charset="0"/>
                <a:cs typeface="Times New Roman"/>
              </a:rPr>
              <a:t>POST /api/auth/signup: Crea una cuenta.</a:t>
            </a:r>
          </a:p>
          <a:p>
            <a:pPr marL="469265" indent="-228600">
              <a:buFont typeface="Symbol"/>
              <a:buChar char=""/>
              <a:tabLst>
                <a:tab pos="469265" algn="l"/>
              </a:tabLst>
            </a:pPr>
            <a:r>
              <a:rPr dirty="0">
                <a:latin typeface="Arial Black" panose="020B0A04020102020204" pitchFamily="34" charset="0"/>
                <a:cs typeface="Times New Roman"/>
              </a:rPr>
              <a:t>POST /api/auth/signin: Inicia sesión.</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95169" y="774700"/>
            <a:ext cx="2667000" cy="443070"/>
          </a:xfrm>
          <a:prstGeom prst="rect">
            <a:avLst/>
          </a:prstGeom>
        </p:spPr>
        <p:txBody>
          <a:bodyPr vert="horz" wrap="square" lIns="0" tIns="12065" rIns="0" bIns="0" rtlCol="0">
            <a:spAutoFit/>
          </a:bodyPr>
          <a:lstStyle/>
          <a:p>
            <a:pPr marL="12700">
              <a:spcBef>
                <a:spcPts val="95"/>
              </a:spcBef>
            </a:pPr>
            <a:r>
              <a:rPr sz="2800" spc="-10" dirty="0">
                <a:solidFill>
                  <a:schemeClr val="accent1">
                    <a:lumMod val="40000"/>
                    <a:lumOff val="60000"/>
                  </a:schemeClr>
                </a:solidFill>
                <a:latin typeface="Arial Black" panose="020B0A04020102020204" pitchFamily="34" charset="0"/>
                <a:cs typeface="Calibri Light"/>
              </a:rPr>
              <a:t>Arquitectura</a:t>
            </a:r>
          </a:p>
        </p:txBody>
      </p:sp>
      <p:pic>
        <p:nvPicPr>
          <p:cNvPr id="4" name="object 4"/>
          <p:cNvPicPr/>
          <p:nvPr/>
        </p:nvPicPr>
        <p:blipFill>
          <a:blip r:embed="rId2" cstate="print"/>
          <a:stretch>
            <a:fillRect/>
          </a:stretch>
        </p:blipFill>
        <p:spPr>
          <a:xfrm>
            <a:off x="1314554" y="2314475"/>
            <a:ext cx="11628230" cy="6064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433EA9-FB84-43B8-9D53-4E1CB7447644}"/>
              </a:ext>
            </a:extLst>
          </p:cNvPr>
          <p:cNvSpPr txBox="1"/>
          <p:nvPr/>
        </p:nvSpPr>
        <p:spPr>
          <a:xfrm>
            <a:off x="1299369" y="2451100"/>
            <a:ext cx="11658600" cy="6476132"/>
          </a:xfrm>
          <a:prstGeom prst="rect">
            <a:avLst/>
          </a:prstGeom>
          <a:noFill/>
        </p:spPr>
        <p:txBody>
          <a:bodyPr wrap="square">
            <a:spAutoFit/>
          </a:bodyPr>
          <a:lstStyle/>
          <a:p>
            <a:pPr marL="241300" indent="-228600">
              <a:spcBef>
                <a:spcPts val="100"/>
              </a:spcBef>
              <a:buFont typeface="Times New Roman"/>
              <a:buAutoNum type="arabicPeriod"/>
              <a:tabLst>
                <a:tab pos="241300" algn="l"/>
              </a:tabLst>
            </a:pPr>
            <a:r>
              <a:rPr lang="es-ES" dirty="0">
                <a:latin typeface="Arial Black" panose="020B0A04020102020204" pitchFamily="34" charset="0"/>
                <a:cs typeface="Times New Roman"/>
              </a:rPr>
              <a:t>Controladores (</a:t>
            </a:r>
            <a:r>
              <a:rPr lang="es-ES" dirty="0" err="1">
                <a:latin typeface="Arial Black" panose="020B0A04020102020204" pitchFamily="34" charset="0"/>
                <a:cs typeface="Times New Roman"/>
              </a:rPr>
              <a:t>controllers</a:t>
            </a:r>
            <a:r>
              <a:rPr lang="es-ES" dirty="0">
                <a:latin typeface="Arial Black" panose="020B0A04020102020204" pitchFamily="34" charset="0"/>
                <a:cs typeface="Times New Roman"/>
              </a:rPr>
              <a:t>):</a:t>
            </a:r>
          </a:p>
          <a:p>
            <a:pPr marL="698500" marR="27940" lvl="1" indent="-228600">
              <a:spcBef>
                <a:spcPts val="35"/>
              </a:spcBef>
              <a:buSzPct val="83333"/>
              <a:buFont typeface="Courier New"/>
              <a:buChar char="o"/>
              <a:tabLst>
                <a:tab pos="698500" algn="l"/>
              </a:tabLst>
            </a:pPr>
            <a:r>
              <a:rPr lang="es-ES" dirty="0">
                <a:latin typeface="Arial Black" panose="020B0A04020102020204" pitchFamily="34" charset="0"/>
                <a:cs typeface="Times New Roman"/>
              </a:rPr>
              <a:t>Los controladores manejan las solicitudes HTTP y son responsables de interactuar con el cliente. En este caso, los controladores se encuentran en paquetes como </a:t>
            </a:r>
            <a:r>
              <a:rPr lang="es-ES" dirty="0" err="1">
                <a:latin typeface="Arial Black" panose="020B0A04020102020204" pitchFamily="34" charset="0"/>
                <a:cs typeface="Times New Roman"/>
              </a:rPr>
              <a:t>user-controller</a:t>
            </a:r>
            <a:r>
              <a:rPr lang="es-ES" dirty="0">
                <a:latin typeface="Arial Black" panose="020B0A04020102020204" pitchFamily="34" charset="0"/>
                <a:cs typeface="Times New Roman"/>
              </a:rPr>
              <a:t>, shop-</a:t>
            </a:r>
            <a:r>
              <a:rPr lang="es-ES" dirty="0" err="1">
                <a:latin typeface="Arial Black" panose="020B0A04020102020204" pitchFamily="34" charset="0"/>
                <a:cs typeface="Times New Roman"/>
              </a:rPr>
              <a:t>rest</a:t>
            </a:r>
            <a:r>
              <a:rPr lang="es-ES" dirty="0">
                <a:latin typeface="Arial Black" panose="020B0A04020102020204" pitchFamily="34" charset="0"/>
                <a:cs typeface="Times New Roman"/>
              </a:rPr>
              <a:t>-</a:t>
            </a:r>
            <a:r>
              <a:rPr lang="es-ES" dirty="0" err="1">
                <a:latin typeface="Arial Black" panose="020B0A04020102020204" pitchFamily="34" charset="0"/>
                <a:cs typeface="Times New Roman"/>
              </a:rPr>
              <a:t>controller-impl</a:t>
            </a:r>
            <a:r>
              <a:rPr lang="es-ES" dirty="0">
                <a:latin typeface="Arial Black" panose="020B0A04020102020204" pitchFamily="34" charset="0"/>
                <a:cs typeface="Times New Roman"/>
              </a:rPr>
              <a:t>, etc. Cada controlador maneja un conjunto específico de operaciones relacionadas con su entidad correspondiente (usuarios, tiendas, pedidos, etc.).</a:t>
            </a:r>
          </a:p>
          <a:p>
            <a:pPr marL="241300" indent="-228600">
              <a:buFont typeface="Times New Roman"/>
              <a:buAutoNum type="arabicPeriod"/>
              <a:tabLst>
                <a:tab pos="241300" algn="l"/>
              </a:tabLst>
            </a:pPr>
            <a:r>
              <a:rPr lang="es-ES" dirty="0">
                <a:latin typeface="Arial Black" panose="020B0A04020102020204" pitchFamily="34" charset="0"/>
                <a:cs typeface="Times New Roman"/>
              </a:rPr>
              <a:t>Servicios (</a:t>
            </a:r>
            <a:r>
              <a:rPr lang="es-ES" dirty="0" err="1">
                <a:latin typeface="Arial Black" panose="020B0A04020102020204" pitchFamily="34" charset="0"/>
                <a:cs typeface="Times New Roman"/>
              </a:rPr>
              <a:t>services</a:t>
            </a:r>
            <a:r>
              <a:rPr lang="es-ES" dirty="0">
                <a:latin typeface="Arial Black" panose="020B0A04020102020204" pitchFamily="34" charset="0"/>
                <a:cs typeface="Times New Roman"/>
              </a:rPr>
              <a:t>):</a:t>
            </a:r>
          </a:p>
          <a:p>
            <a:pPr marL="698500" marR="5080" lvl="1" indent="-228600">
              <a:spcBef>
                <a:spcPts val="45"/>
              </a:spcBef>
              <a:buSzPct val="83333"/>
              <a:buFont typeface="Courier New"/>
              <a:buChar char="o"/>
              <a:tabLst>
                <a:tab pos="698500" algn="l"/>
              </a:tabLst>
            </a:pPr>
            <a:r>
              <a:rPr lang="es-ES" dirty="0">
                <a:latin typeface="Arial Black" panose="020B0A04020102020204" pitchFamily="34" charset="0"/>
                <a:cs typeface="Times New Roman"/>
              </a:rPr>
              <a:t>Los servicios contienen la lógica de negocio de la aplicación. Separan la lógica del controlador para mantener un código limpio y modular. Cada controlador interactúa con los servicios correspondientes para realizar operaciones más complejas. En la arquitectura, podrías encontrar paquetes como </a:t>
            </a:r>
            <a:r>
              <a:rPr lang="es-ES" dirty="0" err="1">
                <a:latin typeface="Arial Black" panose="020B0A04020102020204" pitchFamily="34" charset="0"/>
                <a:cs typeface="Times New Roman"/>
              </a:rPr>
              <a:t>services</a:t>
            </a:r>
            <a:r>
              <a:rPr lang="es-ES" dirty="0">
                <a:latin typeface="Arial Black" panose="020B0A04020102020204" pitchFamily="34" charset="0"/>
                <a:cs typeface="Times New Roman"/>
              </a:rPr>
              <a:t> o </a:t>
            </a:r>
            <a:r>
              <a:rPr lang="es-ES" dirty="0" err="1">
                <a:latin typeface="Arial Black" panose="020B0A04020102020204" pitchFamily="34" charset="0"/>
                <a:cs typeface="Times New Roman"/>
              </a:rPr>
              <a:t>impl</a:t>
            </a:r>
            <a:r>
              <a:rPr lang="es-ES" dirty="0">
                <a:latin typeface="Arial Black" panose="020B0A04020102020204" pitchFamily="34" charset="0"/>
                <a:cs typeface="Times New Roman"/>
              </a:rPr>
              <a:t> que albergan las implementaciones concretas de los servicios.</a:t>
            </a:r>
          </a:p>
          <a:p>
            <a:pPr marL="241300" indent="-228600">
              <a:buFont typeface="Times New Roman"/>
              <a:buAutoNum type="arabicPeriod"/>
              <a:tabLst>
                <a:tab pos="241300" algn="l"/>
              </a:tabLst>
            </a:pPr>
            <a:r>
              <a:rPr lang="es-ES" dirty="0">
                <a:latin typeface="Arial Black" panose="020B0A04020102020204" pitchFamily="34" charset="0"/>
                <a:cs typeface="Times New Roman"/>
              </a:rPr>
              <a:t>Modelos (</a:t>
            </a:r>
            <a:r>
              <a:rPr lang="es-ES" dirty="0" err="1">
                <a:latin typeface="Arial Black" panose="020B0A04020102020204" pitchFamily="34" charset="0"/>
                <a:cs typeface="Times New Roman"/>
              </a:rPr>
              <a:t>models</a:t>
            </a:r>
            <a:r>
              <a:rPr lang="es-ES" dirty="0">
                <a:latin typeface="Arial Black" panose="020B0A04020102020204" pitchFamily="34" charset="0"/>
                <a:cs typeface="Times New Roman"/>
              </a:rPr>
              <a:t>):</a:t>
            </a:r>
          </a:p>
          <a:p>
            <a:pPr marL="698500" marR="24130" lvl="1" indent="-228600">
              <a:spcBef>
                <a:spcPts val="45"/>
              </a:spcBef>
              <a:buSzPct val="83333"/>
              <a:buFont typeface="Courier New"/>
              <a:buChar char="o"/>
              <a:tabLst>
                <a:tab pos="698500" algn="l"/>
              </a:tabLst>
            </a:pPr>
            <a:r>
              <a:rPr lang="es-ES" dirty="0">
                <a:latin typeface="Arial Black" panose="020B0A04020102020204" pitchFamily="34" charset="0"/>
                <a:cs typeface="Times New Roman"/>
              </a:rPr>
              <a:t>Los modelos representan las entidades del dominio de la aplicación y se utilizan para mapear datos entre la aplicación y la base de datos. Los modelos se encuentran en paquetes como </a:t>
            </a:r>
            <a:r>
              <a:rPr lang="es-ES" dirty="0" err="1">
                <a:latin typeface="Arial Black" panose="020B0A04020102020204" pitchFamily="34" charset="0"/>
                <a:cs typeface="Times New Roman"/>
              </a:rPr>
              <a:t>models</a:t>
            </a:r>
            <a:r>
              <a:rPr lang="es-ES" dirty="0">
                <a:latin typeface="Arial Black" panose="020B0A04020102020204" pitchFamily="34" charset="0"/>
                <a:cs typeface="Times New Roman"/>
              </a:rPr>
              <a:t> o </a:t>
            </a:r>
            <a:r>
              <a:rPr lang="es-ES" dirty="0" err="1">
                <a:latin typeface="Arial Black" panose="020B0A04020102020204" pitchFamily="34" charset="0"/>
                <a:cs typeface="Times New Roman"/>
              </a:rPr>
              <a:t>entities</a:t>
            </a:r>
            <a:r>
              <a:rPr lang="es-ES" dirty="0">
                <a:latin typeface="Arial Black" panose="020B0A04020102020204" pitchFamily="34" charset="0"/>
                <a:cs typeface="Times New Roman"/>
              </a:rPr>
              <a:t>. Pueden contener anotaciones de mapeo para trabajar con un sistema de gestión de bases de datos (como JPA en este caso).</a:t>
            </a:r>
          </a:p>
          <a:p>
            <a:pPr marL="241300" indent="-228600">
              <a:buFont typeface="Times New Roman"/>
              <a:buAutoNum type="arabicPeriod"/>
              <a:tabLst>
                <a:tab pos="241300" algn="l"/>
              </a:tabLst>
            </a:pPr>
            <a:r>
              <a:rPr lang="es-ES" dirty="0">
                <a:latin typeface="Arial Black" panose="020B0A04020102020204" pitchFamily="34" charset="0"/>
                <a:cs typeface="Times New Roman"/>
              </a:rPr>
              <a:t>Excepciones (</a:t>
            </a:r>
            <a:r>
              <a:rPr lang="es-ES" dirty="0" err="1">
                <a:latin typeface="Arial Black" panose="020B0A04020102020204" pitchFamily="34" charset="0"/>
                <a:cs typeface="Times New Roman"/>
              </a:rPr>
              <a:t>exceptions</a:t>
            </a:r>
            <a:r>
              <a:rPr lang="es-ES" dirty="0">
                <a:latin typeface="Arial Black" panose="020B0A04020102020204" pitchFamily="34" charset="0"/>
                <a:cs typeface="Times New Roman"/>
              </a:rPr>
              <a:t>):</a:t>
            </a:r>
          </a:p>
          <a:p>
            <a:pPr marL="698500" marR="118110" lvl="1" indent="-228600">
              <a:spcBef>
                <a:spcPts val="80"/>
              </a:spcBef>
              <a:buSzPct val="83333"/>
              <a:buFont typeface="Courier New"/>
              <a:buChar char="o"/>
              <a:tabLst>
                <a:tab pos="698500" algn="l"/>
              </a:tabLst>
            </a:pPr>
            <a:r>
              <a:rPr lang="es-ES" dirty="0">
                <a:latin typeface="Arial Black" panose="020B0A04020102020204" pitchFamily="34" charset="0"/>
                <a:cs typeface="Times New Roman"/>
              </a:rPr>
              <a:t>En este paquete, podrías encontrar clases que representan excepciones específicas de la aplicación. Estas excepciones pueden ser lanzadas y capturadas en distintas capas de la aplicación para manejar situaciones excepcionales de manera específica y proporcionar respuestas HTTP adecuadas.</a:t>
            </a:r>
          </a:p>
          <a:p>
            <a:pPr marL="241300" indent="-228600">
              <a:buFont typeface="Times New Roman"/>
              <a:buAutoNum type="arabicPeriod"/>
              <a:tabLst>
                <a:tab pos="241300" algn="l"/>
              </a:tabLst>
            </a:pPr>
            <a:r>
              <a:rPr lang="es-ES" dirty="0">
                <a:latin typeface="Arial Black" panose="020B0A04020102020204" pitchFamily="34" charset="0"/>
                <a:cs typeface="Times New Roman"/>
              </a:rPr>
              <a:t>DTO (Objetos de Transferencia de Datos) (</a:t>
            </a:r>
            <a:r>
              <a:rPr lang="es-ES" dirty="0" err="1">
                <a:latin typeface="Arial Black" panose="020B0A04020102020204" pitchFamily="34" charset="0"/>
                <a:cs typeface="Times New Roman"/>
              </a:rPr>
              <a:t>dto</a:t>
            </a:r>
            <a:r>
              <a:rPr lang="es-ES" dirty="0">
                <a:latin typeface="Arial Black" panose="020B0A04020102020204" pitchFamily="34" charset="0"/>
                <a:cs typeface="Times New Roman"/>
              </a:rPr>
              <a:t>):</a:t>
            </a:r>
          </a:p>
        </p:txBody>
      </p:sp>
    </p:spTree>
    <p:extLst>
      <p:ext uri="{BB962C8B-B14F-4D97-AF65-F5344CB8AC3E}">
        <p14:creationId xmlns:p14="http://schemas.microsoft.com/office/powerpoint/2010/main" val="56703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3151" y="2146300"/>
            <a:ext cx="11451035" cy="6732612"/>
          </a:xfrm>
          <a:prstGeom prst="rect">
            <a:avLst/>
          </a:prstGeom>
        </p:spPr>
        <p:txBody>
          <a:bodyPr vert="horz" wrap="square" lIns="0" tIns="20320" rIns="0" bIns="0" rtlCol="0">
            <a:spAutoFit/>
          </a:bodyPr>
          <a:lstStyle/>
          <a:p>
            <a:pPr marL="698500" marR="5080" indent="-228600">
              <a:spcBef>
                <a:spcPts val="160"/>
              </a:spcBef>
              <a:buSzPct val="83333"/>
              <a:buFont typeface="Courier New"/>
              <a:buChar char="o"/>
              <a:tabLst>
                <a:tab pos="698500" algn="l"/>
              </a:tabLst>
            </a:pPr>
            <a:r>
              <a:rPr dirty="0">
                <a:latin typeface="Arial Black" panose="020B0A04020102020204" pitchFamily="34" charset="0"/>
                <a:cs typeface="Times New Roman"/>
              </a:rPr>
              <a:t>Los DTO son objetos que se utilizan para transferir datos entre las capas de la aplicación. Ayudan a desacoplar las representaciones internas de los datos (modelos) de las representaciones externas (como las respuestas HTTP). Pueden encontrarse en paquetes como dto o requestresponse.</a:t>
            </a:r>
          </a:p>
          <a:p>
            <a:pPr marL="241300" indent="-228600">
              <a:buFont typeface="Times New Roman"/>
              <a:buAutoNum type="arabicPeriod" startAt="6"/>
              <a:tabLst>
                <a:tab pos="241300" algn="l"/>
              </a:tabLst>
            </a:pPr>
            <a:r>
              <a:rPr dirty="0">
                <a:latin typeface="Arial Black" panose="020B0A04020102020204" pitchFamily="34" charset="0"/>
                <a:cs typeface="Times New Roman"/>
              </a:rPr>
              <a:t>Repositorios (repositories):</a:t>
            </a:r>
          </a:p>
          <a:p>
            <a:pPr marL="698500" marR="140335" lvl="1" indent="-228600">
              <a:spcBef>
                <a:spcPts val="80"/>
              </a:spcBef>
              <a:buSzPct val="83333"/>
              <a:buFont typeface="Courier New"/>
              <a:buChar char="o"/>
              <a:tabLst>
                <a:tab pos="698500" algn="l"/>
              </a:tabLst>
            </a:pPr>
            <a:r>
              <a:rPr dirty="0">
                <a:latin typeface="Arial Black" panose="020B0A04020102020204" pitchFamily="34" charset="0"/>
                <a:cs typeface="Times New Roman"/>
              </a:rPr>
              <a:t>Los </a:t>
            </a:r>
            <a:r>
              <a:rPr dirty="0" err="1">
                <a:latin typeface="Arial Black" panose="020B0A04020102020204" pitchFamily="34" charset="0"/>
                <a:cs typeface="Times New Roman"/>
              </a:rPr>
              <a:t>repositorios</a:t>
            </a:r>
            <a:r>
              <a:rPr dirty="0">
                <a:latin typeface="Arial Black" panose="020B0A04020102020204" pitchFamily="34" charset="0"/>
                <a:cs typeface="Times New Roman"/>
              </a:rPr>
              <a:t> son interfaces o clases que proporcionan métodos para acceder y manipular datos en la base de datos. Estos podrían estar en paquetes como repositories o dao.</a:t>
            </a:r>
          </a:p>
          <a:p>
            <a:pPr marL="241300" indent="-228600">
              <a:buFont typeface="Times New Roman"/>
              <a:buAutoNum type="arabicPeriod" startAt="6"/>
              <a:tabLst>
                <a:tab pos="241300" algn="l"/>
              </a:tabLst>
            </a:pPr>
            <a:r>
              <a:rPr dirty="0">
                <a:latin typeface="Arial Black" panose="020B0A04020102020204" pitchFamily="34" charset="0"/>
                <a:cs typeface="Times New Roman"/>
              </a:rPr>
              <a:t>Mappers (mappers):</a:t>
            </a:r>
          </a:p>
          <a:p>
            <a:pPr marL="698500" marR="279400" lvl="1" indent="-228600">
              <a:spcBef>
                <a:spcPts val="85"/>
              </a:spcBef>
              <a:buSzPct val="83333"/>
              <a:buFont typeface="Courier New"/>
              <a:buChar char="o"/>
              <a:tabLst>
                <a:tab pos="698500" algn="l"/>
              </a:tabLst>
            </a:pPr>
            <a:r>
              <a:rPr dirty="0">
                <a:latin typeface="Arial Black" panose="020B0A04020102020204" pitchFamily="34" charset="0"/>
                <a:cs typeface="Times New Roman"/>
              </a:rPr>
              <a:t>Los mappers se utilizan para convertir entre diferentes objetos, como convertir de modelos a DTO y viceversa. Estos ayudan a separar las preocupaciones de mapeo y proporcionan una forma estructurada de transformar datos.</a:t>
            </a:r>
          </a:p>
          <a:p>
            <a:pPr marL="241300" indent="-228600">
              <a:buFont typeface="Times New Roman"/>
              <a:buAutoNum type="arabicPeriod" startAt="6"/>
              <a:tabLst>
                <a:tab pos="241300" algn="l"/>
              </a:tabLst>
            </a:pPr>
            <a:r>
              <a:rPr dirty="0">
                <a:latin typeface="Arial Black" panose="020B0A04020102020204" pitchFamily="34" charset="0"/>
                <a:cs typeface="Times New Roman"/>
              </a:rPr>
              <a:t>Utilidades (utils):</a:t>
            </a:r>
          </a:p>
          <a:p>
            <a:pPr marL="698500" marR="55880" lvl="1" indent="-228600">
              <a:spcBef>
                <a:spcPts val="85"/>
              </a:spcBef>
              <a:buSzPct val="83333"/>
              <a:buFont typeface="Courier New"/>
              <a:buChar char="o"/>
              <a:tabLst>
                <a:tab pos="698500" algn="l"/>
              </a:tabLst>
            </a:pPr>
            <a:r>
              <a:rPr dirty="0">
                <a:latin typeface="Arial Black" panose="020B0A04020102020204" pitchFamily="34" charset="0"/>
                <a:cs typeface="Times New Roman"/>
              </a:rPr>
              <a:t>Este paquete podría contener clases de utilidades que proporcionan funciones comunes reutilizables en toda la aplicación, como operaciones de manipulación de fechas, generación de identificadores únicos, etc.</a:t>
            </a:r>
          </a:p>
          <a:p>
            <a:pPr marL="241300" indent="-228600">
              <a:buFont typeface="Times New Roman"/>
              <a:buAutoNum type="arabicPeriod" startAt="6"/>
              <a:tabLst>
                <a:tab pos="241300" algn="l"/>
              </a:tabLst>
            </a:pPr>
            <a:r>
              <a:rPr dirty="0">
                <a:latin typeface="Arial Black" panose="020B0A04020102020204" pitchFamily="34" charset="0"/>
                <a:cs typeface="Times New Roman"/>
              </a:rPr>
              <a:t>Almacenamiento (storage):</a:t>
            </a:r>
          </a:p>
          <a:p>
            <a:pPr marL="698500" marR="162560" lvl="1" indent="-228600">
              <a:spcBef>
                <a:spcPts val="90"/>
              </a:spcBef>
              <a:buSzPct val="83333"/>
              <a:buFont typeface="Courier New"/>
              <a:buChar char="o"/>
              <a:tabLst>
                <a:tab pos="698500" algn="l"/>
              </a:tabLst>
            </a:pPr>
            <a:r>
              <a:rPr dirty="0">
                <a:latin typeface="Arial Black" panose="020B0A04020102020204" pitchFamily="34" charset="0"/>
                <a:cs typeface="Times New Roman"/>
              </a:rPr>
              <a:t>Puede contener clases o utilidades relacionadas con el almacenamiento de archivos o datos fuera de la base de datos, como el manejo de archivos de imágenes para libros o imágenes de perfil.</a:t>
            </a:r>
          </a:p>
          <a:p>
            <a:pPr marL="241300" indent="-228600">
              <a:buFont typeface="Times New Roman"/>
              <a:buAutoNum type="arabicPeriod" startAt="6"/>
              <a:tabLst>
                <a:tab pos="241300" algn="l"/>
              </a:tabLst>
            </a:pPr>
            <a:r>
              <a:rPr dirty="0">
                <a:latin typeface="Arial Black" panose="020B0A04020102020204" pitchFamily="34" charset="0"/>
                <a:cs typeface="Times New Roman"/>
              </a:rPr>
              <a:t>Notificaciones (notifications):</a:t>
            </a:r>
          </a:p>
          <a:p>
            <a:pPr marL="698500" marR="471170" lvl="1" indent="-228600">
              <a:spcBef>
                <a:spcPts val="85"/>
              </a:spcBef>
              <a:buSzPct val="83333"/>
              <a:buFont typeface="Courier New"/>
              <a:buChar char="o"/>
              <a:tabLst>
                <a:tab pos="698500" algn="l"/>
              </a:tabLst>
            </a:pPr>
            <a:r>
              <a:rPr dirty="0">
                <a:latin typeface="Arial Black" panose="020B0A04020102020204" pitchFamily="34" charset="0"/>
                <a:cs typeface="Times New Roman"/>
              </a:rPr>
              <a:t>En algunos casos, puede haber un paquete dedicado a manejar notificaciones o eventos dentro de la aplicación, como el envío de correos electrónicos, mensajes de texto, o cualquier otro tipo de notificación.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9469" y="927100"/>
            <a:ext cx="10058400" cy="8590171"/>
          </a:xfrm>
          <a:prstGeom prst="rect">
            <a:avLst/>
          </a:prstGeom>
        </p:spPr>
        <p:txBody>
          <a:bodyPr vert="horz" wrap="square" lIns="0" tIns="61594" rIns="0" bIns="0" rtlCol="0">
            <a:spAutoFit/>
          </a:bodyPr>
          <a:lstStyle/>
          <a:p>
            <a:pPr marL="12700">
              <a:spcBef>
                <a:spcPts val="484"/>
              </a:spcBef>
            </a:pPr>
            <a:r>
              <a:rPr sz="2800" spc="-10" dirty="0">
                <a:solidFill>
                  <a:schemeClr val="accent1">
                    <a:lumMod val="40000"/>
                    <a:lumOff val="60000"/>
                  </a:schemeClr>
                </a:solidFill>
                <a:latin typeface="Arial Black" panose="020B0A04020102020204" pitchFamily="34" charset="0"/>
                <a:cs typeface="Calibri Light"/>
              </a:rPr>
              <a:t>Estimación de gastos</a:t>
            </a:r>
          </a:p>
          <a:p>
            <a:pPr marL="12700">
              <a:spcBef>
                <a:spcPts val="310"/>
              </a:spcBef>
            </a:pPr>
            <a:r>
              <a:rPr sz="2800" spc="-10" dirty="0">
                <a:solidFill>
                  <a:schemeClr val="accent1">
                    <a:lumMod val="40000"/>
                    <a:lumOff val="60000"/>
                  </a:schemeClr>
                </a:solidFill>
                <a:latin typeface="Arial Black" panose="020B0A04020102020204" pitchFamily="34" charset="0"/>
                <a:cs typeface="Calibri Light"/>
              </a:rPr>
              <a:t>Mano de Obra</a:t>
            </a:r>
          </a:p>
          <a:p>
            <a:pPr>
              <a:spcBef>
                <a:spcPts val="40"/>
              </a:spcBef>
            </a:pPr>
            <a:endParaRPr sz="1300" dirty="0">
              <a:latin typeface="Calibri Light"/>
              <a:cs typeface="Calibri Light"/>
            </a:endParaRPr>
          </a:p>
          <a:p>
            <a:pPr marL="12700" marR="214629"/>
            <a:r>
              <a:rPr dirty="0">
                <a:latin typeface="Arial Black" panose="020B0A04020102020204" pitchFamily="34" charset="0"/>
                <a:cs typeface="Times New Roman"/>
              </a:rPr>
              <a:t>Para la ejecución del proyecto, se planifica una inversión en mano de obra basada en una estimación de 120 horas de trabajo, distribuidas entre cinco programadores. Se establece un costo promedio por hora de 30 € para el equipo completo.</a:t>
            </a:r>
          </a:p>
          <a:p>
            <a:pPr marL="12700">
              <a:spcBef>
                <a:spcPts val="1330"/>
              </a:spcBef>
            </a:pPr>
            <a:r>
              <a:rPr sz="2800" spc="-10" dirty="0">
                <a:solidFill>
                  <a:schemeClr val="accent1">
                    <a:lumMod val="40000"/>
                    <a:lumOff val="60000"/>
                  </a:schemeClr>
                </a:solidFill>
                <a:latin typeface="Arial Black" panose="020B0A04020102020204" pitchFamily="34" charset="0"/>
                <a:cs typeface="Calibri Light"/>
              </a:rPr>
              <a:t>Equipo de Desarrollo</a:t>
            </a:r>
          </a:p>
          <a:p>
            <a:pPr>
              <a:spcBef>
                <a:spcPts val="45"/>
              </a:spcBef>
            </a:pPr>
            <a:endParaRPr sz="1200" dirty="0">
              <a:latin typeface="Calibri Light"/>
              <a:cs typeface="Calibri Light"/>
            </a:endParaRPr>
          </a:p>
          <a:p>
            <a:pPr marL="926465" indent="-228600">
              <a:spcBef>
                <a:spcPts val="5"/>
              </a:spcBef>
              <a:buSzPct val="83333"/>
              <a:buFont typeface="Courier New"/>
              <a:buChar char="o"/>
              <a:tabLst>
                <a:tab pos="926465" algn="l"/>
              </a:tabLst>
            </a:pPr>
            <a:r>
              <a:rPr dirty="0">
                <a:latin typeface="Arial Black" panose="020B0A04020102020204" pitchFamily="34" charset="0"/>
                <a:cs typeface="Times New Roman"/>
              </a:rPr>
              <a:t>Desarrollador 1: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2: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3: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4: 24 horas</a:t>
            </a:r>
          </a:p>
          <a:p>
            <a:pPr marL="926465" indent="-228600">
              <a:buSzPct val="83333"/>
              <a:buFont typeface="Courier New"/>
              <a:buChar char="o"/>
              <a:tabLst>
                <a:tab pos="926465" algn="l"/>
              </a:tabLst>
            </a:pPr>
            <a:r>
              <a:rPr dirty="0">
                <a:latin typeface="Arial Black" panose="020B0A04020102020204" pitchFamily="34" charset="0"/>
                <a:cs typeface="Times New Roman"/>
              </a:rPr>
              <a:t>Desarrollador 5: 24 horas</a:t>
            </a:r>
          </a:p>
          <a:p>
            <a:pPr marL="12700">
              <a:spcBef>
                <a:spcPts val="1340"/>
              </a:spcBef>
            </a:pPr>
            <a:r>
              <a:rPr dirty="0">
                <a:latin typeface="Arial Black" panose="020B0A04020102020204" pitchFamily="34" charset="0"/>
                <a:cs typeface="Times New Roman"/>
              </a:rPr>
              <a:t>Costo Estimado de Mano de Obra: 120 horas * 30 €/hora = 3.600 €</a:t>
            </a:r>
          </a:p>
          <a:p>
            <a:pPr marL="12700">
              <a:spcBef>
                <a:spcPts val="910"/>
              </a:spcBef>
            </a:pPr>
            <a:r>
              <a:rPr sz="2800" spc="-10" dirty="0">
                <a:solidFill>
                  <a:schemeClr val="accent1">
                    <a:lumMod val="40000"/>
                    <a:lumOff val="60000"/>
                  </a:schemeClr>
                </a:solidFill>
                <a:latin typeface="Arial Black" panose="020B0A04020102020204" pitchFamily="34" charset="0"/>
                <a:cs typeface="Calibri Light"/>
              </a:rPr>
              <a:t>Infraestructura</a:t>
            </a:r>
          </a:p>
          <a:p>
            <a:pPr>
              <a:spcBef>
                <a:spcPts val="35"/>
              </a:spcBef>
            </a:pPr>
            <a:endParaRPr sz="1300" dirty="0">
              <a:latin typeface="Calibri Light"/>
              <a:cs typeface="Calibri Light"/>
            </a:endParaRPr>
          </a:p>
          <a:p>
            <a:pPr marL="12700" marR="5080"/>
            <a:r>
              <a:rPr dirty="0">
                <a:latin typeface="Arial Black" panose="020B0A04020102020204" pitchFamily="34" charset="0"/>
                <a:cs typeface="Times New Roman"/>
              </a:rPr>
              <a:t>La infraestructura del proyecto implica el despliegue de la aplicación en un entorno cloud. Se ha decidido utilizar servicios de Amazon Web Services (AWS) para cumplir con los requisitos de hosting. El cálculo del costo de infraestructura se realiza en base al tipo de servidor necesario y la capacidad requerida. En esta estimación, se considera el uso de un servidor de tamaño medio.</a:t>
            </a:r>
          </a:p>
          <a:p>
            <a:pPr marL="12700">
              <a:spcBef>
                <a:spcPts val="1330"/>
              </a:spcBef>
            </a:pPr>
            <a:r>
              <a:rPr dirty="0">
                <a:latin typeface="Arial Black" panose="020B0A04020102020204" pitchFamily="34" charset="0"/>
                <a:cs typeface="Times New Roman"/>
              </a:rPr>
              <a:t>Tipo de Servidor: T2.Medium.</a:t>
            </a:r>
          </a:p>
          <a:p>
            <a:pPr marL="12700">
              <a:spcBef>
                <a:spcPts val="130"/>
              </a:spcBef>
            </a:pPr>
            <a:r>
              <a:rPr dirty="0">
                <a:latin typeface="Arial Black" panose="020B0A04020102020204" pitchFamily="34" charset="0"/>
                <a:cs typeface="Times New Roman"/>
              </a:rPr>
              <a:t>Capacidad: Ajustada a los requisitos del proyecto.</a:t>
            </a:r>
          </a:p>
          <a:p>
            <a:pPr marL="12700">
              <a:spcBef>
                <a:spcPts val="105"/>
              </a:spcBef>
            </a:pPr>
            <a:r>
              <a:rPr dirty="0">
                <a:latin typeface="Arial Black" panose="020B0A04020102020204" pitchFamily="34" charset="0"/>
                <a:cs typeface="Times New Roman"/>
              </a:rPr>
              <a:t>Costo Estimado de Infraestructura en AWS: Aproximadamente 100 € </a:t>
            </a:r>
            <a:r>
              <a:rPr dirty="0" err="1">
                <a:latin typeface="Arial Black" panose="020B0A04020102020204" pitchFamily="34" charset="0"/>
                <a:cs typeface="Times New Roman"/>
              </a:rPr>
              <a:t>mensuales</a:t>
            </a:r>
            <a:r>
              <a:rPr dirty="0">
                <a:latin typeface="Arial Black" panose="020B0A04020102020204" pitchFamily="34" charset="0"/>
                <a:cs typeface="Times New Roman"/>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1551DFC-E60E-45F8-B288-7751A485ED53}"/>
              </a:ext>
            </a:extLst>
          </p:cNvPr>
          <p:cNvSpPr txBox="1"/>
          <p:nvPr/>
        </p:nvSpPr>
        <p:spPr>
          <a:xfrm>
            <a:off x="1731990" y="1689100"/>
            <a:ext cx="10793358" cy="6096541"/>
          </a:xfrm>
          <a:prstGeom prst="rect">
            <a:avLst/>
          </a:prstGeom>
          <a:noFill/>
        </p:spPr>
        <p:txBody>
          <a:bodyPr wrap="square">
            <a:spAutoFit/>
          </a:bodyPr>
          <a:lstStyle/>
          <a:p>
            <a:pPr marL="12700">
              <a:spcBef>
                <a:spcPts val="919"/>
              </a:spcBef>
            </a:pPr>
            <a:r>
              <a:rPr lang="es-ES" sz="2800" spc="-10" dirty="0">
                <a:solidFill>
                  <a:schemeClr val="accent1">
                    <a:lumMod val="40000"/>
                    <a:lumOff val="60000"/>
                  </a:schemeClr>
                </a:solidFill>
                <a:latin typeface="Arial Black" panose="020B0A04020102020204" pitchFamily="34" charset="0"/>
                <a:cs typeface="Calibri Light"/>
              </a:rPr>
              <a:t>Plan AWS</a:t>
            </a:r>
          </a:p>
          <a:p>
            <a:pPr>
              <a:spcBef>
                <a:spcPts val="25"/>
              </a:spcBef>
            </a:pPr>
            <a:endParaRPr lang="es-ES" dirty="0">
              <a:latin typeface="Arial Black" panose="020B0A04020102020204" pitchFamily="34" charset="0"/>
              <a:cs typeface="Times New Roman"/>
            </a:endParaRPr>
          </a:p>
          <a:p>
            <a:pPr marL="12700" marR="302895"/>
            <a:r>
              <a:rPr lang="es-ES" dirty="0">
                <a:latin typeface="Arial Black" panose="020B0A04020102020204" pitchFamily="34" charset="0"/>
                <a:cs typeface="Times New Roman"/>
              </a:rPr>
              <a:t>El plan de AWS se centra en la implementación de la aplicación en un servidor de capacidad adecuada para garantizar un rendimiento óptimo. Se elige un servidor de tamaño medio para cubrir las necesidades específicas del proyecto.</a:t>
            </a:r>
          </a:p>
          <a:p>
            <a:pPr marL="12700">
              <a:spcBef>
                <a:spcPts val="1330"/>
              </a:spcBef>
            </a:pPr>
            <a:r>
              <a:rPr lang="es-ES" sz="2800" spc="-10" dirty="0">
                <a:solidFill>
                  <a:schemeClr val="accent1">
                    <a:lumMod val="40000"/>
                    <a:lumOff val="60000"/>
                  </a:schemeClr>
                </a:solidFill>
                <a:latin typeface="Arial Black" panose="020B0A04020102020204" pitchFamily="34" charset="0"/>
                <a:cs typeface="Calibri Light"/>
              </a:rPr>
              <a:t>Detalles del Plan AWS:</a:t>
            </a:r>
          </a:p>
          <a:p>
            <a:pPr marL="12700">
              <a:spcBef>
                <a:spcPts val="315"/>
              </a:spcBef>
            </a:pPr>
            <a:r>
              <a:rPr lang="es-ES" sz="2800" spc="-10" dirty="0">
                <a:solidFill>
                  <a:schemeClr val="accent1">
                    <a:lumMod val="40000"/>
                    <a:lumOff val="60000"/>
                  </a:schemeClr>
                </a:solidFill>
                <a:latin typeface="Arial Black" panose="020B0A04020102020204" pitchFamily="34" charset="0"/>
                <a:cs typeface="Calibri Light"/>
              </a:rPr>
              <a:t>Servidor: T2.Medium</a:t>
            </a:r>
          </a:p>
          <a:p>
            <a:pPr marL="12700">
              <a:spcBef>
                <a:spcPts val="250"/>
              </a:spcBef>
            </a:pPr>
            <a:r>
              <a:rPr lang="es-ES" sz="2800" spc="-10" dirty="0">
                <a:solidFill>
                  <a:schemeClr val="accent1">
                    <a:lumMod val="40000"/>
                    <a:lumOff val="60000"/>
                  </a:schemeClr>
                </a:solidFill>
                <a:latin typeface="Arial Black" panose="020B0A04020102020204" pitchFamily="34" charset="0"/>
                <a:cs typeface="Calibri Light"/>
              </a:rPr>
              <a:t>Configuración: Optimizada para el proyecto</a:t>
            </a:r>
          </a:p>
          <a:p>
            <a:pPr>
              <a:spcBef>
                <a:spcPts val="275"/>
              </a:spcBef>
            </a:pPr>
            <a:endParaRPr lang="es-ES" sz="2800" spc="-10" dirty="0">
              <a:solidFill>
                <a:schemeClr val="accent1">
                  <a:lumMod val="40000"/>
                  <a:lumOff val="60000"/>
                </a:schemeClr>
              </a:solidFill>
              <a:latin typeface="Arial Black" panose="020B0A04020102020204" pitchFamily="34" charset="0"/>
              <a:cs typeface="Calibri Light"/>
            </a:endParaRPr>
          </a:p>
          <a:p>
            <a:pPr marL="12700"/>
            <a:r>
              <a:rPr lang="es-ES" sz="2800" spc="-10" dirty="0">
                <a:solidFill>
                  <a:schemeClr val="accent1">
                    <a:lumMod val="40000"/>
                    <a:lumOff val="60000"/>
                  </a:schemeClr>
                </a:solidFill>
                <a:latin typeface="Arial Black" panose="020B0A04020102020204" pitchFamily="34" charset="0"/>
                <a:cs typeface="Calibri Light"/>
              </a:rPr>
              <a:t>Costo Total Estimado:</a:t>
            </a:r>
          </a:p>
          <a:p>
            <a:pPr>
              <a:spcBef>
                <a:spcPts val="35"/>
              </a:spcBef>
            </a:pPr>
            <a:endParaRPr lang="es-ES" sz="1300" dirty="0">
              <a:latin typeface="Calibri Light"/>
              <a:cs typeface="Calibri Light"/>
            </a:endParaRPr>
          </a:p>
          <a:p>
            <a:pPr marL="12700" marR="234950"/>
            <a:r>
              <a:rPr lang="es-ES" dirty="0">
                <a:latin typeface="Arial Black" panose="020B0A04020102020204" pitchFamily="34" charset="0"/>
                <a:cs typeface="Times New Roman"/>
              </a:rPr>
              <a:t>La suma de los costos de mano de obra y de infraestructura proyecta un gasto total estimado de 3.700 €. Esta estimación proporciona una visión general de los recursos financieros necesarios para la ejecución exitosa del proyecto.</a:t>
            </a:r>
          </a:p>
          <a:p>
            <a:pPr marL="469265" indent="-228600">
              <a:spcBef>
                <a:spcPts val="1310"/>
              </a:spcBef>
              <a:buSzPct val="83333"/>
              <a:buFont typeface="Symbol"/>
              <a:buChar char=""/>
              <a:tabLst>
                <a:tab pos="469265" algn="l"/>
              </a:tabLst>
            </a:pPr>
            <a:r>
              <a:rPr lang="es-ES" dirty="0">
                <a:latin typeface="Arial Black" panose="020B0A04020102020204" pitchFamily="34" charset="0"/>
                <a:cs typeface="Times New Roman"/>
              </a:rPr>
              <a:t>Desglose del Costo Total:</a:t>
            </a:r>
          </a:p>
          <a:p>
            <a:pPr marL="926465" lvl="1" indent="-228600">
              <a:buSzPct val="83333"/>
              <a:buFont typeface="Courier New"/>
              <a:buChar char="o"/>
              <a:tabLst>
                <a:tab pos="926465" algn="l"/>
              </a:tabLst>
            </a:pPr>
            <a:r>
              <a:rPr lang="es-ES" dirty="0">
                <a:latin typeface="Arial Black" panose="020B0A04020102020204" pitchFamily="34" charset="0"/>
                <a:cs typeface="Times New Roman"/>
              </a:rPr>
              <a:t>Mano de Obra: 3.600 €</a:t>
            </a:r>
          </a:p>
          <a:p>
            <a:pPr marL="926465" lvl="1" indent="-228600">
              <a:buSzPct val="83333"/>
              <a:buFont typeface="Courier New"/>
              <a:buChar char="o"/>
              <a:tabLst>
                <a:tab pos="926465" algn="l"/>
              </a:tabLst>
            </a:pPr>
            <a:r>
              <a:rPr lang="es-ES" dirty="0">
                <a:latin typeface="Arial Black" panose="020B0A04020102020204" pitchFamily="34" charset="0"/>
                <a:cs typeface="Times New Roman"/>
              </a:rPr>
              <a:t>Infraestructura AWS: 100 €</a:t>
            </a:r>
          </a:p>
        </p:txBody>
      </p:sp>
    </p:spTree>
    <p:extLst>
      <p:ext uri="{BB962C8B-B14F-4D97-AF65-F5344CB8AC3E}">
        <p14:creationId xmlns:p14="http://schemas.microsoft.com/office/powerpoint/2010/main" val="371472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75669" y="1765300"/>
            <a:ext cx="9906000" cy="6723635"/>
          </a:xfrm>
          <a:prstGeom prst="rect">
            <a:avLst/>
          </a:prstGeom>
        </p:spPr>
        <p:txBody>
          <a:bodyPr vert="horz" wrap="square" lIns="0" tIns="59690" rIns="0" bIns="0" rtlCol="0">
            <a:spAutoFit/>
          </a:bodyPr>
          <a:lstStyle/>
          <a:p>
            <a:pPr marL="12700">
              <a:spcBef>
                <a:spcPts val="470"/>
              </a:spcBef>
            </a:pPr>
            <a:r>
              <a:rPr sz="2800" spc="-10" dirty="0">
                <a:solidFill>
                  <a:schemeClr val="accent1">
                    <a:lumMod val="40000"/>
                    <a:lumOff val="60000"/>
                  </a:schemeClr>
                </a:solidFill>
                <a:latin typeface="Arial Black" panose="020B0A04020102020204" pitchFamily="34" charset="0"/>
                <a:cs typeface="Calibri Light"/>
              </a:rPr>
              <a:t>Análisis tecnológico</a:t>
            </a:r>
          </a:p>
          <a:p>
            <a:pPr marL="12700" marR="451484">
              <a:spcBef>
                <a:spcPts val="250"/>
              </a:spcBef>
            </a:pPr>
            <a:r>
              <a:rPr sz="2800" spc="-10" dirty="0">
                <a:solidFill>
                  <a:schemeClr val="accent1">
                    <a:lumMod val="40000"/>
                    <a:lumOff val="60000"/>
                  </a:schemeClr>
                </a:solidFill>
                <a:latin typeface="Arial Black" panose="020B0A04020102020204" pitchFamily="34" charset="0"/>
                <a:cs typeface="Calibri Light"/>
              </a:rPr>
              <a:t>Elección de PostgreSQL y MongoDB: Justificación para el Documento Profesional</a:t>
            </a:r>
          </a:p>
          <a:p>
            <a:pPr>
              <a:spcBef>
                <a:spcPts val="60"/>
              </a:spcBef>
            </a:pPr>
            <a:endParaRPr sz="1300" dirty="0">
              <a:latin typeface="Times New Roman"/>
              <a:cs typeface="Times New Roman"/>
            </a:endParaRPr>
          </a:p>
          <a:p>
            <a:pPr marL="12700" marR="140970"/>
            <a:r>
              <a:rPr dirty="0">
                <a:latin typeface="Arial Black" panose="020B0A04020102020204" pitchFamily="34" charset="0"/>
                <a:cs typeface="Times New Roman"/>
              </a:rPr>
              <a:t>En la selección de las bases de datos para nuestro proyecto, hemos optado por integrar tanto PostgreSQL como MongoDB debido a sus características distintivas y complementarias.</a:t>
            </a:r>
          </a:p>
          <a:p>
            <a:pPr marL="12700">
              <a:spcBef>
                <a:spcPts val="1305"/>
              </a:spcBef>
            </a:pPr>
            <a:r>
              <a:rPr sz="2800" spc="-10" dirty="0">
                <a:solidFill>
                  <a:schemeClr val="accent1">
                    <a:lumMod val="40000"/>
                    <a:lumOff val="60000"/>
                  </a:schemeClr>
                </a:solidFill>
                <a:latin typeface="Arial Black" panose="020B0A04020102020204" pitchFamily="34" charset="0"/>
                <a:cs typeface="Calibri Light"/>
              </a:rPr>
              <a:t>PostgreSQL:</a:t>
            </a:r>
          </a:p>
          <a:p>
            <a:pPr marL="12700">
              <a:spcBef>
                <a:spcPts val="254"/>
              </a:spcBef>
            </a:pPr>
            <a:r>
              <a:rPr sz="2800" spc="-10" dirty="0">
                <a:solidFill>
                  <a:schemeClr val="accent1">
                    <a:lumMod val="40000"/>
                    <a:lumOff val="60000"/>
                  </a:schemeClr>
                </a:solidFill>
                <a:latin typeface="Arial Black" panose="020B0A04020102020204" pitchFamily="34" charset="0"/>
                <a:cs typeface="Calibri Light"/>
              </a:rPr>
              <a:t>Integridad y Confiabilidad:</a:t>
            </a:r>
          </a:p>
          <a:p>
            <a:pPr>
              <a:spcBef>
                <a:spcPts val="130"/>
              </a:spcBef>
            </a:pPr>
            <a:endParaRPr sz="1200" dirty="0">
              <a:latin typeface="Times New Roman"/>
              <a:cs typeface="Times New Roman"/>
            </a:endParaRPr>
          </a:p>
          <a:p>
            <a:pPr marL="469265" marR="210820"/>
            <a:r>
              <a:rPr dirty="0">
                <a:latin typeface="Arial Black" panose="020B0A04020102020204" pitchFamily="34" charset="0"/>
                <a:cs typeface="Times New Roman"/>
              </a:rPr>
              <a:t>PostgreSQL destaca por su integridad y confiabilidad en entornos de datos críticos. Su implementación de transacciones ACID asegura la consistencia y durabilidad de los datos, elementos cruciales para aplicaciones empresariales.</a:t>
            </a:r>
          </a:p>
          <a:p>
            <a:pPr marL="12700">
              <a:spcBef>
                <a:spcPts val="1330"/>
              </a:spcBef>
            </a:pPr>
            <a:r>
              <a:rPr sz="2800" spc="-10" dirty="0">
                <a:solidFill>
                  <a:schemeClr val="accent1">
                    <a:lumMod val="40000"/>
                    <a:lumOff val="60000"/>
                  </a:schemeClr>
                </a:solidFill>
                <a:latin typeface="Arial Black" panose="020B0A04020102020204" pitchFamily="34" charset="0"/>
                <a:cs typeface="Calibri Light"/>
              </a:rPr>
              <a:t>Modelo Relacional Potente:</a:t>
            </a:r>
          </a:p>
          <a:p>
            <a:pPr>
              <a:spcBef>
                <a:spcPts val="170"/>
              </a:spcBef>
            </a:pPr>
            <a:endParaRPr sz="1200" dirty="0">
              <a:latin typeface="Times New Roman"/>
              <a:cs typeface="Times New Roman"/>
            </a:endParaRPr>
          </a:p>
          <a:p>
            <a:pPr marL="469265" marR="176530"/>
            <a:r>
              <a:rPr dirty="0">
                <a:latin typeface="Arial Black" panose="020B0A04020102020204" pitchFamily="34" charset="0"/>
                <a:cs typeface="Times New Roman"/>
              </a:rPr>
              <a:t>La estructura relacional de PostgreSQL proporciona flexibilidad en la organización de datos complejos, permitiendo consultas sofisticadas y optimizadas. Esto es esencial para aplicaciones que requieren un alto grado de coherencia en la representación de la </a:t>
            </a:r>
            <a:r>
              <a:rPr dirty="0" err="1">
                <a:latin typeface="Arial Black" panose="020B0A04020102020204" pitchFamily="34" charset="0"/>
                <a:cs typeface="Times New Roman"/>
              </a:rPr>
              <a:t>información</a:t>
            </a:r>
            <a:r>
              <a:rPr dirty="0">
                <a:latin typeface="Arial Black" panose="020B0A04020102020204" pitchFamily="34" charset="0"/>
                <a:cs typeface="Times New Roma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3D9739-C9E3-4723-B6E9-4910947985EA}"/>
              </a:ext>
            </a:extLst>
          </p:cNvPr>
          <p:cNvSpPr txBox="1"/>
          <p:nvPr/>
        </p:nvSpPr>
        <p:spPr>
          <a:xfrm>
            <a:off x="1451769" y="2755900"/>
            <a:ext cx="11353800" cy="6129883"/>
          </a:xfrm>
          <a:prstGeom prst="rect">
            <a:avLst/>
          </a:prstGeom>
          <a:noFill/>
        </p:spPr>
        <p:txBody>
          <a:bodyPr wrap="square">
            <a:spAutoFit/>
          </a:bodyPr>
          <a:lstStyle/>
          <a:p>
            <a:pPr marL="12700">
              <a:spcBef>
                <a:spcPts val="1310"/>
              </a:spcBef>
            </a:pPr>
            <a:r>
              <a:rPr lang="es-ES" sz="2800" spc="-10" dirty="0">
                <a:solidFill>
                  <a:schemeClr val="accent1">
                    <a:lumMod val="40000"/>
                    <a:lumOff val="60000"/>
                  </a:schemeClr>
                </a:solidFill>
                <a:latin typeface="Arial Black" panose="020B0A04020102020204" pitchFamily="34" charset="0"/>
                <a:cs typeface="Calibri Light"/>
              </a:rPr>
              <a:t>Soporte para Transacciones Complejas:</a:t>
            </a:r>
          </a:p>
          <a:p>
            <a:pPr>
              <a:spcBef>
                <a:spcPts val="114"/>
              </a:spcBef>
            </a:pPr>
            <a:endParaRPr lang="es-ES" sz="1200" dirty="0">
              <a:latin typeface="Times New Roman"/>
              <a:cs typeface="Times New Roman"/>
            </a:endParaRPr>
          </a:p>
          <a:p>
            <a:pPr marL="469265" marR="85090"/>
            <a:r>
              <a:rPr lang="es-ES" dirty="0">
                <a:latin typeface="Arial Black" panose="020B0A04020102020204" pitchFamily="34" charset="0"/>
                <a:cs typeface="Times New Roman"/>
              </a:rPr>
              <a:t>La capacidad de gestionar transacciones complejas es esencial en situaciones donde la integridad de los datos es primordial. PostgreSQL brinda soporte robusto para operaciones transaccionales avanzadas, asegurando la consistencia en escenarios de alta concurrencia.</a:t>
            </a:r>
          </a:p>
          <a:p>
            <a:pPr marL="12700">
              <a:spcBef>
                <a:spcPts val="1340"/>
              </a:spcBef>
            </a:pPr>
            <a:r>
              <a:rPr lang="es-ES" sz="2800" spc="-10" dirty="0">
                <a:solidFill>
                  <a:schemeClr val="accent1">
                    <a:lumMod val="40000"/>
                    <a:lumOff val="60000"/>
                  </a:schemeClr>
                </a:solidFill>
                <a:latin typeface="Arial Black" panose="020B0A04020102020204" pitchFamily="34" charset="0"/>
                <a:cs typeface="Calibri Light"/>
              </a:rPr>
              <a:t>MongoDB:</a:t>
            </a:r>
          </a:p>
          <a:p>
            <a:pPr marL="12700">
              <a:spcBef>
                <a:spcPts val="259"/>
              </a:spcBef>
            </a:pPr>
            <a:r>
              <a:rPr lang="es-ES" sz="2800" spc="-10" dirty="0">
                <a:solidFill>
                  <a:schemeClr val="accent1">
                    <a:lumMod val="40000"/>
                    <a:lumOff val="60000"/>
                  </a:schemeClr>
                </a:solidFill>
                <a:latin typeface="Arial Black" panose="020B0A04020102020204" pitchFamily="34" charset="0"/>
                <a:cs typeface="Calibri Light"/>
              </a:rPr>
              <a:t>Flexibilidad en el Esquema:</a:t>
            </a:r>
          </a:p>
          <a:p>
            <a:pPr>
              <a:spcBef>
                <a:spcPts val="165"/>
              </a:spcBef>
            </a:pPr>
            <a:endParaRPr lang="es-ES" sz="1200" dirty="0">
              <a:latin typeface="Times New Roman"/>
              <a:cs typeface="Times New Roman"/>
            </a:endParaRPr>
          </a:p>
          <a:p>
            <a:pPr marL="469265" marR="5080"/>
            <a:r>
              <a:rPr lang="es-ES" dirty="0">
                <a:latin typeface="Arial Black" panose="020B0A04020102020204" pitchFamily="34" charset="0"/>
                <a:cs typeface="Times New Roman"/>
              </a:rPr>
              <a:t>MongoDB se distingue por su enfoque de esquema flexible basado en documentos BSON. Esta flexibilidad es crucial para proyectos donde la estructura de los datos puede evolucionar con el tiempo, facilitando adaptaciones rápidas a cambios en los requisitos.</a:t>
            </a:r>
          </a:p>
          <a:p>
            <a:pPr marL="12700">
              <a:spcBef>
                <a:spcPts val="1300"/>
              </a:spcBef>
            </a:pPr>
            <a:r>
              <a:rPr lang="es-ES" sz="2800" spc="-10" dirty="0">
                <a:solidFill>
                  <a:schemeClr val="accent1">
                    <a:lumMod val="40000"/>
                    <a:lumOff val="60000"/>
                  </a:schemeClr>
                </a:solidFill>
                <a:latin typeface="Arial Black" panose="020B0A04020102020204" pitchFamily="34" charset="0"/>
                <a:cs typeface="Calibri Light"/>
              </a:rPr>
              <a:t>Escalabilidad Horizontal:</a:t>
            </a:r>
          </a:p>
          <a:p>
            <a:pPr>
              <a:spcBef>
                <a:spcPts val="165"/>
              </a:spcBef>
            </a:pPr>
            <a:endParaRPr lang="es-ES" sz="1200" dirty="0">
              <a:latin typeface="Times New Roman"/>
              <a:cs typeface="Times New Roman"/>
            </a:endParaRPr>
          </a:p>
          <a:p>
            <a:pPr marL="469265" marR="10160">
              <a:spcBef>
                <a:spcPts val="5"/>
              </a:spcBef>
            </a:pPr>
            <a:r>
              <a:rPr lang="es-ES" dirty="0">
                <a:latin typeface="Arial Black" panose="020B0A04020102020204" pitchFamily="34" charset="0"/>
                <a:cs typeface="Times New Roman"/>
              </a:rPr>
              <a:t>MongoDB ofrece una excelente capacidad de escalabilidad horizontal, ideal para entornos que requieren crecimiento sin problemas a medida que la carga de datos aumenta. La capacidad de distribuir datos de manera eficiente garantiza un rendimiento sostenible a medida que la aplicación se expande.</a:t>
            </a:r>
          </a:p>
        </p:txBody>
      </p:sp>
    </p:spTree>
    <p:extLst>
      <p:ext uri="{BB962C8B-B14F-4D97-AF65-F5344CB8AC3E}">
        <p14:creationId xmlns:p14="http://schemas.microsoft.com/office/powerpoint/2010/main" val="171959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25604" y="2527300"/>
            <a:ext cx="8806129" cy="4131900"/>
          </a:xfrm>
          <a:prstGeom prst="rect">
            <a:avLst/>
          </a:prstGeom>
        </p:spPr>
        <p:txBody>
          <a:bodyPr vert="horz" wrap="square" lIns="0" tIns="12700" rIns="0" bIns="0" rtlCol="0">
            <a:spAutoFit/>
          </a:bodyPr>
          <a:lstStyle/>
          <a:p>
            <a:pPr marL="12700">
              <a:spcBef>
                <a:spcPts val="100"/>
              </a:spcBef>
            </a:pPr>
            <a:r>
              <a:rPr sz="2800" spc="-10" dirty="0">
                <a:solidFill>
                  <a:schemeClr val="accent1">
                    <a:lumMod val="40000"/>
                    <a:lumOff val="60000"/>
                  </a:schemeClr>
                </a:solidFill>
                <a:latin typeface="Arial Black" panose="020B0A04020102020204" pitchFamily="34" charset="0"/>
                <a:cs typeface="Calibri Light"/>
              </a:rPr>
              <a:t>Velocidad en Operaciones de Lectura/Escritura:</a:t>
            </a:r>
          </a:p>
          <a:p>
            <a:pPr>
              <a:spcBef>
                <a:spcPts val="170"/>
              </a:spcBef>
            </a:pPr>
            <a:endParaRPr sz="1200" dirty="0">
              <a:latin typeface="Times New Roman"/>
              <a:cs typeface="Times New Roman"/>
            </a:endParaRPr>
          </a:p>
          <a:p>
            <a:pPr marL="469265" marR="14604" indent="-228600"/>
            <a:r>
              <a:rPr dirty="0">
                <a:latin typeface="Arial Black" panose="020B0A04020102020204" pitchFamily="34" charset="0"/>
                <a:cs typeface="Times New Roman"/>
              </a:rPr>
              <a:t>En situaciones donde la velocidad de lectura y escritura es crítica, MongoDB destaca al proporcionar operaciones rápidas y eficientes en entornos de alto rendimiento.</a:t>
            </a:r>
          </a:p>
          <a:p>
            <a:pPr indent="-228600">
              <a:spcBef>
                <a:spcPts val="20"/>
              </a:spcBef>
            </a:pPr>
            <a:endParaRPr dirty="0">
              <a:latin typeface="Arial Black" panose="020B0A04020102020204" pitchFamily="34" charset="0"/>
              <a:cs typeface="Times New Roman"/>
            </a:endParaRPr>
          </a:p>
          <a:p>
            <a:pPr marL="12700" marR="5080" indent="-228600">
              <a:spcBef>
                <a:spcPts val="5"/>
              </a:spcBef>
            </a:pPr>
            <a:r>
              <a:rPr dirty="0">
                <a:latin typeface="Arial Black" panose="020B0A04020102020204" pitchFamily="34" charset="0"/>
                <a:cs typeface="Times New Roman"/>
              </a:rPr>
              <a:t>La combinación de PostgreSQL y MongoDB permite abordar de manera integral los requisitos específicos de nuestro proyecto, garantizando tanto la integridad y confiabilidad de los datos como la flexibilidad necesaria para adaptarse a futuras demandas. Esta elección estratégica está respaldada por la complementariedad de las fortalezas individuales de cada sistema de gestión de bases de datos.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269" y="283438"/>
            <a:ext cx="8196916" cy="10363093"/>
          </a:xfrm>
          <a:prstGeom prst="rect">
            <a:avLst/>
          </a:prstGeom>
        </p:spPr>
        <p:txBody>
          <a:bodyPr vert="horz" wrap="square" lIns="0" tIns="48260" rIns="0" bIns="0" rtlCol="0">
            <a:spAutoFit/>
          </a:bodyPr>
          <a:lstStyle/>
          <a:p>
            <a:pPr marL="12700">
              <a:spcBef>
                <a:spcPts val="600"/>
              </a:spcBef>
              <a:spcAft>
                <a:spcPts val="2400"/>
              </a:spcAft>
            </a:pPr>
            <a:r>
              <a:rPr sz="4000" spc="-10" dirty="0">
                <a:solidFill>
                  <a:schemeClr val="accent1">
                    <a:lumMod val="40000"/>
                    <a:lumOff val="60000"/>
                  </a:schemeClr>
                </a:solidFill>
                <a:latin typeface="Arial Black" panose="020B0A04020102020204" pitchFamily="34" charset="0"/>
                <a:cs typeface="Calibri Light"/>
              </a:rPr>
              <a:t>Descripción</a:t>
            </a:r>
            <a:endParaRPr sz="4000" dirty="0">
              <a:solidFill>
                <a:schemeClr val="accent1">
                  <a:lumMod val="40000"/>
                  <a:lumOff val="60000"/>
                </a:schemeClr>
              </a:solidFill>
              <a:latin typeface="Arial Black" panose="020B0A04020102020204" pitchFamily="34" charset="0"/>
              <a:cs typeface="Calibri Light"/>
            </a:endParaRPr>
          </a:p>
          <a:p>
            <a:pPr marL="12700" marR="217804">
              <a:lnSpc>
                <a:spcPct val="103299"/>
              </a:lnSpc>
              <a:spcBef>
                <a:spcPts val="600"/>
              </a:spcBef>
              <a:spcAft>
                <a:spcPts val="2400"/>
              </a:spcAft>
            </a:pPr>
            <a:r>
              <a:rPr dirty="0">
                <a:latin typeface="Arial Black" panose="020B0A04020102020204" pitchFamily="34" charset="0"/>
                <a:cs typeface="Times New Roman"/>
              </a:rPr>
              <a:t>API</a:t>
            </a:r>
            <a:r>
              <a:rPr spc="-10" dirty="0">
                <a:latin typeface="Arial Black" panose="020B0A04020102020204" pitchFamily="34" charset="0"/>
                <a:cs typeface="Times New Roman"/>
              </a:rPr>
              <a:t> </a:t>
            </a:r>
            <a:r>
              <a:rPr dirty="0">
                <a:latin typeface="Arial Black" panose="020B0A04020102020204" pitchFamily="34" charset="0"/>
                <a:cs typeface="Times New Roman"/>
              </a:rPr>
              <a:t>REST</a:t>
            </a:r>
            <a:r>
              <a:rPr spc="-25" dirty="0">
                <a:latin typeface="Arial Black" panose="020B0A04020102020204" pitchFamily="34" charset="0"/>
                <a:cs typeface="Times New Roman"/>
              </a:rPr>
              <a:t> </a:t>
            </a:r>
            <a:r>
              <a:rPr dirty="0">
                <a:latin typeface="Arial Black" panose="020B0A04020102020204" pitchFamily="34" charset="0"/>
                <a:cs typeface="Times New Roman"/>
              </a:rPr>
              <a:t>para</a:t>
            </a:r>
            <a:r>
              <a:rPr spc="-10" dirty="0">
                <a:latin typeface="Arial Black" panose="020B0A04020102020204" pitchFamily="34" charset="0"/>
                <a:cs typeface="Times New Roman"/>
              </a:rPr>
              <a:t> </a:t>
            </a:r>
            <a:r>
              <a:rPr dirty="0">
                <a:latin typeface="Arial Black" panose="020B0A04020102020204" pitchFamily="34" charset="0"/>
                <a:cs typeface="Times New Roman"/>
              </a:rPr>
              <a:t>una</a:t>
            </a:r>
            <a:r>
              <a:rPr spc="-15" dirty="0">
                <a:latin typeface="Arial Black" panose="020B0A04020102020204" pitchFamily="34" charset="0"/>
                <a:cs typeface="Times New Roman"/>
              </a:rPr>
              <a:t> </a:t>
            </a:r>
            <a:r>
              <a:rPr dirty="0">
                <a:latin typeface="Arial Black" panose="020B0A04020102020204" pitchFamily="34" charset="0"/>
                <a:cs typeface="Times New Roman"/>
              </a:rPr>
              <a:t>tienda</a:t>
            </a:r>
            <a:r>
              <a:rPr spc="-20" dirty="0">
                <a:latin typeface="Arial Black" panose="020B0A04020102020204" pitchFamily="34" charset="0"/>
                <a:cs typeface="Times New Roman"/>
              </a:rPr>
              <a:t> </a:t>
            </a:r>
            <a:r>
              <a:rPr dirty="0">
                <a:latin typeface="Arial Black" panose="020B0A04020102020204" pitchFamily="34" charset="0"/>
                <a:cs typeface="Times New Roman"/>
              </a:rPr>
              <a:t>de</a:t>
            </a:r>
            <a:r>
              <a:rPr spc="-5" dirty="0">
                <a:latin typeface="Arial Black" panose="020B0A04020102020204" pitchFamily="34" charset="0"/>
                <a:cs typeface="Times New Roman"/>
              </a:rPr>
              <a:t> </a:t>
            </a:r>
            <a:r>
              <a:rPr dirty="0">
                <a:latin typeface="Arial Black" panose="020B0A04020102020204" pitchFamily="34" charset="0"/>
                <a:cs typeface="Times New Roman"/>
              </a:rPr>
              <a:t>libros</a:t>
            </a:r>
            <a:r>
              <a:rPr spc="-10" dirty="0">
                <a:latin typeface="Arial Black" panose="020B0A04020102020204" pitchFamily="34" charset="0"/>
                <a:cs typeface="Times New Roman"/>
              </a:rPr>
              <a:t> </a:t>
            </a:r>
            <a:r>
              <a:rPr dirty="0">
                <a:latin typeface="Arial Black" panose="020B0A04020102020204" pitchFamily="34" charset="0"/>
                <a:cs typeface="Times New Roman"/>
              </a:rPr>
              <a:t>en</a:t>
            </a:r>
            <a:r>
              <a:rPr spc="-20" dirty="0">
                <a:latin typeface="Arial Black" panose="020B0A04020102020204" pitchFamily="34" charset="0"/>
                <a:cs typeface="Times New Roman"/>
              </a:rPr>
              <a:t> </a:t>
            </a:r>
            <a:r>
              <a:rPr dirty="0">
                <a:latin typeface="Arial Black" panose="020B0A04020102020204" pitchFamily="34" charset="0"/>
                <a:cs typeface="Times New Roman"/>
              </a:rPr>
              <a:t>línea</a:t>
            </a:r>
            <a:r>
              <a:rPr spc="-5" dirty="0">
                <a:latin typeface="Arial Black" panose="020B0A04020102020204" pitchFamily="34" charset="0"/>
                <a:cs typeface="Times New Roman"/>
              </a:rPr>
              <a:t> </a:t>
            </a:r>
            <a:r>
              <a:rPr dirty="0">
                <a:latin typeface="Arial Black" panose="020B0A04020102020204" pitchFamily="34" charset="0"/>
                <a:cs typeface="Times New Roman"/>
              </a:rPr>
              <a:t>que</a:t>
            </a:r>
            <a:r>
              <a:rPr spc="-10" dirty="0">
                <a:latin typeface="Arial Black" panose="020B0A04020102020204" pitchFamily="34" charset="0"/>
                <a:cs typeface="Times New Roman"/>
              </a:rPr>
              <a:t> </a:t>
            </a:r>
            <a:r>
              <a:rPr dirty="0">
                <a:latin typeface="Arial Black" panose="020B0A04020102020204" pitchFamily="34" charset="0"/>
                <a:cs typeface="Times New Roman"/>
              </a:rPr>
              <a:t>permita</a:t>
            </a:r>
            <a:r>
              <a:rPr spc="-5" dirty="0">
                <a:latin typeface="Arial Black" panose="020B0A04020102020204" pitchFamily="34" charset="0"/>
                <a:cs typeface="Times New Roman"/>
              </a:rPr>
              <a:t> </a:t>
            </a:r>
            <a:r>
              <a:rPr dirty="0">
                <a:latin typeface="Arial Black" panose="020B0A04020102020204" pitchFamily="34" charset="0"/>
                <a:cs typeface="Times New Roman"/>
              </a:rPr>
              <a:t>a</a:t>
            </a:r>
            <a:r>
              <a:rPr spc="-20" dirty="0">
                <a:latin typeface="Arial Black" panose="020B0A04020102020204" pitchFamily="34" charset="0"/>
                <a:cs typeface="Times New Roman"/>
              </a:rPr>
              <a:t> </a:t>
            </a:r>
            <a:r>
              <a:rPr dirty="0">
                <a:latin typeface="Arial Black" panose="020B0A04020102020204" pitchFamily="34" charset="0"/>
                <a:cs typeface="Times New Roman"/>
              </a:rPr>
              <a:t>los</a:t>
            </a:r>
            <a:r>
              <a:rPr spc="-15" dirty="0">
                <a:latin typeface="Arial Black" panose="020B0A04020102020204" pitchFamily="34" charset="0"/>
                <a:cs typeface="Times New Roman"/>
              </a:rPr>
              <a:t> </a:t>
            </a:r>
            <a:r>
              <a:rPr dirty="0">
                <a:latin typeface="Arial Black" panose="020B0A04020102020204" pitchFamily="34" charset="0"/>
                <a:cs typeface="Times New Roman"/>
              </a:rPr>
              <a:t>usuarios</a:t>
            </a:r>
            <a:r>
              <a:rPr spc="-10" dirty="0">
                <a:latin typeface="Arial Black" panose="020B0A04020102020204" pitchFamily="34" charset="0"/>
                <a:cs typeface="Times New Roman"/>
              </a:rPr>
              <a:t> </a:t>
            </a:r>
            <a:r>
              <a:rPr dirty="0">
                <a:latin typeface="Arial Black" panose="020B0A04020102020204" pitchFamily="34" charset="0"/>
                <a:cs typeface="Times New Roman"/>
              </a:rPr>
              <a:t>realizar </a:t>
            </a:r>
            <a:r>
              <a:rPr spc="-10" dirty="0">
                <a:latin typeface="Arial Black" panose="020B0A04020102020204" pitchFamily="34" charset="0"/>
                <a:cs typeface="Times New Roman"/>
              </a:rPr>
              <a:t>operaciones </a:t>
            </a:r>
            <a:r>
              <a:rPr dirty="0">
                <a:latin typeface="Arial Black" panose="020B0A04020102020204" pitchFamily="34" charset="0"/>
                <a:cs typeface="Times New Roman"/>
              </a:rPr>
              <a:t>como</a:t>
            </a:r>
            <a:r>
              <a:rPr spc="-25" dirty="0">
                <a:latin typeface="Arial Black" panose="020B0A04020102020204" pitchFamily="34" charset="0"/>
                <a:cs typeface="Times New Roman"/>
              </a:rPr>
              <a:t> </a:t>
            </a:r>
            <a:r>
              <a:rPr dirty="0">
                <a:latin typeface="Arial Black" panose="020B0A04020102020204" pitchFamily="34" charset="0"/>
                <a:cs typeface="Times New Roman"/>
              </a:rPr>
              <a:t>la</a:t>
            </a:r>
            <a:r>
              <a:rPr spc="-20" dirty="0">
                <a:latin typeface="Arial Black" panose="020B0A04020102020204" pitchFamily="34" charset="0"/>
                <a:cs typeface="Times New Roman"/>
              </a:rPr>
              <a:t> </a:t>
            </a:r>
            <a:r>
              <a:rPr dirty="0">
                <a:latin typeface="Arial Black" panose="020B0A04020102020204" pitchFamily="34" charset="0"/>
                <a:cs typeface="Times New Roman"/>
              </a:rPr>
              <a:t>consulta</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20" dirty="0">
                <a:latin typeface="Arial Black" panose="020B0A04020102020204" pitchFamily="34" charset="0"/>
                <a:cs typeface="Times New Roman"/>
              </a:rPr>
              <a:t> </a:t>
            </a:r>
            <a:r>
              <a:rPr dirty="0">
                <a:latin typeface="Arial Black" panose="020B0A04020102020204" pitchFamily="34" charset="0"/>
                <a:cs typeface="Times New Roman"/>
              </a:rPr>
              <a:t>libros,</a:t>
            </a:r>
            <a:r>
              <a:rPr spc="-20" dirty="0">
                <a:latin typeface="Arial Black" panose="020B0A04020102020204" pitchFamily="34" charset="0"/>
                <a:cs typeface="Times New Roman"/>
              </a:rPr>
              <a:t> </a:t>
            </a:r>
            <a:r>
              <a:rPr dirty="0">
                <a:latin typeface="Arial Black" panose="020B0A04020102020204" pitchFamily="34" charset="0"/>
                <a:cs typeface="Times New Roman"/>
              </a:rPr>
              <a:t>gestión</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10" dirty="0">
                <a:latin typeface="Arial Black" panose="020B0A04020102020204" pitchFamily="34" charset="0"/>
                <a:cs typeface="Times New Roman"/>
              </a:rPr>
              <a:t> </a:t>
            </a:r>
            <a:r>
              <a:rPr dirty="0">
                <a:latin typeface="Arial Black" panose="020B0A04020102020204" pitchFamily="34" charset="0"/>
                <a:cs typeface="Times New Roman"/>
              </a:rPr>
              <a:t>usuarios,</a:t>
            </a:r>
            <a:r>
              <a:rPr spc="-20" dirty="0">
                <a:latin typeface="Arial Black" panose="020B0A04020102020204" pitchFamily="34" charset="0"/>
                <a:cs typeface="Times New Roman"/>
              </a:rPr>
              <a:t> </a:t>
            </a:r>
            <a:r>
              <a:rPr dirty="0">
                <a:latin typeface="Arial Black" panose="020B0A04020102020204" pitchFamily="34" charset="0"/>
                <a:cs typeface="Times New Roman"/>
              </a:rPr>
              <a:t>administración</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20" dirty="0">
                <a:latin typeface="Arial Black" panose="020B0A04020102020204" pitchFamily="34" charset="0"/>
                <a:cs typeface="Times New Roman"/>
              </a:rPr>
              <a:t> </a:t>
            </a:r>
            <a:r>
              <a:rPr dirty="0">
                <a:latin typeface="Arial Black" panose="020B0A04020102020204" pitchFamily="34" charset="0"/>
                <a:cs typeface="Times New Roman"/>
              </a:rPr>
              <a:t>tiendas,</a:t>
            </a:r>
            <a:r>
              <a:rPr spc="-5" dirty="0">
                <a:latin typeface="Arial Black" panose="020B0A04020102020204" pitchFamily="34" charset="0"/>
                <a:cs typeface="Times New Roman"/>
              </a:rPr>
              <a:t> </a:t>
            </a:r>
            <a:r>
              <a:rPr dirty="0">
                <a:latin typeface="Arial Black" panose="020B0A04020102020204" pitchFamily="34" charset="0"/>
                <a:cs typeface="Times New Roman"/>
              </a:rPr>
              <a:t>y</a:t>
            </a:r>
            <a:r>
              <a:rPr spc="-20" dirty="0">
                <a:latin typeface="Arial Black" panose="020B0A04020102020204" pitchFamily="34" charset="0"/>
                <a:cs typeface="Times New Roman"/>
              </a:rPr>
              <a:t> </a:t>
            </a:r>
            <a:r>
              <a:rPr dirty="0">
                <a:latin typeface="Arial Black" panose="020B0A04020102020204" pitchFamily="34" charset="0"/>
                <a:cs typeface="Times New Roman"/>
              </a:rPr>
              <a:t>realización</a:t>
            </a:r>
            <a:r>
              <a:rPr spc="-25" dirty="0">
                <a:latin typeface="Arial Black" panose="020B0A04020102020204" pitchFamily="34" charset="0"/>
                <a:cs typeface="Times New Roman"/>
              </a:rPr>
              <a:t> de </a:t>
            </a:r>
            <a:r>
              <a:rPr dirty="0">
                <a:latin typeface="Arial Black" panose="020B0A04020102020204" pitchFamily="34" charset="0"/>
                <a:cs typeface="Times New Roman"/>
              </a:rPr>
              <a:t>pedidos.</a:t>
            </a:r>
            <a:r>
              <a:rPr spc="-15" dirty="0">
                <a:latin typeface="Arial Black" panose="020B0A04020102020204" pitchFamily="34" charset="0"/>
                <a:cs typeface="Times New Roman"/>
              </a:rPr>
              <a:t> </a:t>
            </a:r>
            <a:r>
              <a:rPr dirty="0">
                <a:latin typeface="Arial Black" panose="020B0A04020102020204" pitchFamily="34" charset="0"/>
                <a:cs typeface="Times New Roman"/>
              </a:rPr>
              <a:t>La</a:t>
            </a:r>
            <a:r>
              <a:rPr spc="-70" dirty="0">
                <a:latin typeface="Arial Black" panose="020B0A04020102020204" pitchFamily="34" charset="0"/>
                <a:cs typeface="Times New Roman"/>
              </a:rPr>
              <a:t> </a:t>
            </a:r>
            <a:r>
              <a:rPr dirty="0">
                <a:latin typeface="Arial Black" panose="020B0A04020102020204" pitchFamily="34" charset="0"/>
                <a:cs typeface="Times New Roman"/>
              </a:rPr>
              <a:t>API</a:t>
            </a:r>
            <a:r>
              <a:rPr spc="-10" dirty="0">
                <a:latin typeface="Arial Black" panose="020B0A04020102020204" pitchFamily="34" charset="0"/>
                <a:cs typeface="Times New Roman"/>
              </a:rPr>
              <a:t> </a:t>
            </a:r>
            <a:r>
              <a:rPr dirty="0">
                <a:latin typeface="Arial Black" panose="020B0A04020102020204" pitchFamily="34" charset="0"/>
                <a:cs typeface="Times New Roman"/>
              </a:rPr>
              <a:t>estará</a:t>
            </a:r>
            <a:r>
              <a:rPr spc="-15" dirty="0">
                <a:latin typeface="Arial Black" panose="020B0A04020102020204" pitchFamily="34" charset="0"/>
                <a:cs typeface="Times New Roman"/>
              </a:rPr>
              <a:t> </a:t>
            </a:r>
            <a:r>
              <a:rPr dirty="0">
                <a:latin typeface="Arial Black" panose="020B0A04020102020204" pitchFamily="34" charset="0"/>
                <a:cs typeface="Times New Roman"/>
              </a:rPr>
              <a:t>diseñada</a:t>
            </a:r>
            <a:r>
              <a:rPr spc="-10" dirty="0">
                <a:latin typeface="Arial Black" panose="020B0A04020102020204" pitchFamily="34" charset="0"/>
                <a:cs typeface="Times New Roman"/>
              </a:rPr>
              <a:t> </a:t>
            </a:r>
            <a:r>
              <a:rPr dirty="0">
                <a:latin typeface="Arial Black" panose="020B0A04020102020204" pitchFamily="34" charset="0"/>
                <a:cs typeface="Times New Roman"/>
              </a:rPr>
              <a:t>para</a:t>
            </a:r>
            <a:r>
              <a:rPr spc="-20" dirty="0">
                <a:latin typeface="Arial Black" panose="020B0A04020102020204" pitchFamily="34" charset="0"/>
                <a:cs typeface="Times New Roman"/>
              </a:rPr>
              <a:t> </a:t>
            </a:r>
            <a:r>
              <a:rPr dirty="0">
                <a:latin typeface="Arial Black" panose="020B0A04020102020204" pitchFamily="34" charset="0"/>
                <a:cs typeface="Times New Roman"/>
              </a:rPr>
              <a:t>ser</a:t>
            </a:r>
            <a:r>
              <a:rPr spc="-25" dirty="0">
                <a:latin typeface="Arial Black" panose="020B0A04020102020204" pitchFamily="34" charset="0"/>
                <a:cs typeface="Times New Roman"/>
              </a:rPr>
              <a:t> </a:t>
            </a:r>
            <a:r>
              <a:rPr dirty="0">
                <a:latin typeface="Arial Black" panose="020B0A04020102020204" pitchFamily="34" charset="0"/>
                <a:cs typeface="Times New Roman"/>
              </a:rPr>
              <a:t>segura,</a:t>
            </a:r>
            <a:r>
              <a:rPr spc="-20" dirty="0">
                <a:latin typeface="Arial Black" panose="020B0A04020102020204" pitchFamily="34" charset="0"/>
                <a:cs typeface="Times New Roman"/>
              </a:rPr>
              <a:t> </a:t>
            </a:r>
            <a:r>
              <a:rPr dirty="0">
                <a:latin typeface="Arial Black" panose="020B0A04020102020204" pitchFamily="34" charset="0"/>
                <a:cs typeface="Times New Roman"/>
              </a:rPr>
              <a:t>eficiente</a:t>
            </a:r>
            <a:r>
              <a:rPr spc="-10" dirty="0">
                <a:latin typeface="Arial Black" panose="020B0A04020102020204" pitchFamily="34" charset="0"/>
                <a:cs typeface="Times New Roman"/>
              </a:rPr>
              <a:t> </a:t>
            </a:r>
            <a:r>
              <a:rPr dirty="0">
                <a:latin typeface="Arial Black" panose="020B0A04020102020204" pitchFamily="34" charset="0"/>
                <a:cs typeface="Times New Roman"/>
              </a:rPr>
              <a:t>y</a:t>
            </a:r>
            <a:r>
              <a:rPr spc="-25" dirty="0">
                <a:latin typeface="Arial Black" panose="020B0A04020102020204" pitchFamily="34" charset="0"/>
                <a:cs typeface="Times New Roman"/>
              </a:rPr>
              <a:t> </a:t>
            </a:r>
            <a:r>
              <a:rPr dirty="0">
                <a:latin typeface="Arial Black" panose="020B0A04020102020204" pitchFamily="34" charset="0"/>
                <a:cs typeface="Times New Roman"/>
              </a:rPr>
              <a:t>escalable,</a:t>
            </a:r>
            <a:r>
              <a:rPr spc="5" dirty="0">
                <a:latin typeface="Arial Black" panose="020B0A04020102020204" pitchFamily="34" charset="0"/>
                <a:cs typeface="Times New Roman"/>
              </a:rPr>
              <a:t> </a:t>
            </a:r>
            <a:r>
              <a:rPr dirty="0">
                <a:latin typeface="Arial Black" panose="020B0A04020102020204" pitchFamily="34" charset="0"/>
                <a:cs typeface="Times New Roman"/>
              </a:rPr>
              <a:t>proporcionando</a:t>
            </a:r>
            <a:r>
              <a:rPr spc="-15" dirty="0">
                <a:latin typeface="Arial Black" panose="020B0A04020102020204" pitchFamily="34" charset="0"/>
                <a:cs typeface="Times New Roman"/>
              </a:rPr>
              <a:t> </a:t>
            </a:r>
            <a:r>
              <a:rPr spc="-25" dirty="0">
                <a:latin typeface="Arial Black" panose="020B0A04020102020204" pitchFamily="34" charset="0"/>
                <a:cs typeface="Times New Roman"/>
              </a:rPr>
              <a:t>una </a:t>
            </a:r>
            <a:r>
              <a:rPr dirty="0">
                <a:latin typeface="Arial Black" panose="020B0A04020102020204" pitchFamily="34" charset="0"/>
                <a:cs typeface="Times New Roman"/>
              </a:rPr>
              <a:t>interfaz</a:t>
            </a:r>
            <a:r>
              <a:rPr spc="-20" dirty="0">
                <a:latin typeface="Arial Black" panose="020B0A04020102020204" pitchFamily="34" charset="0"/>
                <a:cs typeface="Times New Roman"/>
              </a:rPr>
              <a:t> </a:t>
            </a:r>
            <a:r>
              <a:rPr dirty="0">
                <a:latin typeface="Arial Black" panose="020B0A04020102020204" pitchFamily="34" charset="0"/>
                <a:cs typeface="Times New Roman"/>
              </a:rPr>
              <a:t>robusta</a:t>
            </a:r>
            <a:r>
              <a:rPr spc="-15" dirty="0">
                <a:latin typeface="Arial Black" panose="020B0A04020102020204" pitchFamily="34" charset="0"/>
                <a:cs typeface="Times New Roman"/>
              </a:rPr>
              <a:t> </a:t>
            </a:r>
            <a:r>
              <a:rPr dirty="0">
                <a:latin typeface="Arial Black" panose="020B0A04020102020204" pitchFamily="34" charset="0"/>
                <a:cs typeface="Times New Roman"/>
              </a:rPr>
              <a:t>para</a:t>
            </a:r>
            <a:r>
              <a:rPr spc="-5" dirty="0">
                <a:latin typeface="Arial Black" panose="020B0A04020102020204" pitchFamily="34" charset="0"/>
                <a:cs typeface="Times New Roman"/>
              </a:rPr>
              <a:t> </a:t>
            </a:r>
            <a:r>
              <a:rPr dirty="0">
                <a:latin typeface="Arial Black" panose="020B0A04020102020204" pitchFamily="34" charset="0"/>
                <a:cs typeface="Times New Roman"/>
              </a:rPr>
              <a:t>interactuar</a:t>
            </a:r>
            <a:r>
              <a:rPr spc="-5" dirty="0">
                <a:latin typeface="Arial Black" panose="020B0A04020102020204" pitchFamily="34" charset="0"/>
                <a:cs typeface="Times New Roman"/>
              </a:rPr>
              <a:t> </a:t>
            </a:r>
            <a:r>
              <a:rPr dirty="0">
                <a:latin typeface="Arial Black" panose="020B0A04020102020204" pitchFamily="34" charset="0"/>
                <a:cs typeface="Times New Roman"/>
              </a:rPr>
              <a:t>con</a:t>
            </a:r>
            <a:r>
              <a:rPr spc="-5" dirty="0">
                <a:latin typeface="Arial Black" panose="020B0A04020102020204" pitchFamily="34" charset="0"/>
                <a:cs typeface="Times New Roman"/>
              </a:rPr>
              <a:t> </a:t>
            </a:r>
            <a:r>
              <a:rPr dirty="0">
                <a:latin typeface="Arial Black" panose="020B0A04020102020204" pitchFamily="34" charset="0"/>
                <a:cs typeface="Times New Roman"/>
              </a:rPr>
              <a:t>la</a:t>
            </a:r>
            <a:r>
              <a:rPr spc="-15" dirty="0">
                <a:latin typeface="Arial Black" panose="020B0A04020102020204" pitchFamily="34" charset="0"/>
                <a:cs typeface="Times New Roman"/>
              </a:rPr>
              <a:t> </a:t>
            </a:r>
            <a:r>
              <a:rPr dirty="0">
                <a:latin typeface="Arial Black" panose="020B0A04020102020204" pitchFamily="34" charset="0"/>
                <a:cs typeface="Times New Roman"/>
              </a:rPr>
              <a:t>plataforma</a:t>
            </a:r>
            <a:r>
              <a:rPr spc="-15" dirty="0">
                <a:latin typeface="Arial Black" panose="020B0A04020102020204" pitchFamily="34" charset="0"/>
                <a:cs typeface="Times New Roman"/>
              </a:rPr>
              <a:t> </a:t>
            </a:r>
            <a:r>
              <a:rPr dirty="0">
                <a:latin typeface="Arial Black" panose="020B0A04020102020204" pitchFamily="34" charset="0"/>
                <a:cs typeface="Times New Roman"/>
              </a:rPr>
              <a:t>de</a:t>
            </a:r>
            <a:r>
              <a:rPr spc="-5" dirty="0">
                <a:latin typeface="Arial Black" panose="020B0A04020102020204" pitchFamily="34" charset="0"/>
                <a:cs typeface="Times New Roman"/>
              </a:rPr>
              <a:t> </a:t>
            </a:r>
            <a:r>
              <a:rPr dirty="0">
                <a:latin typeface="Arial Black" panose="020B0A04020102020204" pitchFamily="34" charset="0"/>
                <a:cs typeface="Times New Roman"/>
              </a:rPr>
              <a:t>comercio</a:t>
            </a:r>
            <a:r>
              <a:rPr spc="-5" dirty="0">
                <a:latin typeface="Arial Black" panose="020B0A04020102020204" pitchFamily="34" charset="0"/>
                <a:cs typeface="Times New Roman"/>
              </a:rPr>
              <a:t> </a:t>
            </a:r>
            <a:r>
              <a:rPr dirty="0">
                <a:latin typeface="Arial Black" panose="020B0A04020102020204" pitchFamily="34" charset="0"/>
                <a:cs typeface="Times New Roman"/>
              </a:rPr>
              <a:t>de</a:t>
            </a:r>
            <a:r>
              <a:rPr spc="-15" dirty="0">
                <a:latin typeface="Arial Black" panose="020B0A04020102020204" pitchFamily="34" charset="0"/>
                <a:cs typeface="Times New Roman"/>
              </a:rPr>
              <a:t> </a:t>
            </a:r>
            <a:r>
              <a:rPr spc="-10" dirty="0">
                <a:latin typeface="Arial Black" panose="020B0A04020102020204" pitchFamily="34" charset="0"/>
                <a:cs typeface="Times New Roman"/>
              </a:rPr>
              <a:t>libros.</a:t>
            </a:r>
            <a:endParaRPr dirty="0">
              <a:latin typeface="Arial Black" panose="020B0A04020102020204" pitchFamily="34" charset="0"/>
              <a:cs typeface="Times New Roman"/>
            </a:endParaRPr>
          </a:p>
          <a:p>
            <a:pPr>
              <a:spcBef>
                <a:spcPts val="600"/>
              </a:spcBef>
              <a:spcAft>
                <a:spcPts val="2400"/>
              </a:spcAft>
            </a:pPr>
            <a:endParaRPr dirty="0">
              <a:latin typeface="Arial Black" panose="020B0A04020102020204" pitchFamily="34" charset="0"/>
              <a:cs typeface="Times New Roman"/>
            </a:endParaRPr>
          </a:p>
          <a:p>
            <a:pPr marL="469265" marR="35877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Controllers: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recibir</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30" dirty="0">
                <a:latin typeface="Arial Black" panose="020B0A04020102020204" pitchFamily="34" charset="0"/>
                <a:cs typeface="Times New Roman"/>
              </a:rPr>
              <a:t> </a:t>
            </a:r>
            <a:r>
              <a:rPr sz="2000" dirty="0" err="1">
                <a:latin typeface="Arial Black" panose="020B0A04020102020204" pitchFamily="34" charset="0"/>
                <a:cs typeface="Times New Roman"/>
              </a:rPr>
              <a:t>peticiones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del</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usuario</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y</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devolver</a:t>
            </a:r>
            <a:r>
              <a:rPr sz="2000" spc="-30"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dirty="0">
                <a:latin typeface="Arial Black" panose="020B0A04020102020204" pitchFamily="34" charset="0"/>
                <a:cs typeface="Times New Roman"/>
              </a:rPr>
              <a:t>respuesta</a:t>
            </a:r>
            <a:r>
              <a:rPr sz="2000" spc="-60" dirty="0">
                <a:latin typeface="Arial Black" panose="020B0A04020102020204" pitchFamily="34" charset="0"/>
                <a:cs typeface="Times New Roman"/>
              </a:rPr>
              <a:t> </a:t>
            </a:r>
            <a:r>
              <a:rPr sz="2000" spc="-10" dirty="0">
                <a:latin typeface="Arial Black" panose="020B0A04020102020204" pitchFamily="34" charset="0"/>
                <a:cs typeface="Times New Roman"/>
              </a:rPr>
              <a:t>correspondiente.</a:t>
            </a:r>
            <a:endParaRPr sz="2000" dirty="0">
              <a:latin typeface="Arial Black" panose="020B0A04020102020204" pitchFamily="34" charset="0"/>
              <a:cs typeface="Times New Roman"/>
            </a:endParaRPr>
          </a:p>
          <a:p>
            <a:pPr marL="469265" marR="1898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Exceptions: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excepciones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15"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Models: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los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objetos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25" dirty="0">
                <a:latin typeface="Arial Black" panose="020B0A04020102020204" pitchFamily="34" charset="0"/>
                <a:cs typeface="Times New Roman"/>
              </a:rPr>
              <a:t>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Repositories: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realizar</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operaciones</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con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base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spc="-10" dirty="0">
                <a:latin typeface="Arial Black" panose="020B0A04020102020204" pitchFamily="34" charset="0"/>
                <a:cs typeface="Times New Roman"/>
              </a:rPr>
              <a:t>datos.</a:t>
            </a:r>
            <a:endParaRPr sz="2000" dirty="0">
              <a:latin typeface="Arial Black" panose="020B0A04020102020204" pitchFamily="34" charset="0"/>
              <a:cs typeface="Times New Roman"/>
            </a:endParaRPr>
          </a:p>
          <a:p>
            <a:pPr marL="469265" marR="53530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Services: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realizar</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operaciones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necesarias</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para</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spc="-25" dirty="0">
                <a:latin typeface="Arial Black" panose="020B0A04020102020204" pitchFamily="34" charset="0"/>
                <a:cs typeface="Times New Roman"/>
              </a:rPr>
              <a:t>el </a:t>
            </a:r>
            <a:r>
              <a:rPr sz="2000" dirty="0">
                <a:latin typeface="Arial Black" panose="020B0A04020102020204" pitchFamily="34" charset="0"/>
                <a:cs typeface="Times New Roman"/>
              </a:rPr>
              <a:t>controlador</a:t>
            </a:r>
            <a:r>
              <a:rPr sz="2000" spc="-45" dirty="0">
                <a:latin typeface="Arial Black" panose="020B0A04020102020204" pitchFamily="34" charset="0"/>
                <a:cs typeface="Times New Roman"/>
              </a:rPr>
              <a:t> </a:t>
            </a:r>
            <a:r>
              <a:rPr sz="2000" dirty="0">
                <a:latin typeface="Arial Black" panose="020B0A04020102020204" pitchFamily="34" charset="0"/>
                <a:cs typeface="Times New Roman"/>
              </a:rPr>
              <a:t>pueda</a:t>
            </a:r>
            <a:r>
              <a:rPr sz="2000" spc="-40" dirty="0">
                <a:latin typeface="Arial Black" panose="020B0A04020102020204" pitchFamily="34" charset="0"/>
                <a:cs typeface="Times New Roman"/>
              </a:rPr>
              <a:t> </a:t>
            </a:r>
            <a:r>
              <a:rPr sz="2000" dirty="0">
                <a:latin typeface="Arial Black" panose="020B0A04020102020204" pitchFamily="34" charset="0"/>
                <a:cs typeface="Times New Roman"/>
              </a:rPr>
              <a:t>devolver</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45" dirty="0">
                <a:latin typeface="Arial Black" panose="020B0A04020102020204" pitchFamily="34" charset="0"/>
                <a:cs typeface="Times New Roman"/>
              </a:rPr>
              <a:t> </a:t>
            </a:r>
            <a:r>
              <a:rPr sz="2000" spc="-10" dirty="0">
                <a:latin typeface="Arial Black" panose="020B0A04020102020204" pitchFamily="34" charset="0"/>
                <a:cs typeface="Times New Roman"/>
              </a:rPr>
              <a:t>respuesta.</a:t>
            </a:r>
            <a:endParaRPr sz="2000" dirty="0">
              <a:latin typeface="Arial Black" panose="020B0A04020102020204" pitchFamily="34" charset="0"/>
              <a:cs typeface="Times New Roman"/>
            </a:endParaRPr>
          </a:p>
          <a:p>
            <a:pPr marL="469265" marR="58483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Utils: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encargan</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definir</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las</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clases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útiles</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se</a:t>
            </a:r>
            <a:r>
              <a:rPr sz="2000" spc="-25" dirty="0">
                <a:latin typeface="Arial Black" panose="020B0A04020102020204" pitchFamily="34" charset="0"/>
                <a:cs typeface="Times New Roman"/>
              </a:rPr>
              <a:t> </a:t>
            </a:r>
            <a:r>
              <a:rPr sz="2000" dirty="0">
                <a:latin typeface="Arial Black" panose="020B0A04020102020204" pitchFamily="34" charset="0"/>
                <a:cs typeface="Times New Roman"/>
              </a:rPr>
              <a:t>van</a:t>
            </a:r>
            <a:r>
              <a:rPr sz="2000" spc="-20" dirty="0">
                <a:latin typeface="Arial Black" panose="020B0A04020102020204" pitchFamily="34" charset="0"/>
                <a:cs typeface="Times New Roman"/>
              </a:rPr>
              <a:t> </a:t>
            </a:r>
            <a:r>
              <a:rPr sz="2000" dirty="0">
                <a:latin typeface="Arial Black" panose="020B0A04020102020204" pitchFamily="34" charset="0"/>
                <a:cs typeface="Times New Roman"/>
              </a:rPr>
              <a:t>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utilizar</a:t>
            </a:r>
            <a:r>
              <a:rPr sz="2000" spc="-15" dirty="0">
                <a:latin typeface="Arial Black" panose="020B0A04020102020204" pitchFamily="34" charset="0"/>
                <a:cs typeface="Times New Roman"/>
              </a:rPr>
              <a:t> </a:t>
            </a:r>
            <a:r>
              <a:rPr sz="2000" dirty="0">
                <a:latin typeface="Arial Black" panose="020B0A04020102020204" pitchFamily="34" charset="0"/>
                <a:cs typeface="Times New Roman"/>
              </a:rPr>
              <a:t>en</a:t>
            </a:r>
            <a:r>
              <a:rPr sz="2000" spc="-20" dirty="0">
                <a:latin typeface="Arial Black" panose="020B0A04020102020204" pitchFamily="34" charset="0"/>
                <a:cs typeface="Times New Roman"/>
              </a:rPr>
              <a:t> </a:t>
            </a:r>
            <a:r>
              <a:rPr sz="2000" spc="-25" dirty="0">
                <a:latin typeface="Arial Black" panose="020B0A04020102020204" pitchFamily="34" charset="0"/>
                <a:cs typeface="Times New Roman"/>
              </a:rPr>
              <a:t>la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a:p>
            <a:pPr marL="469265" indent="-228600">
              <a:spcBef>
                <a:spcPts val="600"/>
              </a:spcBef>
              <a:spcAft>
                <a:spcPts val="2400"/>
              </a:spcAft>
              <a:buSzPct val="83333"/>
              <a:buFont typeface="Symbol"/>
              <a:buChar char=""/>
              <a:tabLst>
                <a:tab pos="469265" algn="l"/>
              </a:tabLst>
            </a:pPr>
            <a:r>
              <a:rPr sz="2000" dirty="0">
                <a:latin typeface="Arial Black" panose="020B0A04020102020204" pitchFamily="34" charset="0"/>
                <a:cs typeface="Times New Roman"/>
              </a:rPr>
              <a:t>Main:</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El</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programa</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que</a:t>
            </a:r>
            <a:r>
              <a:rPr sz="2000" spc="-30" dirty="0">
                <a:latin typeface="Arial Black" panose="020B0A04020102020204" pitchFamily="34" charset="0"/>
                <a:cs typeface="Times New Roman"/>
              </a:rPr>
              <a:t> </a:t>
            </a:r>
            <a:r>
              <a:rPr sz="2000" dirty="0">
                <a:latin typeface="Arial Black" panose="020B0A04020102020204" pitchFamily="34" charset="0"/>
                <a:cs typeface="Times New Roman"/>
              </a:rPr>
              <a:t>ejecutará</a:t>
            </a:r>
            <a:r>
              <a:rPr sz="2000" spc="-35" dirty="0">
                <a:latin typeface="Arial Black" panose="020B0A04020102020204" pitchFamily="34" charset="0"/>
                <a:cs typeface="Times New Roman"/>
              </a:rPr>
              <a:t> </a:t>
            </a:r>
            <a:r>
              <a:rPr sz="2000" dirty="0">
                <a:latin typeface="Arial Black" panose="020B0A04020102020204" pitchFamily="34" charset="0"/>
                <a:cs typeface="Times New Roman"/>
              </a:rPr>
              <a:t>la</a:t>
            </a:r>
            <a:r>
              <a:rPr sz="2000" spc="-35" dirty="0">
                <a:latin typeface="Arial Black" panose="020B0A04020102020204" pitchFamily="34" charset="0"/>
                <a:cs typeface="Times New Roman"/>
              </a:rPr>
              <a:t> </a:t>
            </a:r>
            <a:r>
              <a:rPr sz="2000" spc="-10" dirty="0">
                <a:latin typeface="Arial Black" panose="020B0A04020102020204" pitchFamily="34" charset="0"/>
                <a:cs typeface="Times New Roman"/>
              </a:rPr>
              <a:t>aplicación.</a:t>
            </a:r>
            <a:endParaRPr sz="2000" dirty="0">
              <a:latin typeface="Arial Black" panose="020B0A04020102020204" pitchFamily="34" charset="0"/>
              <a:cs typeface="Times New Roman"/>
            </a:endParaRPr>
          </a:p>
        </p:txBody>
      </p:sp>
      <p:grpSp>
        <p:nvGrpSpPr>
          <p:cNvPr id="3" name="object 3"/>
          <p:cNvGrpSpPr/>
          <p:nvPr/>
        </p:nvGrpSpPr>
        <p:grpSpPr>
          <a:xfrm>
            <a:off x="8957469" y="4822048"/>
            <a:ext cx="5216686" cy="5725887"/>
            <a:chOff x="3055608" y="4497196"/>
            <a:chExt cx="1440965" cy="1758822"/>
          </a:xfrm>
        </p:grpSpPr>
        <p:pic>
          <p:nvPicPr>
            <p:cNvPr id="4" name="object 4"/>
            <p:cNvPicPr/>
            <p:nvPr/>
          </p:nvPicPr>
          <p:blipFill>
            <a:blip r:embed="rId2" cstate="print"/>
            <a:stretch>
              <a:fillRect/>
            </a:stretch>
          </p:blipFill>
          <p:spPr>
            <a:xfrm>
              <a:off x="3055608" y="5862827"/>
              <a:ext cx="1440965" cy="393191"/>
            </a:xfrm>
            <a:prstGeom prst="rect">
              <a:avLst/>
            </a:prstGeom>
          </p:spPr>
        </p:pic>
        <p:pic>
          <p:nvPicPr>
            <p:cNvPr id="5" name="object 5"/>
            <p:cNvPicPr/>
            <p:nvPr/>
          </p:nvPicPr>
          <p:blipFill>
            <a:blip r:embed="rId3" cstate="print"/>
            <a:stretch>
              <a:fillRect/>
            </a:stretch>
          </p:blipFill>
          <p:spPr>
            <a:xfrm>
              <a:off x="3065780" y="4497196"/>
              <a:ext cx="1421765" cy="1371473"/>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7879" y="1689100"/>
            <a:ext cx="4310329" cy="627736"/>
          </a:xfrm>
          <a:prstGeom prst="rect">
            <a:avLst/>
          </a:prstGeom>
        </p:spPr>
        <p:txBody>
          <a:bodyPr vert="horz" wrap="square" lIns="0" tIns="12065" rIns="0" bIns="0" rtlCol="0">
            <a:spAutoFit/>
          </a:bodyPr>
          <a:lstStyle/>
          <a:p>
            <a:pPr marL="12700">
              <a:spcBef>
                <a:spcPts val="95"/>
              </a:spcBef>
            </a:pPr>
            <a:r>
              <a:rPr sz="4000" spc="-10" dirty="0">
                <a:solidFill>
                  <a:schemeClr val="accent1">
                    <a:lumMod val="40000"/>
                    <a:lumOff val="60000"/>
                  </a:schemeClr>
                </a:solidFill>
                <a:latin typeface="Arial Black" panose="020B0A04020102020204" pitchFamily="34" charset="0"/>
                <a:cs typeface="Calibri Light"/>
              </a:rPr>
              <a:t>Infraestructura</a:t>
            </a:r>
          </a:p>
        </p:txBody>
      </p:sp>
      <p:sp>
        <p:nvSpPr>
          <p:cNvPr id="3" name="object 3"/>
          <p:cNvSpPr txBox="1"/>
          <p:nvPr/>
        </p:nvSpPr>
        <p:spPr>
          <a:xfrm>
            <a:off x="1489869" y="2984500"/>
            <a:ext cx="7467892" cy="4038600"/>
          </a:xfrm>
          <a:prstGeom prst="rect">
            <a:avLst/>
          </a:prstGeom>
        </p:spPr>
        <p:txBody>
          <a:bodyPr vert="horz" wrap="square" lIns="0" tIns="11430" rIns="0" bIns="0" rtlCol="0">
            <a:spAutoFit/>
          </a:bodyPr>
          <a:lstStyle/>
          <a:p>
            <a:pPr marL="12700" marR="5080">
              <a:lnSpc>
                <a:spcPct val="109800"/>
              </a:lnSpc>
              <a:spcBef>
                <a:spcPts val="600"/>
              </a:spcBef>
              <a:spcAft>
                <a:spcPts val="2400"/>
              </a:spcAft>
            </a:pPr>
            <a:r>
              <a:rPr dirty="0">
                <a:latin typeface="Arial Black" panose="020B0A04020102020204" pitchFamily="34" charset="0"/>
                <a:cs typeface="Times New Roman"/>
              </a:rPr>
              <a:t>El usuario tiene un UserRole, el cual define el tipo de usuario (si es Admin o User). Dependiendo del tipo de rol, se le otorgará la posibilidad de realizar ciertas peticiones. Los usuarios pueden realizar consultas GET en consultas como libros, tiendas o editoriales, pero no pueden realizar peticiones de actualización o eliminación. Los usuarios administradores tienen control para poder realizar estas peticiones.</a:t>
            </a:r>
          </a:p>
          <a:p>
            <a:pPr marL="12700" marR="953135">
              <a:lnSpc>
                <a:spcPts val="2050"/>
              </a:lnSpc>
              <a:spcBef>
                <a:spcPts val="600"/>
              </a:spcBef>
              <a:spcAft>
                <a:spcPts val="2400"/>
              </a:spcAft>
            </a:pPr>
            <a:r>
              <a:rPr dirty="0">
                <a:latin typeface="Arial Black" panose="020B0A04020102020204" pitchFamily="34" charset="0"/>
                <a:cs typeface="Times New Roman"/>
              </a:rPr>
              <a:t>El usuario cuenta con un email y un username, el cuál no se puede repetir. Utilizamos el borrado lógico en isDeleted para la conservación de los usuarios.</a:t>
            </a:r>
          </a:p>
        </p:txBody>
      </p:sp>
      <p:pic>
        <p:nvPicPr>
          <p:cNvPr id="4" name="object 4"/>
          <p:cNvPicPr/>
          <p:nvPr/>
        </p:nvPicPr>
        <p:blipFill>
          <a:blip r:embed="rId2" cstate="print"/>
          <a:stretch>
            <a:fillRect/>
          </a:stretch>
        </p:blipFill>
        <p:spPr>
          <a:xfrm>
            <a:off x="10252869" y="855324"/>
            <a:ext cx="3733800" cy="8792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269" y="88900"/>
            <a:ext cx="8458200" cy="10306796"/>
          </a:xfrm>
          <a:prstGeom prst="rect">
            <a:avLst/>
          </a:prstGeom>
        </p:spPr>
        <p:txBody>
          <a:bodyPr vert="horz" wrap="square" lIns="0" tIns="12700" rIns="0" bIns="0" rtlCol="0">
            <a:spAutoFit/>
          </a:bodyPr>
          <a:lstStyle/>
          <a:p>
            <a:pPr marL="12700" marR="1493520">
              <a:lnSpc>
                <a:spcPct val="158300"/>
              </a:lnSpc>
              <a:spcBef>
                <a:spcPts val="600"/>
              </a:spcBef>
              <a:spcAft>
                <a:spcPts val="2400"/>
              </a:spcAft>
            </a:pPr>
            <a:r>
              <a:rPr dirty="0">
                <a:latin typeface="Arial Black" panose="020B0A04020102020204" pitchFamily="34" charset="0"/>
                <a:cs typeface="Times New Roman"/>
              </a:rPr>
              <a:t>Una tienda tiene una dirección y una lista de libros y clientes. Un cliente también tiene una dirección.</a:t>
            </a:r>
          </a:p>
          <a:p>
            <a:pPr marL="12700" marR="220345">
              <a:lnSpc>
                <a:spcPct val="103299"/>
              </a:lnSpc>
              <a:spcBef>
                <a:spcPts val="600"/>
              </a:spcBef>
              <a:spcAft>
                <a:spcPts val="2400"/>
              </a:spcAft>
            </a:pPr>
            <a:r>
              <a:rPr dirty="0">
                <a:latin typeface="Arial Black" panose="020B0A04020102020204" pitchFamily="34" charset="0"/>
                <a:cs typeface="Times New Roman"/>
              </a:rPr>
              <a:t>Un Libro tiene asignada una categoría y una editorial. Las editoriales tienen de 0 a muchos libros.</a:t>
            </a:r>
          </a:p>
          <a:p>
            <a:pPr marL="12700">
              <a:spcBef>
                <a:spcPts val="600"/>
              </a:spcBef>
              <a:spcAft>
                <a:spcPts val="2400"/>
              </a:spcAft>
            </a:pPr>
            <a:r>
              <a:rPr dirty="0">
                <a:latin typeface="Arial Black" panose="020B0A04020102020204" pitchFamily="34" charset="0"/>
                <a:cs typeface="Times New Roman"/>
              </a:rPr>
              <a:t>La editorial, el libro y el cliente cuentan con una imagen.</a:t>
            </a:r>
          </a:p>
          <a:p>
            <a:pPr marL="12700" marR="5080">
              <a:lnSpc>
                <a:spcPct val="103299"/>
              </a:lnSpc>
              <a:spcBef>
                <a:spcPts val="600"/>
              </a:spcBef>
              <a:spcAft>
                <a:spcPts val="2400"/>
              </a:spcAft>
            </a:pPr>
            <a:r>
              <a:rPr dirty="0">
                <a:latin typeface="Arial Black" panose="020B0A04020102020204" pitchFamily="34" charset="0"/>
                <a:cs typeface="Times New Roman"/>
              </a:rPr>
              <a:t>El libro cuenta con un stock y un precio del libro, así como cada uno de los elementos que componen al libro: nombre, autor, descripción…</a:t>
            </a:r>
          </a:p>
          <a:p>
            <a:pPr marL="12700">
              <a:spcBef>
                <a:spcPts val="600"/>
              </a:spcBef>
              <a:spcAft>
                <a:spcPts val="2400"/>
              </a:spcAft>
            </a:pPr>
            <a:r>
              <a:rPr dirty="0">
                <a:latin typeface="Arial Black" panose="020B0A04020102020204" pitchFamily="34" charset="0"/>
                <a:cs typeface="Times New Roman"/>
              </a:rPr>
              <a:t>Borrado lógico:</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book empleando 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category empleando isActive.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publisher empleando active.</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En order empleando isDeleted.</a:t>
            </a:r>
          </a:p>
          <a:p>
            <a:pPr>
              <a:lnSpc>
                <a:spcPct val="100000"/>
              </a:lnSpc>
            </a:pPr>
            <a:endParaRPr sz="1200" dirty="0">
              <a:latin typeface="Times New Roman"/>
              <a:cs typeface="Times New Roman"/>
            </a:endParaRPr>
          </a:p>
          <a:p>
            <a:pPr>
              <a:spcBef>
                <a:spcPts val="370"/>
              </a:spcBef>
            </a:pPr>
            <a:endParaRPr sz="1200" dirty="0">
              <a:latin typeface="Times New Roman"/>
              <a:cs typeface="Times New Roman"/>
            </a:endParaRPr>
          </a:p>
          <a:p>
            <a:pPr marL="12700"/>
            <a:r>
              <a:rPr sz="4000" spc="-10" dirty="0">
                <a:solidFill>
                  <a:schemeClr val="accent1">
                    <a:lumMod val="40000"/>
                    <a:lumOff val="60000"/>
                  </a:schemeClr>
                </a:solidFill>
                <a:latin typeface="Arial Black" panose="020B0A04020102020204" pitchFamily="34" charset="0"/>
                <a:cs typeface="Calibri Light"/>
              </a:rPr>
              <a:t>Elección de Tecnologías para el Modelo de Datos</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Modelo relacional: Hemos utilizado modelo relacional para los pedidos y líneas de pedido.</a:t>
            </a:r>
          </a:p>
          <a:p>
            <a:pPr marL="12700" indent="-227965">
              <a:spcBef>
                <a:spcPts val="600"/>
              </a:spcBef>
              <a:spcAft>
                <a:spcPts val="2400"/>
              </a:spcAft>
              <a:buChar char="-"/>
              <a:tabLst>
                <a:tab pos="278765" algn="l"/>
              </a:tabLst>
            </a:pPr>
            <a:r>
              <a:rPr dirty="0">
                <a:latin typeface="Arial Black" panose="020B0A04020102020204" pitchFamily="34" charset="0"/>
                <a:cs typeface="Times New Roman"/>
              </a:rPr>
              <a:t>SQL: Para el resto de entidades, hemos utilizado SQL.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776AF7C4-9106-40EB-AD75-CD8F938F4AF8}"/>
              </a:ext>
            </a:extLst>
          </p:cNvPr>
          <p:cNvPicPr/>
          <p:nvPr/>
        </p:nvPicPr>
        <p:blipFill>
          <a:blip r:embed="rId2" cstate="print"/>
          <a:stretch>
            <a:fillRect/>
          </a:stretch>
        </p:blipFill>
        <p:spPr>
          <a:xfrm>
            <a:off x="2099469" y="1231900"/>
            <a:ext cx="9814636" cy="7977512"/>
          </a:xfrm>
          <a:prstGeom prst="rect">
            <a:avLst/>
          </a:prstGeom>
        </p:spPr>
      </p:pic>
    </p:spTree>
    <p:extLst>
      <p:ext uri="{BB962C8B-B14F-4D97-AF65-F5344CB8AC3E}">
        <p14:creationId xmlns:p14="http://schemas.microsoft.com/office/powerpoint/2010/main" val="31119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087" y="850900"/>
            <a:ext cx="13619164" cy="8997335"/>
          </a:xfrm>
          <a:prstGeom prst="rect">
            <a:avLst/>
          </a:prstGeom>
        </p:spPr>
        <p:txBody>
          <a:bodyPr vert="horz" wrap="square" lIns="0" tIns="20320" rIns="0" bIns="0" rtlCol="0">
            <a:spAutoFit/>
          </a:bodyPr>
          <a:lstStyle/>
          <a:p>
            <a:pPr marL="12700" marR="46990">
              <a:spcBef>
                <a:spcPts val="160"/>
              </a:spcBef>
            </a:pPr>
            <a:r>
              <a:rPr dirty="0">
                <a:latin typeface="Arial Black" panose="020B0A04020102020204" pitchFamily="34" charset="0"/>
                <a:cs typeface="Times New Roman"/>
              </a:rPr>
              <a:t>La elección de utilizar un modelo relacional para los pedidos y líneas de pedido, y SQL para el resto de entidades, se basa en consideraciones específicas relacionadas con la estructura y las operaciones previstas en el sistema.</a:t>
            </a:r>
          </a:p>
          <a:p>
            <a:pPr marL="12700">
              <a:spcBef>
                <a:spcPts val="1340"/>
              </a:spcBef>
            </a:pPr>
            <a:r>
              <a:rPr sz="2800" spc="-10" dirty="0">
                <a:solidFill>
                  <a:schemeClr val="accent1">
                    <a:lumMod val="40000"/>
                    <a:lumOff val="60000"/>
                  </a:schemeClr>
                </a:solidFill>
                <a:latin typeface="Arial Black" panose="020B0A04020102020204" pitchFamily="34" charset="0"/>
                <a:cs typeface="Calibri Light"/>
              </a:rPr>
              <a:t>Modelo Relacional para Pedidos y Líneas de Pedido:</a:t>
            </a:r>
          </a:p>
          <a:p>
            <a:pPr marL="12700">
              <a:spcBef>
                <a:spcPts val="270"/>
              </a:spcBef>
            </a:pPr>
            <a:r>
              <a:rPr sz="2800" spc="-10" dirty="0">
                <a:solidFill>
                  <a:schemeClr val="accent1">
                    <a:lumMod val="40000"/>
                    <a:lumOff val="60000"/>
                  </a:schemeClr>
                </a:solidFill>
                <a:latin typeface="Arial Black" panose="020B0A04020102020204" pitchFamily="34" charset="0"/>
                <a:cs typeface="Calibri Light"/>
              </a:rPr>
              <a:t>Relaciones Complejas:</a:t>
            </a:r>
          </a:p>
          <a:p>
            <a:pPr>
              <a:spcBef>
                <a:spcPts val="254"/>
              </a:spcBef>
            </a:pPr>
            <a:endParaRPr dirty="0">
              <a:latin typeface="Arial Black" panose="020B0A04020102020204" pitchFamily="34" charset="0"/>
              <a:cs typeface="Times New Roman"/>
            </a:endParaRPr>
          </a:p>
          <a:p>
            <a:pPr marL="469265" marR="340360"/>
            <a:r>
              <a:rPr dirty="0">
                <a:latin typeface="Arial Black" panose="020B0A04020102020204" pitchFamily="34" charset="0"/>
                <a:cs typeface="Times New Roman"/>
              </a:rPr>
              <a:t>El modelo relacional es especialmente adecuado cuando existen relaciones complejas entre las entidades. En el caso de los pedidos y líneas de pedido, donde se pueden tener múltiples productos asociados a un solo pedido, el modelo relacional proporciona una representación clara y eficiente de estas relaciones.</a:t>
            </a:r>
          </a:p>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Consistencia y Normalización:</a:t>
            </a:r>
          </a:p>
          <a:p>
            <a:pPr>
              <a:spcBef>
                <a:spcPts val="254"/>
              </a:spcBef>
            </a:pPr>
            <a:endParaRPr sz="1100" dirty="0">
              <a:latin typeface="Times New Roman"/>
              <a:cs typeface="Times New Roman"/>
            </a:endParaRPr>
          </a:p>
          <a:p>
            <a:pPr marL="469265" marR="99060"/>
            <a:r>
              <a:rPr dirty="0">
                <a:latin typeface="Arial Black" panose="020B0A04020102020204" pitchFamily="34" charset="0"/>
                <a:cs typeface="Times New Roman"/>
              </a:rPr>
              <a:t>La normalización inherente al modelo relacional ayuda a mantener la consistencia y la integridad de los datos. Al gestionar pedidos, donde es crucial mantener la coherencia de la información, la normalización contribuye a evitar redundancias y posibles incongruencias.</a:t>
            </a:r>
          </a:p>
          <a:p>
            <a:pPr marL="12700">
              <a:spcBef>
                <a:spcPts val="1310"/>
              </a:spcBef>
            </a:pPr>
            <a:r>
              <a:rPr sz="2800" spc="-10" dirty="0">
                <a:solidFill>
                  <a:schemeClr val="accent1">
                    <a:lumMod val="40000"/>
                    <a:lumOff val="60000"/>
                  </a:schemeClr>
                </a:solidFill>
                <a:latin typeface="Arial Black" panose="020B0A04020102020204" pitchFamily="34" charset="0"/>
                <a:cs typeface="Calibri Light"/>
              </a:rPr>
              <a:t>SQL para el Resto de Entidades:</a:t>
            </a:r>
          </a:p>
          <a:p>
            <a:pPr marL="12700">
              <a:spcBef>
                <a:spcPts val="270"/>
              </a:spcBef>
            </a:pPr>
            <a:r>
              <a:rPr sz="2800" spc="-10" dirty="0">
                <a:solidFill>
                  <a:schemeClr val="accent1">
                    <a:lumMod val="40000"/>
                    <a:lumOff val="60000"/>
                  </a:schemeClr>
                </a:solidFill>
                <a:latin typeface="Arial Black" panose="020B0A04020102020204" pitchFamily="34" charset="0"/>
                <a:cs typeface="Calibri Light"/>
              </a:rPr>
              <a:t>Versatilidad y Escalabilidad:</a:t>
            </a:r>
          </a:p>
          <a:p>
            <a:pPr>
              <a:spcBef>
                <a:spcPts val="215"/>
              </a:spcBef>
            </a:pPr>
            <a:endParaRPr sz="1100" dirty="0">
              <a:latin typeface="Times New Roman"/>
              <a:cs typeface="Times New Roman"/>
            </a:endParaRPr>
          </a:p>
          <a:p>
            <a:pPr marL="469265" marR="21590"/>
            <a:r>
              <a:rPr dirty="0">
                <a:latin typeface="Arial Black" panose="020B0A04020102020204" pitchFamily="34" charset="0"/>
                <a:cs typeface="Times New Roman"/>
              </a:rPr>
              <a:t>El uso de SQL permite gestionar de manera eficiente una variedad de operaciones en las diferentes entidades del sistema, desde usuarios y tiendas hasta libros y categorías. SQL es conocido por su versatilidad y escalabilidad, lo que facilita la manipulación y consulta de datos en un amplio espectro de situaciones.</a:t>
            </a:r>
          </a:p>
          <a:p>
            <a:pPr marL="12700">
              <a:spcBef>
                <a:spcPts val="1360"/>
              </a:spcBef>
            </a:pPr>
            <a:r>
              <a:rPr sz="2800" spc="-10" dirty="0">
                <a:solidFill>
                  <a:schemeClr val="accent1">
                    <a:lumMod val="40000"/>
                    <a:lumOff val="60000"/>
                  </a:schemeClr>
                </a:solidFill>
                <a:latin typeface="Arial Black" panose="020B0A04020102020204" pitchFamily="34" charset="0"/>
                <a:cs typeface="Calibri Light"/>
              </a:rPr>
              <a:t>Consulta y Manipulación de Datos:</a:t>
            </a:r>
          </a:p>
          <a:p>
            <a:pPr>
              <a:spcBef>
                <a:spcPts val="254"/>
              </a:spcBef>
            </a:pPr>
            <a:endParaRPr sz="1100" dirty="0">
              <a:latin typeface="Times New Roman"/>
              <a:cs typeface="Times New Roman"/>
            </a:endParaRPr>
          </a:p>
          <a:p>
            <a:pPr marL="469265" marR="5080"/>
            <a:r>
              <a:rPr dirty="0">
                <a:latin typeface="Arial Black" panose="020B0A04020102020204" pitchFamily="34" charset="0"/>
                <a:cs typeface="Times New Roman"/>
              </a:rPr>
              <a:t>SQL proporciona un lenguaje poderoso para la consulta y manipulación de datos. Esto es esencial para operaciones como la obtención de información del perfil de un usuario, la actualización de datos de una tienda o la gestión de libros y categorías</a:t>
            </a:r>
            <a:r>
              <a:rPr sz="1200" spc="-10" dirty="0">
                <a:latin typeface="Times New Roman"/>
                <a:cs typeface="Times New Roman"/>
              </a:rPr>
              <a:t>.</a:t>
            </a:r>
            <a:endParaRPr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9469" y="1308100"/>
            <a:ext cx="9220200" cy="7598875"/>
          </a:xfrm>
          <a:prstGeom prst="rect">
            <a:avLst/>
          </a:prstGeom>
        </p:spPr>
        <p:txBody>
          <a:bodyPr vert="horz" wrap="square" lIns="0" tIns="12065" rIns="0" bIns="0" rtlCol="0">
            <a:spAutoFit/>
          </a:bodyPr>
          <a:lstStyle/>
          <a:p>
            <a:pPr marL="12700">
              <a:spcBef>
                <a:spcPts val="1325"/>
              </a:spcBef>
            </a:pPr>
            <a:r>
              <a:rPr sz="2800" spc="-10" dirty="0">
                <a:solidFill>
                  <a:schemeClr val="accent1">
                    <a:lumMod val="40000"/>
                    <a:lumOff val="60000"/>
                  </a:schemeClr>
                </a:solidFill>
                <a:latin typeface="Arial Black" panose="020B0A04020102020204" pitchFamily="34" charset="0"/>
                <a:cs typeface="Calibri Light"/>
              </a:rPr>
              <a:t>Dependencias</a:t>
            </a:r>
          </a:p>
          <a:p>
            <a:pPr marL="469265" marR="48895" indent="-228600">
              <a:spcBef>
                <a:spcPts val="1685"/>
              </a:spcBef>
              <a:buSzPct val="83333"/>
              <a:buFont typeface="Symbol"/>
              <a:buChar char=""/>
              <a:tabLst>
                <a:tab pos="469265" algn="l"/>
              </a:tabLst>
            </a:pPr>
            <a:r>
              <a:rPr dirty="0">
                <a:latin typeface="Arial Black" panose="020B0A04020102020204" pitchFamily="34" charset="0"/>
                <a:cs typeface="Times New Roman"/>
              </a:rPr>
              <a:t>Spring Boot Starter Data JPA: Facilita el acceso a datos mediante Java Persistence API (JPA), permitiendo una integración eficiente con bases de datos relacionales en aplicaciones Spring.</a:t>
            </a:r>
          </a:p>
          <a:p>
            <a:pPr marL="469265" marR="114300" indent="-228600">
              <a:buSzPct val="83333"/>
              <a:buFont typeface="Symbol"/>
              <a:buChar char=""/>
              <a:tabLst>
                <a:tab pos="469265" algn="l"/>
              </a:tabLst>
            </a:pPr>
            <a:r>
              <a:rPr dirty="0">
                <a:latin typeface="Arial Black" panose="020B0A04020102020204" pitchFamily="34" charset="0"/>
                <a:cs typeface="Times New Roman"/>
              </a:rPr>
              <a:t>Spring Boot Starter Web: Proporciona configuraciones predeterminadas para el desarrollo de aplicaciones web con Spring MVC. Incluye todo lo necesario para manejar solicitudes HTTP y construir aplicaciones web.</a:t>
            </a:r>
          </a:p>
          <a:p>
            <a:pPr marL="469265" marR="24130" indent="-228600">
              <a:buSzPct val="83333"/>
              <a:buFont typeface="Symbol"/>
              <a:buChar char=""/>
              <a:tabLst>
                <a:tab pos="469265" algn="l"/>
              </a:tabLst>
            </a:pPr>
            <a:r>
              <a:rPr dirty="0">
                <a:latin typeface="Arial Black" panose="020B0A04020102020204" pitchFamily="34" charset="0"/>
                <a:cs typeface="Times New Roman"/>
              </a:rPr>
              <a:t>Spring Boot Starter Cache: Integra la capa de caché en la aplicación, lo que permite mejorar el rendimiento almacenando en caché resultados de operaciones costosas, reduciendo así la carga en recursos.</a:t>
            </a:r>
          </a:p>
          <a:p>
            <a:pPr marL="469265" marR="110489" indent="-228600">
              <a:buSzPct val="83333"/>
              <a:buFont typeface="Symbol"/>
              <a:buChar char=""/>
              <a:tabLst>
                <a:tab pos="469265" algn="l"/>
              </a:tabLst>
            </a:pPr>
            <a:r>
              <a:rPr dirty="0">
                <a:latin typeface="Arial Black" panose="020B0A04020102020204" pitchFamily="34" charset="0"/>
                <a:cs typeface="Times New Roman"/>
              </a:rPr>
              <a:t>Spring Boot Starter Validation: Proporciona funcionalidades para la validación de datos en la aplicación, asegurando la integridad y consistencia de</a:t>
            </a:r>
          </a:p>
          <a:p>
            <a:pPr marL="469265"/>
            <a:r>
              <a:rPr dirty="0">
                <a:latin typeface="Arial Black" panose="020B0A04020102020204" pitchFamily="34" charset="0"/>
                <a:cs typeface="Times New Roman"/>
              </a:rPr>
              <a:t>los datos ingresados.</a:t>
            </a:r>
          </a:p>
          <a:p>
            <a:pPr marL="469265" marR="353060" indent="-228600">
              <a:spcBef>
                <a:spcPts val="65"/>
              </a:spcBef>
              <a:buSzPct val="83333"/>
              <a:buFont typeface="Symbol"/>
              <a:buChar char=""/>
              <a:tabLst>
                <a:tab pos="469265" algn="l"/>
              </a:tabLst>
            </a:pPr>
            <a:r>
              <a:rPr dirty="0">
                <a:latin typeface="Arial Black" panose="020B0A04020102020204" pitchFamily="34" charset="0"/>
                <a:cs typeface="Times New Roman"/>
              </a:rPr>
              <a:t>Spring Boot Starter Test: Incluye dependencias necesarias para realizar pruebas en aplicaciones Spring Boot, facilitando la escritura y ejecución de pruebas unitarias y de integración.</a:t>
            </a:r>
          </a:p>
          <a:p>
            <a:pPr marL="469265" marR="53975" indent="-228600">
              <a:buSzPct val="83333"/>
              <a:buFont typeface="Symbol"/>
              <a:buChar char=""/>
              <a:tabLst>
                <a:tab pos="469265" algn="l"/>
              </a:tabLst>
            </a:pPr>
            <a:r>
              <a:rPr dirty="0">
                <a:latin typeface="Arial Black" panose="020B0A04020102020204" pitchFamily="34" charset="0"/>
                <a:cs typeface="Times New Roman"/>
              </a:rPr>
              <a:t>Jackson Dataformat XML: Habilita el manejo de datos en formato XML mediante la biblioteca Jackson, permitiendo la serialización y deserialización de objetos Java en formato XML.</a:t>
            </a:r>
          </a:p>
          <a:p>
            <a:pPr marL="469265" marR="227329" indent="-228600">
              <a:buSzPct val="83333"/>
              <a:buFont typeface="Symbol"/>
              <a:buChar char=""/>
              <a:tabLst>
                <a:tab pos="469265" algn="l"/>
              </a:tabLst>
            </a:pPr>
            <a:r>
              <a:rPr dirty="0">
                <a:latin typeface="Arial Black" panose="020B0A04020102020204" pitchFamily="34" charset="0"/>
                <a:cs typeface="Times New Roman"/>
              </a:rPr>
              <a:t>Spring Boot Starter Websocket: Proporciona soporte para WebSocket en aplicaciones Spring Boot, permitiendo la comunicación bidireccional entre el cliente y el servidor en tiempo real.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1219D3-BFBA-4AD5-9ABD-4969720E5915}"/>
              </a:ext>
            </a:extLst>
          </p:cNvPr>
          <p:cNvSpPr txBox="1"/>
          <p:nvPr/>
        </p:nvSpPr>
        <p:spPr>
          <a:xfrm>
            <a:off x="1846290" y="1765300"/>
            <a:ext cx="10564758" cy="6488956"/>
          </a:xfrm>
          <a:prstGeom prst="rect">
            <a:avLst/>
          </a:prstGeom>
          <a:noFill/>
        </p:spPr>
        <p:txBody>
          <a:bodyPr wrap="square">
            <a:spAutoFit/>
          </a:bodyPr>
          <a:lstStyle/>
          <a:p>
            <a:pPr marL="469265" indent="-228600">
              <a:buSzPct val="83333"/>
              <a:buFont typeface="Symbol"/>
              <a:buChar char=""/>
              <a:tabLst>
                <a:tab pos="469265" algn="l"/>
              </a:tabLst>
            </a:pPr>
            <a:r>
              <a:rPr lang="es-ES" dirty="0">
                <a:latin typeface="Arial Black" panose="020B0A04020102020204" pitchFamily="34" charset="0"/>
                <a:cs typeface="Times New Roman"/>
              </a:rPr>
              <a:t>Jackson </a:t>
            </a:r>
            <a:r>
              <a:rPr lang="es-ES" dirty="0" err="1">
                <a:latin typeface="Arial Black" panose="020B0A04020102020204" pitchFamily="34" charset="0"/>
                <a:cs typeface="Times New Roman"/>
              </a:rPr>
              <a:t>Datatype</a:t>
            </a:r>
            <a:r>
              <a:rPr lang="es-ES" dirty="0">
                <a:latin typeface="Arial Black" panose="020B0A04020102020204" pitchFamily="34" charset="0"/>
                <a:cs typeface="Times New Roman"/>
              </a:rPr>
              <a:t> JSR310: Extiende la biblioteca Jackson para proporcionar</a:t>
            </a:r>
          </a:p>
          <a:p>
            <a:pPr marL="469265" marR="245745">
              <a:spcBef>
                <a:spcPts val="75"/>
              </a:spcBef>
            </a:pPr>
            <a:r>
              <a:rPr lang="es-ES" dirty="0">
                <a:latin typeface="Arial Black" panose="020B0A04020102020204" pitchFamily="34" charset="0"/>
                <a:cs typeface="Times New Roman"/>
              </a:rPr>
              <a:t>soporte adicional para tipos de datos de la API de fecha y hora de Java (JSR- 310), como </a:t>
            </a:r>
            <a:r>
              <a:rPr lang="es-ES" dirty="0" err="1">
                <a:latin typeface="Arial Black" panose="020B0A04020102020204" pitchFamily="34" charset="0"/>
                <a:cs typeface="Times New Roman"/>
              </a:rPr>
              <a:t>LocalDate</a:t>
            </a:r>
            <a:r>
              <a:rPr lang="es-ES" dirty="0">
                <a:latin typeface="Arial Black" panose="020B0A04020102020204" pitchFamily="34" charset="0"/>
                <a:cs typeface="Times New Roman"/>
              </a:rPr>
              <a:t> y </a:t>
            </a:r>
            <a:r>
              <a:rPr lang="es-ES" dirty="0" err="1">
                <a:latin typeface="Arial Black" panose="020B0A04020102020204" pitchFamily="34" charset="0"/>
                <a:cs typeface="Times New Roman"/>
              </a:rPr>
              <a:t>LocalDateTime</a:t>
            </a:r>
            <a:r>
              <a:rPr lang="es-ES" dirty="0">
                <a:latin typeface="Arial Black" panose="020B0A04020102020204" pitchFamily="34" charset="0"/>
                <a:cs typeface="Times New Roman"/>
              </a:rPr>
              <a:t>.</a:t>
            </a:r>
          </a:p>
          <a:p>
            <a:pPr marL="469265" marR="359410" indent="-228600">
              <a:buSzPct val="83333"/>
              <a:buFont typeface="Symbol"/>
              <a:buChar char=""/>
              <a:tabLst>
                <a:tab pos="469265" algn="l"/>
              </a:tabLst>
            </a:pPr>
            <a:r>
              <a:rPr lang="es-ES" dirty="0">
                <a:latin typeface="Arial Black" panose="020B0A04020102020204" pitchFamily="34" charset="0"/>
                <a:cs typeface="Times New Roman"/>
              </a:rPr>
              <a:t>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 Starter Security: Facilita la integración de la seguridad en la aplicación, permitiendo la configuración de autenticación y autorización.</a:t>
            </a:r>
          </a:p>
          <a:p>
            <a:pPr marL="469265" marR="398145" indent="-228600">
              <a:buSzPct val="83333"/>
              <a:buFont typeface="Symbol"/>
              <a:buChar char=""/>
              <a:tabLst>
                <a:tab pos="469265" algn="l"/>
              </a:tabLst>
            </a:pPr>
            <a:r>
              <a:rPr lang="es-ES" dirty="0">
                <a:latin typeface="Arial Black" panose="020B0A04020102020204" pitchFamily="34" charset="0"/>
                <a:cs typeface="Times New Roman"/>
              </a:rPr>
              <a:t>Spring Security Test: Proporciona herramientas y utilidades para realizar pruebas de seguridad en aplicaciones Spring.</a:t>
            </a:r>
          </a:p>
          <a:p>
            <a:pPr marL="469265" marR="97155" indent="-228600">
              <a:buSzPct val="83333"/>
              <a:buFont typeface="Symbol"/>
              <a:buChar char=""/>
              <a:tabLst>
                <a:tab pos="469265" algn="l"/>
              </a:tabLst>
            </a:pPr>
            <a:r>
              <a:rPr lang="es-ES" dirty="0">
                <a:latin typeface="Arial Black" panose="020B0A04020102020204" pitchFamily="34" charset="0"/>
                <a:cs typeface="Times New Roman"/>
              </a:rPr>
              <a:t>Java JWT (JSON Web Tokens): Ofrece soporte para la creación y validación de tokens JWT, utilizados comúnmente en la autenticación y autorización de aplicaciones.</a:t>
            </a:r>
          </a:p>
          <a:p>
            <a:pPr marL="469265" marR="68580" indent="-228600">
              <a:buSzPct val="83333"/>
              <a:buFont typeface="Symbol"/>
              <a:buChar char=""/>
              <a:tabLst>
                <a:tab pos="469265" algn="l"/>
              </a:tabLst>
            </a:pPr>
            <a:r>
              <a:rPr lang="es-ES" dirty="0" err="1">
                <a:latin typeface="Arial Black" panose="020B0A04020102020204" pitchFamily="34" charset="0"/>
                <a:cs typeface="Times New Roman"/>
              </a:rPr>
              <a:t>SpringDoc</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OpenAPI</a:t>
            </a:r>
            <a:r>
              <a:rPr lang="es-ES" dirty="0">
                <a:latin typeface="Arial Black" panose="020B0A04020102020204" pitchFamily="34" charset="0"/>
                <a:cs typeface="Times New Roman"/>
              </a:rPr>
              <a:t> Starter </a:t>
            </a:r>
            <a:r>
              <a:rPr lang="es-ES" dirty="0" err="1">
                <a:latin typeface="Arial Black" panose="020B0A04020102020204" pitchFamily="34" charset="0"/>
                <a:cs typeface="Times New Roman"/>
              </a:rPr>
              <a:t>Webmvc</a:t>
            </a:r>
            <a:r>
              <a:rPr lang="es-ES" dirty="0">
                <a:latin typeface="Arial Black" panose="020B0A04020102020204" pitchFamily="34" charset="0"/>
                <a:cs typeface="Times New Roman"/>
              </a:rPr>
              <a:t> UI: Integra la generación de documentación </a:t>
            </a:r>
            <a:r>
              <a:rPr lang="es-ES" dirty="0" err="1">
                <a:latin typeface="Arial Black" panose="020B0A04020102020204" pitchFamily="34" charset="0"/>
                <a:cs typeface="Times New Roman"/>
              </a:rPr>
              <a:t>OpenAPI</a:t>
            </a:r>
            <a:r>
              <a:rPr lang="es-ES" dirty="0">
                <a:latin typeface="Arial Black" panose="020B0A04020102020204" pitchFamily="34" charset="0"/>
                <a:cs typeface="Times New Roman"/>
              </a:rPr>
              <a:t> (anteriormente </a:t>
            </a:r>
            <a:r>
              <a:rPr lang="es-ES" dirty="0" err="1">
                <a:latin typeface="Arial Black" panose="020B0A04020102020204" pitchFamily="34" charset="0"/>
                <a:cs typeface="Times New Roman"/>
              </a:rPr>
              <a:t>Swagger</a:t>
            </a:r>
            <a:r>
              <a:rPr lang="es-ES" dirty="0">
                <a:latin typeface="Arial Black" panose="020B0A04020102020204" pitchFamily="34" charset="0"/>
                <a:cs typeface="Times New Roman"/>
              </a:rPr>
              <a:t>) para la API de la aplicación, facilitando la comprensión y prueba de la API.</a:t>
            </a:r>
          </a:p>
          <a:p>
            <a:pPr marL="469265" marR="252095" indent="-228600">
              <a:buSzPct val="83333"/>
              <a:buFont typeface="Symbol"/>
              <a:buChar char=""/>
              <a:tabLst>
                <a:tab pos="469265" algn="l"/>
              </a:tabLst>
            </a:pPr>
            <a:r>
              <a:rPr lang="es-ES" dirty="0">
                <a:latin typeface="Arial Black" panose="020B0A04020102020204" pitchFamily="34" charset="0"/>
                <a:cs typeface="Times New Roman"/>
              </a:rPr>
              <a:t>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 Starter Data MongoDB: Facilita el acceso a datos en bases de datos MongoDB en aplicaciones Spring </a:t>
            </a:r>
            <a:r>
              <a:rPr lang="es-ES" dirty="0" err="1">
                <a:latin typeface="Arial Black" panose="020B0A04020102020204" pitchFamily="34" charset="0"/>
                <a:cs typeface="Times New Roman"/>
              </a:rPr>
              <a:t>Boot</a:t>
            </a:r>
            <a:r>
              <a:rPr lang="es-ES" dirty="0">
                <a:latin typeface="Arial Black" panose="020B0A04020102020204" pitchFamily="34" charset="0"/>
                <a:cs typeface="Times New Roman"/>
              </a:rPr>
              <a:t>.</a:t>
            </a:r>
          </a:p>
          <a:p>
            <a:pPr marL="469265" indent="-228600">
              <a:buSzPct val="83333"/>
              <a:buFont typeface="Symbol"/>
              <a:buChar char=""/>
              <a:tabLst>
                <a:tab pos="469265" algn="l"/>
              </a:tabLst>
            </a:pPr>
            <a:r>
              <a:rPr lang="es-ES" dirty="0" err="1">
                <a:latin typeface="Arial Black" panose="020B0A04020102020204" pitchFamily="34" charset="0"/>
                <a:cs typeface="Times New Roman"/>
              </a:rPr>
              <a:t>de.flapdoodle.embed.mongo</a:t>
            </a:r>
            <a:r>
              <a:rPr lang="es-ES" dirty="0">
                <a:latin typeface="Arial Black" panose="020B0A04020102020204" pitchFamily="34" charset="0"/>
                <a:cs typeface="Times New Roman"/>
              </a:rPr>
              <a:t>: Proporciona herramientas para embeber una</a:t>
            </a:r>
          </a:p>
          <a:p>
            <a:pPr marL="469265" marR="316865">
              <a:spcBef>
                <a:spcPts val="70"/>
              </a:spcBef>
            </a:pPr>
            <a:r>
              <a:rPr lang="es-ES" dirty="0">
                <a:latin typeface="Arial Black" panose="020B0A04020102020204" pitchFamily="34" charset="0"/>
                <a:cs typeface="Times New Roman"/>
              </a:rPr>
              <a:t>instancia de MongoDB durante las pruebas, eliminando la necesidad de una instancia externa para pruebas de integración.</a:t>
            </a:r>
          </a:p>
          <a:p>
            <a:pPr marL="469265" marR="5080" indent="-228600">
              <a:buSzPct val="83333"/>
              <a:buFont typeface="Symbol"/>
              <a:buChar char=""/>
              <a:tabLst>
                <a:tab pos="469265" algn="l"/>
              </a:tabLst>
            </a:pPr>
            <a:r>
              <a:rPr lang="es-ES" dirty="0">
                <a:latin typeface="Arial Black" panose="020B0A04020102020204" pitchFamily="34" charset="0"/>
                <a:cs typeface="Times New Roman"/>
              </a:rPr>
              <a:t>H2 </a:t>
            </a:r>
            <a:r>
              <a:rPr lang="es-ES" dirty="0" err="1">
                <a:latin typeface="Arial Black" panose="020B0A04020102020204" pitchFamily="34" charset="0"/>
                <a:cs typeface="Times New Roman"/>
              </a:rPr>
              <a:t>Database</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Runtime</a:t>
            </a:r>
            <a:r>
              <a:rPr lang="es-ES" dirty="0">
                <a:latin typeface="Arial Black" panose="020B0A04020102020204" pitchFamily="34" charset="0"/>
                <a:cs typeface="Times New Roman"/>
              </a:rPr>
              <a:t>): Incorpora la base de datos H2 en tiempo de ejecución, una base de datos en memoria útil para desarrollo y pruebas.</a:t>
            </a:r>
          </a:p>
          <a:p>
            <a:pPr marL="469265" marR="151765" indent="-228600">
              <a:buSzPct val="83333"/>
              <a:buFont typeface="Symbol"/>
              <a:buChar char=""/>
              <a:tabLst>
                <a:tab pos="469265" algn="l"/>
              </a:tabLst>
            </a:pPr>
            <a:r>
              <a:rPr lang="es-ES" dirty="0">
                <a:latin typeface="Arial Black" panose="020B0A04020102020204" pitchFamily="34" charset="0"/>
                <a:cs typeface="Times New Roman"/>
              </a:rPr>
              <a:t>Lombok (Compile-</a:t>
            </a:r>
            <a:r>
              <a:rPr lang="es-ES" dirty="0" err="1">
                <a:latin typeface="Arial Black" panose="020B0A04020102020204" pitchFamily="34" charset="0"/>
                <a:cs typeface="Times New Roman"/>
              </a:rPr>
              <a:t>Only</a:t>
            </a:r>
            <a:r>
              <a:rPr lang="es-ES" dirty="0">
                <a:latin typeface="Arial Black" panose="020B0A04020102020204" pitchFamily="34" charset="0"/>
                <a:cs typeface="Times New Roman"/>
              </a:rPr>
              <a:t> y </a:t>
            </a:r>
            <a:r>
              <a:rPr lang="es-ES" dirty="0" err="1">
                <a:latin typeface="Arial Black" panose="020B0A04020102020204" pitchFamily="34" charset="0"/>
                <a:cs typeface="Times New Roman"/>
              </a:rPr>
              <a:t>Annotation</a:t>
            </a:r>
            <a:r>
              <a:rPr lang="es-ES" dirty="0">
                <a:latin typeface="Arial Black" panose="020B0A04020102020204" pitchFamily="34" charset="0"/>
                <a:cs typeface="Times New Roman"/>
              </a:rPr>
              <a:t> </a:t>
            </a:r>
            <a:r>
              <a:rPr lang="es-ES" dirty="0" err="1">
                <a:latin typeface="Arial Black" panose="020B0A04020102020204" pitchFamily="34" charset="0"/>
                <a:cs typeface="Times New Roman"/>
              </a:rPr>
              <a:t>Processor</a:t>
            </a:r>
            <a:r>
              <a:rPr lang="es-ES" dirty="0">
                <a:latin typeface="Arial Black" panose="020B0A04020102020204" pitchFamily="34" charset="0"/>
                <a:cs typeface="Times New Roman"/>
              </a:rPr>
              <a:t>): Simplifica la creación de clases Java mediante anotaciones, reduciendo la necesidad de escribir código </a:t>
            </a:r>
            <a:r>
              <a:rPr lang="es-ES" dirty="0" err="1">
                <a:latin typeface="Arial Black" panose="020B0A04020102020204" pitchFamily="34" charset="0"/>
                <a:cs typeface="Times New Roman"/>
              </a:rPr>
              <a:t>boilerplate</a:t>
            </a:r>
            <a:r>
              <a:rPr lang="es-ES" dirty="0">
                <a:latin typeface="Arial Black" panose="020B0A04020102020204" pitchFamily="34" charset="0"/>
                <a:cs typeface="Times New Roman"/>
              </a:rPr>
              <a:t> y mejorando la legibilidad del código.</a:t>
            </a:r>
          </a:p>
        </p:txBody>
      </p:sp>
    </p:spTree>
    <p:extLst>
      <p:ext uri="{BB962C8B-B14F-4D97-AF65-F5344CB8AC3E}">
        <p14:creationId xmlns:p14="http://schemas.microsoft.com/office/powerpoint/2010/main" val="3994709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docProps/app.xml><?xml version="1.0" encoding="utf-8"?>
<Properties xmlns="http://schemas.openxmlformats.org/officeDocument/2006/extended-properties" xmlns:vt="http://schemas.openxmlformats.org/officeDocument/2006/docPropsVTypes">
  <Template/>
  <TotalTime>28</TotalTime>
  <Words>2911</Words>
  <Application>Microsoft Office PowerPoint</Application>
  <PresentationFormat>Personalizado</PresentationFormat>
  <Paragraphs>198</Paragraphs>
  <Slides>20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Arial Black</vt:lpstr>
      <vt:lpstr>Calibri Light</vt:lpstr>
      <vt:lpstr>Century Gothic</vt:lpstr>
      <vt:lpstr>Courier New</vt:lpstr>
      <vt:lpstr>Symbol</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NULLERS BOOKS</dc:title>
  <dc:subject>Por Nullers</dc:subject>
  <dc:creator>NULLERS</dc:creator>
  <cp:lastModifiedBy>binwei wang</cp:lastModifiedBy>
  <cp:revision>4</cp:revision>
  <dcterms:created xsi:type="dcterms:W3CDTF">2023-12-04T17:14:53Z</dcterms:created>
  <dcterms:modified xsi:type="dcterms:W3CDTF">2023-12-04T17:43:30Z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2023-12-04T00:00:00Z</vt:filetime>
  </property>
  <property fmtid="{D5CDD505-2E9C-101B-9397-08002B2CF9AE}" pid="3" name="Creator">
    <vt:lpwstr>Microsoft® Word para Microsoft 365</vt:lpwstr>
  </property>
  <property fmtid="{D5CDD505-2E9C-101B-9397-08002B2CF9AE}" pid="4" name="LastSaved">
    <vt:filetime>2023-12-04T00:00:00Z</vt:filetime>
  </property>
  <property fmtid="{D5CDD505-2E9C-101B-9397-08002B2CF9AE}" pid="5" name="Producer">
    <vt:lpwstr>Microsoft® Word para Microsoft 365</vt:lpwstr>
  </property>
</Properties>
</file>