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60" r:id="rId7"/>
    <p:sldId id="25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72" r:id="rId17"/>
    <p:sldId id="283" r:id="rId18"/>
    <p:sldId id="282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1" r:id="rId44"/>
    <p:sldId id="284" r:id="rId45"/>
    <p:sldId id="309" r:id="rId46"/>
    <p:sldId id="310" r:id="rId47"/>
    <p:sldId id="312" r:id="rId48"/>
    <p:sldId id="313" r:id="rId49"/>
    <p:sldId id="308" r:id="rId5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6278584" val="1062" revOS="4"/>
      <pr:smFileRevision xmlns:pr="smNativeData" xmlns="smNativeData" dt="1696278584" val="101"/>
      <pr:guideOptions xmlns:pr="smNativeData" xmlns="smNativeData" dt="169627858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59" d="100"/>
          <a:sy n="59" d="100"/>
        </p:scale>
        <p:origin x="601" y="21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601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HgPAADFRgAAYx0AABAAAAAmAAAACAAAAIGgAAAAAAAA"/>
              </a:ext>
            </a:extLst>
          </p:cNvSpPr>
          <p:nvPr>
            <p:ph type="ctrTitle"/>
          </p:nvPr>
        </p:nvSpPr>
        <p:spPr>
          <a:xfrm>
            <a:off x="2589530" y="2514600"/>
            <a:ext cx="8914765" cy="2262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540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GMdAADFRgAAUSQAABAAAAAmAAAACAAAAAGAAAAAAAAA"/>
              </a:ext>
            </a:extLst>
          </p:cNvSpPr>
          <p:nvPr>
            <p:ph type="subTitle" idx="1"/>
          </p:nvPr>
        </p:nvSpPr>
        <p:spPr>
          <a:xfrm>
            <a:off x="2589530" y="4777105"/>
            <a:ext cx="8914765" cy="1126490"/>
          </a:xfrm>
        </p:spPr>
        <p:txBody>
          <a:bodyPr/>
          <a:lstStyle>
            <a:lvl1pPr marL="0" indent="0" algn="l">
              <a:buNone/>
              <a:defRPr lang="ru-ru" cap="none">
                <a:solidFill>
                  <a:srgbClr val="595959"/>
                </a:solidFill>
              </a:defRPr>
            </a:lvl1pPr>
            <a:lvl2pPr marL="457200" indent="0" algn="ctr">
              <a:buNone/>
              <a:defRPr lang="ru-ru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ru-ru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ru-ru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ru-ru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подзаголовка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3ECF-81D8-CAC8-9627-779D70696022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6"/>
          <p:cNvSpPr>
            <a:extLst>
              <a:ext uri="smNativeData">
                <pr:smNativeData xmlns:pr="smNativeData" xmlns="smNativeData" val="SMDATA_15_OCgbZRMAAAAlAAAACwAAAA0AAAAAAAAAAAAAAAC7CgAAYx8AAAAAAAAAAAAAAA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AAAAAJkaAAC7CgAAYx8AABAAAAAmAAAACAAAAP//////////"/>
              </a:ext>
            </a:extLst>
          </p:cNvSpPr>
          <p:nvPr/>
        </p:nvSpPr>
        <p:spPr>
          <a:xfrm>
            <a:off x="0" y="4323715"/>
            <a:ext cx="1744345" cy="778510"/>
          </a:xfrm>
          <a:custGeom>
            <a:avLst/>
            <a:gdLst/>
            <a:ahLst/>
            <a:cxnLst/>
            <a:rect l="0" t="0" r="1744345" b="778510"/>
            <a:pathLst>
              <a:path w="1744345" h="778510">
                <a:moveTo>
                  <a:pt x="1345771" y="778510"/>
                </a:moveTo>
                <a:cubicBezTo>
                  <a:pt x="1359838" y="778510"/>
                  <a:pt x="1369217" y="773820"/>
                  <a:pt x="1373906" y="769130"/>
                </a:cubicBezTo>
                <a:cubicBezTo>
                  <a:pt x="1373906" y="764441"/>
                  <a:pt x="1378595" y="764441"/>
                  <a:pt x="1378595" y="764441"/>
                </a:cubicBezTo>
                <a:cubicBezTo>
                  <a:pt x="1734966" y="408014"/>
                  <a:pt x="1734966" y="408014"/>
                  <a:pt x="1734966" y="408014"/>
                </a:cubicBezTo>
                <a:cubicBezTo>
                  <a:pt x="1744345" y="398635"/>
                  <a:pt x="1744345" y="379875"/>
                  <a:pt x="1734966" y="365806"/>
                </a:cubicBezTo>
                <a:cubicBezTo>
                  <a:pt x="1378595" y="14069"/>
                  <a:pt x="1378595" y="14069"/>
                  <a:pt x="1378595" y="14069"/>
                </a:cubicBezTo>
                <a:cubicBezTo>
                  <a:pt x="1378595" y="9380"/>
                  <a:pt x="1373906" y="9380"/>
                  <a:pt x="1373906" y="9380"/>
                </a:cubicBezTo>
                <a:cubicBezTo>
                  <a:pt x="1369217" y="4690"/>
                  <a:pt x="1359838" y="0"/>
                  <a:pt x="13457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8510"/>
                  <a:pt x="0" y="778510"/>
                  <a:pt x="0" y="778510"/>
                </a:cubicBezTo>
                <a:lnTo>
                  <a:pt x="1345771" y="778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0bAAARCAAAHB4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pPr>
              <a:defRPr lang="en-us"/>
            </a:pPr>
            <a:fld id="{359F3C09-47D8-CACA-9627-B19F726960E4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ADAADFRgAA7RYAABAAAAAmAAAACAAAAIGgAAAAAAAA"/>
              </a:ext>
            </a:extLst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60BF-F1D8-CA96-9627-07C32E696052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59F20A0-EED8-CAD6-9627-18836E69604D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RQAAJAVAACCQgAA6BcAABAAAAAmAAAACAAAAIGgAAAAAAAA"/>
              </a:ext>
            </a:extLst>
          </p:cNvSpPr>
          <p:nvPr>
            <p:ph idx="13"/>
          </p:nvPr>
        </p:nvSpPr>
        <p:spPr>
          <a:xfrm>
            <a:off x="3274695" y="3505200"/>
            <a:ext cx="7536815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ru-ru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48F7-B9D8-CABE-9627-4FEB0669601A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59F45AB-E5D8-CAB3-9627-13E60B696046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3"/>
          <p:cNvSpPr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4"/>
          <p:cNvSpPr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APAADGRgAAwx8AABAAAAAmAAAACAAAAIGgAAAAAAAA"/>
              </a:ext>
            </a:extLst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35F5-BBD8-CAC3-9627-4D967B696018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59F50DE-90D8-CAA6-9627-66F31E69603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456C-22D8-CAB3-9627-D4E60B696081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59F10A8-E6D8-CAE6-9627-10B35E696045}" type="slidenum">
              <a:rPr lang="ru-ru" cap="none"/>
              <a:t>‹#›</a:t>
            </a:fld>
            <a:endParaRPr lang="ru-ru" cap="none"/>
          </a:p>
        </p:txBody>
      </p:sp>
      <p:sp>
        <p:nvSpPr>
          <p:cNvPr id="9" name="TextBox 16"/>
          <p:cNvSpPr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  <p:sp>
        <p:nvSpPr>
          <p:cNvPr id="10" name="TextBox 17"/>
          <p:cNvSpPr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 cap="none">
                <a:solidFill>
                  <a:schemeClr val="accent1"/>
                </a:solidFill>
                <a:latin typeface="Arial" pitchFamily="2" charset="-52"/>
                <a:ea typeface="Century Gothic" pitchFamily="0" charset="0"/>
                <a:cs typeface="Century Gothic" pitchFamily="0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-52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RgAAlBUAABAAAAAmAAAACAAAAIGgAAAAAAAA"/>
              </a:ext>
            </a:extLst>
          </p:cNvSpPr>
          <p:nvPr>
            <p:ph type="title"/>
          </p:nvPr>
        </p:nvSpPr>
        <p:spPr>
          <a:xfrm>
            <a:off x="2588895" y="627380"/>
            <a:ext cx="8915400" cy="28803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8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 marL="0" indent="0">
              <a:buNone/>
              <a:defRPr lang="en-us"/>
            </a:pPr>
            <a:r>
              <a:rPr lang="ru-ru" cap="none"/>
              <a:t>Образец текста</a:t>
            </a:r>
            <a:endParaRPr lang="ru-r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6A2E-60D8-CA9C-9627-96C9246960C3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59F6796-D8D8-CA91-9627-2EC42969607B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28E1-AFD8-CADE-9627-598B6669600C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5C2E-60D8-CAAA-9627-96FF126960C3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TkAANwDAADCRgAAXSQAABAAAAAmAAAACAAAAIMAAAAAAAAA"/>
              </a:ext>
            </a:extLst>
          </p:cNvSpPr>
          <p:nvPr>
            <p:ph type="title"/>
          </p:nvPr>
        </p:nvSpPr>
        <p:spPr>
          <a:xfrm>
            <a:off x="9294495" y="627380"/>
            <a:ext cx="2207895" cy="528383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NwAAXSQAABAAAAAmAAAACAAAAAMAAAAAAAAA"/>
              </a:ext>
            </a:extLst>
          </p:cNvSpPr>
          <p:nvPr>
            <p:ph idx="1"/>
          </p:nvPr>
        </p:nvSpPr>
        <p:spPr>
          <a:xfrm>
            <a:off x="2588895" y="627380"/>
            <a:ext cx="6477000" cy="528383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5A02-4CD8-CAAC-9627-BAF9146960EF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4B6B-25D8-CABD-9627-D3E805696086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EAAAAAAAAA"/>
              </a:ext>
            </a:extLst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3B11-5FD8-CACD-9627-A998756960FC}" type="datetime1">
              <a:rPr lang="ru-ru" cap="none"/>
              <a:t/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6BE3-ADD8-CA9D-9627-5BC82569600E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oMAADFRgAAsxUAABAAAAAmAAAACAAAAIGAAAAAAAAA"/>
              </a:ext>
            </a:extLst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0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cVAADFRgAAAhsAABAAAAAmAAAACAAAAAGAAAAAAAAA"/>
              </a:ext>
            </a:extLst>
          </p:cNvSpPr>
          <p:nvPr>
            <p:ph idx="1"/>
          </p:nvPr>
        </p:nvSpPr>
        <p:spPr>
          <a:xfrm>
            <a:off x="2588895" y="3529965"/>
            <a:ext cx="8915400" cy="860425"/>
          </a:xfrm>
        </p:spPr>
        <p:txBody>
          <a:bodyPr/>
          <a:lstStyle>
            <a:lvl1pPr marL="0" indent="0" algn="l">
              <a:buNone/>
              <a:defRPr lang="ru-ru" sz="2000" cap="none">
                <a:solidFill>
                  <a:srgbClr val="595959"/>
                </a:solidFill>
              </a:defRPr>
            </a:lvl1pPr>
            <a:lvl2pPr marL="457200" indent="0">
              <a:buNone/>
              <a:defRPr lang="ru-ru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7FBB-F5D8-CA89-9627-03DC31696056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OCgbZR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59F4299-D7D8-CAB4-9627-21E10C696074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B3KgAAXSQAABAAAAAmAAAACAAAAAEgAAAAAAAA"/>
              </a:ext>
            </a:extLst>
          </p:cNvSpPr>
          <p:nvPr>
            <p:ph idx="1"/>
          </p:nvPr>
        </p:nvSpPr>
        <p:spPr>
          <a:xfrm>
            <a:off x="2588895" y="2133600"/>
            <a:ext cx="4314190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CwAABQNAADFRgAAUSQAABAAAAAmAAAACAAAAAEgAAAAAAAA"/>
              </a:ext>
            </a:extLst>
          </p:cNvSpPr>
          <p:nvPr>
            <p:ph idx="2"/>
          </p:nvPr>
        </p:nvSpPr>
        <p:spPr>
          <a:xfrm>
            <a:off x="7190740" y="2125980"/>
            <a:ext cx="4313555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7B25-6BD8-CA8D-9627-9DD8356960C8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BDdD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j8D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6B18-56D8-CA9D-9627-A0C8256960F5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RIAACMMAAClKgAArg8AABAAAAAmAAAACAAAAIGgAAAAAAAA"/>
              </a:ext>
            </a:extLst>
          </p:cNvSpPr>
          <p:nvPr>
            <p:ph idx="1"/>
          </p:nvPr>
        </p:nvSpPr>
        <p:spPr>
          <a:xfrm>
            <a:off x="2939415" y="1972945"/>
            <a:ext cx="399288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4PAAClKgAAUCQAABAAAAAmAAAACAAAAAEgAAAAAAAA"/>
              </a:ext>
            </a:extLst>
          </p:cNvSpPr>
          <p:nvPr>
            <p:ph idx="2"/>
          </p:nvPr>
        </p:nvSpPr>
        <p:spPr>
          <a:xfrm>
            <a:off x="2588895" y="2548890"/>
            <a:ext cx="434340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S4AAB4MAADHRgAAqQ8AABAAAAAmAAAACAAAAIGgAAAAAAAA"/>
              </a:ext>
            </a:extLst>
          </p:cNvSpPr>
          <p:nvPr>
            <p:ph idx="3"/>
          </p:nvPr>
        </p:nvSpPr>
        <p:spPr>
          <a:xfrm>
            <a:off x="7506335" y="1969770"/>
            <a:ext cx="39992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ywAAKkPAADHRgAASyQAABAAAAAmAAAACAAAAAEgAAAAAAAA"/>
              </a:ext>
            </a:extLst>
          </p:cNvSpPr>
          <p:nvPr>
            <p:ph idx="4"/>
          </p:nvPr>
        </p:nvSpPr>
        <p:spPr>
          <a:xfrm>
            <a:off x="7167245" y="2545715"/>
            <a:ext cx="433832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1742-0CD8-CAE1-9627-FAB4596960AF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9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1F3D-73D8-CAE9-9627-85BC516960D0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1872-3CD8-CAEE-9627-CABB5669609F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5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ZX4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6682-CCD8-CA90-9627-3AC52869606F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52F8-B6D8-CAA4-9627-40F11C696015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4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bvo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1C5C-12D8-CAEA-9627-E4BF526960B1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CAAB9JQAAwAgAABAAAAAmAAAACAAAAIGAAAAAAAAA"/>
              </a:ext>
            </a:extLst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Crp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SYAAL8CAADFRgAADiQAABAAAAAmAAAACAAAAIEgAAAAAAAA"/>
              </a:ext>
            </a:extLst>
          </p:cNvSpPr>
          <p:nvPr>
            <p:ph idx="1"/>
          </p:nvPr>
        </p:nvSpPr>
        <p:spPr>
          <a:xfrm>
            <a:off x="6322695" y="446405"/>
            <a:ext cx="5181600" cy="5414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YJAAB9JQAADiQAABAAAAAmAAAACAAAAAGAAAAAAAAA"/>
              </a:ext>
            </a:extLst>
          </p:cNvSpPr>
          <p:nvPr>
            <p:ph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lang="ru-ru" sz="1400" cap="none"/>
            </a:lvl1pPr>
            <a:lvl2pPr marL="457200" indent="0">
              <a:buNone/>
              <a:defRPr lang="ru-ru" sz="1200" cap="none"/>
            </a:lvl2pPr>
            <a:lvl3pPr marL="914400" indent="0">
              <a:buNone/>
              <a:defRPr lang="ru-ru" sz="1000" cap="none"/>
            </a:lvl3pPr>
            <a:lvl4pPr marL="1371600" indent="0">
              <a:buNone/>
              <a:defRPr lang="ru-ru" sz="900" cap="none"/>
            </a:lvl4pPr>
            <a:lvl5pPr marL="1828800" indent="0">
              <a:buNone/>
              <a:defRPr lang="ru-ru" sz="900" cap="none"/>
            </a:lvl5pPr>
            <a:lvl6pPr marL="2286000" indent="0">
              <a:buNone/>
              <a:defRPr lang="ru-ru" sz="900" cap="none"/>
            </a:lvl6pPr>
            <a:lvl7pPr marL="2743200" indent="0">
              <a:buNone/>
              <a:defRPr lang="ru-ru" sz="900" cap="none"/>
            </a:lvl7pPr>
            <a:lvl8pPr marL="3200400" indent="0">
              <a:buNone/>
              <a:defRPr lang="ru-ru" sz="900" cap="none"/>
            </a:lvl8pPr>
            <a:lvl9pPr marL="3657600" indent="0">
              <a:buNone/>
              <a:defRPr lang="ru-ru" sz="9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78AA-E4D8-CA8E-9627-12DB36696047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hxY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9F5134-7AD8-CAA7-9627-8CF21F6960D9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IgdAADGRgAABSEAABAAAAAmAAAACAAAAIGgAAAAAAAA"/>
              </a:ext>
            </a:extLst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400" b="0" cap="none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OCgbZR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OgDAADFRgAAnxsAABAAAAAmAAAACAAAAAGgAAAAAAAA"/>
              </a:ext>
            </a:extLst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 cap="none"/>
            </a:lvl1pPr>
            <a:lvl2pPr marL="457200" indent="0">
              <a:buNone/>
              <a:defRPr lang="ru-ru" sz="1600" cap="none"/>
            </a:lvl2pPr>
            <a:lvl3pPr marL="914400" indent="0">
              <a:buNone/>
              <a:defRPr lang="ru-ru" sz="1600" cap="none"/>
            </a:lvl3pPr>
            <a:lvl4pPr marL="1371600" indent="0">
              <a:buNone/>
              <a:defRPr lang="ru-ru" sz="1600" cap="none"/>
            </a:lvl4pPr>
            <a:lvl5pPr marL="1828800" indent="0">
              <a:buNone/>
              <a:defRPr lang="ru-ru" sz="1600" cap="none"/>
            </a:lvl5pPr>
            <a:lvl6pPr marL="2286000" indent="0">
              <a:buNone/>
              <a:defRPr lang="ru-ru" sz="1600" cap="none"/>
            </a:lvl6pPr>
            <a:lvl7pPr marL="2743200" indent="0">
              <a:buNone/>
              <a:defRPr lang="ru-ru" sz="1600" cap="none"/>
            </a:lvl7pPr>
            <a:lvl8pPr marL="3200400" indent="0">
              <a:buNone/>
              <a:defRPr lang="ru-ru" sz="1600" cap="none"/>
            </a:lvl8pPr>
            <a:lvl9pPr marL="3657600" indent="0">
              <a:buNone/>
              <a:defRPr lang="ru-ru" sz="1600" cap="none"/>
            </a:lvl9pPr>
          </a:lstStyle>
          <a:p>
            <a:pPr>
              <a:defRPr lang="ru-ru"/>
            </a:pPr>
            <a:r>
              <a:t>Вставка рисунка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UhAADGRgAADiQAABAAAAAmAAAACAAAAAGgAAAAAAAA"/>
              </a:ext>
            </a:extLst>
          </p:cNvSpPr>
          <p:nvPr>
            <p:ph idx="2"/>
          </p:nvPr>
        </p:nvSpPr>
        <p:spPr>
          <a:xfrm>
            <a:off x="2589530" y="5367655"/>
            <a:ext cx="8915400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200" cap="none"/>
            </a:lvl1pPr>
            <a:lvl2pPr marL="457200" indent="0">
              <a:buNone/>
              <a:defRPr lang="ru-ru" sz="1200" cap="none"/>
            </a:lvl2pPr>
            <a:lvl3pPr marL="914400" indent="0">
              <a:buNone/>
              <a:defRPr lang="ru-ru" sz="1000" cap="none"/>
            </a:lvl3pPr>
            <a:lvl4pPr marL="1371600" indent="0">
              <a:buNone/>
              <a:defRPr lang="ru-ru" sz="900" cap="none"/>
            </a:lvl4pPr>
            <a:lvl5pPr marL="1828800" indent="0">
              <a:buNone/>
              <a:defRPr lang="ru-ru" sz="900" cap="none"/>
            </a:lvl5pPr>
            <a:lvl6pPr marL="2286000" indent="0">
              <a:buNone/>
              <a:defRPr lang="ru-ru" sz="900" cap="none"/>
            </a:lvl6pPr>
            <a:lvl7pPr marL="2743200" indent="0">
              <a:buNone/>
              <a:defRPr lang="ru-ru" sz="900" cap="none"/>
            </a:lvl7pPr>
            <a:lvl8pPr marL="3200400" indent="0">
              <a:buNone/>
              <a:defRPr lang="ru-ru" sz="900" cap="none"/>
            </a:lvl8pPr>
            <a:lvl9pPr marL="3657600" indent="0">
              <a:buNone/>
              <a:defRPr lang="ru-ru" sz="9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9F1B59-17D8-CAED-9627-E1B8556960B4}" type="datetime1">
              <a:rPr lang="ru-ru" cap="none"/>
              <a:t>26.09.2023</a:t>
            </a:fld>
            <a:endParaRPr lang="ru-r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ru-ru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OCgbZR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59F00ED-A3D8-CAF6-9627-55A34E696000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FFFFF"/>
            </a:gs>
            <a:gs pos="100000">
              <a:srgbClr val="E0E9C5"/>
            </a:gs>
          </a:gsLst>
          <a:path path="circle">
            <a:fillToRect l="25000" t="50000" r="75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extLst>
              <a:ext uri="smNativeData">
                <pr:smNativeData xmlns:pr="smNativeData" xmlns="smNativeData" val="SMDATA_6_OCgbZRMAAAAlAAAAAQAAAA8BAAAAkAAAAEgAAACQAAAASAAAAAAAAAAAAAAAAAAAABcAAAAUAAAAAAAAAAAAAAD/fwAA/38AAAAAAAAJAAAABAAAAAIAAAAfAAAAVAAAAAAAAAAAAAAAAAAAAAAAAAAAAAAAAAAAAAAAAAAAAAAAAAAAAAAAAAAAAAAAAAAAAAAAAAAAAAAAAAAAAAAAAAAAAAAAAAAAAAAAAAAAAAAAAAAAACEAAAAYAAAAFAAAAAAAAABoAQAAixEAAD8qAAAQAAAAJgAAAAgAAAD/////AAAAAA=="/>
              </a:ext>
            </a:extLst>
          </p:cNvGrpSpPr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</p:grpSpPr>
        <p:sp>
          <p:nvSpPr>
            <p:cNvPr id="14" name="Freeform 11"/>
            <p:cNvSpPr>
              <a:extLst>
                <a:ext uri="smNativeData">
                  <pr:smNativeData xmlns:pr="smNativeData" xmlns="smNativeData" val="SMDATA_15_OCgbZRMAAAAlAAAACwAAAA0AAAAAAAAAAAAAAADVDwAAV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AAANcPAACfAAAAshMAAAAAAAAmAAAACAAAAP//////////"/>
                </a:ext>
              </a:extLst>
            </p:cNvSpPr>
            <p:nvPr/>
          </p:nvSpPr>
          <p:spPr>
            <a:xfrm>
              <a:off x="0" y="2574925"/>
              <a:ext cx="100965" cy="626745"/>
            </a:xfrm>
            <a:custGeom>
              <a:avLst/>
              <a:gdLst/>
              <a:ahLst/>
              <a:cxnLst/>
              <a:rect l="0" t="0" r="100965" b="626745"/>
              <a:pathLst>
                <a:path w="100965" h="626745">
                  <a:moveTo>
                    <a:pt x="100965" y="626745"/>
                  </a:moveTo>
                  <a:cubicBezTo>
                    <a:pt x="91786" y="539185"/>
                    <a:pt x="87197" y="456233"/>
                    <a:pt x="78018" y="368673"/>
                  </a:cubicBezTo>
                  <a:cubicBezTo>
                    <a:pt x="50482" y="248854"/>
                    <a:pt x="27535" y="124427"/>
                    <a:pt x="0" y="0"/>
                  </a:cubicBezTo>
                  <a:cubicBezTo>
                    <a:pt x="0" y="161294"/>
                    <a:pt x="0" y="161294"/>
                    <a:pt x="0" y="161294"/>
                  </a:cubicBezTo>
                  <a:cubicBezTo>
                    <a:pt x="27535" y="294938"/>
                    <a:pt x="59661" y="433191"/>
                    <a:pt x="91786" y="571443"/>
                  </a:cubicBezTo>
                  <a:cubicBezTo>
                    <a:pt x="91786" y="589877"/>
                    <a:pt x="96375" y="608311"/>
                    <a:pt x="100965" y="62674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3" name="Freeform 12"/>
            <p:cNvSpPr>
              <a:extLst>
                <a:ext uri="smNativeData">
                  <pr:smNativeData xmlns:pr="smNativeData" xmlns="smNativeData" val="SMDATA_15_OCgbZRMAAAAlAAAACwAAAA0AAAAAAAAAAAAAAABeEwAARR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OCNU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AAAGsTAADFBAAAtCEAAAAAAAAmAAAACAAAAP//////////"/>
                </a:ext>
              </a:extLst>
            </p:cNvSpPr>
            <p:nvPr/>
          </p:nvSpPr>
          <p:spPr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646430" b="2322195"/>
              <a:pathLst>
                <a:path w="646430" h="2322195">
                  <a:moveTo>
                    <a:pt x="397093" y="1612635"/>
                  </a:moveTo>
                  <a:cubicBezTo>
                    <a:pt x="475588" y="1852226"/>
                    <a:pt x="554083" y="2087210"/>
                    <a:pt x="641813" y="2322195"/>
                  </a:cubicBezTo>
                  <a:cubicBezTo>
                    <a:pt x="641813" y="2280727"/>
                    <a:pt x="641813" y="2243866"/>
                    <a:pt x="646430" y="2202399"/>
                  </a:cubicBezTo>
                  <a:cubicBezTo>
                    <a:pt x="572552" y="2004275"/>
                    <a:pt x="503292" y="1801544"/>
                    <a:pt x="438649" y="1598812"/>
                  </a:cubicBezTo>
                  <a:cubicBezTo>
                    <a:pt x="267807" y="1073554"/>
                    <a:pt x="124669" y="539080"/>
                    <a:pt x="0" y="0"/>
                  </a:cubicBezTo>
                  <a:cubicBezTo>
                    <a:pt x="9235" y="92150"/>
                    <a:pt x="18469" y="188908"/>
                    <a:pt x="27704" y="281059"/>
                  </a:cubicBezTo>
                  <a:cubicBezTo>
                    <a:pt x="138521" y="727989"/>
                    <a:pt x="258572" y="1174920"/>
                    <a:pt x="397093" y="161263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2" name="Freeform 13"/>
            <p:cNvSpPr>
              <a:extLst>
                <a:ext uri="smNativeData">
                  <pr:smNativeData xmlns:pr="smNativeData" xmlns="smNativeData" val="SMDATA_15_OCgbZRMAAAAlAAAACwAAAA0AAAAAAAAAAAAAAAC6Fg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9wQAAIIhAAC3CAAAPyoAAAAAAAAmAAAACAAAAP//////////"/>
                </a:ext>
              </a:extLst>
            </p:cNvSpPr>
            <p:nvPr/>
          </p:nvSpPr>
          <p:spPr>
            <a:xfrm>
              <a:off x="807085" y="5447030"/>
              <a:ext cx="609600" cy="1420495"/>
            </a:xfrm>
            <a:custGeom>
              <a:avLst/>
              <a:gdLst/>
              <a:ahLst/>
              <a:cxnLst/>
              <a:rect l="0" t="0" r="609600" b="1420495"/>
              <a:pathLst>
                <a:path w="609600" h="1420495">
                  <a:moveTo>
                    <a:pt x="36945" y="101463"/>
                  </a:moveTo>
                  <a:cubicBezTo>
                    <a:pt x="23091" y="69179"/>
                    <a:pt x="9236" y="36895"/>
                    <a:pt x="0" y="0"/>
                  </a:cubicBezTo>
                  <a:cubicBezTo>
                    <a:pt x="0" y="46119"/>
                    <a:pt x="0" y="87627"/>
                    <a:pt x="0" y="133747"/>
                  </a:cubicBezTo>
                  <a:cubicBezTo>
                    <a:pt x="96982" y="392019"/>
                    <a:pt x="203200" y="645679"/>
                    <a:pt x="314036" y="894727"/>
                  </a:cubicBezTo>
                  <a:cubicBezTo>
                    <a:pt x="392545" y="1069983"/>
                    <a:pt x="480291" y="1245239"/>
                    <a:pt x="568036" y="1420495"/>
                  </a:cubicBezTo>
                  <a:cubicBezTo>
                    <a:pt x="609600" y="1420495"/>
                    <a:pt x="609600" y="1420495"/>
                    <a:pt x="609600" y="1420495"/>
                  </a:cubicBezTo>
                  <a:cubicBezTo>
                    <a:pt x="521855" y="1240627"/>
                    <a:pt x="434109" y="1060759"/>
                    <a:pt x="355600" y="876279"/>
                  </a:cubicBezTo>
                  <a:cubicBezTo>
                    <a:pt x="240145" y="622619"/>
                    <a:pt x="133927" y="364347"/>
                    <a:pt x="36945" y="10146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1" name="Freeform 14"/>
            <p:cNvSpPr>
              <a:extLst>
                <a:ext uri="smNativeData">
                  <pr:smNativeData xmlns:pr="smNativeData" xmlns="smNativeData" val="SMDATA_15_OCgbZRMAAAAlAAAACwAAAA0AAAAAAAAAAAAAAAA7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6AUAAAMoAAD2BgAAPyoAAAAAAAAmAAAACAAAAP//////////"/>
                </a:ext>
              </a:extLst>
            </p:cNvSpPr>
            <p:nvPr/>
          </p:nvSpPr>
          <p:spPr>
            <a:xfrm>
              <a:off x="960120" y="6504305"/>
              <a:ext cx="171450" cy="363220"/>
            </a:xfrm>
            <a:custGeom>
              <a:avLst/>
              <a:gdLst/>
              <a:ahLst/>
              <a:cxnLst/>
              <a:rect l="0" t="0" r="171450" b="363220"/>
              <a:pathLst>
                <a:path w="171450" h="363220">
                  <a:moveTo>
                    <a:pt x="129746" y="363220"/>
                  </a:moveTo>
                  <a:cubicBezTo>
                    <a:pt x="171450" y="363220"/>
                    <a:pt x="171450" y="363220"/>
                    <a:pt x="171450" y="363220"/>
                  </a:cubicBezTo>
                  <a:cubicBezTo>
                    <a:pt x="111211" y="243679"/>
                    <a:pt x="55605" y="124138"/>
                    <a:pt x="0" y="0"/>
                  </a:cubicBezTo>
                  <a:cubicBezTo>
                    <a:pt x="37070" y="124138"/>
                    <a:pt x="78774" y="243679"/>
                    <a:pt x="129746" y="36322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0" name="Freeform 15"/>
            <p:cNvSpPr>
              <a:extLst>
                <a:ext uri="smNativeData">
                  <pr:smNativeData xmlns:pr="smNativeData" xmlns="smNativeData" val="SMDATA_15_OCgbZRMAAAAlAAAACwAAAA0AAAAAAAAAAAAAAAAjFAAAxy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wAAALITAACtBQAALCgAAAAAAAAmAAAACAAAAP//////////"/>
                </a:ext>
              </a:extLst>
            </p:cNvSpPr>
            <p:nvPr/>
          </p:nvSpPr>
          <p:spPr>
            <a:xfrm>
              <a:off x="100965" y="3201670"/>
              <a:ext cx="821690" cy="3328670"/>
            </a:xfrm>
            <a:custGeom>
              <a:avLst/>
              <a:gdLst/>
              <a:ahLst/>
              <a:cxnLst/>
              <a:rect l="0" t="0" r="821690" b="3328670"/>
              <a:pathLst>
                <a:path w="821690" h="3328670">
                  <a:moveTo>
                    <a:pt x="747830" y="3042829"/>
                  </a:moveTo>
                  <a:cubicBezTo>
                    <a:pt x="669354" y="2849194"/>
                    <a:pt x="600111" y="2655559"/>
                    <a:pt x="535483" y="2461925"/>
                  </a:cubicBezTo>
                  <a:cubicBezTo>
                    <a:pt x="387764" y="2014721"/>
                    <a:pt x="272358" y="1553687"/>
                    <a:pt x="184649" y="1088042"/>
                  </a:cubicBezTo>
                  <a:cubicBezTo>
                    <a:pt x="133871" y="806811"/>
                    <a:pt x="92325" y="520969"/>
                    <a:pt x="55395" y="235128"/>
                  </a:cubicBezTo>
                  <a:cubicBezTo>
                    <a:pt x="36930" y="156752"/>
                    <a:pt x="18465" y="78376"/>
                    <a:pt x="0" y="0"/>
                  </a:cubicBezTo>
                  <a:cubicBezTo>
                    <a:pt x="36930" y="364217"/>
                    <a:pt x="87708" y="733045"/>
                    <a:pt x="152336" y="1092652"/>
                  </a:cubicBezTo>
                  <a:cubicBezTo>
                    <a:pt x="235428" y="1562907"/>
                    <a:pt x="350834" y="2023942"/>
                    <a:pt x="493937" y="2475756"/>
                  </a:cubicBezTo>
                  <a:cubicBezTo>
                    <a:pt x="567797" y="2701663"/>
                    <a:pt x="650889" y="2922960"/>
                    <a:pt x="738598" y="3139646"/>
                  </a:cubicBezTo>
                  <a:cubicBezTo>
                    <a:pt x="766295" y="3204191"/>
                    <a:pt x="793993" y="3264125"/>
                    <a:pt x="821690" y="3328670"/>
                  </a:cubicBezTo>
                  <a:cubicBezTo>
                    <a:pt x="812458" y="3305618"/>
                    <a:pt x="807841" y="3287177"/>
                    <a:pt x="803225" y="3264125"/>
                  </a:cubicBezTo>
                  <a:cubicBezTo>
                    <a:pt x="780144" y="3190360"/>
                    <a:pt x="761679" y="3116594"/>
                    <a:pt x="747830" y="30428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9" name="Freeform 16"/>
            <p:cNvSpPr>
              <a:extLst>
                <a:ext uri="smNativeData">
                  <pr:smNativeData xmlns:pr="smNativeData" xmlns="smNativeData" val="SMDATA_15_OCgbZRMAAAAlAAAACwAAAA0AAAAAAAAAAAAAAAD6DwAAG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wAAAGgBAADLAAAAaxMAAAAAAAAmAAAACAAAAP//////////"/>
                </a:ext>
              </a:extLst>
            </p:cNvSpPr>
            <p:nvPr/>
          </p:nvSpPr>
          <p:spPr>
            <a:xfrm>
              <a:off x="22225" y="228600"/>
              <a:ext cx="106680" cy="2927985"/>
            </a:xfrm>
            <a:custGeom>
              <a:avLst/>
              <a:gdLst/>
              <a:ahLst/>
              <a:cxnLst/>
              <a:rect l="0" t="0" r="106680" b="2927985"/>
              <a:pathLst>
                <a:path w="106680" h="2927985">
                  <a:moveTo>
                    <a:pt x="51021" y="2660547"/>
                  </a:moveTo>
                  <a:cubicBezTo>
                    <a:pt x="55659" y="2678991"/>
                    <a:pt x="55659" y="2697435"/>
                    <a:pt x="55659" y="2715879"/>
                  </a:cubicBezTo>
                  <a:cubicBezTo>
                    <a:pt x="69574" y="2780433"/>
                    <a:pt x="88127" y="2844987"/>
                    <a:pt x="102042" y="2914152"/>
                  </a:cubicBezTo>
                  <a:cubicBezTo>
                    <a:pt x="102042" y="2918763"/>
                    <a:pt x="102042" y="2923374"/>
                    <a:pt x="106680" y="2927985"/>
                  </a:cubicBezTo>
                  <a:cubicBezTo>
                    <a:pt x="97403" y="2835765"/>
                    <a:pt x="88127" y="2748156"/>
                    <a:pt x="78850" y="2655936"/>
                  </a:cubicBezTo>
                  <a:cubicBezTo>
                    <a:pt x="41744" y="2185614"/>
                    <a:pt x="23191" y="1715292"/>
                    <a:pt x="23191" y="1240359"/>
                  </a:cubicBezTo>
                  <a:cubicBezTo>
                    <a:pt x="27830" y="825369"/>
                    <a:pt x="41744" y="414990"/>
                    <a:pt x="69574" y="0"/>
                  </a:cubicBezTo>
                  <a:cubicBezTo>
                    <a:pt x="55659" y="0"/>
                    <a:pt x="55659" y="0"/>
                    <a:pt x="55659" y="0"/>
                  </a:cubicBezTo>
                  <a:cubicBezTo>
                    <a:pt x="23191" y="410379"/>
                    <a:pt x="9277" y="825369"/>
                    <a:pt x="4638" y="1240359"/>
                  </a:cubicBezTo>
                  <a:cubicBezTo>
                    <a:pt x="0" y="1715292"/>
                    <a:pt x="13915" y="2185614"/>
                    <a:pt x="51021" y="2660547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Freeform 17"/>
            <p:cNvSpPr>
              <a:extLst>
                <a:ext uri="smNativeData">
                  <pr:smNativeData xmlns:pr="smNativeData" xmlns="smNativeData" val="SMDATA_15_OCgbZRMAAAAlAAAACwAAAA0AAAAAAAAAAAAAAAAgEAAAkx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ewAAAB0SAAD3AAAAJhUAAAAAAAAmAAAACAAAAP//////////"/>
                </a:ext>
              </a:extLst>
            </p:cNvSpPr>
            <p:nvPr/>
          </p:nvSpPr>
          <p:spPr>
            <a:xfrm>
              <a:off x="78105" y="2944495"/>
              <a:ext cx="78740" cy="493395"/>
            </a:xfrm>
            <a:custGeom>
              <a:avLst/>
              <a:gdLst/>
              <a:ahLst/>
              <a:cxnLst/>
              <a:rect l="0" t="0" r="78740" b="493395"/>
              <a:pathLst>
                <a:path w="78740" h="493395">
                  <a:moveTo>
                    <a:pt x="0" y="0"/>
                  </a:moveTo>
                  <a:cubicBezTo>
                    <a:pt x="9264" y="87612"/>
                    <a:pt x="13895" y="170613"/>
                    <a:pt x="23159" y="258225"/>
                  </a:cubicBezTo>
                  <a:cubicBezTo>
                    <a:pt x="41686" y="336615"/>
                    <a:pt x="60213" y="415005"/>
                    <a:pt x="78740" y="493395"/>
                  </a:cubicBezTo>
                  <a:cubicBezTo>
                    <a:pt x="69476" y="401171"/>
                    <a:pt x="60213" y="304337"/>
                    <a:pt x="50949" y="212113"/>
                  </a:cubicBezTo>
                  <a:cubicBezTo>
                    <a:pt x="46318" y="207502"/>
                    <a:pt x="46318" y="202891"/>
                    <a:pt x="46318" y="198280"/>
                  </a:cubicBezTo>
                  <a:cubicBezTo>
                    <a:pt x="32422" y="129112"/>
                    <a:pt x="13895" y="6455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7" name="Freeform 18"/>
            <p:cNvSpPr>
              <a:extLst>
                <a:ext uri="smNativeData">
                  <pr:smNativeData xmlns:pr="smNativeData" xmlns="smNativeData" val="SMDATA_15_OCgbZRMAAAAlAAAACwAAAA0AAAAAAAAAAAAAAABVFAAApC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Ebvo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LQhAADoBQAAAygAAAAAAAAmAAAACAAAAP//////////"/>
                </a:ext>
              </a:extLst>
            </p:cNvSpPr>
            <p:nvPr/>
          </p:nvSpPr>
          <p:spPr>
            <a:xfrm>
              <a:off x="769620" y="5478780"/>
              <a:ext cx="190500" cy="1025525"/>
            </a:xfrm>
            <a:custGeom>
              <a:avLst/>
              <a:gdLst/>
              <a:ahLst/>
              <a:cxnLst/>
              <a:rect l="0" t="0" r="190500" b="1025525"/>
              <a:pathLst>
                <a:path w="190500" h="1025525">
                  <a:moveTo>
                    <a:pt x="0" y="0"/>
                  </a:moveTo>
                  <a:cubicBezTo>
                    <a:pt x="0" y="143203"/>
                    <a:pt x="9293" y="286407"/>
                    <a:pt x="23232" y="429611"/>
                  </a:cubicBezTo>
                  <a:cubicBezTo>
                    <a:pt x="37171" y="540479"/>
                    <a:pt x="55756" y="655966"/>
                    <a:pt x="78988" y="766834"/>
                  </a:cubicBezTo>
                  <a:cubicBezTo>
                    <a:pt x="88280" y="794550"/>
                    <a:pt x="102220" y="822267"/>
                    <a:pt x="111512" y="849984"/>
                  </a:cubicBezTo>
                  <a:cubicBezTo>
                    <a:pt x="139390" y="910037"/>
                    <a:pt x="162622" y="965471"/>
                    <a:pt x="190500" y="1025525"/>
                  </a:cubicBezTo>
                  <a:cubicBezTo>
                    <a:pt x="185854" y="1011666"/>
                    <a:pt x="181207" y="993188"/>
                    <a:pt x="176561" y="979330"/>
                  </a:cubicBezTo>
                  <a:cubicBezTo>
                    <a:pt x="120805" y="794550"/>
                    <a:pt x="83634" y="609771"/>
                    <a:pt x="60402" y="424992"/>
                  </a:cubicBezTo>
                  <a:cubicBezTo>
                    <a:pt x="51110" y="314124"/>
                    <a:pt x="41817" y="207876"/>
                    <a:pt x="37171" y="101628"/>
                  </a:cubicBezTo>
                  <a:cubicBezTo>
                    <a:pt x="37171" y="97009"/>
                    <a:pt x="32524" y="92389"/>
                    <a:pt x="32524" y="83150"/>
                  </a:cubicBezTo>
                  <a:cubicBezTo>
                    <a:pt x="23232" y="55433"/>
                    <a:pt x="9293" y="2771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6" name="Freeform 19"/>
            <p:cNvSpPr>
              <a:extLst>
                <a:ext uri="smNativeData">
                  <pr:smNativeData xmlns:pr="smNativeData" xmlns="smNativeData" val="SMDATA_15_OCgbZRMAAAAlAAAACwAAAA0AAAAAAAAAAAAAAAA/HgAAG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fg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xQQAAJsIAACLEQAAgiEAAAAAAAAmAAAACAAAAP//////////"/>
                </a:ext>
              </a:extLst>
            </p:cNvSpPr>
            <p:nvPr/>
          </p:nvSpPr>
          <p:spPr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2076450" b="4048125"/>
              <a:pathLst>
                <a:path w="2076450" h="4048125">
                  <a:moveTo>
                    <a:pt x="32300" y="3937470"/>
                  </a:moveTo>
                  <a:cubicBezTo>
                    <a:pt x="46143" y="3559399"/>
                    <a:pt x="119973" y="3185938"/>
                    <a:pt x="230717" y="2826310"/>
                  </a:cubicBezTo>
                  <a:cubicBezTo>
                    <a:pt x="346075" y="2466682"/>
                    <a:pt x="502962" y="2120885"/>
                    <a:pt x="687536" y="1788920"/>
                  </a:cubicBezTo>
                  <a:cubicBezTo>
                    <a:pt x="872109" y="1456956"/>
                    <a:pt x="1084368" y="1143433"/>
                    <a:pt x="1315085" y="843743"/>
                  </a:cubicBezTo>
                  <a:cubicBezTo>
                    <a:pt x="1430443" y="696203"/>
                    <a:pt x="1555030" y="548663"/>
                    <a:pt x="1679617" y="410345"/>
                  </a:cubicBezTo>
                  <a:cubicBezTo>
                    <a:pt x="1744218" y="341185"/>
                    <a:pt x="1808819" y="267416"/>
                    <a:pt x="1873419" y="202867"/>
                  </a:cubicBezTo>
                  <a:cubicBezTo>
                    <a:pt x="1942634" y="133708"/>
                    <a:pt x="2007235" y="69159"/>
                    <a:pt x="2076450" y="4610"/>
                  </a:cubicBezTo>
                  <a:cubicBezTo>
                    <a:pt x="2076450" y="0"/>
                    <a:pt x="2076450" y="0"/>
                    <a:pt x="2076450" y="0"/>
                  </a:cubicBezTo>
                  <a:cubicBezTo>
                    <a:pt x="2002621" y="64548"/>
                    <a:pt x="1938020" y="129097"/>
                    <a:pt x="1868805" y="198256"/>
                  </a:cubicBezTo>
                  <a:cubicBezTo>
                    <a:pt x="1804204" y="262805"/>
                    <a:pt x="1739604" y="331964"/>
                    <a:pt x="1675003" y="405734"/>
                  </a:cubicBezTo>
                  <a:cubicBezTo>
                    <a:pt x="1545802" y="544053"/>
                    <a:pt x="1421215" y="686982"/>
                    <a:pt x="1305856" y="834522"/>
                  </a:cubicBezTo>
                  <a:cubicBezTo>
                    <a:pt x="1070525" y="1134212"/>
                    <a:pt x="853652" y="1447734"/>
                    <a:pt x="669078" y="1779699"/>
                  </a:cubicBezTo>
                  <a:cubicBezTo>
                    <a:pt x="479891" y="2107053"/>
                    <a:pt x="323003" y="2457460"/>
                    <a:pt x="207645" y="2817089"/>
                  </a:cubicBezTo>
                  <a:cubicBezTo>
                    <a:pt x="87672" y="3181328"/>
                    <a:pt x="13843" y="3554788"/>
                    <a:pt x="0" y="3937470"/>
                  </a:cubicBezTo>
                  <a:cubicBezTo>
                    <a:pt x="0" y="3946691"/>
                    <a:pt x="0" y="3951301"/>
                    <a:pt x="0" y="3960523"/>
                  </a:cubicBezTo>
                  <a:cubicBezTo>
                    <a:pt x="9229" y="3988186"/>
                    <a:pt x="18457" y="4020461"/>
                    <a:pt x="32300" y="4048125"/>
                  </a:cubicBezTo>
                  <a:cubicBezTo>
                    <a:pt x="32300" y="4011240"/>
                    <a:pt x="32300" y="3974355"/>
                    <a:pt x="32300" y="393747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5" name="Freeform 20"/>
            <p:cNvSpPr>
              <a:extLst>
                <a:ext uri="smNativeData">
                  <pr:smNativeData xmlns:pr="smNativeData" xmlns="smNativeData" val="SMDATA_15_OCgbZRMAAAAlAAAACwAAAA0AAAAAAAAAAAAAAAD9FA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rQUAACwoAACsBgAAPyoAAAAAAAAmAAAACAAAAP//////////"/>
                </a:ext>
              </a:extLst>
            </p:cNvSpPr>
            <p:nvPr/>
          </p:nvSpPr>
          <p:spPr>
            <a:xfrm>
              <a:off x="922655" y="6530340"/>
              <a:ext cx="161925" cy="337185"/>
            </a:xfrm>
            <a:custGeom>
              <a:avLst/>
              <a:gdLst/>
              <a:ahLst/>
              <a:cxnLst/>
              <a:rect l="0" t="0" r="161925" b="337185"/>
              <a:pathLst>
                <a:path w="161925" h="337185">
                  <a:moveTo>
                    <a:pt x="0" y="0"/>
                  </a:moveTo>
                  <a:cubicBezTo>
                    <a:pt x="32385" y="110855"/>
                    <a:pt x="74022" y="226329"/>
                    <a:pt x="120287" y="337185"/>
                  </a:cubicBezTo>
                  <a:cubicBezTo>
                    <a:pt x="161925" y="337185"/>
                    <a:pt x="161925" y="337185"/>
                    <a:pt x="161925" y="337185"/>
                  </a:cubicBezTo>
                  <a:cubicBezTo>
                    <a:pt x="106407" y="226329"/>
                    <a:pt x="50890" y="110855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4" name="Freeform 21"/>
            <p:cNvSpPr>
              <a:extLst>
                <a:ext uri="smNativeData">
                  <pr:smNativeData xmlns:pr="smNativeData" xmlns="smNativeData" val="SMDATA_15_OCgbZRMAAAAlAAAACwAAAA0AAAAAAAAAAAAAAACIEwAAz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PggAAD3BAAAViIAAAAAAAAmAAAACAAAAP//////////"/>
                </a:ext>
              </a:extLst>
            </p:cNvSpPr>
            <p:nvPr/>
          </p:nvSpPr>
          <p:spPr>
            <a:xfrm>
              <a:off x="769620" y="5359400"/>
              <a:ext cx="37465" cy="222250"/>
            </a:xfrm>
            <a:custGeom>
              <a:avLst/>
              <a:gdLst/>
              <a:ahLst/>
              <a:cxnLst/>
              <a:rect l="0" t="0" r="37465" b="222250"/>
              <a:pathLst>
                <a:path w="37465" h="222250">
                  <a:moveTo>
                    <a:pt x="32781" y="203729"/>
                  </a:moveTo>
                  <a:cubicBezTo>
                    <a:pt x="32781" y="212990"/>
                    <a:pt x="37465" y="217620"/>
                    <a:pt x="37465" y="222250"/>
                  </a:cubicBezTo>
                  <a:cubicBezTo>
                    <a:pt x="37465" y="175948"/>
                    <a:pt x="37465" y="134276"/>
                    <a:pt x="37465" y="87974"/>
                  </a:cubicBezTo>
                  <a:cubicBezTo>
                    <a:pt x="23415" y="60193"/>
                    <a:pt x="14049" y="27781"/>
                    <a:pt x="4683" y="0"/>
                  </a:cubicBezTo>
                  <a:cubicBezTo>
                    <a:pt x="0" y="41672"/>
                    <a:pt x="0" y="78714"/>
                    <a:pt x="0" y="120385"/>
                  </a:cubicBezTo>
                  <a:cubicBezTo>
                    <a:pt x="9366" y="148167"/>
                    <a:pt x="23415" y="175948"/>
                    <a:pt x="32781" y="2037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3" name="Freeform 22"/>
            <p:cNvSpPr>
              <a:extLst>
                <a:ext uri="smNativeData">
                  <pr:smNativeData xmlns:pr="smNativeData" xmlns="smNativeData" val="SMDATA_15_OCgbZRMAAAAlAAAACwAAAA0AAAAAAAAAAAAAAAAC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OgUAAGsmAACyBgAAPyoAAAAAAAAmAAAACAAAAP//////////"/>
                </a:ext>
              </a:extLst>
            </p:cNvSpPr>
            <p:nvPr/>
          </p:nvSpPr>
          <p:spPr>
            <a:xfrm>
              <a:off x="849630" y="6245225"/>
              <a:ext cx="238760" cy="622300"/>
            </a:xfrm>
            <a:custGeom>
              <a:avLst/>
              <a:gdLst/>
              <a:ahLst/>
              <a:cxnLst/>
              <a:rect l="0" t="0" r="238760" b="622300"/>
              <a:pathLst>
                <a:path w="238760" h="622300">
                  <a:moveTo>
                    <a:pt x="32141" y="82973"/>
                  </a:moveTo>
                  <a:cubicBezTo>
                    <a:pt x="22958" y="55316"/>
                    <a:pt x="9183" y="27658"/>
                    <a:pt x="0" y="0"/>
                  </a:cubicBezTo>
                  <a:cubicBezTo>
                    <a:pt x="13775" y="73754"/>
                    <a:pt x="32141" y="147508"/>
                    <a:pt x="55098" y="221262"/>
                  </a:cubicBezTo>
                  <a:cubicBezTo>
                    <a:pt x="59690" y="244310"/>
                    <a:pt x="64282" y="262749"/>
                    <a:pt x="73465" y="285797"/>
                  </a:cubicBezTo>
                  <a:cubicBezTo>
                    <a:pt x="123972" y="396428"/>
                    <a:pt x="179070" y="511669"/>
                    <a:pt x="234168" y="622300"/>
                  </a:cubicBezTo>
                  <a:cubicBezTo>
                    <a:pt x="238760" y="622300"/>
                    <a:pt x="238760" y="622300"/>
                    <a:pt x="238760" y="622300"/>
                  </a:cubicBezTo>
                  <a:cubicBezTo>
                    <a:pt x="188253" y="502450"/>
                    <a:pt x="146929" y="382599"/>
                    <a:pt x="110197" y="258139"/>
                  </a:cubicBezTo>
                  <a:cubicBezTo>
                    <a:pt x="82648" y="198214"/>
                    <a:pt x="59690" y="142899"/>
                    <a:pt x="32141" y="8297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</p:grpSp>
      <p:grpSp>
        <p:nvGrpSpPr>
          <p:cNvPr id="15" name="Group 9"/>
          <p:cNvGrpSpPr>
            <a:extLst>
              <a:ext uri="smNativeData">
                <pr:smNativeData xmlns:pr="smNativeData" xmlns="smNativeData" val="SMDATA_6_OCgbZRMAAAAlAAAAAQAAAA8BAAAAkAAAAEgAAACQAAAASAAAAAAAAAAAAAAAAAAAABcAAAAUAAAAAAAAAAAAAAD/fwAA/38AAAAAAAAJAAAABAAAADIAMQAfAAAAVAAAAAAAAAAAAAAAAAAAAAAAAAAAAAAAAAAAAAAAAAAAAAAAAAAAAAAAAAAAAAAAAAAAAAAAAAAAAAAAAAAAAAAAAAAAAAAAAAAAAAAAAAAAAAAAAAAAACEAAAAYAAAAFAAAACsAAAD/////qg4AACkqAAAQAAAAJgAAAAgAAAD/////AAAAAA=="/>
              </a:ext>
            </a:extLst>
          </p:cNvGrpSpPr>
          <p:nvPr/>
        </p:nvGrpSpPr>
        <p:grpSpPr>
          <a:xfrm>
            <a:off x="27305" y="-635"/>
            <a:ext cx="2356485" cy="6854190"/>
            <a:chOff x="27305" y="-635"/>
            <a:chExt cx="2356485" cy="6854190"/>
          </a:xfrm>
        </p:grpSpPr>
        <p:sp>
          <p:nvSpPr>
            <p:cNvPr id="27" name="Freeform 27"/>
            <p:cNvSpPr>
              <a:extLst>
                <a:ext uri="smNativeData">
                  <pr:smNativeData xmlns:pr="smNativeData" xmlns="smNativeData" val="SMDATA_15_OCgbZRMAAAAlAAAACwAAAA0AAAAAAAAAAAAAAABLKwAAoR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KwAAAP////81AwAAEhsAAAAAAAAmAAAACAAAAP//////////"/>
                </a:ext>
              </a:extLst>
            </p:cNvSpPr>
            <p:nvPr/>
          </p:nvSpPr>
          <p:spPr>
            <a:xfrm>
              <a:off x="27305" y="-635"/>
              <a:ext cx="494030" cy="4401185"/>
            </a:xfrm>
            <a:custGeom>
              <a:avLst/>
              <a:gdLst/>
              <a:ahLst/>
              <a:cxnLst/>
              <a:rect l="0" t="0" r="494030" b="4401185"/>
              <a:pathLst>
                <a:path w="494030" h="4401185">
                  <a:moveTo>
                    <a:pt x="33575" y="1004618"/>
                  </a:moveTo>
                  <a:cubicBezTo>
                    <a:pt x="52760" y="1377762"/>
                    <a:pt x="81539" y="1755690"/>
                    <a:pt x="124707" y="2128834"/>
                  </a:cubicBezTo>
                  <a:cubicBezTo>
                    <a:pt x="163078" y="2501977"/>
                    <a:pt x="211042" y="2875121"/>
                    <a:pt x="273395" y="3248265"/>
                  </a:cubicBezTo>
                  <a:cubicBezTo>
                    <a:pt x="330952" y="3621409"/>
                    <a:pt x="402898" y="3989769"/>
                    <a:pt x="484437" y="4358129"/>
                  </a:cubicBezTo>
                  <a:cubicBezTo>
                    <a:pt x="489234" y="4372481"/>
                    <a:pt x="494030" y="4386833"/>
                    <a:pt x="494030" y="4401185"/>
                  </a:cubicBezTo>
                  <a:cubicBezTo>
                    <a:pt x="489234" y="4329426"/>
                    <a:pt x="479641" y="4252884"/>
                    <a:pt x="474844" y="4181125"/>
                  </a:cubicBezTo>
                  <a:cubicBezTo>
                    <a:pt x="474844" y="4166774"/>
                    <a:pt x="474844" y="4152422"/>
                    <a:pt x="474844" y="4142854"/>
                  </a:cubicBezTo>
                  <a:cubicBezTo>
                    <a:pt x="407695" y="3841469"/>
                    <a:pt x="350138" y="3544867"/>
                    <a:pt x="302174" y="3243481"/>
                  </a:cubicBezTo>
                  <a:cubicBezTo>
                    <a:pt x="239820" y="2870338"/>
                    <a:pt x="187060" y="2501977"/>
                    <a:pt x="143892" y="2124050"/>
                  </a:cubicBezTo>
                  <a:cubicBezTo>
                    <a:pt x="100725" y="1750906"/>
                    <a:pt x="67150" y="1377762"/>
                    <a:pt x="43168" y="999834"/>
                  </a:cubicBezTo>
                  <a:cubicBezTo>
                    <a:pt x="33575" y="813262"/>
                    <a:pt x="23982" y="626690"/>
                    <a:pt x="14389" y="440118"/>
                  </a:cubicBezTo>
                  <a:cubicBezTo>
                    <a:pt x="9593" y="291817"/>
                    <a:pt x="4796" y="148300"/>
                    <a:pt x="47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300"/>
                    <a:pt x="4796" y="291817"/>
                    <a:pt x="4796" y="440118"/>
                  </a:cubicBezTo>
                  <a:cubicBezTo>
                    <a:pt x="14389" y="626690"/>
                    <a:pt x="19186" y="813262"/>
                    <a:pt x="33575" y="10046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6" name="Freeform 28"/>
            <p:cNvSpPr>
              <a:extLst>
                <a:ext uri="smNativeData">
                  <pr:smNativeData xmlns:pr="smNativeData" xmlns="smNativeData" val="SMDATA_15_OCgbZRMAAAAlAAAACwAAAA0AAAAAAAAAAAAAAACZLQAAQx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MAAI4aAAD9BQAARyQAAAAAAAAmAAAACAAAAP//////////"/>
                </a:ext>
              </a:extLst>
            </p:cNvSpPr>
            <p:nvPr/>
          </p:nvSpPr>
          <p:spPr>
            <a:xfrm>
              <a:off x="550545" y="4316730"/>
              <a:ext cx="422910" cy="1580515"/>
            </a:xfrm>
            <a:custGeom>
              <a:avLst/>
              <a:gdLst/>
              <a:ahLst/>
              <a:cxnLst/>
              <a:rect l="0" t="0" r="422910" b="1580515"/>
              <a:pathLst>
                <a:path w="422910" h="1580515">
                  <a:moveTo>
                    <a:pt x="254707" y="1096781"/>
                  </a:moveTo>
                  <a:cubicBezTo>
                    <a:pt x="307571" y="1259622"/>
                    <a:pt x="360435" y="1422463"/>
                    <a:pt x="422910" y="1580515"/>
                  </a:cubicBezTo>
                  <a:cubicBezTo>
                    <a:pt x="422910" y="1546988"/>
                    <a:pt x="422910" y="1508673"/>
                    <a:pt x="422910" y="1475147"/>
                  </a:cubicBezTo>
                  <a:cubicBezTo>
                    <a:pt x="422910" y="1470357"/>
                    <a:pt x="422910" y="1460779"/>
                    <a:pt x="422910" y="1455989"/>
                  </a:cubicBezTo>
                  <a:cubicBezTo>
                    <a:pt x="379658" y="1331464"/>
                    <a:pt x="336406" y="1206938"/>
                    <a:pt x="297959" y="1082413"/>
                  </a:cubicBezTo>
                  <a:cubicBezTo>
                    <a:pt x="182620" y="727994"/>
                    <a:pt x="81699" y="363997"/>
                    <a:pt x="0" y="0"/>
                  </a:cubicBezTo>
                  <a:cubicBezTo>
                    <a:pt x="9612" y="100578"/>
                    <a:pt x="19223" y="201156"/>
                    <a:pt x="33641" y="301734"/>
                  </a:cubicBezTo>
                  <a:cubicBezTo>
                    <a:pt x="100922" y="569943"/>
                    <a:pt x="173009" y="833362"/>
                    <a:pt x="254707" y="10967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5" name="Freeform 29"/>
            <p:cNvSpPr>
              <a:extLst>
                <a:ext uri="smNativeData">
                  <pr:smNativeData xmlns:pr="smNativeData" xmlns="smNativeData" val="SMDATA_15_OCgbZRMAAAAlAAAACwAAAA0AAAAAAAAAAAAAAAD2Lw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BEkAADYCAAAKSoAAAAAAAAmAAAACAAAAP//////////"/>
                </a:ext>
              </a:extLst>
            </p:cNvSpPr>
            <p:nvPr/>
          </p:nvSpPr>
          <p:spPr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431165" b="990600"/>
              <a:pathLst>
                <a:path w="431165" h="990600">
                  <a:moveTo>
                    <a:pt x="28744" y="71783"/>
                  </a:moveTo>
                  <a:cubicBezTo>
                    <a:pt x="19162" y="47855"/>
                    <a:pt x="9581" y="23928"/>
                    <a:pt x="0" y="0"/>
                  </a:cubicBezTo>
                  <a:cubicBezTo>
                    <a:pt x="0" y="43070"/>
                    <a:pt x="0" y="90925"/>
                    <a:pt x="4790" y="138780"/>
                  </a:cubicBezTo>
                  <a:cubicBezTo>
                    <a:pt x="67070" y="296701"/>
                    <a:pt x="129349" y="454623"/>
                    <a:pt x="201210" y="607759"/>
                  </a:cubicBezTo>
                  <a:cubicBezTo>
                    <a:pt x="258699" y="736968"/>
                    <a:pt x="320978" y="866177"/>
                    <a:pt x="383257" y="990600"/>
                  </a:cubicBezTo>
                  <a:cubicBezTo>
                    <a:pt x="431165" y="990600"/>
                    <a:pt x="431165" y="990600"/>
                    <a:pt x="431165" y="990600"/>
                  </a:cubicBezTo>
                  <a:cubicBezTo>
                    <a:pt x="364094" y="861391"/>
                    <a:pt x="301815" y="727397"/>
                    <a:pt x="239536" y="588617"/>
                  </a:cubicBezTo>
                  <a:cubicBezTo>
                    <a:pt x="162884" y="421125"/>
                    <a:pt x="95814" y="244061"/>
                    <a:pt x="28744" y="717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4" name="Freeform 30"/>
            <p:cNvSpPr>
              <a:extLst>
                <a:ext uri="smNativeData">
                  <pr:smNativeData xmlns:pr="smNativeData" xmlns="smNativeData" val="SMDATA_15_OCgbZRMAAAAlAAAACwAAAA0AAAAAAAAAAAAAAAAbLgAA2C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QMAANkaAACaBgAAmygAAAAAAAAmAAAACAAAAP//////////"/>
                </a:ext>
              </a:extLst>
            </p:cNvSpPr>
            <p:nvPr/>
          </p:nvSpPr>
          <p:spPr>
            <a:xfrm>
              <a:off x="521335" y="4364355"/>
              <a:ext cx="551815" cy="2236470"/>
            </a:xfrm>
            <a:custGeom>
              <a:avLst/>
              <a:gdLst/>
              <a:ahLst/>
              <a:cxnLst/>
              <a:rect l="0" t="0" r="551815" b="2236470"/>
              <a:pathLst>
                <a:path w="551815" h="2236470">
                  <a:moveTo>
                    <a:pt x="484637" y="1958707"/>
                  </a:moveTo>
                  <a:cubicBezTo>
                    <a:pt x="446250" y="1858138"/>
                    <a:pt x="407863" y="1752779"/>
                    <a:pt x="374274" y="1647421"/>
                  </a:cubicBezTo>
                  <a:cubicBezTo>
                    <a:pt x="273508" y="1345713"/>
                    <a:pt x="196734" y="1034427"/>
                    <a:pt x="139153" y="723141"/>
                  </a:cubicBezTo>
                  <a:cubicBezTo>
                    <a:pt x="105564" y="569893"/>
                    <a:pt x="81572" y="411855"/>
                    <a:pt x="62379" y="253818"/>
                  </a:cubicBezTo>
                  <a:cubicBezTo>
                    <a:pt x="43185" y="167616"/>
                    <a:pt x="19193" y="86202"/>
                    <a:pt x="0" y="0"/>
                  </a:cubicBezTo>
                  <a:cubicBezTo>
                    <a:pt x="23991" y="244240"/>
                    <a:pt x="57580" y="488480"/>
                    <a:pt x="100766" y="727930"/>
                  </a:cubicBezTo>
                  <a:cubicBezTo>
                    <a:pt x="158346" y="1044005"/>
                    <a:pt x="235121" y="1355291"/>
                    <a:pt x="331089" y="1661788"/>
                  </a:cubicBezTo>
                  <a:cubicBezTo>
                    <a:pt x="379072" y="1810248"/>
                    <a:pt x="431855" y="1963496"/>
                    <a:pt x="494234" y="2111956"/>
                  </a:cubicBezTo>
                  <a:cubicBezTo>
                    <a:pt x="513427" y="2150268"/>
                    <a:pt x="532621" y="2193369"/>
                    <a:pt x="551815" y="2236470"/>
                  </a:cubicBezTo>
                  <a:cubicBezTo>
                    <a:pt x="547016" y="2222103"/>
                    <a:pt x="542218" y="2207736"/>
                    <a:pt x="537419" y="2193369"/>
                  </a:cubicBezTo>
                  <a:cubicBezTo>
                    <a:pt x="518226" y="2116745"/>
                    <a:pt x="499032" y="2035331"/>
                    <a:pt x="484637" y="195870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3" name="Freeform 31"/>
            <p:cNvSpPr>
              <a:extLst>
                <a:ext uri="smNativeData">
                  <pr:smNativeData xmlns:pr="smNativeData" xmlns="smNativeData" val="SMDATA_15_OCgbZRMAAAAlAAAACwAAAA0AAAAAAAAAAAAAAADoKwAANB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Gj05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4QIAAO8HAADzAwAAjhoAAAAAAAAmAAAACAAAAP//////////"/>
                </a:ext>
              </a:extLst>
            </p:cNvSpPr>
            <p:nvPr/>
          </p:nvSpPr>
          <p:spPr>
            <a:xfrm>
              <a:off x="467995" y="1289685"/>
              <a:ext cx="173990" cy="3027045"/>
            </a:xfrm>
            <a:custGeom>
              <a:avLst/>
              <a:gdLst/>
              <a:ahLst/>
              <a:cxnLst/>
              <a:rect l="0" t="0" r="173990" b="3027045"/>
              <a:pathLst>
                <a:path w="173990" h="3027045">
                  <a:moveTo>
                    <a:pt x="82162" y="3027045"/>
                  </a:moveTo>
                  <a:cubicBezTo>
                    <a:pt x="72496" y="2969660"/>
                    <a:pt x="67663" y="2912275"/>
                    <a:pt x="62830" y="2854890"/>
                  </a:cubicBezTo>
                  <a:cubicBezTo>
                    <a:pt x="38664" y="2534492"/>
                    <a:pt x="24165" y="2218876"/>
                    <a:pt x="24165" y="1903260"/>
                  </a:cubicBezTo>
                  <a:cubicBezTo>
                    <a:pt x="24165" y="1582862"/>
                    <a:pt x="38664" y="1267246"/>
                    <a:pt x="62830" y="946848"/>
                  </a:cubicBezTo>
                  <a:cubicBezTo>
                    <a:pt x="72496" y="789040"/>
                    <a:pt x="86995" y="631232"/>
                    <a:pt x="106327" y="473424"/>
                  </a:cubicBezTo>
                  <a:cubicBezTo>
                    <a:pt x="125659" y="315616"/>
                    <a:pt x="144992" y="157808"/>
                    <a:pt x="173990" y="0"/>
                  </a:cubicBezTo>
                  <a:cubicBezTo>
                    <a:pt x="169157" y="0"/>
                    <a:pt x="169157" y="0"/>
                    <a:pt x="169157" y="0"/>
                  </a:cubicBezTo>
                  <a:cubicBezTo>
                    <a:pt x="140159" y="157808"/>
                    <a:pt x="115993" y="315616"/>
                    <a:pt x="96661" y="473424"/>
                  </a:cubicBezTo>
                  <a:cubicBezTo>
                    <a:pt x="77329" y="631232"/>
                    <a:pt x="62830" y="789040"/>
                    <a:pt x="48331" y="946848"/>
                  </a:cubicBezTo>
                  <a:cubicBezTo>
                    <a:pt x="19332" y="1262464"/>
                    <a:pt x="4833" y="1582862"/>
                    <a:pt x="4833" y="1903260"/>
                  </a:cubicBezTo>
                  <a:cubicBezTo>
                    <a:pt x="0" y="2204530"/>
                    <a:pt x="9666" y="2510582"/>
                    <a:pt x="33831" y="2816634"/>
                  </a:cubicBezTo>
                  <a:cubicBezTo>
                    <a:pt x="48331" y="2883583"/>
                    <a:pt x="62830" y="2955314"/>
                    <a:pt x="77329" y="3022262"/>
                  </a:cubicBezTo>
                  <a:cubicBezTo>
                    <a:pt x="77329" y="3022262"/>
                    <a:pt x="82162" y="3027045"/>
                    <a:pt x="82162" y="30270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2" name="Freeform 32"/>
            <p:cNvSpPr>
              <a:extLst>
                <a:ext uri="smNativeData">
                  <pr:smNativeData xmlns:pr="smNativeData" xmlns="smNativeData" val="SMDATA_15_OCgbZRMAAAAlAAAACwAAAA0AAAAAAAAAAAAAAAD8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1wYAAG0oAACqBwAAKSoAAAAAAAAmAAAACAAAAP//////////"/>
                </a:ext>
              </a:extLst>
            </p:cNvSpPr>
            <p:nvPr/>
          </p:nvSpPr>
          <p:spPr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133985" b="281940"/>
              <a:pathLst>
                <a:path w="133985" h="281940">
                  <a:moveTo>
                    <a:pt x="105273" y="281940"/>
                  </a:moveTo>
                  <a:cubicBezTo>
                    <a:pt x="133985" y="281940"/>
                    <a:pt x="133985" y="281940"/>
                    <a:pt x="133985" y="281940"/>
                  </a:cubicBezTo>
                  <a:cubicBezTo>
                    <a:pt x="86133" y="191146"/>
                    <a:pt x="43066" y="95573"/>
                    <a:pt x="0" y="0"/>
                  </a:cubicBezTo>
                  <a:cubicBezTo>
                    <a:pt x="28711" y="95573"/>
                    <a:pt x="62207" y="191146"/>
                    <a:pt x="105273" y="2819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1" name="Freeform 33"/>
            <p:cNvSpPr>
              <a:extLst>
                <a:ext uri="smNativeData">
                  <pr:smNativeData xmlns:pr="smNativeData" xmlns="smNativeData" val="SMDATA_15_OCgbZRMAAAAlAAAACwAAAA0AAAAAAAAAAAAAAACdKwAAvxg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wMAAEUZAACZAwAAaxwAAAAAAAAmAAAACAAAAP//////////"/>
                </a:ext>
              </a:extLst>
            </p:cNvSpPr>
            <p:nvPr/>
          </p:nvSpPr>
          <p:spPr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82550" b="511810"/>
              <a:pathLst>
                <a:path w="82550" h="511810">
                  <a:moveTo>
                    <a:pt x="19424" y="258297"/>
                  </a:moveTo>
                  <a:cubicBezTo>
                    <a:pt x="38847" y="344396"/>
                    <a:pt x="63126" y="425711"/>
                    <a:pt x="82550" y="511810"/>
                  </a:cubicBezTo>
                  <a:cubicBezTo>
                    <a:pt x="67982" y="411361"/>
                    <a:pt x="58271" y="310913"/>
                    <a:pt x="48559" y="210464"/>
                  </a:cubicBezTo>
                  <a:cubicBezTo>
                    <a:pt x="48559" y="210464"/>
                    <a:pt x="43703" y="205681"/>
                    <a:pt x="43703" y="205681"/>
                  </a:cubicBezTo>
                  <a:cubicBezTo>
                    <a:pt x="29135" y="138715"/>
                    <a:pt x="14568" y="66966"/>
                    <a:pt x="0" y="0"/>
                  </a:cubicBezTo>
                  <a:cubicBezTo>
                    <a:pt x="0" y="9567"/>
                    <a:pt x="0" y="23916"/>
                    <a:pt x="0" y="38266"/>
                  </a:cubicBezTo>
                  <a:cubicBezTo>
                    <a:pt x="4856" y="110015"/>
                    <a:pt x="14568" y="186548"/>
                    <a:pt x="19424" y="2582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0" name="Freeform 34"/>
            <p:cNvSpPr>
              <a:extLst>
                <a:ext uri="smNativeData">
                  <pr:smNativeData xmlns:pr="smNativeData" xmlns="smNativeData" val="SMDATA_15_OCgbZRMAAAAlAAAACwAAAA0AAAAAAAAAAAAAAADJNAAAF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FoTAACqDgAAESQAAAAAAAAmAAAACAAAAP//////////"/>
                </a:ext>
              </a:extLst>
            </p:cNvSpPr>
            <p:nvPr/>
          </p:nvSpPr>
          <p:spPr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1410335" b="2717165"/>
              <a:pathLst>
                <a:path w="1410335" h="2717165">
                  <a:moveTo>
                    <a:pt x="38376" y="2645408"/>
                  </a:moveTo>
                  <a:cubicBezTo>
                    <a:pt x="43173" y="2396654"/>
                    <a:pt x="91144" y="2143116"/>
                    <a:pt x="167897" y="1899145"/>
                  </a:cubicBezTo>
                  <a:cubicBezTo>
                    <a:pt x="244649" y="1659958"/>
                    <a:pt x="350185" y="1425554"/>
                    <a:pt x="474908" y="1205502"/>
                  </a:cubicBezTo>
                  <a:cubicBezTo>
                    <a:pt x="594835" y="980666"/>
                    <a:pt x="738746" y="770182"/>
                    <a:pt x="897049" y="569265"/>
                  </a:cubicBezTo>
                  <a:cubicBezTo>
                    <a:pt x="973802" y="468806"/>
                    <a:pt x="1055352" y="368348"/>
                    <a:pt x="1141699" y="277456"/>
                  </a:cubicBezTo>
                  <a:cubicBezTo>
                    <a:pt x="1184873" y="229619"/>
                    <a:pt x="1228046" y="181782"/>
                    <a:pt x="1271220" y="133944"/>
                  </a:cubicBezTo>
                  <a:cubicBezTo>
                    <a:pt x="1314393" y="90891"/>
                    <a:pt x="1362364" y="43053"/>
                    <a:pt x="1410335" y="0"/>
                  </a:cubicBezTo>
                  <a:cubicBezTo>
                    <a:pt x="1405537" y="0"/>
                    <a:pt x="1405537" y="0"/>
                    <a:pt x="1405537" y="0"/>
                  </a:cubicBezTo>
                  <a:cubicBezTo>
                    <a:pt x="1357567" y="43053"/>
                    <a:pt x="1309596" y="86107"/>
                    <a:pt x="1266423" y="129161"/>
                  </a:cubicBezTo>
                  <a:cubicBezTo>
                    <a:pt x="1223249" y="176998"/>
                    <a:pt x="1180076" y="224835"/>
                    <a:pt x="1136902" y="267889"/>
                  </a:cubicBezTo>
                  <a:cubicBezTo>
                    <a:pt x="1045758" y="363564"/>
                    <a:pt x="964208" y="459239"/>
                    <a:pt x="887455" y="559697"/>
                  </a:cubicBezTo>
                  <a:cubicBezTo>
                    <a:pt x="724355" y="760614"/>
                    <a:pt x="580443" y="971099"/>
                    <a:pt x="455720" y="1191151"/>
                  </a:cubicBezTo>
                  <a:cubicBezTo>
                    <a:pt x="326199" y="1415987"/>
                    <a:pt x="220664" y="1650390"/>
                    <a:pt x="143911" y="1894361"/>
                  </a:cubicBezTo>
                  <a:cubicBezTo>
                    <a:pt x="62361" y="2128764"/>
                    <a:pt x="14391" y="2377519"/>
                    <a:pt x="0" y="2626273"/>
                  </a:cubicBezTo>
                  <a:cubicBezTo>
                    <a:pt x="14391" y="2654976"/>
                    <a:pt x="23985" y="2683678"/>
                    <a:pt x="33579" y="2717165"/>
                  </a:cubicBezTo>
                  <a:cubicBezTo>
                    <a:pt x="33579" y="2693246"/>
                    <a:pt x="33579" y="2669327"/>
                    <a:pt x="38376" y="264540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9" name="Freeform 35"/>
            <p:cNvSpPr>
              <a:extLst>
                <a:ext uri="smNativeData">
                  <pr:smNativeData xmlns:pr="smNativeData" xmlns="smNativeData" val="SMDATA_15_OCgbZRMAAAAlAAAACwAAAA0AAAAAAAAAAAAAAAC4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NgQd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gYAAJsoAABYBwAAKSoAAAAAAAAmAAAACAAAAP//////////"/>
                </a:ext>
              </a:extLst>
            </p:cNvSpPr>
            <p:nvPr/>
          </p:nvSpPr>
          <p:spPr>
            <a:xfrm>
              <a:off x="1073150" y="6600825"/>
              <a:ext cx="120650" cy="252730"/>
            </a:xfrm>
            <a:custGeom>
              <a:avLst/>
              <a:gdLst/>
              <a:ahLst/>
              <a:cxnLst/>
              <a:rect l="0" t="0" r="120650" b="252730"/>
              <a:pathLst>
                <a:path w="120650" h="252730">
                  <a:moveTo>
                    <a:pt x="0" y="0"/>
                  </a:moveTo>
                  <a:cubicBezTo>
                    <a:pt x="24130" y="85833"/>
                    <a:pt x="57912" y="171666"/>
                    <a:pt x="91694" y="252730"/>
                  </a:cubicBezTo>
                  <a:cubicBezTo>
                    <a:pt x="120650" y="252730"/>
                    <a:pt x="120650" y="252730"/>
                    <a:pt x="120650" y="252730"/>
                  </a:cubicBezTo>
                  <a:cubicBezTo>
                    <a:pt x="77216" y="171666"/>
                    <a:pt x="38608" y="8583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8" name="Freeform 36"/>
            <p:cNvSpPr>
              <a:extLst>
                <a:ext uri="smNativeData">
                  <pr:smNativeData xmlns:pr="smNativeData" xmlns="smNativeData" val="SMDATA_15_OCgbZRMAAAAlAAAACwAAAA0AAAAAAAAAAAAAAABNLgAAsy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EckAADXBgAAbSgAAAAAAAAmAAAACAAAAP//////////"/>
                </a:ext>
              </a:extLst>
            </p:cNvSpPr>
            <p:nvPr/>
          </p:nvSpPr>
          <p:spPr>
            <a:xfrm>
              <a:off x="973455" y="5897245"/>
              <a:ext cx="138430" cy="674370"/>
            </a:xfrm>
            <a:custGeom>
              <a:avLst/>
              <a:gdLst/>
              <a:ahLst/>
              <a:cxnLst/>
              <a:rect l="0" t="0" r="138430" b="674370"/>
              <a:pathLst>
                <a:path w="138430" h="674370">
                  <a:moveTo>
                    <a:pt x="0" y="0"/>
                  </a:moveTo>
                  <a:cubicBezTo>
                    <a:pt x="0" y="143483"/>
                    <a:pt x="9547" y="286966"/>
                    <a:pt x="33414" y="425666"/>
                  </a:cubicBezTo>
                  <a:cubicBezTo>
                    <a:pt x="52508" y="468711"/>
                    <a:pt x="66828" y="516539"/>
                    <a:pt x="85922" y="559584"/>
                  </a:cubicBezTo>
                  <a:cubicBezTo>
                    <a:pt x="105016" y="597846"/>
                    <a:pt x="119336" y="636108"/>
                    <a:pt x="138430" y="674370"/>
                  </a:cubicBezTo>
                  <a:cubicBezTo>
                    <a:pt x="133657" y="664804"/>
                    <a:pt x="133657" y="655239"/>
                    <a:pt x="128883" y="645673"/>
                  </a:cubicBezTo>
                  <a:cubicBezTo>
                    <a:pt x="76375" y="468711"/>
                    <a:pt x="47734" y="286966"/>
                    <a:pt x="38188" y="105221"/>
                  </a:cubicBezTo>
                  <a:cubicBezTo>
                    <a:pt x="33414" y="86090"/>
                    <a:pt x="23867" y="71741"/>
                    <a:pt x="19094" y="52610"/>
                  </a:cubicBezTo>
                  <a:cubicBezTo>
                    <a:pt x="9547" y="33479"/>
                    <a:pt x="4773" y="1434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7" name="Freeform 37"/>
            <p:cNvSpPr>
              <a:extLst>
                <a:ext uri="smNativeData">
                  <pr:smNativeData xmlns:pr="smNativeData" xmlns="smNativeData" val="SMDATA_15_OCgbZRMAAAAlAAAACwAAAA0AAAAAAAAAAAAAAADLLQAAy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IMjAAA6BgAA6iQAAAAAAAAmAAAACAAAAP//////////"/>
                </a:ext>
              </a:extLst>
            </p:cNvSpPr>
            <p:nvPr/>
          </p:nvSpPr>
          <p:spPr>
            <a:xfrm>
              <a:off x="973455" y="5772785"/>
              <a:ext cx="38735" cy="227965"/>
            </a:xfrm>
            <a:custGeom>
              <a:avLst/>
              <a:gdLst/>
              <a:ahLst/>
              <a:cxnLst/>
              <a:rect l="0" t="0" r="38735" b="227965"/>
              <a:pathLst>
                <a:path w="38735" h="227965">
                  <a:moveTo>
                    <a:pt x="0" y="123481"/>
                  </a:moveTo>
                  <a:cubicBezTo>
                    <a:pt x="4841" y="137728"/>
                    <a:pt x="9683" y="156725"/>
                    <a:pt x="19367" y="175723"/>
                  </a:cubicBezTo>
                  <a:cubicBezTo>
                    <a:pt x="24209" y="194720"/>
                    <a:pt x="33893" y="208967"/>
                    <a:pt x="38735" y="227965"/>
                  </a:cubicBezTo>
                  <a:cubicBezTo>
                    <a:pt x="33893" y="180472"/>
                    <a:pt x="33893" y="132979"/>
                    <a:pt x="33893" y="90236"/>
                  </a:cubicBezTo>
                  <a:cubicBezTo>
                    <a:pt x="24209" y="56991"/>
                    <a:pt x="14525" y="28495"/>
                    <a:pt x="0" y="0"/>
                  </a:cubicBezTo>
                  <a:cubicBezTo>
                    <a:pt x="0" y="4749"/>
                    <a:pt x="0" y="14247"/>
                    <a:pt x="0" y="18997"/>
                  </a:cubicBezTo>
                  <a:cubicBezTo>
                    <a:pt x="0" y="52241"/>
                    <a:pt x="0" y="90236"/>
                    <a:pt x="0" y="1234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6" name="Freeform 38"/>
            <p:cNvSpPr>
              <a:extLst>
                <a:ext uri="smNativeData">
                  <pr:smNativeData xmlns:pr="smNativeData" xmlns="smNativeData" val="SMDATA_15_OCgbZRMAAAAlAAAACwAAAA0AAAAAAAAAAAAAAADW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Kz5Z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OUmAAB9BwAAKSoAAAAAAAAmAAAACAAAAP//////////"/>
                </a:ext>
              </a:extLst>
            </p:cNvSpPr>
            <p:nvPr/>
          </p:nvSpPr>
          <p:spPr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210820" b="530860"/>
              <a:pathLst>
                <a:path w="210820" h="530860">
                  <a:moveTo>
                    <a:pt x="52705" y="133911"/>
                  </a:moveTo>
                  <a:cubicBezTo>
                    <a:pt x="33540" y="90868"/>
                    <a:pt x="19165" y="43043"/>
                    <a:pt x="0" y="0"/>
                  </a:cubicBezTo>
                  <a:cubicBezTo>
                    <a:pt x="14374" y="76520"/>
                    <a:pt x="33540" y="157823"/>
                    <a:pt x="52705" y="234344"/>
                  </a:cubicBezTo>
                  <a:cubicBezTo>
                    <a:pt x="57496" y="248691"/>
                    <a:pt x="62288" y="263039"/>
                    <a:pt x="67079" y="277386"/>
                  </a:cubicBezTo>
                  <a:cubicBezTo>
                    <a:pt x="105410" y="363472"/>
                    <a:pt x="143741" y="449557"/>
                    <a:pt x="186863" y="530860"/>
                  </a:cubicBezTo>
                  <a:cubicBezTo>
                    <a:pt x="210820" y="530860"/>
                    <a:pt x="210820" y="530860"/>
                    <a:pt x="210820" y="530860"/>
                  </a:cubicBezTo>
                  <a:cubicBezTo>
                    <a:pt x="167698" y="439992"/>
                    <a:pt x="134158" y="344342"/>
                    <a:pt x="105410" y="248691"/>
                  </a:cubicBezTo>
                  <a:cubicBezTo>
                    <a:pt x="86245" y="210431"/>
                    <a:pt x="71870" y="172171"/>
                    <a:pt x="52705" y="1339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  <p:sp>
        <p:nvSpPr>
          <p:cNvPr id="28" name="Rectangle 6"/>
          <p:cNvSpPr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JsvDwAAAAAAAAAAAAAAAAAAAAAAAAAAAAAAAAAAAAAAAAAAAJ4uDwB/f38A4+rPA8zMzADAwP8Af39/AAAAAAAAAAAAAAAAAAAAAAAAAAAAIQAAABgAAAAUAAAAAAAAAAAAAAAgAQAAMCoAABAAAAAmAAAACAAAAP//////////"/>
              </a:ext>
            </a:extLst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  <p:sp>
        <p:nvSpPr>
          <p:cNvPr id="29" name="Title Placeholder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L8vAAD//8EB"/>
              </a:ext>
            </a:extLst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 cap="none"/>
          </a:p>
        </p:txBody>
      </p:sp>
      <p:sp>
        <p:nvSpPr>
          <p:cNvPr id="30" name="Text Placeholder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D8vAAD//8EB"/>
              </a:ext>
            </a:extLst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Пятый уровень</a:t>
            </a:r>
            <a:endParaRPr lang="en-us" cap="none"/>
          </a:p>
        </p:txBody>
      </p:sp>
      <p:sp>
        <p:nvSpPr>
          <p:cNvPr id="31" name="Date Placeholder 3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L+PAAD//8EB"/>
              </a:ext>
            </a:extLst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59F7A8E-C0D8-CA8C-9627-36D934696063}" type="datetime1">
              <a:rPr lang="ru-ru" cap="none"/>
              <a:t/>
            </a:fld>
            <a:endParaRPr lang="ru-ru" cap="none"/>
          </a:p>
        </p:txBody>
      </p:sp>
      <p:sp>
        <p:nvSpPr>
          <p:cNvPr id="32" name="Footer Placeholder 4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L+PAAD//8EB"/>
              </a:ext>
            </a:extLst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 cap="none"/>
          </a:p>
        </p:txBody>
      </p:sp>
      <p:sp>
        <p:nvSpPr>
          <p:cNvPr id="33" name="Slide Number Placeholder 5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L+PAAD//8EB"/>
              </a:ext>
            </a:extLst>
          </p:cNvSpPr>
          <p:nvPr>
            <p:ph type="sldNum" sz="quarter" idx="4"/>
          </p:nvPr>
        </p:nvSpPr>
        <p:spPr>
          <a:xfrm>
            <a:off x="531495" y="788035"/>
            <a:ext cx="7797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2000" cap="none">
                <a:solidFill>
                  <a:srgbClr val="FE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59F79DF-91D8-CA8F-9627-67DA37696032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3600" b="0" i="0" u="none" strike="noStrike" kern="1" cap="none" spc="0" baseline="0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8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6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4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"/>
        <a:tabLst/>
        <a:defRPr lang="ru-ru" sz="1200" b="0" i="0" u="none" strike="noStrike" kern="1" cap="none" spc="0" baseline="0">
          <a:solidFill>
            <a:srgbClr val="3F3F3F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EgMAAAASwAADRoAAAAAAAAmAAAACAAAAAEgAAAAAAAA"/>
              </a:ext>
            </a:extLst>
          </p:cNvSpPr>
          <p:nvPr>
            <p:ph type="ctrTitle"/>
          </p:nvPr>
        </p:nvSpPr>
        <p:spPr>
          <a:xfrm>
            <a:off x="0" y="1996440"/>
            <a:ext cx="12192000" cy="223837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6000" cap="none"/>
            </a:pPr>
            <a:r>
              <a:t>Автоматизация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Планирование функционального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4gQAAC0LAABkSAAA1CcAABAAAAAmAAAACAAAAH1w////////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u="none" cap="none"/>
            </a:pPr>
            <a:r>
              <a:t>В качестве основы для планирования этого типа тестирования используются явные и неявные функциональные требования к программному продукту</a:t>
            </a:r>
          </a:p>
          <a:p>
            <a:pPr>
              <a:defRPr lang="ru-ru" sz="3600" u="none" cap="none"/>
            </a:pPr>
            <a:r>
              <a:t>Функциональные требования разделяют по степени критичности и начинают планирование тестов для самых критичных пользовательских бизнес-прецедентов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A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Планирование нагрузочного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4gQAAC0LAABkSAAA1CcAAAAAAAAmAAAACAAAAH1w////////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t>Этот вид тестирования имеет три основные цели:</a:t>
            </a:r>
          </a:p>
          <a:p>
            <a:pPr>
              <a:defRPr lang="ru-ru" sz="3000" cap="none"/>
            </a:pPr>
            <a:r>
              <a:t>– убедиться, что при той или иной нагрузке в работе приложения не возникает сбоев, т. е. отсутствуют ошибки;</a:t>
            </a:r>
          </a:p>
          <a:p>
            <a:pPr>
              <a:defRPr lang="ru-ru" sz="3000" cap="none"/>
            </a:pPr>
            <a:r>
              <a:t>– проверить, сохраняется ли с ростом нагрузки эргономичность приложения;</a:t>
            </a:r>
          </a:p>
          <a:p>
            <a:pPr>
              <a:defRPr lang="ru-ru" sz="3000" cap="none"/>
            </a:pPr>
            <a:r>
              <a:t>– поиск опасных тенденций для системных ресурсов клиента и сервера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AgAAJgBAAB+RwAAeQkAAAAAAAAmAAAACAAAAAEAAAAAAAAA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</p:spPr>
        <p:txBody>
          <a:bodyPr/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Планирование нагрузочного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4gQAAC0LAABkSAAA1CcAAAAAAAAmAAAACAAAAAEAAAAAAAAA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</p:spPr>
        <p:txBody>
          <a:bodyPr/>
          <a:lstStyle/>
          <a:p>
            <a:pPr>
              <a:defRPr lang="ru-ru" sz="2800" b="1" cap="none"/>
            </a:pPr>
            <a:r>
              <a:t>Выделяют три уровня нагрузки:</a:t>
            </a:r>
          </a:p>
          <a:p>
            <a:pPr>
              <a:defRPr lang="ru-ru" sz="2800" cap="none"/>
            </a:pPr>
            <a:r>
              <a:t>– </a:t>
            </a:r>
            <a:r>
              <a:rPr lang="ru-ru" b="1" cap="none"/>
              <a:t>минимальная</a:t>
            </a:r>
            <a:r>
              <a:t> </a:t>
            </a:r>
            <a:r>
              <a:rPr lang="ru-ru" b="1" cap="none"/>
              <a:t>нагрузка</a:t>
            </a:r>
            <a:r>
              <a:t> (один пользователь) позволяет проверить, что приложение в принципе работоспособно</a:t>
            </a:r>
          </a:p>
          <a:p>
            <a:pPr>
              <a:defRPr lang="ru-ru" sz="2800" cap="none"/>
            </a:pPr>
            <a:r>
              <a:t>– </a:t>
            </a:r>
            <a:r>
              <a:rPr lang="ru-ru" b="1" cap="none"/>
              <a:t>рабочая</a:t>
            </a:r>
            <a:r>
              <a:t> (некоторое количество клиентов, считающееся штатным) - когда приложение должно вести себя безукоризненно</a:t>
            </a:r>
          </a:p>
          <a:p>
            <a:pPr>
              <a:defRPr lang="ru-ru" sz="2800" cap="none"/>
            </a:pPr>
            <a:r>
              <a:t>– </a:t>
            </a:r>
            <a:r>
              <a:rPr lang="ru-ru" b="1" cap="none"/>
              <a:t>стрессовая</a:t>
            </a:r>
            <a:r>
              <a:t> или </a:t>
            </a:r>
            <a:r>
              <a:rPr lang="ru-ru" b="1" cap="none"/>
              <a:t>пиковая нагрузка</a:t>
            </a:r>
            <a:r>
              <a:t>, которую приложение должно выдерживать в принципе</a:t>
            </a:r>
          </a:p>
          <a:p>
            <a:pPr>
              <a:defRPr lang="ru-ru" sz="2800" cap="none"/>
            </a:pPr>
            <a:r>
              <a:t>Необходимо планировать тестирование для каждого из этих видов нагрузки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Средства функционального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4gQAAC0LAABkSAAA1CcAABAAAAAmAAAACAAAAH1w////////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2200" b="1" cap="none"/>
            </a:pPr>
            <a:r>
              <a:t>Mercury QuickTest</a:t>
            </a:r>
          </a:p>
          <a:p>
            <a:pPr>
              <a:defRPr lang="ru-ru" sz="2200" cap="none"/>
            </a:pPr>
            <a:r>
              <a:t>– Мощное средство компании Mercury, обладающее удобным и понятным пользовательским интерфейсом для создания тестов без ручной правки скрипта</a:t>
            </a:r>
          </a:p>
          <a:p>
            <a:pPr>
              <a:defRPr lang="ru-ru" sz="2200" b="1" cap="none"/>
            </a:pPr>
            <a:r>
              <a:t>Mercury WinRunner</a:t>
            </a:r>
          </a:p>
          <a:p>
            <a:pPr>
              <a:defRPr lang="ru-ru" sz="2200" cap="none"/>
            </a:pPr>
            <a:r>
              <a:t>– От QuickTest оно отличается тем, что приходится много вручную работать с кодом, написанным на специальном языке TSL</a:t>
            </a:r>
          </a:p>
          <a:p>
            <a:pPr>
              <a:defRPr lang="ru-ru" sz="2200" b="1" cap="none"/>
            </a:pPr>
            <a:r>
              <a:t>Segue SilkTest</a:t>
            </a:r>
          </a:p>
          <a:p>
            <a:pPr>
              <a:defRPr lang="ru-ru" sz="2200" cap="none"/>
            </a:pPr>
            <a:r>
              <a:t>– Интересное и относительно удобное средство, предлагаемое компанией Segue Software, предоставляющее широкие возможности для ручной работы со стандартными и нестандартными объектами на объектноориентированном языке 4Test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A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Средства нагрузочного 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4gQAAC0LAABkSAAA1CcAAAAAAAAmAAAACAAAAH1w////////"/>
              </a:ext>
            </a:extLst>
          </p:cNvSpPr>
          <p:nvPr>
            <p:ph type="body" idx="1"/>
          </p:nvPr>
        </p:nvSpPr>
        <p:spPr>
          <a:xfrm>
            <a:off x="793750" y="1816735"/>
            <a:ext cx="1097407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2800" b="1" cap="none"/>
            </a:pPr>
            <a:r>
              <a:t>Mercury LoadRunner</a:t>
            </a:r>
          </a:p>
          <a:p>
            <a:pPr>
              <a:defRPr lang="ru-ru" sz="2800" b="0" cap="none"/>
            </a:pPr>
            <a:r>
              <a:t>– Очень удобный инструмент - однозначный лидер, обладающий широчайшим спектром возможностей</a:t>
            </a:r>
          </a:p>
          <a:p>
            <a:pPr>
              <a:defRPr lang="ru-ru" sz="2800" b="1" cap="none"/>
            </a:pPr>
            <a:r>
              <a:t>Segue SilkPerformer</a:t>
            </a:r>
          </a:p>
          <a:p>
            <a:pPr>
              <a:defRPr lang="ru-ru" sz="2800" b="0" cap="none"/>
            </a:pPr>
            <a:r>
              <a:t>– Хорошее средство со своими достоинствами и недостатками</a:t>
            </a:r>
          </a:p>
          <a:p>
            <a:pPr>
              <a:defRPr lang="ru-ru" sz="2800" b="1" cap="none"/>
            </a:pPr>
            <a:r>
              <a:t>RadView WebLoad</a:t>
            </a:r>
          </a:p>
          <a:p>
            <a:pPr>
              <a:defRPr lang="ru-ru" sz="2800" b="0" cap="none"/>
            </a:pPr>
            <a:r>
              <a:t>– Неплохая программа компании RadView Software для тестирования Web-приложений, но не более того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A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defRPr lang="ru-ru" sz="4800" cap="none"/>
            </a:pPr>
            <a:r>
              <a:t>Утилита NUnit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wgoAACwMAAACRAAA0ygAAAAAAAAmAAAACAAAAH1w////////"/>
              </a:ext>
            </a:extLst>
          </p:cNvSpPr>
          <p:nvPr>
            <p:ph type="body" idx="1"/>
          </p:nvPr>
        </p:nvSpPr>
        <p:spPr>
          <a:xfrm>
            <a:off x="1748790" y="1978660"/>
            <a:ext cx="9306560" cy="46577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2800" b="0" cap="none"/>
            </a:pPr>
            <a:r>
              <a:t>Для модульного тестирования применяются специальные утилиты, позволяющие сразу запустить все тесты и увидеть результат</a:t>
            </a:r>
          </a:p>
          <a:p>
            <a:pPr>
              <a:defRPr lang="ru-ru" sz="2800" b="0" cap="none"/>
            </a:pPr>
            <a:r>
              <a:t>Одной из наиболее популярных из них является свободно распространяемая утилита NUnit</a:t>
            </a:r>
          </a:p>
          <a:p>
            <a:pPr>
              <a:defRPr lang="ru-ru" sz="2800" b="0" cap="none"/>
            </a:pPr>
            <a:r>
              <a:t>Первоначально она была портирована с языка Java (библиотека JUnit) и написана на J#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defRPr lang="ru-ru" sz="4800" cap="none"/>
            </a:pPr>
            <a:r>
              <a:t>Утилита NUnit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KcKAAAYSAAA7CgAABAAAAAmAAAACAAAAH1w////////"/>
              </a:ext>
            </a:extLst>
          </p:cNvSpPr>
          <p:nvPr>
            <p:ph type="body" idx="1"/>
          </p:nvPr>
        </p:nvSpPr>
        <p:spPr>
          <a:xfrm>
            <a:off x="1311910" y="173164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2800" cap="none"/>
            </a:pPr>
            <a:r>
              <a:t>Затем весь код был переписан на C# с использованием таких новшеств .NET, как атрибуты</a:t>
            </a:r>
          </a:p>
          <a:p>
            <a:pPr>
              <a:defRPr lang="ru-ru" sz="2800" cap="none"/>
            </a:pPr>
            <a:r>
              <a:t>Существуют расширения оригинального пакета NUnit, большая часть из них также с открытым исходным кодом</a:t>
            </a:r>
          </a:p>
          <a:p>
            <a:pPr>
              <a:defRPr lang="ru-ru" sz="2800" cap="none"/>
            </a:pPr>
            <a:r>
              <a:rPr lang="ru-ru" b="1" cap="none"/>
              <a:t>NUnit.Forms</a:t>
            </a:r>
            <a:r>
              <a:t> дополняет NUnit средствами тестирования элементов пользовательского интерфейса Windows Forms</a:t>
            </a:r>
          </a:p>
          <a:p>
            <a:pPr>
              <a:defRPr lang="ru-ru" sz="2800" cap="none"/>
            </a:pPr>
            <a:r>
              <a:rPr lang="ru-ru" b="1" cap="none"/>
              <a:t>NUnit.ASP</a:t>
            </a:r>
            <a:r>
              <a:t> выполняет ту же задачу для элементов интерфейса в ASP.NET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Создание тестов для nUnit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KcKAAAYSAAA7CgAABAAAAAmAAAACAAAAH1w////////"/>
              </a:ext>
            </a:extLst>
          </p:cNvSpPr>
          <p:nvPr>
            <p:ph type="body" idx="1"/>
          </p:nvPr>
        </p:nvSpPr>
        <p:spPr>
          <a:xfrm>
            <a:off x="1311910" y="173164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t>Для написания тестов можно использовать скриптовое расширение любого из .Net языков программирования</a:t>
            </a:r>
          </a:p>
          <a:p>
            <a:pPr>
              <a:defRPr lang="ru-ru" sz="3000" cap="none"/>
            </a:pPr>
            <a:r>
              <a:t>Основными элементами таких расширений, используемых описания тестов, являются утверждения (assertions) и директивы (directives)</a:t>
            </a:r>
          </a:p>
          <a:p>
            <a:pPr>
              <a:defRPr lang="ru-ru" sz="3000" cap="none"/>
            </a:pPr>
            <a:r>
              <a:t>Тесты оформляются как методы тестирующего класса, который снабжается ссылкой на тестируемый класс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Утверждения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KcKAAAYSAAA7CgAABAAAAAmAAAACAAAAH1w////////"/>
              </a:ext>
            </a:extLst>
          </p:cNvSpPr>
          <p:nvPr>
            <p:ph type="body" idx="1"/>
          </p:nvPr>
        </p:nvSpPr>
        <p:spPr>
          <a:xfrm>
            <a:off x="1311910" y="173164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Утверждения представляют собой гипотезы, высказываемые тестировщиком относительно результатов выполнения того или иного теста</a:t>
            </a:r>
          </a:p>
          <a:p>
            <a:pPr>
              <a:defRPr lang="ru-ru" sz="3600" cap="none"/>
            </a:pPr>
            <a:r>
              <a:t>Если гипотеза подтвердилась, то начинает выполняться следующий тест (либо тестирование завершается), иначе возникает ошибка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Примеры утверждений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t>Все утверждения являются статическими методами класса Assert и, обычно, содержит два параметра – ожидаемый результат и действительный:</a:t>
            </a:r>
          </a:p>
          <a:p>
            <a:pPr>
              <a:defRPr lang="ru-ru" sz="3000" cap="none"/>
            </a:pPr>
            <a:r>
              <a:t>Assert.AssMethod(expected, actual);</a:t>
            </a:r>
          </a:p>
          <a:p>
            <a:pPr>
              <a:defRPr lang="ru-ru" sz="3000" cap="none"/>
            </a:pPr>
            <a:r>
              <a:t>Примеры утверждений:</a:t>
            </a:r>
          </a:p>
          <a:p>
            <a:pPr>
              <a:defRPr lang="ru-ru" sz="3000" cap="none"/>
            </a:pPr>
            <a:r>
              <a:t>Assert.AreEqual(expected, fMB1.Subtract(fMB2));</a:t>
            </a:r>
          </a:p>
          <a:p>
            <a:pPr>
              <a:defRPr lang="ru-ru" sz="3000" cap="none"/>
            </a:pPr>
            <a:r>
              <a:t>Assert.IsTrue(fMB1.Multiply(0).IsZero);</a:t>
            </a:r>
          </a:p>
          <a:p>
            <a:pPr>
              <a:defRPr lang="ru-ru" sz="3000" cap="none"/>
            </a:pPr>
            <a:r>
              <a:t>Assert.Greater( x, y );</a:t>
            </a:r>
          </a:p>
          <a:p>
            <a:pPr>
              <a:defRPr lang="ru-ru" sz="3000" cap="none"/>
            </a:pPr>
            <a:r>
              <a:t>StringAssert.IsMatch( “Hello!”, MyStr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CAOAAAewgAAAAAAAAmAAAACAAAAAEgAAAAAAAA"/>
              </a:ext>
            </a:extLst>
          </p:cNvSpPr>
          <p:nvPr>
            <p:ph type="title"/>
          </p:nvPr>
        </p:nvSpPr>
        <p:spPr>
          <a:xfrm>
            <a:off x="2592705" y="624205"/>
            <a:ext cx="6591935" cy="7543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/>
            </a:pPr>
            <a:r>
              <a:t> Автоматизация тестирования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wkAAJELAAAYSAAAZSgAAAAAAAAmAAAACAAAAAEgAAAAAAAA"/>
              </a:ext>
            </a:extLst>
          </p:cNvSpPr>
          <p:nvPr>
            <p:ph type="body" idx="1"/>
          </p:nvPr>
        </p:nvSpPr>
        <p:spPr>
          <a:xfrm>
            <a:off x="1609725" y="1880235"/>
            <a:ext cx="10109835" cy="4686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 sz="3600" cap="none"/>
            </a:pPr>
            <a:r>
              <a:t>Возрастание роли тестирования в процессе разработки ПО потребовало замены традиционного «ручного» тестирования автоматизированным, основанным на использовании специальных инструментальных средств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Параметры утверждений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Однако для каждого метода существуют перегружаемые варианты, которые содержат дополнительные параметры, позволяющие сформировать строку 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Параметры утверждений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Дополнительный параметр может быть обычной строкой, либо строкой со списком параметров, добавляемых в сообщение о результатах выполнения теста:</a:t>
            </a:r>
          </a:p>
          <a:p>
            <a:pPr>
              <a:defRPr lang="ru-ru" sz="3600" cap="none"/>
            </a:pPr>
            <a:r>
              <a:t>Assert.AreEqual( int expected, int actual, string message);</a:t>
            </a:r>
          </a:p>
          <a:p>
            <a:pPr>
              <a:defRPr lang="ru-ru" sz="3600" cap="none"/>
            </a:pPr>
            <a:r>
              <a:t>Assert.AreEqual( int expected, int actual, string message, params object[] parms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Одно утверждение на тест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Рекомендуется на каждый тест делать только одно утверждение, поскольку при возникновении ошибки в каком-либо из утверждений выполнение данного теста завершается и все последующие тверждения не проверяются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Две модели для утверждений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В nUnit поддерживаются две модели для утверждений – классическая и закрытая</a:t>
            </a:r>
          </a:p>
          <a:p>
            <a:pPr>
              <a:defRPr lang="ru-ru" sz="3600" cap="none"/>
            </a:pPr>
            <a:r>
              <a:t>Классическая модель предполагает непосредственное обращение к методам класса Assert так, как это было сделано в вышеприведенных примерах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 Закрытая модель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bCg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92061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FontTx/>
              <a:defRPr lang="ru-ru" sz="3600" cap="none"/>
            </a:pPr>
            <a:r>
              <a:t>В закрытой модели (constraint-based model) используется единственный метод класса Assert – метод That</a:t>
            </a:r>
          </a:p>
          <a:p>
            <a:pPr>
              <a:buClrTx/>
              <a:buFontTx/>
              <a:defRPr lang="ru-ru" sz="3600" cap="none"/>
            </a:pPr>
            <a:r>
              <a:t>Этот метод возвращает объект, в котором реализована вся логика, необходимая для проверки утверждения</a:t>
            </a:r>
          </a:p>
          <a:p>
            <a:pPr>
              <a:defRPr lang="ru-ru" sz="3600" cap="none"/>
            </a:pPr>
            <a:r>
              <a:t>Assert.That( myString, Is.EqualTo("Hello")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 Закрытая модель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gAACcKAAAYSAAApCQAABAAAAAmAAAACAAAAH1w////////"/>
              </a:ext>
            </a:extLst>
          </p:cNvSpPr>
          <p:nvPr>
            <p:ph type="body" idx="1"/>
          </p:nvPr>
        </p:nvSpPr>
        <p:spPr>
          <a:xfrm>
            <a:off x="1311910" y="1650365"/>
            <a:ext cx="10407650" cy="43059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>
                <a:schemeClr val="accent1"/>
              </a:buClr>
              <a:buFont typeface="Wingdings 3" pitchFamily="0" charset="0"/>
              <a:buChar char=""/>
              <a:defRPr lang="ru-ru" sz="3600" cap="none"/>
            </a:pPr>
            <a:r>
              <a:t>При таком вызове создается объект EqualConstraint, реализующий необходимую логику, поэтому вышеприведенный пример можно переписать в виде:</a:t>
            </a:r>
          </a:p>
          <a:p>
            <a:pPr marL="0" indent="0" algn="l">
              <a:buNone/>
              <a:defRPr lang="ru-ru" sz="3600" cap="none"/>
            </a:pPr>
            <a:r>
              <a:rPr lang="ru-ru" sz="3000" cap="none"/>
              <a:t>Assert.That( myString, new EqualConstraint("Hello"));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Основные виды утверждений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+gQAACcKAAAASwAAMCoAABAAAAAmAAAACAAAAH1w////////"/>
              </a:ext>
            </a:extLst>
          </p:cNvSpPr>
          <p:nvPr>
            <p:ph type="body" idx="1"/>
          </p:nvPr>
        </p:nvSpPr>
        <p:spPr>
          <a:xfrm>
            <a:off x="808990" y="1650365"/>
            <a:ext cx="1138301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600" cap="none"/>
            </a:pPr>
            <a:r>
              <a:t>Все утверждения nUnit можно разделить на</a:t>
            </a:r>
          </a:p>
          <a:p>
            <a:pPr>
              <a:defRPr lang="ru-ru" sz="3600" cap="none"/>
            </a:pPr>
            <a:r>
              <a:t>несколько групп:</a:t>
            </a:r>
          </a:p>
          <a:p>
            <a:pPr>
              <a:defRPr lang="ru-ru" sz="3600" cap="none"/>
            </a:pPr>
            <a:r>
              <a:t>– утверждения равенства (Equality Asserts)</a:t>
            </a:r>
          </a:p>
          <a:p>
            <a:pPr>
              <a:defRPr lang="ru-ru" sz="3600" cap="none"/>
            </a:pPr>
            <a:r>
              <a:t>– утверждения сравнения (Comparison Asserts)</a:t>
            </a:r>
          </a:p>
          <a:p>
            <a:pPr>
              <a:defRPr lang="ru-ru" sz="3600" cap="none"/>
            </a:pPr>
            <a:r>
              <a:t>– утверждения о типах (Type Asserts )</a:t>
            </a:r>
          </a:p>
          <a:p>
            <a:pPr>
              <a:defRPr lang="ru-ru" sz="3600" cap="none"/>
            </a:pPr>
            <a:r>
              <a:t>– утверждения о строках (StringAssert)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Утверждения равенства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+gQAACcKAAAASwAAMCoAABAAAAAmAAAACAAAAH1w////////"/>
              </a:ext>
            </a:extLst>
          </p:cNvSpPr>
          <p:nvPr>
            <p:ph type="body" idx="1"/>
          </p:nvPr>
        </p:nvSpPr>
        <p:spPr>
          <a:xfrm>
            <a:off x="808990" y="1650365"/>
            <a:ext cx="1138301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FontTx/>
              <a:defRPr lang="ru-ru" sz="3600" cap="none"/>
            </a:pPr>
            <a:r>
              <a:t>Осуществляют проверку равенства значений двух своих аргументов</a:t>
            </a:r>
          </a:p>
          <a:p>
            <a:pPr>
              <a:buClrTx/>
              <a:buFontTx/>
              <a:defRPr lang="ru-ru" sz="3600" cap="none"/>
            </a:pPr>
            <a:r>
              <a:t>Два основных метода AreEqual и AreNotEqual реализованы для разных типов данных</a:t>
            </a:r>
          </a:p>
          <a:p>
            <a:pPr>
              <a:buClrTx/>
              <a:buFontTx/>
              <a:defRPr lang="ru-ru" sz="3600" cap="none"/>
            </a:pPr>
            <a:r>
              <a:t>При несовпадении типов осуществляется корректное приведение к необходимому типу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Утверждения равенства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Clr>
                <a:schemeClr val="accent1"/>
              </a:buClr>
              <a:buFont typeface="Wingdings 3" pitchFamily="0" charset="0"/>
              <a:defRPr lang="ru-ru" sz="3000" cap="none"/>
            </a:pPr>
            <a:r>
              <a:t>При сравнении вещественных значений в</a:t>
            </a:r>
          </a:p>
          <a:p>
            <a:pPr marL="0" indent="0">
              <a:buNone/>
              <a:defRPr lang="ru-ru" sz="3000" cap="none"/>
            </a:pPr>
            <a:r>
              <a:t>качестве третьего аргумента задается требуемая точность:</a:t>
            </a:r>
          </a:p>
          <a:p>
            <a:pPr marL="0" indent="0">
              <a:buNone/>
              <a:defRPr lang="ru-ru" sz="3000" cap="none"/>
            </a:pPr>
            <a:r>
              <a:t>Assert.AreEqual( float expected, float actual, float</a:t>
            </a:r>
          </a:p>
          <a:p>
            <a:pPr>
              <a:buClrTx/>
              <a:buFontTx/>
              <a:defRPr lang="ru-ru" sz="3000" cap="none"/>
            </a:pPr>
            <a:r>
              <a:t>tolerance );</a:t>
            </a:r>
          </a:p>
          <a:p>
            <a:pPr>
              <a:buClrTx/>
              <a:buFontTx/>
              <a:defRPr lang="ru-ru" sz="3000" cap="none"/>
            </a:pPr>
            <a:r>
              <a:t>Допускается сравнение массивов и</a:t>
            </a:r>
          </a:p>
          <a:p>
            <a:pPr marL="0" indent="0">
              <a:buNone/>
              <a:defRPr lang="ru-ru" sz="3000" cap="none"/>
            </a:pPr>
            <a:r>
              <a:t>коллекций: два массива считаются равными,</a:t>
            </a:r>
          </a:p>
          <a:p>
            <a:pPr marL="0" indent="0">
              <a:buNone/>
              <a:defRPr lang="ru-ru" sz="3000" cap="none"/>
            </a:pPr>
            <a:r>
              <a:t>если равны их размеры и совпадают значения</a:t>
            </a:r>
          </a:p>
          <a:p>
            <a:pPr marL="0" indent="0">
              <a:buNone/>
              <a:defRPr lang="ru-ru" sz="3000" cap="none"/>
            </a:pPr>
            <a:r>
              <a:t>соответствующих элементов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 Утверждения сравнения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Осуществляют сравнение двух величин</a:t>
            </a:r>
          </a:p>
          <a:p>
            <a:pPr marL="0" indent="0">
              <a:defRPr lang="ru-ru" sz="3000" cap="none"/>
            </a:pPr>
            <a:r>
              <a:t>Основные методы:</a:t>
            </a:r>
          </a:p>
          <a:p>
            <a:pPr marL="0" indent="0">
              <a:defRPr lang="ru-ru" sz="3000" cap="none"/>
            </a:pPr>
            <a:r>
              <a:t>Assert.Greater( int arg1, int arg2 );</a:t>
            </a:r>
          </a:p>
          <a:p>
            <a:pPr marL="0" indent="0">
              <a:defRPr lang="ru-ru" sz="3000" cap="none"/>
            </a:pPr>
            <a:r>
              <a:t>Assert.GreaterOrEqual( int arg1, int arg2 );</a:t>
            </a:r>
          </a:p>
          <a:p>
            <a:pPr marL="0" indent="0">
              <a:defRPr lang="ru-ru" sz="3000" cap="none"/>
            </a:pPr>
            <a:r>
              <a:t>Assert.Less( int arg1, int arg2 );</a:t>
            </a:r>
          </a:p>
          <a:p>
            <a:pPr marL="0" indent="0">
              <a:defRPr lang="ru-ru" sz="3000" cap="none"/>
            </a:pPr>
            <a:r>
              <a:t>Assert.LessOrEqual ( int arg1, int arg2 );</a:t>
            </a:r>
          </a:p>
          <a:p>
            <a:pPr marL="0" indent="0">
              <a:defRPr lang="ru-ru" sz="3000" cap="none"/>
            </a:pPr>
            <a:r>
              <a:t>Подобные методы реализованы и для других</a:t>
            </a:r>
          </a:p>
          <a:p>
            <a:pPr marL="0" indent="0">
              <a:buClr>
                <a:schemeClr val="accent1"/>
              </a:buClr>
              <a:buFont typeface="Wingdings 3" pitchFamily="0" charset="0"/>
              <a:defRPr lang="ru-ru" sz="3000" cap="none"/>
            </a:pPr>
            <a:r>
              <a:t>типов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x8AADwCAACwMQAAUggAAAAAAAAmAAAACAAAAAEAAAAAAAAA"/>
              </a:ext>
            </a:extLst>
          </p:cNvSpPr>
          <p:nvPr>
            <p:ph type="title"/>
          </p:nvPr>
        </p:nvSpPr>
        <p:spPr>
          <a:xfrm>
            <a:off x="5142865" y="363220"/>
            <a:ext cx="2934335" cy="989330"/>
          </a:xfrm>
        </p:spPr>
        <p:txBody>
          <a:bodyPr/>
          <a:lstStyle/>
          <a:p>
            <a:pPr algn="ctr">
              <a:spcBef>
                <a:spcPts val="0"/>
              </a:spcBef>
              <a:defRPr lang="en-us" cap="none"/>
            </a:pPr>
            <a:r>
              <a:t>Автотесты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Rvd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gcAAIkJAAA0RQAA8SQAAAAAAAAmAAAACAAAAAEAAAAAAAAA"/>
              </a:ext>
            </a:extLst>
          </p:cNvSpPr>
          <p:nvPr>
            <p:ph type="body" idx="1"/>
          </p:nvPr>
        </p:nvSpPr>
        <p:spPr>
          <a:xfrm>
            <a:off x="1146810" y="1550035"/>
            <a:ext cx="10102850" cy="4455160"/>
          </a:xfrm>
        </p:spPr>
        <p:txBody>
          <a:bodyPr/>
          <a:lstStyle/>
          <a:p>
            <a:pPr algn="l">
              <a:buClrTx/>
              <a:buFont typeface="Wingdings" pitchFamily="2" charset="2"/>
              <a:buChar char=""/>
              <a:defRPr lang="ru-ru" sz="3000" cap="none"/>
            </a:pPr>
            <a:r>
              <a:t>Основная идея автоматизированного тестирования заключается в использовании автотестов – записанных на специальных скриптовых языках действий по проверке качества програм.</a:t>
            </a:r>
          </a:p>
          <a:p>
            <a:pPr algn="l">
              <a:buClrTx/>
              <a:buFont typeface="Wingdings" pitchFamily="2" charset="2"/>
              <a:buChar char=""/>
              <a:defRPr lang="ru-ru" sz="3000" cap="none"/>
            </a:pPr>
            <a:r>
              <a:t>Современные средства автоматизации позволяют вести запись действий тестировщика и создавать заготовку для автотеста.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Утверждения о типах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Позволяют проверить принадлежность</a:t>
            </a:r>
          </a:p>
          <a:p>
            <a:pPr marL="0" indent="0">
              <a:defRPr lang="ru-ru" sz="3000" cap="none"/>
            </a:pPr>
            <a:r>
              <a:t>объекта определенному типу</a:t>
            </a:r>
          </a:p>
          <a:p>
            <a:pPr marL="0" indent="0">
              <a:defRPr lang="ru-ru" sz="3000" cap="none"/>
            </a:pPr>
            <a:r>
              <a:t>Основные методы:</a:t>
            </a:r>
          </a:p>
          <a:p>
            <a:pPr marL="0" indent="0">
              <a:defRPr lang="ru-ru" sz="3000" cap="none"/>
            </a:pPr>
            <a:r>
              <a:t>Assert.IsInstanceOfType( Type expected, object actual );</a:t>
            </a:r>
          </a:p>
          <a:p>
            <a:pPr marL="0" indent="0">
              <a:defRPr lang="ru-ru" sz="3000" cap="none"/>
            </a:pPr>
            <a:r>
              <a:t>Assert.IsNotInstanceOfType( Type expected, object actual);</a:t>
            </a:r>
          </a:p>
          <a:p>
            <a:pPr marL="0" indent="0">
              <a:defRPr lang="ru-ru" sz="3000" cap="none"/>
            </a:pPr>
            <a:r>
              <a:t>Assert.IsAssignableFrom( Type expected, object actual );</a:t>
            </a:r>
          </a:p>
          <a:p>
            <a:pPr marL="0" indent="0">
              <a:defRPr lang="ru-ru" sz="3000" cap="none"/>
            </a:pPr>
            <a:r>
              <a:t>Assert.IsNotAssignableFrom( Type expected, object actual);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Утверждения о строках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Основные методы:</a:t>
            </a:r>
          </a:p>
          <a:p>
            <a:pPr marL="0" indent="0">
              <a:defRPr lang="ru-ru" sz="3000" cap="none"/>
            </a:pPr>
            <a:r>
              <a:t>StringAssert.Contains( string expected, string actual );</a:t>
            </a:r>
          </a:p>
          <a:p>
            <a:pPr marL="0" indent="0">
              <a:defRPr lang="ru-ru" sz="3000" cap="none"/>
            </a:pPr>
            <a:r>
              <a:t>StringAssert.StartsWith( string expected, string actual );</a:t>
            </a:r>
          </a:p>
          <a:p>
            <a:pPr marL="0" indent="0">
              <a:defRPr lang="ru-ru" sz="3000" cap="none"/>
            </a:pPr>
            <a:r>
              <a:t>StringAssert.EndsWith( string expected, string actual );</a:t>
            </a:r>
          </a:p>
          <a:p>
            <a:pPr marL="0" indent="0">
              <a:defRPr lang="ru-ru" sz="3000" cap="none"/>
            </a:pPr>
            <a:r>
              <a:t>StringAssert.AreEqualIgnoringCase( string expected, string</a:t>
            </a:r>
          </a:p>
          <a:p>
            <a:pPr marL="0" indent="0">
              <a:defRPr lang="ru-ru" sz="3000" cap="none"/>
            </a:pPr>
            <a:r>
              <a:t>actual );</a:t>
            </a:r>
          </a:p>
          <a:p>
            <a:pPr marL="0" indent="0">
              <a:defRPr lang="ru-ru" sz="3000" cap="none"/>
            </a:pPr>
            <a:r>
              <a:t>StringAssert.IsMatch( string expected, string actual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AgAAJgBAAB+RwAAeQkAABAAAAAmAAAACAAAAH1w////////"/>
              </a:ext>
            </a:extLst>
          </p:cNvSpPr>
          <p:nvPr>
            <p:ph type="title"/>
          </p:nvPr>
        </p:nvSpPr>
        <p:spPr>
          <a:xfrm>
            <a:off x="1343660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Проверка условий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Еще одна группа методов, использующих один аргумент служит для проверки различных условий:</a:t>
            </a:r>
          </a:p>
          <a:p>
            <a:pPr marL="0" indent="0">
              <a:defRPr lang="ru-ru" sz="3000" cap="none"/>
            </a:pPr>
            <a:r>
              <a:t>Assert.IsTrue( bool condition );</a:t>
            </a:r>
          </a:p>
          <a:p>
            <a:pPr marL="0" indent="0">
              <a:defRPr lang="ru-ru" sz="3000" cap="none"/>
            </a:pPr>
            <a:r>
              <a:t>Assert.IsFalse( bool condition);</a:t>
            </a:r>
          </a:p>
          <a:p>
            <a:pPr marL="0" indent="0">
              <a:defRPr lang="ru-ru" sz="3000" cap="none"/>
            </a:pPr>
            <a:r>
              <a:t>Assert.IsNull( object anObject );</a:t>
            </a:r>
          </a:p>
          <a:p>
            <a:pPr marL="0" indent="0">
              <a:defRPr lang="ru-ru" sz="3000" cap="none"/>
            </a:pPr>
            <a:r>
              <a:t>Assert.IsNotNull( object anObject );</a:t>
            </a:r>
          </a:p>
          <a:p>
            <a:pPr marL="0" indent="0">
              <a:defRPr lang="ru-ru" sz="3000" cap="none"/>
            </a:pPr>
            <a:r>
              <a:t>Assert.IsEmpty( string aString );</a:t>
            </a:r>
          </a:p>
          <a:p>
            <a:pPr marL="0" indent="0">
              <a:defRPr lang="ru-ru" sz="3000" cap="none"/>
            </a:pPr>
            <a:r>
              <a:t>Assert.IsNotEmpty( string aString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Директивы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600" cap="none"/>
            </a:pPr>
            <a:r>
              <a:rPr lang="ru-ru" i="1" cap="none"/>
              <a:t>Директивы</a:t>
            </a:r>
            <a:r>
              <a:t> или </a:t>
            </a:r>
            <a:r>
              <a:rPr lang="ru-ru" i="1" cap="none"/>
              <a:t>атрибуты</a:t>
            </a:r>
            <a:r>
              <a:t> – это специальные предложения, используемые для структурирования тестовых заданий и описания дополнительных спецификаций теста</a:t>
            </a:r>
          </a:p>
          <a:p>
            <a:pPr marL="0" indent="0">
              <a:defRPr lang="ru-ru" sz="3600" cap="none"/>
            </a:pPr>
            <a:r>
              <a:t>Все директивы содержатся в пространстве имен NUnit.Framework, которое должно быть включено в любой файл, содержащий тесты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Идентифицирующие атрибуты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ru-ru" sz="3000" cap="none"/>
            </a:pPr>
            <a:r>
              <a:t>Класс, содержащий методы-тесты, должен быть снабжен атрибутом TestFixture</a:t>
            </a:r>
          </a:p>
          <a:p>
            <a:pPr>
              <a:defRPr lang="ru-ru" sz="3000" cap="none"/>
            </a:pPr>
            <a:r>
              <a:t>[TestFixture] public class SuccessTests</a:t>
            </a:r>
          </a:p>
          <a:p>
            <a:pPr marL="0" indent="0">
              <a:buNone/>
              <a:defRPr lang="ru-ru" sz="3000" cap="none"/>
            </a:pPr>
            <a:r>
              <a:t>Методы-тесты такого класса должны иметь атрибут Test</a:t>
            </a:r>
          </a:p>
          <a:p>
            <a:pPr>
              <a:defRPr lang="ru-ru" sz="3000" cap="none"/>
            </a:pPr>
            <a:r>
              <a:t>[Test] public void Add()</a:t>
            </a:r>
          </a:p>
          <a:p>
            <a:pPr marL="0" indent="0">
              <a:buNone/>
              <a:defRPr lang="ru-ru" sz="3000" cap="none"/>
            </a:pPr>
            <a:r>
              <a:t>Атрибут Description() позволяет давать краткие описания тестов</a:t>
            </a:r>
          </a:p>
          <a:p>
            <a:pPr>
              <a:defRPr lang="ru-ru" sz="3000" cap="none"/>
            </a:pPr>
            <a:r>
              <a:t>[Test, Description («Предельные значения»)]</a:t>
            </a:r>
          </a:p>
          <a:p>
            <a:pPr marL="0" indent="0">
              <a:buNone/>
              <a:defRPr lang="ru-ru" sz="3000" i="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 Селектирующие атрибуты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ru-ru" sz="3000" cap="none"/>
            </a:pPr>
            <a:r>
              <a:t>Атрибут Ignore() позволяет пометить методтест как временно невыполняемый без необходимости удаления его из тестирующего класса</a:t>
            </a:r>
          </a:p>
          <a:p>
            <a:pPr>
              <a:defRPr lang="ru-ru" sz="3000" cap="none"/>
            </a:pPr>
            <a:r>
              <a:t>[Test]</a:t>
            </a:r>
          </a:p>
          <a:p>
            <a:pPr>
              <a:defRPr lang="ru-ru" sz="3000" cap="none"/>
            </a:pPr>
            <a:r>
              <a:t>[Ignore("Решить, как обрабатывать ошибку в</a:t>
            </a:r>
          </a:p>
          <a:p>
            <a:pPr>
              <a:defRPr lang="ru-ru" sz="3000" cap="none"/>
            </a:pPr>
            <a:r>
              <a:t>транзакции")]</a:t>
            </a:r>
          </a:p>
          <a:p>
            <a:pPr>
              <a:defRPr lang="ru-ru" sz="3000" cap="none"/>
            </a:pPr>
            <a:r>
              <a:t>public void TransferFundsAtomicity()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Модифицирующие атрибуты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AAS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82929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ru-ru" sz="3000" cap="none"/>
            </a:pPr>
            <a:r>
              <a:t>Атрибут ExpectedException() используется для тестов, в которых проверяется возможность возникновения исключительных ситуаций при выполнении тестируемого метода</a:t>
            </a:r>
          </a:p>
          <a:p>
            <a:pPr>
              <a:defRPr lang="ru-ru" sz="3000" cap="none"/>
            </a:pPr>
            <a:r>
              <a:t>[Test]</a:t>
            </a:r>
          </a:p>
          <a:p>
            <a:pPr>
              <a:defRPr lang="ru-ru" sz="3000" cap="none"/>
            </a:pPr>
            <a:r>
              <a:t>[ExpectedException(typeof(InvalidOperationException))]</a:t>
            </a:r>
          </a:p>
          <a:p>
            <a:pPr>
              <a:defRPr lang="ru-ru" sz="3000" cap="none"/>
            </a:pPr>
            <a:r>
              <a:t>public void ExpectAnExceptionByType()</a:t>
            </a:r>
          </a:p>
          <a:p>
            <a:pPr marL="0" indent="0">
              <a:buNone/>
              <a:defRPr lang="ru-ru" sz="3000" cap="none"/>
            </a:pPr>
            <a:r>
              <a:t>Тест считается пройденным, если возникает ожидаемое исключение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Атрибуты подготовки-очистки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B+R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25906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При выполнении тестов важно, чтобы все данные и объекты, оставшиеся после предыдущих тестов, уничтожались, и для каждого нового теста воссоздавалось исходное состояние окружения</a:t>
            </a:r>
          </a:p>
          <a:p>
            <a:pPr marL="0" indent="0">
              <a:defRPr lang="ru-ru" sz="3000" cap="none"/>
            </a:pPr>
            <a:r>
              <a:t>Для этой цели используются атрибуты SetUp и TearDown</a:t>
            </a:r>
          </a:p>
          <a:p>
            <a:pPr marL="0" indent="0">
              <a:defRPr lang="ru-ru" sz="3000" cap="none"/>
            </a:pPr>
            <a:r>
              <a:t>Атрибутом SetUp помечается метод, обеспечивающий подготовку среды, например, создание экземпляра тестируемого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Атрибуты подготовки-очистки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B+R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25906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Атрибутом TearDown помечается метод, который выполняет завершающие действия, после прогона любого теста</a:t>
            </a:r>
          </a:p>
          <a:p>
            <a:pPr marL="0" indent="0">
              <a:defRPr lang="ru-ru" sz="3000" cap="none"/>
            </a:pPr>
            <a:r>
              <a:t>[TearDown]</a:t>
            </a:r>
          </a:p>
          <a:p>
            <a:pPr marL="0" indent="0">
              <a:defRPr lang="ru-ru" sz="3000" cap="none"/>
            </a:pPr>
            <a:r>
              <a:t>public void Clean()</a:t>
            </a:r>
          </a:p>
          <a:p>
            <a:pPr marL="0" indent="0">
              <a:defRPr lang="ru-ru" sz="3000" cap="none"/>
            </a:pPr>
            <a:r>
              <a:t>Методы подготовки и очистки должны быть единственными в тестирующем классе</a:t>
            </a:r>
          </a:p>
          <a:p>
            <a:pPr marL="0" indent="0">
              <a:defRPr lang="ru-ru" sz="3000" cap="none"/>
            </a:pPr>
            <a:r>
              <a:t>Эти методы могут рассматриваться как конструктор и деструктор тестов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Параметризующие атрибуты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B+R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25906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Наиболее известным атрибутом этой категории является атрибут TestCase(), позволяющий задать набор аргументов для тестируемого метода</a:t>
            </a:r>
          </a:p>
          <a:p>
            <a:pPr marL="0" indent="0">
              <a:defRPr lang="ru-ru" sz="3000" cap="none"/>
            </a:pPr>
            <a:r>
              <a:t>[TestCase(12, 3, 4)] [TestCase(12, 2, 6)]</a:t>
            </a:r>
          </a:p>
          <a:p>
            <a:pPr marL="0" indent="0">
              <a:defRPr lang="ru-ru" sz="3000" cap="none"/>
            </a:pPr>
            <a:r>
              <a:t>[TestCase(12, 4, 3)]</a:t>
            </a:r>
          </a:p>
          <a:p>
            <a:pPr marL="0" indent="0">
              <a:defRPr lang="ru-ru" sz="3000" cap="none"/>
            </a:pPr>
            <a:r>
              <a:t>public void DivideTest(int n, int d, int q) {</a:t>
            </a:r>
          </a:p>
          <a:p>
            <a:pPr marL="0" indent="0">
              <a:defRPr lang="ru-ru" sz="3000" cap="none"/>
            </a:pPr>
            <a:r>
              <a:t>Assert.AreEqual( q, n / d ); }</a:t>
            </a:r>
          </a:p>
          <a:p>
            <a:pPr marL="0" indent="0">
              <a:defRPr lang="ru-ru" sz="3000" cap="none"/>
            </a:pPr>
            <a:r>
              <a:t>Тест DivideTest() будет выполнен трижды с разными наборами параметров для тестируемого метода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NcDAADFRgAAuAsAABAAAAAmAAAACAAAAHxw////////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Преимущества автоматизации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6w8AAB8NAABpQwAAoCgAABAAAAAmAAAACAAAAH1w////////"/>
              </a:ext>
            </a:extLst>
          </p:cNvSpPr>
          <p:nvPr>
            <p:ph type="body" idx="1"/>
          </p:nvPr>
        </p:nvSpPr>
        <p:spPr>
          <a:xfrm>
            <a:off x="2587625" y="2132965"/>
            <a:ext cx="8370570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t>Экономия времени – программа-робот гораздо быстрее перебирает тестовые варианты, чем любой человек</a:t>
            </a:r>
          </a:p>
          <a:p>
            <a:pPr>
              <a:defRPr lang="ru-ru" sz="3000" cap="none"/>
            </a:pPr>
            <a:r>
              <a:t>Исключение человеческого фактора – вероятность совершения ошибки при выполнении человеком рутинных операций достаточно высока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A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Примеры unit-тестирования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cBIAAPEMAACbRAAAvSgAAAAAAAAmAAAACAAAAH1w////////"/>
              </a:ext>
            </a:extLst>
          </p:cNvSpPr>
          <p:nvPr>
            <p:ph type="body" idx="1"/>
          </p:nvPr>
        </p:nvSpPr>
        <p:spPr>
          <a:xfrm>
            <a:off x="2997200" y="2103755"/>
            <a:ext cx="8155305" cy="4518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buClrTx/>
              <a:buFont typeface="Wingdings" pitchFamily="2" charset="2"/>
              <a:buChar char=""/>
              <a:defRPr lang="ru-ru" sz="3000" u="sng" cap="none"/>
            </a:pPr>
            <a:r>
              <a:t>Тестируемый класс</a:t>
            </a:r>
          </a:p>
          <a:p>
            <a:pPr marL="0" indent="0" algn="l">
              <a:buClrTx/>
              <a:buFont typeface="Wingdings" pitchFamily="2" charset="2"/>
              <a:buChar char=""/>
              <a:defRPr lang="ru-ru" sz="3000" u="sng" cap="none"/>
            </a:pPr>
            <a:r>
              <a:t>Тестирующий класс</a:t>
            </a:r>
          </a:p>
          <a:p>
            <a:pPr marL="0" indent="0" algn="l">
              <a:buClrTx/>
              <a:buFont typeface="Wingdings" pitchFamily="2" charset="2"/>
              <a:buChar char=""/>
              <a:defRPr lang="ru-ru" sz="3000" u="sng" cap="none"/>
            </a:pPr>
            <a:r>
              <a:t>Инструкция и примеры по работе с утилитой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A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Неудачное завершение</a:t>
            </a:r>
          </a:p>
          <a:p>
            <a:pPr>
              <a:spcBef>
                <a:spcPts val="0"/>
              </a:spcBef>
              <a:defRPr lang="ru-ru" sz="4800" cap="none"/>
            </a:pP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B+RwAAMCoAAA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25906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OCgbZRMAAAAlAAAAEQAAAC8B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G8QAAB1CgAAG0YAAOM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71445" y="1699895"/>
            <a:ext cx="8724900" cy="4946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A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4800" cap="none"/>
            </a:pPr>
            <a:r>
              <a:t>Удачное завершение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YggAACcKAAB+RwAAMCoAABAAAAAmAAAACAAAAH1w////////"/>
              </a:ext>
            </a:extLst>
          </p:cNvSpPr>
          <p:nvPr>
            <p:ph type="body" idx="1"/>
          </p:nvPr>
        </p:nvSpPr>
        <p:spPr>
          <a:xfrm>
            <a:off x="1362710" y="1650365"/>
            <a:ext cx="10259060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OCgbZRMAAAAlAAAAEQAAAC8B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AAAAAAAAAAAAAAAAAAAAAAAAAABkAAAAZAAAAAAAAAAjAAAABAAAAGQAAAAXAAAAFAAAAAAAAAAAAAAA/38AAP9/AAAAAAAACQAAAAQAAAA4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IsNAACnCgAAUkEAANE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01545" y="1731645"/>
            <a:ext cx="8416925" cy="4903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Средства тестирования от Microsoft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sAALwNAABnRQAAxS0AABAAAAAmAAAACAAAAH1w////////"/>
              </a:ext>
            </a:extLst>
          </p:cNvSpPr>
          <p:nvPr>
            <p:ph type="body" idx="1"/>
          </p:nvPr>
        </p:nvSpPr>
        <p:spPr>
          <a:xfrm>
            <a:off x="1799590" y="2232660"/>
            <a:ext cx="9482455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Приложение Microsoft Test Manager (MTM), поставляемое вместе с Visual Studio, начиная с версии 2010</a:t>
            </a:r>
          </a:p>
          <a:p>
            <a:pPr marL="0" indent="0">
              <a:defRPr lang="ru-ru" sz="3000" cap="none"/>
            </a:pPr>
            <a:r>
              <a:t>Это приложение используется для работы над командными проектами и требует подключения к Team Foundation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B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Средства тестирования от Microsoft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A0AAIUQAABlRwAAjjAAAAAAAAAmAAAACAAAAH1w////////"/>
              </a:ext>
            </a:extLst>
          </p:cNvSpPr>
          <p:nvPr>
            <p:ph type="body" idx="1"/>
          </p:nvPr>
        </p:nvSpPr>
        <p:spPr>
          <a:xfrm>
            <a:off x="2123440" y="2685415"/>
            <a:ext cx="9482455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Утилита тестирования MSTest, выполняемая в режиме командной строки</a:t>
            </a:r>
          </a:p>
          <a:p>
            <a:pPr marL="0" indent="0">
              <a:defRPr lang="ru-ru" sz="3000" cap="none"/>
            </a:pPr>
            <a:r>
              <a:t>Исполняемый файл C:\Program Files\Microsoft Visual Studio 10.0\Common7\IDE\MSTest.exe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qQkAAJgBAADjSAAAeQkAAAAAAAAmAAAACAAAAH1w////////"/>
              </a:ext>
            </a:extLst>
          </p:cNvSpPr>
          <p:nvPr>
            <p:ph type="title"/>
          </p:nvPr>
        </p:nvSpPr>
        <p:spPr>
          <a:xfrm>
            <a:off x="1570355" y="259080"/>
            <a:ext cx="1027811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Средства тестирования от Microsoft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EgsAALwNAABnRQAAxS0AAAAAAAAmAAAACAAAAH1w////////"/>
              </a:ext>
            </a:extLst>
          </p:cNvSpPr>
          <p:nvPr>
            <p:ph type="body" idx="1"/>
          </p:nvPr>
        </p:nvSpPr>
        <p:spPr>
          <a:xfrm>
            <a:off x="1799590" y="2232660"/>
            <a:ext cx="9482455" cy="52076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defRPr lang="ru-ru" sz="3000" cap="none"/>
            </a:pPr>
            <a:r>
              <a:t>Средства тестирования, интегрированные в среду Visual Studio</a:t>
            </a:r>
          </a:p>
          <a:p>
            <a:pPr marL="0" indent="0">
              <a:defRPr lang="ru-ru" sz="3000" cap="none"/>
            </a:pPr>
            <a:r>
              <a:t>Вызываются из пункта меню Тест</a:t>
            </a:r>
          </a:p>
          <a:p>
            <a:pPr marL="0" indent="0">
              <a:defRPr lang="ru-ru" sz="3000" u="sng" cap="none"/>
            </a:pPr>
            <a:r>
              <a:t>Проект с примером модульного тестирования в инструментальной среде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pw4AAL8CAAB5RQAAoAoAABAAAAAmAAAACAAAAH1w////////"/>
              </a:ext>
            </a:extLst>
          </p:cNvSpPr>
          <p:nvPr>
            <p:ph type="title"/>
          </p:nvPr>
        </p:nvSpPr>
        <p:spPr>
          <a:xfrm>
            <a:off x="2381885" y="446405"/>
            <a:ext cx="891159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Преимущества автоматизации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cap="none"/>
            </a:pPr>
            <a:r>
              <a:rPr lang="ru-ru" u="sng"/>
              <a:t>Отсутствие необходимости в графическом пользовательском интерфейсе</a:t>
            </a:r>
            <a:r>
              <a:t> – на ранних этапах развития программного продукта интерфейс, как правило, еще не согласован; это существенно также при тестировании обмена данными по протоколам</a:t>
            </a:r>
          </a:p>
          <a:p>
            <a:pPr>
              <a:defRPr lang="ru-ru" sz="3000" cap="none"/>
            </a:pPr>
            <a:r>
              <a:rPr lang="ru-ru" u="sng"/>
              <a:t>Наличие инструментария фиксации ошибок и результатов</a:t>
            </a:r>
            <a:r>
              <a:t> – это позволяет моделировать различные ошибочные ситуации, строить любые отчеты и диаграммы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pw4AAL8CAAB5RQAAoAoAABAAAAAmAAAACAAAAH1w////////"/>
              </a:ext>
            </a:extLst>
          </p:cNvSpPr>
          <p:nvPr>
            <p:ph type="title"/>
          </p:nvPr>
        </p:nvSpPr>
        <p:spPr>
          <a:xfrm>
            <a:off x="2381885" y="446405"/>
            <a:ext cx="891159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Преимущества автоматизации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u="sng" cap="none"/>
            </a:pPr>
            <a:r>
              <a:t>Возможность эмулировать многопользовательскую работу</a:t>
            </a:r>
            <a:r>
              <a:rPr lang="ru-ru" u="none"/>
              <a:t> – если рабочей нормой считается одновременное обращение к приложению нескольких тысяч пользователей, то средства автоматизации являются единственным способом решить проблему нагрузочного тестирования</a:t>
            </a:r>
            <a:endParaRPr lang="ru-ru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pw4AAL8CAAB5RQAAoAoAABAAAAAmAAAACAAAAH1w////////"/>
              </a:ext>
            </a:extLst>
          </p:cNvSpPr>
          <p:nvPr>
            <p:ph type="title"/>
          </p:nvPr>
        </p:nvSpPr>
        <p:spPr>
          <a:xfrm>
            <a:off x="2381885" y="446405"/>
            <a:ext cx="891159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Недостатки автоматизации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u="sng" cap="none"/>
            </a:pPr>
            <a:r>
              <a:t>Временные затраты на создание, поддержку и тестирование (!) тестов </a:t>
            </a:r>
            <a:r>
              <a:rPr lang="ru-ru" u="none"/>
              <a:t>– автоматизированное тестирование всегда начинается с тестирования вручную, поскольку необходимо показать роботу, как, что и с чем он должен делать</a:t>
            </a:r>
          </a:p>
          <a:p>
            <a:pPr>
              <a:defRPr lang="ru-ru" sz="3000" u="sng" cap="none"/>
            </a:pPr>
            <a:r>
              <a:t>Неприменимость к некоторым объектам, оцениваемым субъективно – </a:t>
            </a:r>
            <a:r>
              <a:rPr lang="ru-ru" u="none"/>
              <a:t>с помощью автомата нельзя протестировать, например, эргономику интерфейса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pw4AAL8CAAB5RQAAoAoAABAAAAAmAAAACAAAAH1w////////"/>
              </a:ext>
            </a:extLst>
          </p:cNvSpPr>
          <p:nvPr>
            <p:ph type="title"/>
          </p:nvPr>
        </p:nvSpPr>
        <p:spPr>
          <a:xfrm>
            <a:off x="2381885" y="446405"/>
            <a:ext cx="891159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Недостатки 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LQcAAG0MAADmRgAA7icAABAAAAAmAAAACAAAAH1w////////"/>
              </a:ext>
            </a:extLst>
          </p:cNvSpPr>
          <p:nvPr>
            <p:ph type="body" idx="1"/>
          </p:nvPr>
        </p:nvSpPr>
        <p:spPr>
          <a:xfrm>
            <a:off x="1166495" y="2019935"/>
            <a:ext cx="10358755" cy="44710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u="sng" cap="none"/>
            </a:pPr>
            <a:r>
              <a:t>Необходимость программистских навыков у тестировщика</a:t>
            </a:r>
            <a:r>
              <a:rPr lang="ru-ru" u="none"/>
              <a:t> – настоящая профессиональная автоматизация тестирования невозможна без работы непосредственно с кодом тестового скрипта</a:t>
            </a:r>
          </a:p>
          <a:p>
            <a:pPr>
              <a:defRPr lang="ru-ru" sz="3000" u="sng" cap="none"/>
            </a:pPr>
            <a:r>
              <a:t>Чувствительность к среде, программному и аппаратному окружению тестируемого приложения </a:t>
            </a:r>
            <a:r>
              <a:rPr lang="ru-ru" u="none"/>
              <a:t>- один и тот же тест одной и той же версии повторно может проходить совершенно иначе, чем в первый раз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XQwAAJgBAAAvQwAAeQkAABAAAAAmAAAACAAAAH1w////////"/>
              </a:ext>
            </a:extLst>
          </p:cNvSpPr>
          <p:nvPr>
            <p:ph type="title"/>
          </p:nvPr>
        </p:nvSpPr>
        <p:spPr>
          <a:xfrm>
            <a:off x="2009775" y="259080"/>
            <a:ext cx="8911590" cy="128079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ru-ru" sz="4800" cap="none"/>
            </a:pPr>
            <a:r>
              <a:t>Типы тестирования 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OCgb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SAUAAMkIAADJSQAAMCoAAAAAAAAmAAAACAAAAH1w////////"/>
              </a:ext>
            </a:extLst>
          </p:cNvSpPr>
          <p:nvPr>
            <p:ph type="body" idx="1"/>
          </p:nvPr>
        </p:nvSpPr>
        <p:spPr>
          <a:xfrm>
            <a:off x="858520" y="1428115"/>
            <a:ext cx="11135995" cy="542988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 sz="3000" u="sng" cap="none"/>
            </a:pPr>
            <a:r>
              <a:t>Существуют три типа тестирования, которые можно автоматизировать:</a:t>
            </a:r>
          </a:p>
          <a:p>
            <a:pPr>
              <a:defRPr lang="ru-ru" sz="3000" u="sng" cap="none"/>
            </a:pPr>
            <a:r>
              <a:rPr lang="ru-ru" b="1" cap="none"/>
              <a:t>– функциональное</a:t>
            </a:r>
            <a:r>
              <a:rPr lang="ru-ru" u="none"/>
              <a:t> (в том числе модульное, или unit-тестирование),</a:t>
            </a:r>
          </a:p>
          <a:p>
            <a:pPr>
              <a:defRPr lang="ru-ru" sz="3000" u="sng" cap="none"/>
            </a:pPr>
            <a:r>
              <a:rPr lang="ru-ru" b="1" cap="none"/>
              <a:t>– регрессионное</a:t>
            </a:r>
            <a:r>
              <a:t> </a:t>
            </a:r>
            <a:r>
              <a:rPr lang="ru-ru" u="none"/>
              <a:t>(проверка работоспособности старого функционала и отсутствия ранее исправленных дефектов в новых версиях)</a:t>
            </a:r>
          </a:p>
          <a:p>
            <a:pPr>
              <a:defRPr lang="ru-ru" sz="3000" u="sng" cap="none"/>
            </a:pPr>
            <a:r>
              <a:rPr lang="ru-ru" b="1" cap="none"/>
              <a:t>– нагрузочное</a:t>
            </a:r>
            <a:r>
              <a:t> </a:t>
            </a:r>
            <a:r>
              <a:rPr lang="ru-ru" u="none"/>
              <a:t>(поведение приложения под рабочей и стрессовой нагрузкой, влияние работающего приложения на системное окружение).</a:t>
            </a:r>
          </a:p>
          <a:p>
            <a:pPr>
              <a:defRPr lang="ru-ru" sz="3000" u="sng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/>
  <dc:creator>user</dc:creator>
  <cp:keywords/>
  <dc:description/>
  <cp:lastModifiedBy>79137</cp:lastModifiedBy>
  <cp:revision>0</cp:revision>
  <dcterms:created xsi:type="dcterms:W3CDTF">2023-09-08T16:55:59Z</dcterms:created>
  <dcterms:modified xsi:type="dcterms:W3CDTF">2023-10-02T20:29:44Z</dcterms:modified>
</cp:coreProperties>
</file>