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  <p:sldMasterId id="2147483780" r:id="rId6"/>
  </p:sldMasterIdLst>
  <p:notesMasterIdLst>
    <p:notesMasterId r:id="rId7"/>
  </p:notesMasterIdLst>
  <p:sldIdLst>
    <p:sldId id="256" r:id="rId8"/>
    <p:sldId id="281" r:id="rId9"/>
    <p:sldId id="279" r:id="rId10"/>
    <p:sldId id="257" r:id="rId11"/>
    <p:sldId id="287" r:id="rId12"/>
    <p:sldId id="297" r:id="rId13"/>
    <p:sldId id="282" r:id="rId14"/>
    <p:sldId id="283" r:id="rId15"/>
    <p:sldId id="284" r:id="rId16"/>
    <p:sldId id="293" r:id="rId17"/>
    <p:sldId id="285" r:id="rId18"/>
    <p:sldId id="288" r:id="rId19"/>
    <p:sldId id="289" r:id="rId20"/>
    <p:sldId id="290" r:id="rId21"/>
    <p:sldId id="299" r:id="rId22"/>
    <p:sldId id="294" r:id="rId23"/>
    <p:sldId id="296" r:id="rId24"/>
    <p:sldId id="312" r:id="rId25"/>
    <p:sldId id="295" r:id="rId26"/>
    <p:sldId id="286" r:id="rId27"/>
    <p:sldId id="291" r:id="rId28"/>
    <p:sldId id="298" r:id="rId29"/>
    <p:sldId id="292" r:id="rId30"/>
    <p:sldId id="280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11" r:id="rId40"/>
    <p:sldId id="308" r:id="rId41"/>
    <p:sldId id="309" r:id="rId42"/>
    <p:sldId id="310" r:id="rId43"/>
    <p:sldId id="313" r:id="rId44"/>
    <p:sldId id="314" r:id="rId45"/>
    <p:sldId id="315" r:id="rId46"/>
    <p:sldId id="316" r:id="rId47"/>
  </p:sldIdLst>
  <p:sldSz cx="9144000" cy="6858000"/>
  <p:notesSz cx="6858000" cy="9144000"/>
  <p:defaultTextStyle>
    <a:lvl1pPr marL="0" marR="0" indent="0" algn="ctr" defTabSz="914400">
      <a:lnSpc>
        <a:spcPct val="100000"/>
      </a:lnSpc>
      <a:spcBef>
        <a:spcPts val="0"/>
      </a:spcBef>
      <a:spcAft>
        <a:spcPts val="0"/>
      </a:spcAft>
      <a:buNone/>
      <a:tabLst/>
      <a:defRPr sz="2400" b="0" i="0" u="none" strike="noStrike" kern="1" cap="none" spc="0" baseline="0">
        <a:solidFill>
          <a:schemeClr val="tx1"/>
        </a:solidFill>
        <a:effectLst/>
        <a:latin typeface="Arial" pitchFamily="2" charset="-52"/>
        <a:ea typeface="Arial" pitchFamily="2" charset="-52"/>
        <a:cs typeface="Arial" pitchFamily="2" charset="-52"/>
      </a:defRPr>
    </a:lvl1pPr>
    <a:lvl2pPr marL="457200" marR="0" indent="0" algn="ctr" defTabSz="914400">
      <a:lnSpc>
        <a:spcPct val="100000"/>
      </a:lnSpc>
      <a:spcBef>
        <a:spcPts val="0"/>
      </a:spcBef>
      <a:spcAft>
        <a:spcPts val="0"/>
      </a:spcAft>
      <a:buNone/>
      <a:tabLst/>
      <a:defRPr sz="2400" b="0" i="0" u="none" strike="noStrike" kern="1" cap="none" spc="0" baseline="0">
        <a:solidFill>
          <a:schemeClr val="tx1"/>
        </a:solidFill>
        <a:effectLst/>
        <a:latin typeface="Arial" pitchFamily="2" charset="-52"/>
        <a:ea typeface="Arial" pitchFamily="2" charset="-52"/>
        <a:cs typeface="Arial" pitchFamily="2" charset="-52"/>
      </a:defRPr>
    </a:lvl2pPr>
    <a:lvl3pPr marL="914400" marR="0" indent="0" algn="ctr" defTabSz="914400">
      <a:lnSpc>
        <a:spcPct val="100000"/>
      </a:lnSpc>
      <a:spcBef>
        <a:spcPts val="0"/>
      </a:spcBef>
      <a:spcAft>
        <a:spcPts val="0"/>
      </a:spcAft>
      <a:buNone/>
      <a:tabLst/>
      <a:defRPr sz="2400" b="0" i="0" u="none" strike="noStrike" kern="1" cap="none" spc="0" baseline="0">
        <a:solidFill>
          <a:schemeClr val="tx1"/>
        </a:solidFill>
        <a:effectLst/>
        <a:latin typeface="Arial" pitchFamily="2" charset="-52"/>
        <a:ea typeface="Arial" pitchFamily="2" charset="-52"/>
        <a:cs typeface="Arial" pitchFamily="2" charset="-52"/>
      </a:defRPr>
    </a:lvl3pPr>
    <a:lvl4pPr marL="1371600" marR="0" indent="0" algn="ctr" defTabSz="914400">
      <a:lnSpc>
        <a:spcPct val="100000"/>
      </a:lnSpc>
      <a:spcBef>
        <a:spcPts val="0"/>
      </a:spcBef>
      <a:spcAft>
        <a:spcPts val="0"/>
      </a:spcAft>
      <a:buNone/>
      <a:tabLst/>
      <a:defRPr sz="2400" b="0" i="0" u="none" strike="noStrike" kern="1" cap="none" spc="0" baseline="0">
        <a:solidFill>
          <a:schemeClr val="tx1"/>
        </a:solidFill>
        <a:effectLst/>
        <a:latin typeface="Arial" pitchFamily="2" charset="-52"/>
        <a:ea typeface="Arial" pitchFamily="2" charset="-52"/>
        <a:cs typeface="Arial" pitchFamily="2" charset="-52"/>
      </a:defRPr>
    </a:lvl4pPr>
    <a:lvl5pPr marL="1828800" marR="0" indent="0" algn="ctr" defTabSz="914400">
      <a:lnSpc>
        <a:spcPct val="100000"/>
      </a:lnSpc>
      <a:spcBef>
        <a:spcPts val="0"/>
      </a:spcBef>
      <a:spcAft>
        <a:spcPts val="0"/>
      </a:spcAft>
      <a:buNone/>
      <a:tabLst/>
      <a:defRPr sz="2400" b="0" i="0" u="none" strike="noStrike" kern="1" cap="none" spc="0" baseline="0">
        <a:solidFill>
          <a:schemeClr val="tx1"/>
        </a:solidFill>
        <a:effectLst/>
        <a:latin typeface="Arial" pitchFamily="2" charset="-52"/>
        <a:ea typeface="Arial" pitchFamily="2" charset="-52"/>
        <a:cs typeface="Arial" pitchFamily="2" charset="-52"/>
      </a:defRPr>
    </a:lvl5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700537579" val="1068" revOS="4"/>
      <pr:smFileRevision xmlns:pr="smNativeData" xmlns="smNativeData" dt="1700537579" val="0"/>
      <pr:guideOptions xmlns:pr="smNativeData" xmlns="smNativeData" dt="1700537579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howGuides="1">
      <p:cViewPr varScale="1">
        <p:scale>
          <a:sx n="72" d="100"/>
          <a:sy n="72" d="100"/>
        </p:scale>
        <p:origin x="1692" y="216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7" d="100"/>
        <a:sy n="17" d="100"/>
      </p:scale>
      <p:origin x="0" y="0"/>
    </p:cViewPr>
  </p:sorterViewPr>
  <p:notesViewPr>
    <p:cSldViewPr showGuides="1">
      <p:cViewPr>
        <p:scale>
          <a:sx n="72" d="100"/>
          <a:sy n="72" d="100"/>
        </p:scale>
        <p:origin x="1692" y="216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/Relationships>
</file>

<file path=ppt/notesMasters/_rels/notes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SFNA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AAAAAAAAABIEgAA0AIAABAAAAAmAAAACAAAAP//////////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algn="l">
              <a:spcBef>
                <a:spcPts val="0"/>
              </a:spcBef>
              <a:defRPr sz="1200" cap="none"/>
            </a:pPr>
          </a:p>
        </p:txBody>
      </p:sp>
      <p:sp>
        <p:nvSpPr>
          <p:cNvPr id="3" name="Rectangle 3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VpbX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AAAAAAuKgAA0AIAABAAAAAmAAAACAAAAP//////////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algn="r">
              <a:spcBef>
                <a:spcPts val="0"/>
              </a:spcBef>
              <a:defRPr sz="1200" cap="none"/>
            </a:pPr>
          </a:p>
        </p:txBody>
      </p:sp>
      <p:sp>
        <p:nvSpPr>
          <p:cNvPr id="4" name="Rectangle 4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CAcAADgEAAAoIwAAUBkAABAAAAAmAAAACAAAAP//////////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</p:sp>
      <p:sp>
        <p:nvSpPr>
          <p:cNvPr id="5" name="Rectangle 5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x1NA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P//////////"/>
              </a:ext>
            </a:extLst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Rectangle 6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VpbX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AAAAG41AABIEgAAPjgAABAAAAAmAAAACAAAAP//////////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 algn="l">
              <a:spcBef>
                <a:spcPts val="0"/>
              </a:spcBef>
              <a:defRPr sz="1200" cap="none"/>
            </a:pPr>
          </a:p>
        </p:txBody>
      </p:sp>
      <p:sp>
        <p:nvSpPr>
          <p:cNvPr id="7" name="Rectangle 7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PjgAABAAAAAmAAAACAAAAP//////////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 algn="r">
              <a:spcBef>
                <a:spcPts val="0"/>
              </a:spcBef>
            </a:pPr>
            <a:fld id="{24B316C3-8DC9-E6E0-870B-7BB55845712E}" type="slidenum">
              <a:rPr sz="1200" cap="none"/>
              <a:t/>
            </a:fld>
            <a:endParaRPr sz="1200" cap="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Arial" pitchFamily="2" charset="-52"/>
        <a:ea typeface="Arial" pitchFamily="2" charset="-52"/>
        <a:cs typeface="Arial" pitchFamily="2" charset="-52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Arial" pitchFamily="2" charset="-52"/>
        <a:ea typeface="Arial" pitchFamily="2" charset="-52"/>
        <a:cs typeface="Arial" pitchFamily="2" charset="-52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Arial" pitchFamily="2" charset="-52"/>
        <a:ea typeface="Arial" pitchFamily="2" charset="-52"/>
        <a:cs typeface="Arial" pitchFamily="2" charset="-52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Arial" pitchFamily="2" charset="-52"/>
        <a:ea typeface="Arial" pitchFamily="2" charset="-52"/>
        <a:cs typeface="Arial" pitchFamily="2" charset="-52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Arial" pitchFamily="2" charset="-52"/>
        <a:ea typeface="Arial" pitchFamily="2" charset="-52"/>
        <a:cs typeface="Arial" pitchFamily="2" charset="-52"/>
      </a:defRPr>
    </a:lvl5pPr>
  </p:notesStyle>
</p:notesMaster>
</file>

<file path=ppt/notesSlides/_rels/notesSlide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 txBox="1">
            <a:extLst>
              <a:ext uri="smNativeData">
                <pr:smNativeData xmlns:pr="smNativeData" xmlns="smNativeData" val="SMDATA_15_6yRcZRMAAAAlAAAAEgAAAA0AAAAAkAAAAEgAAACQAAAASAAAAAAAAAAC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BANgE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PjgAABAAAAAmAAAACAAAAP//////////"/>
              </a:ext>
            </a:extLst>
          </p:cNvSpPr>
          <p:nvPr/>
        </p:nvSpPr>
        <p:spPr>
          <a:xfrm>
            <a:off x="3884930" y="868553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b"/>
          <a:lstStyle/>
          <a:p>
            <a:pPr algn="r">
              <a:spcBef>
                <a:spcPts val="0"/>
              </a:spcBef>
            </a:pPr>
            <a:fld id="{24B30458-16C9-E6F2-870B-E0A74A4571B5}" type="slidenum">
              <a:rPr sz="1200" cap="none"/>
              <a:t/>
            </a:fld>
            <a:endParaRPr sz="1200" cap="none"/>
          </a:p>
        </p:txBody>
      </p:sp>
      <p:sp>
        <p:nvSpPr>
          <p:cNvPr id="3" name="Rectangle 2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B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BAAAAAAAAAAAAAAAPAAAAAQAAACMAAAAjAAAAIwAAAB4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P/J/7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CAcAADgEAAAoIwAAUBkAABAAAAAmAAAACAAAAP//////////"/>
              </a:ext>
            </a:extLst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</p:sp>
      <p:sp>
        <p:nvSpPr>
          <p:cNvPr id="4" name="Rectangle 3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C4bUY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P//////////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 txBox="1">
            <a:extLst>
              <a:ext uri="smNativeData">
                <pr:smNativeData xmlns:pr="smNativeData" xmlns="smNativeData" val="SMDATA_15_6yRcZRMAAAAlAAAAEgAAAA0AAAAAkAAAAEgAAACQAAAASAAAAAAAAAAC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PjgAABAAAAAmAAAACAAAAP//////////"/>
              </a:ext>
            </a:extLst>
          </p:cNvSpPr>
          <p:nvPr/>
        </p:nvSpPr>
        <p:spPr>
          <a:xfrm>
            <a:off x="3884930" y="868553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b"/>
          <a:lstStyle/>
          <a:p>
            <a:pPr algn="r">
              <a:spcBef>
                <a:spcPts val="0"/>
              </a:spcBef>
            </a:pPr>
            <a:fld id="{24B36FB1-FFC9-E699-870B-09CC2145715C}" type="slidenum">
              <a:rPr sz="1200" cap="none"/>
              <a:t/>
            </a:fld>
            <a:endParaRPr sz="1200" cap="none"/>
          </a:p>
        </p:txBody>
      </p:sp>
      <p:sp>
        <p:nvSpPr>
          <p:cNvPr id="3" name="Rectangle 2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B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BAAAAAAAAAAAAAAAPAAAAAQAAACMAAAAjAAAAIwAAAB4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GbKo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CAcAADgEAAAoIwAAUBkAABAAAAAmAAAACAAAAP//////////"/>
              </a:ext>
            </a:extLst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</p:sp>
      <p:sp>
        <p:nvSpPr>
          <p:cNvPr id="4" name="Rectangle 3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GbKo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P//////////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 txBox="1">
            <a:extLst>
              <a:ext uri="smNativeData">
                <pr:smNativeData xmlns:pr="smNativeData" xmlns="smNativeData" val="SMDATA_15_6yRcZRMAAAAlAAAAEgAAAA0AAAAAkAAAAEgAAACQAAAASAAAAAAAAAAC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GbKo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PjgAABAAAAAmAAAACAAAAP//////////"/>
              </a:ext>
            </a:extLst>
          </p:cNvSpPr>
          <p:nvPr/>
        </p:nvSpPr>
        <p:spPr>
          <a:xfrm>
            <a:off x="3884930" y="868553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b"/>
          <a:lstStyle/>
          <a:p>
            <a:pPr algn="r">
              <a:spcBef>
                <a:spcPts val="0"/>
              </a:spcBef>
            </a:pPr>
            <a:fld id="{24B3744B-05C9-E682-870B-F3D73A4571A6}" type="slidenum">
              <a:rPr sz="1200" cap="none"/>
              <a:t/>
            </a:fld>
            <a:endParaRPr sz="1200" cap="none"/>
          </a:p>
        </p:txBody>
      </p:sp>
      <p:sp>
        <p:nvSpPr>
          <p:cNvPr id="3" name="Rectangle 2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B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BAAAAAAAAAAAAAAAPAAAAAQAAACMAAAAjAAAAIwAAAB4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GbKo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CAcAADgEAAAoIwAAUBkAABAAAAAmAAAACAAAAP//////////"/>
              </a:ext>
            </a:extLst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</p:sp>
      <p:sp>
        <p:nvSpPr>
          <p:cNvPr id="4" name="Rectangle 3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GbKo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P//////////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ChangeArrowheads="1"/>
            <a:extLst>
              <a:ext uri="smNativeData">
                <pr:smNativeData xmlns:pr="smNativeData" xmlns="smNativeData" val="SMDATA_15_6yRcZRMAAAAlAAAAZAAAAC0AAAAAkAAAAEgAAACQAAAASAAAAAAAAAAB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BAAAAAAAAAAAAAAAPAAAAAQAAACMAAAAjAAAAIwAAAB4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GbKo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CAcAADgEAAAoIwAAUBkAABAAAAAmAAAACAAAAP//////////"/>
              </a:ext>
            </a:extLst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</p:sp>
      <p:sp>
        <p:nvSpPr>
          <p:cNvPr id="3" name="Заметки 2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GbKo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P//////////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</a:p>
        </p:txBody>
      </p:sp>
      <p:sp>
        <p:nvSpPr>
          <p:cNvPr id="4" name="Номер слайда 3"/>
          <p:cNvSpPr txBox="1">
            <a:extLst>
              <a:ext uri="smNativeData">
                <pr:smNativeData xmlns:pr="smNativeData" xmlns="smNativeData" val="SMDATA_15_6yRcZRMAAAAlAAAAEgAAAA0AAAAAkAAAAEgAAACQAAAASAAAAAAAAAAC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PjgAABAAAAAmAAAACAAAAP//////////"/>
              </a:ext>
            </a:extLst>
          </p:cNvSpPr>
          <p:nvPr/>
        </p:nvSpPr>
        <p:spPr>
          <a:xfrm>
            <a:off x="3884930" y="868553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b"/>
          <a:lstStyle/>
          <a:p>
            <a:pPr algn="r">
              <a:spcBef>
                <a:spcPts val="0"/>
              </a:spcBef>
            </a:pPr>
            <a:fld id="{24B36EAB-E5C9-E698-870B-13CD20457146}" type="slidenum">
              <a:rPr sz="1200" cap="none"/>
              <a:t/>
            </a:fld>
            <a:endParaRPr sz="1200" cap="none"/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ChangeArrowheads="1"/>
            <a:extLst>
              <a:ext uri="smNativeData">
                <pr:smNativeData xmlns:pr="smNativeData" xmlns="smNativeData" val="SMDATA_15_6yRcZRMAAAAlAAAAZAAAAC0AAAAAkAAAAEgAAACQAAAASAAAAAAAAAAB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BAAAAAAAAAAAAAAAPAAAAAQAAACMAAAAjAAAAIwAAAB4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GbKo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CAcAADgEAAAoIwAAUBkAABAAAAAmAAAACAAAAP//////////"/>
              </a:ext>
            </a:extLst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</p:sp>
      <p:sp>
        <p:nvSpPr>
          <p:cNvPr id="3" name="Заметки 2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P//////////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</a:p>
        </p:txBody>
      </p:sp>
      <p:sp>
        <p:nvSpPr>
          <p:cNvPr id="4" name="Номер слайда 3"/>
          <p:cNvSpPr txBox="1">
            <a:extLst>
              <a:ext uri="smNativeData">
                <pr:smNativeData xmlns:pr="smNativeData" xmlns="smNativeData" val="SMDATA_15_6yRcZRMAAAAlAAAAEgAAAA0AAAAAkAAAAEgAAACQAAAASAAAAAAAAAAC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PjgAABAAAAAmAAAACAAAAP//////////"/>
              </a:ext>
            </a:extLst>
          </p:cNvSpPr>
          <p:nvPr/>
        </p:nvSpPr>
        <p:spPr>
          <a:xfrm>
            <a:off x="3884930" y="868553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b"/>
          <a:lstStyle/>
          <a:p>
            <a:pPr algn="r">
              <a:spcBef>
                <a:spcPts val="0"/>
              </a:spcBef>
            </a:pPr>
            <a:fld id="{24B3731F-51C9-E685-870B-A7D03D4571F2}" type="slidenum">
              <a:rPr sz="1200" cap="none"/>
              <a:t/>
            </a:fld>
            <a:endParaRPr sz="1200" cap="none"/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ChangeArrowheads="1"/>
            <a:extLst>
              <a:ext uri="smNativeData">
                <pr:smNativeData xmlns:pr="smNativeData" xmlns="smNativeData" val="SMDATA_15_6yRcZRMAAAAlAAAAZAAAAC0AAAAAkAAAAEgAAACQAAAASAAAAAAAAAAB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BAAAAAAAAAAAAAAAPAAAAAQAAACMAAAAjAAAAIwAAAB4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Cq8n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CAcAADgEAAAoIwAAUBkAABAAAAAmAAAACAAAAP//////////"/>
              </a:ext>
            </a:extLst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</p:sp>
      <p:sp>
        <p:nvSpPr>
          <p:cNvPr id="3" name="Заметки 2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P//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P//////////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</a:p>
        </p:txBody>
      </p:sp>
      <p:sp>
        <p:nvSpPr>
          <p:cNvPr id="4" name="Номер слайда 3"/>
          <p:cNvSpPr txBox="1">
            <a:extLst>
              <a:ext uri="smNativeData">
                <pr:smNativeData xmlns:pr="smNativeData" xmlns="smNativeData" val="SMDATA_15_6yRcZRMAAAAlAAAAEgAAAA0AAAAAkAAAAEgAAACQAAAASAAAAAAAAAAC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P//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PjgAABAAAAAmAAAACAAAAP//////////"/>
              </a:ext>
            </a:extLst>
          </p:cNvSpPr>
          <p:nvPr/>
        </p:nvSpPr>
        <p:spPr>
          <a:xfrm>
            <a:off x="3884930" y="868553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b"/>
          <a:lstStyle/>
          <a:p>
            <a:pPr algn="r">
              <a:spcBef>
                <a:spcPts val="0"/>
              </a:spcBef>
            </a:pPr>
            <a:fld id="{24B37F78-36C9-E689-870B-C0DC31457195}" type="slidenum">
              <a:rPr sz="1200" cap="none"/>
              <a:t/>
            </a:fld>
            <a:endParaRPr sz="1200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xmlns="smNativeData" val="SMDATA_15_6yRcZRMAAAAlAAAAZAAAAA8AAAAAkAAAAEgAAACQAAAASAAAAAAAAAAB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oNAAAINAAAJhYAABAAAAAmAAAACAAAAH1w////////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t>Click to edit Master title style</a:t>
            </a:r>
          </a:p>
        </p:txBody>
      </p:sp>
      <p:sp>
        <p:nvSpPr>
          <p:cNvPr id="3" name="ПодзаголовокСлайда1"/>
          <p:cNvSpPr>
            <a:spLocks noGrp="1" noChangeArrowheads="1"/>
            <a:extLst>
              <a:ext uri="smNativeData">
                <pr:smNativeData xmlns:pr="smNativeData" xmlns="smNativeData" val="SMDATA_15_6yRcZRMAAAAlAAAAZAAAAA8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GVpbX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AgAAOgXAADQLwAAsCIAABAAAAAmAAAACAAAAH1w////////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B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JwYAAMADAAAnMwAAK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AAAAAAQ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JwYAAHAIAAAnMwAAsCIAABAAAAAmAAAACAAAAAIAAAAAAAAA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CAAAAAQ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CgAALABAABwNQAAsCUAABAAAAAmAAAACAAAAIMAAAAAAAAA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AAAAAAQ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ABAADYJwAAsCUAABAAAAAmAAAACAAAAAMAAAAAAAAA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xmlns="smNativeData" val="SMDATA_15_6yRcZRMAAAAlAAAAZAAAAA8AAAAAkAAAAEgAAACQAAAASAAAAAAAAAAB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AgRxl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oNAAAINAAAJhYAABAAAAAmAAAACAAAAH1w////////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t>Click to edit Master title style</a:t>
            </a:r>
          </a:p>
        </p:txBody>
      </p:sp>
      <p:sp>
        <p:nvSpPr>
          <p:cNvPr id="3" name="ПодзаголовокСлайда1"/>
          <p:cNvSpPr>
            <a:spLocks noGrp="1" noChangeArrowheads="1"/>
            <a:extLst>
              <a:ext uri="smNativeData">
                <pr:smNativeData xmlns:pr="smNativeData" xmlns="smNativeData" val="SMDATA_15_6yRcZRMAAAAlAAAAZAAAAA8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HANDc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AgAAOgXAADQLwAAsCIAABAAAAAmAAAACAAAAH1w////////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Заголовок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B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JwYAAMADAAAnMwAAK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JwYAAHAIAAAnMwAAsCI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gQAABwbAABCNAAAfSMAABAAAAAmAAAACAAAAIEAAAAAAAAA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C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gQAAOERAABCNAAAHBsAABAAAAAmAAAACAAAAIEAAAAAAAAA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Заголовок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B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JwYAAMADAAAnMwAAK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CoGwAAsCUAABAAAAAmAAAACAAAAAEAAAAAAAAA"/>
              </a:ext>
            </a:extLst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ТекстСлайда2"/>
          <p:cNvSpPr>
            <a:spLocks noGrp="1" noChangeArrowheads="1"/>
            <a:extLst>
              <a:ext uri="smNativeData">
                <pr:smNativeData xmlns:pr="smNativeData" xmlns="smNativeData" val="SMDATA_15_6yRcZRMAAAAlAAAAZAAAAA8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BwAANgJAABwNQAAsCUAAAAAAAAmAAAACAAAAAEAAAAAAAAA"/>
              </a:ext>
            </a:extLst>
          </p:cNvSpPr>
          <p:nvPr>
            <p:ph sz="half" idx="2"/>
          </p:nvPr>
        </p:nvSpPr>
        <p:spPr>
          <a:xfrm>
            <a:off x="4648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B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JwYAAMADAAAnMwAAK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C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HEJAACqGwAAYQ0AABAAAAAmAAAACAAAAIEAAAAAAAAA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ТекстСлайда2"/>
          <p:cNvSpPr>
            <a:spLocks noGrp="1" noChangeArrowheads="1"/>
            <a:extLst>
              <a:ext uri="smNativeData">
                <pr:smNativeData xmlns:pr="smNativeData" xmlns="smNativeData" val="SMDATA_15_6yRcZRMAAAAlAAAAZAAAAA8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GENAACqGwAAsCUAAAAAAAAmAAAACAAAAAEAAAAAAAAA"/>
              </a:ext>
            </a:extLst>
          </p:cNvSpPr>
          <p:nvPr>
            <p:ph sz="half" idx="2"/>
          </p:nvPr>
        </p:nvSpPr>
        <p:spPr>
          <a:xfrm>
            <a:off x="45720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ТекстСлайда4"/>
          <p:cNvSpPr>
            <a:spLocks noGrp="1" noChangeArrowheads="1"/>
            <a:extLst>
              <a:ext uri="smNativeData">
                <pr:smNativeData xmlns:pr="smNativeData" xmlns="smNativeData" val="SMDATA_15_6yRcZRMAAAAlAAAAZAAAAA8AAAAAkAAAAEgAAACQAAAASAAAAAAAAAAC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hwAAHEJAABwNQAAYQ0AAAAAAAAmAAAACAAAAIEAAAAAAAAA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6" name="ТекстСлайда3"/>
          <p:cNvSpPr>
            <a:spLocks noGrp="1" noChangeArrowheads="1"/>
            <a:extLst>
              <a:ext uri="smNativeData">
                <pr:smNativeData xmlns:pr="smNativeData" xmlns="smNativeData" val="SMDATA_15_6yRcZRMAAAAlAAAAZAAAAA8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hwAAGENAABwNQAAsCUAAAAAAAAmAAAACAAAAAEAAAAAAAAA"/>
              </a:ext>
            </a:extLst>
          </p:cNvSpPr>
          <p:nvPr>
            <p:ph sz="half" idx="4"/>
          </p:nvPr>
        </p:nvSpPr>
        <p:spPr>
          <a:xfrm>
            <a:off x="464693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B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JwYAAMADAAAnMwAAK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C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K4BAABSFQAA1AgAABAAAAAmAAAACAAAAIEAAAAAAAAA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/hUAAK4BAABwNQAAsCUAABAAAAAmAAAACAAAAAEAAAAAAAAA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ТекстСлайда2"/>
          <p:cNvSpPr>
            <a:spLocks noGrp="1" noChangeArrowheads="1"/>
            <a:extLst>
              <a:ext uri="smNativeData">
                <pr:smNativeData xmlns:pr="smNativeData" xmlns="smNativeData" val="SMDATA_15_6yRcZRMAAAAlAAAAZAAAAA8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QIAABSFQAAsCUAAAAAAAAmAAAACAAAAAEAAAAAAAAA"/>
              </a:ext>
            </a:extLst>
          </p:cNvSpPr>
          <p:nvPr>
            <p:ph sz="half" idx="2"/>
          </p:nvPr>
        </p:nvSpPr>
        <p:spPr>
          <a:xfrm>
            <a:off x="457200" y="1435100"/>
            <a:ext cx="3008630" cy="46913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Заголовок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B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JwYAAMADAAAnMwAAK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JwYAAHAIAAAnMwAAsCI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C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ID2N6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gsAAIgdAADGLAAABCEAABAAAAAmAAAACAAAAIEAAAAAAAAA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LCqUs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gsAAMYDAADGLAAAFh0AABAAAAAmAAAACAAAAAEAAAAAAAAA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4" name="ТекстСлайда2"/>
          <p:cNvSpPr>
            <a:spLocks noGrp="1" noChangeArrowheads="1"/>
            <a:extLst>
              <a:ext uri="smNativeData">
                <pr:smNativeData xmlns:pr="smNativeData" xmlns="smNativeData" val="SMDATA_15_6yRcZRMAAAAlAAAAZAAAAA8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GHSOr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gsAAAQhAADGLAAA+CUAAAAAAAAmAAAACAAAAAEAAAAAAAAA"/>
              </a:ext>
            </a:extLst>
          </p:cNvSpPr>
          <p:nvPr>
            <p:ph sz="half" idx="2"/>
          </p:nvPr>
        </p:nvSpPr>
        <p:spPr>
          <a:xfrm>
            <a:off x="1791970" y="5367020"/>
            <a:ext cx="5486400" cy="8051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B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Ien9x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JwYAAMADAAAnMwAAK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AAAAAAQ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MkqSd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JwYAAHAIAAAnMwAAsCIAABAAAAAmAAAACAAAAAIAAAAAAAAA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CAAAAAQ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GSjdp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CgAALABAABwNQAAsCUAABAAAAAmAAAACAAAAIMAAAAAAAAA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AAAAAAQ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Lincb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ABAADYJwAAsCUAABAAAAAmAAAACAAAAAMAAAAAAAAA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gQAABwbAABCNAAAfSMAABAAAAAmAAAACAAAAIEAAAAAAAAA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C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gQAAOERAABCNAAAHBsAABAAAAAmAAAACAAAAIEAAAAAAAAA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Заголовок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B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JwYAAMADAAAnMwAAK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CoGwAAsCUAABAAAAAmAAAACAAAAAEAAAAAAAAA"/>
              </a:ext>
            </a:extLst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ТекстСлайда2"/>
          <p:cNvSpPr>
            <a:spLocks noGrp="1" noChangeArrowheads="1"/>
            <a:extLst>
              <a:ext uri="smNativeData">
                <pr:smNativeData xmlns:pr="smNativeData" xmlns="smNativeData" val="SMDATA_15_6yRcZRMAAAAlAAAAZAAAAA8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BwAANgJAABwNQAAsCUAAAAAAAAmAAAACAAAAAEAAAAAAAAA"/>
              </a:ext>
            </a:extLst>
          </p:cNvSpPr>
          <p:nvPr>
            <p:ph sz="half" idx="2"/>
          </p:nvPr>
        </p:nvSpPr>
        <p:spPr>
          <a:xfrm>
            <a:off x="4648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B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PiuWw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JwYAAMADAAAnMwAAK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C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Pj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HEJAACqGwAAYQ0AABAAAAAmAAAACAAAAIEAAAAAAAAA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ТекстСлайда2"/>
          <p:cNvSpPr>
            <a:spLocks noGrp="1" noChangeArrowheads="1"/>
            <a:extLst>
              <a:ext uri="smNativeData">
                <pr:smNativeData xmlns:pr="smNativeData" xmlns="smNativeData" val="SMDATA_15_6yRcZRMAAAAlAAAAZAAAAA8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MCjWw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GENAACqGwAAsCUAAAAAAAAmAAAACAAAAAEAAAAAAAAA"/>
              </a:ext>
            </a:extLst>
          </p:cNvSpPr>
          <p:nvPr>
            <p:ph sz="half" idx="2"/>
          </p:nvPr>
        </p:nvSpPr>
        <p:spPr>
          <a:xfrm>
            <a:off x="45720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ТекстСлайда4"/>
          <p:cNvSpPr>
            <a:spLocks noGrp="1" noChangeArrowheads="1"/>
            <a:extLst>
              <a:ext uri="smNativeData">
                <pr:smNativeData xmlns:pr="smNativeData" xmlns="smNativeData" val="SMDATA_15_6yRcZRMAAAAlAAAAZAAAAA8AAAAAkAAAAEgAAACQAAAASAAAAAAAAAAC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hwAAHEJAABwNQAAYQ0AAAAAAAAmAAAACAAAAIEAAAAAAAAA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6" name="ТекстСлайда3"/>
          <p:cNvSpPr>
            <a:spLocks noGrp="1" noChangeArrowheads="1"/>
            <a:extLst>
              <a:ext uri="smNativeData">
                <pr:smNativeData xmlns:pr="smNativeData" xmlns="smNativeData" val="SMDATA_15_6yRcZRMAAAAlAAAAZAAAAA8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hwAAGENAABwNQAAsCUAAAAAAAAmAAAACAAAAAEAAAAAAAAA"/>
              </a:ext>
            </a:extLst>
          </p:cNvSpPr>
          <p:nvPr>
            <p:ph sz="half" idx="4"/>
          </p:nvPr>
        </p:nvSpPr>
        <p:spPr>
          <a:xfrm>
            <a:off x="464693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B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JwYAAMADAAAnMwAAK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C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K4BAABSFQAA1AgAABAAAAAmAAAACAAAAIEAAAAAAAAA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/hUAAK4BAABwNQAAsCUAABAAAAAmAAAACAAAAAEAAAAAAAAA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ТекстСлайда2"/>
          <p:cNvSpPr>
            <a:spLocks noGrp="1" noChangeArrowheads="1"/>
            <a:extLst>
              <a:ext uri="smNativeData">
                <pr:smNativeData xmlns:pr="smNativeData" xmlns="smNativeData" val="SMDATA_15_6yRcZRMAAAAlAAAAZAAAAA8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QIAABSFQAAsCUAAAAAAAAmAAAACAAAAAEAAAAAAAAA"/>
              </a:ext>
            </a:extLst>
          </p:cNvSpPr>
          <p:nvPr>
            <p:ph sz="half" idx="2"/>
          </p:nvPr>
        </p:nvSpPr>
        <p:spPr>
          <a:xfrm>
            <a:off x="457200" y="1435100"/>
            <a:ext cx="3008630" cy="46913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C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gsAAIgdAADGLAAABCEAABAAAAAmAAAACAAAAIEAAAAAAAAA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gsAAMYDAADGLAAAFh0AABAAAAAmAAAACAAAAAEAAAAAAAAA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4" name="ТекстСлайда2"/>
          <p:cNvSpPr>
            <a:spLocks noGrp="1" noChangeArrowheads="1"/>
            <a:extLst>
              <a:ext uri="smNativeData">
                <pr:smNativeData xmlns:pr="smNativeData" xmlns="smNativeData" val="SMDATA_15_6yRcZRMAAAAlAAAAZAAAAA8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gsAAAQhAADGLAAA+CUAAAAAAAAmAAAACAAAAAEAAAAAAAAA"/>
              </a:ext>
            </a:extLst>
          </p:cNvSpPr>
          <p:nvPr>
            <p:ph sz="half" idx="2"/>
          </p:nvPr>
        </p:nvSpPr>
        <p:spPr>
          <a:xfrm>
            <a:off x="1791970" y="5367020"/>
            <a:ext cx="5486400" cy="8051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1.xml"/></Relationships>
</file>

<file path=ppt/slideMasters/_rels/slideMaster2.xml.rels><?xml version="1.0" encoding="UTF-8" standalone="yes" 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theme" Target="../theme/theme3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powerpoint-template">
    <p:bg>
      <p:bgPr>
        <a:blipFill>
          <a:blip r:embed="rId1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B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GVpbX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JwYAAMADAAAnMwAAKAgAABAAAAAmAAAACAAAAP//////////"/>
              </a:ext>
            </a:extLst>
          </p:cNvSpPr>
          <p:nvPr>
            <p:ph type="title"/>
          </p:nvPr>
        </p:nvSpPr>
        <p:spPr>
          <a:xfrm>
            <a:off x="1000125" y="609600"/>
            <a:ext cx="7315200" cy="71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JwYAAHAIAAAnMwAAsCIAABAAAAAmAAAACAAAAP//////////"/>
              </a:ext>
            </a:extLst>
          </p:cNvSpPr>
          <p:nvPr>
            <p:ph type="body" idx="1"/>
          </p:nvPr>
        </p:nvSpPr>
        <p:spPr>
          <a:xfrm>
            <a:off x="1000125" y="1371600"/>
            <a:ext cx="7315200" cy="426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</p:sldLayoutIdLst>
  <p:hf sldNum="0" hdr="0" ftr="0" dt="0"/>
  <p:txStyles>
    <p:title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1"/>
          </a:solidFill>
          <a:effectLst/>
          <a:latin typeface="Microsoft Sans Serif" pitchFamily="2" charset="-52"/>
          <a:ea typeface="Microsoft Sans Serif" pitchFamily="2" charset="-52"/>
          <a:cs typeface="Microsoft Sans Serif" pitchFamily="2" charset="-52"/>
        </a:defRPr>
      </a:lvl1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Tx/>
        <a:buFontTx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Microsoft Sans Serif" pitchFamily="2" charset="-52"/>
          <a:ea typeface="Microsoft Sans Serif" pitchFamily="2" charset="-52"/>
          <a:cs typeface="Microsoft Sans Serif" pitchFamily="2" charset="-52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Tx/>
        <a:buFontTx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Microsoft Sans Serif" pitchFamily="2" charset="-52"/>
          <a:ea typeface="Microsoft Sans Serif" pitchFamily="2" charset="-52"/>
          <a:cs typeface="Microsoft Sans Serif" pitchFamily="2" charset="-52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Tx/>
        <a:buFontTx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Microsoft Sans Serif" pitchFamily="2" charset="-52"/>
          <a:ea typeface="Microsoft Sans Serif" pitchFamily="2" charset="-52"/>
          <a:cs typeface="Microsoft Sans Serif" pitchFamily="2" charset="-52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Tx/>
        <a:buFontTx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Microsoft Sans Serif" pitchFamily="2" charset="-52"/>
          <a:ea typeface="Microsoft Sans Serif" pitchFamily="2" charset="-52"/>
          <a:cs typeface="Microsoft Sans Serif" pitchFamily="2" charset="-52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Tx/>
        <a:buFontTx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Microsoft Sans Serif" pitchFamily="2" charset="-52"/>
          <a:ea typeface="Microsoft Sans Serif" pitchFamily="2" charset="-52"/>
          <a:cs typeface="Microsoft Sans Serif" pitchFamily="2" charset="-52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Microsoft Sans Serif" pitchFamily="2" charset="-52"/>
          <a:ea typeface="Microsoft Sans Serif" pitchFamily="2" charset="-52"/>
          <a:cs typeface="Microsoft Sans Serif" pitchFamily="2" charset="-52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Microsoft Sans Serif" pitchFamily="2" charset="-52"/>
          <a:ea typeface="Microsoft Sans Serif" pitchFamily="2" charset="-52"/>
          <a:cs typeface="Microsoft Sans Serif" pitchFamily="2" charset="-52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Microsoft Sans Serif" pitchFamily="2" charset="-52"/>
          <a:ea typeface="Microsoft Sans Serif" pitchFamily="2" charset="-52"/>
          <a:cs typeface="Microsoft Sans Serif" pitchFamily="2" charset="-52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Microsoft Sans Serif" pitchFamily="2" charset="-52"/>
          <a:ea typeface="Microsoft Sans Serif" pitchFamily="2" charset="-52"/>
          <a:cs typeface="Microsoft Sans Serif" pitchFamily="2" charset="-52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Microsoft Sans Serif" pitchFamily="2" charset="-52"/>
          <a:ea typeface="Microsoft Sans Serif" pitchFamily="2" charset="-52"/>
          <a:cs typeface="Microsoft Sans Serif" pitchFamily="2" charset="-52"/>
        </a:defRPr>
      </a:lvl5pPr>
    </p:otherStyle>
  </p:txStyles>
</p:sldMaster>
</file>

<file path=ppt/slideMasters/slideMaster2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1_powerpoint-template">
    <p:bg>
      <p:bgPr>
        <a:blipFill>
          <a:blip r:embed="rId1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B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DRFNA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JwYAAMADAAAnMwAAKAgAABAAAAAmAAAACAAAAP//////////"/>
              </a:ext>
            </a:extLst>
          </p:cNvSpPr>
          <p:nvPr>
            <p:ph type="title"/>
          </p:nvPr>
        </p:nvSpPr>
        <p:spPr>
          <a:xfrm>
            <a:off x="1000125" y="609600"/>
            <a:ext cx="7315200" cy="71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BRULQ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JwYAAHAIAAAnMwAAsCIAABAAAAAmAAAACAAAAP//////////"/>
              </a:ext>
            </a:extLst>
          </p:cNvSpPr>
          <p:nvPr>
            <p:ph type="body" idx="1"/>
          </p:nvPr>
        </p:nvSpPr>
        <p:spPr>
          <a:xfrm>
            <a:off x="1000125" y="1371600"/>
            <a:ext cx="7315200" cy="426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</p:sldLayoutIdLst>
  <p:hf sldNum="0" hdr="0" ftr="0" dt="0"/>
  <p:txStyles>
    <p:title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1"/>
          </a:solidFill>
          <a:effectLst/>
          <a:latin typeface="Microsoft Sans Serif" pitchFamily="2" charset="-52"/>
          <a:ea typeface="Microsoft Sans Serif" pitchFamily="2" charset="-52"/>
          <a:cs typeface="Microsoft Sans Serif" pitchFamily="2" charset="-52"/>
        </a:defRPr>
      </a:lvl1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Tx/>
        <a:buFontTx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Microsoft Sans Serif" pitchFamily="2" charset="-52"/>
          <a:ea typeface="Microsoft Sans Serif" pitchFamily="2" charset="-52"/>
          <a:cs typeface="Microsoft Sans Serif" pitchFamily="2" charset="-52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Tx/>
        <a:buFontTx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Microsoft Sans Serif" pitchFamily="2" charset="-52"/>
          <a:ea typeface="Microsoft Sans Serif" pitchFamily="2" charset="-52"/>
          <a:cs typeface="Microsoft Sans Serif" pitchFamily="2" charset="-52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Tx/>
        <a:buFontTx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Microsoft Sans Serif" pitchFamily="2" charset="-52"/>
          <a:ea typeface="Microsoft Sans Serif" pitchFamily="2" charset="-52"/>
          <a:cs typeface="Microsoft Sans Serif" pitchFamily="2" charset="-52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Tx/>
        <a:buFontTx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Microsoft Sans Serif" pitchFamily="2" charset="-52"/>
          <a:ea typeface="Microsoft Sans Serif" pitchFamily="2" charset="-52"/>
          <a:cs typeface="Microsoft Sans Serif" pitchFamily="2" charset="-52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Tx/>
        <a:buFontTx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Microsoft Sans Serif" pitchFamily="2" charset="-52"/>
          <a:ea typeface="Microsoft Sans Serif" pitchFamily="2" charset="-52"/>
          <a:cs typeface="Microsoft Sans Serif" pitchFamily="2" charset="-52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Microsoft Sans Serif" pitchFamily="2" charset="-52"/>
          <a:ea typeface="Microsoft Sans Serif" pitchFamily="2" charset="-52"/>
          <a:cs typeface="Microsoft Sans Serif" pitchFamily="2" charset="-52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Microsoft Sans Serif" pitchFamily="2" charset="-52"/>
          <a:ea typeface="Microsoft Sans Serif" pitchFamily="2" charset="-52"/>
          <a:cs typeface="Microsoft Sans Serif" pitchFamily="2" charset="-52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Microsoft Sans Serif" pitchFamily="2" charset="-52"/>
          <a:ea typeface="Microsoft Sans Serif" pitchFamily="2" charset="-52"/>
          <a:cs typeface="Microsoft Sans Serif" pitchFamily="2" charset="-52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Microsoft Sans Serif" pitchFamily="2" charset="-52"/>
          <a:ea typeface="Microsoft Sans Serif" pitchFamily="2" charset="-52"/>
          <a:cs typeface="Microsoft Sans Serif" pitchFamily="2" charset="-52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Microsoft Sans Serif" pitchFamily="2" charset="-52"/>
          <a:ea typeface="Microsoft Sans Serif" pitchFamily="2" charset="-52"/>
          <a:cs typeface="Microsoft Sans Serif" pitchFamily="2" charset="-52"/>
        </a:defRPr>
      </a:lvl5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2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eg"/></Relationships>
</file>

<file path=ppt/slides/_rels/slide2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2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2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3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3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3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eg"/></Relationships>
</file>

<file path=ppt/slides/_rels/slide3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3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e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eg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B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QAAAAAAAAAEAAAAAAAAAAEAAAChymYKAAAAABQAAAAUAAAAZAAAAGQAAAAAAAAAy8vLAAAAAAAUAAAAFAAAAGQAAABkAAAAAAAAABcAAAAUAAAAAAAAAAAAAAD/fwAA/38AAAAAAAAJAAAABAAAANjTkh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3gqBf///wEAAAAAAAAAAAAAAAAAAAAAAAAAAAAAAAAAAAAAAAAAAE1NTQJ/f38AocpmA8vLywDAwP8Af39/AAAAAAAAAAAAAAAAAAAAAAAAAAAAIQAAABgAAAAUAAAARQkAACAOAADCMQAAdhIAABAAAAAmAAAACAAAAP//////////"/>
              </a:ext>
            </a:extLst>
          </p:cNvSpPr>
          <p:nvPr>
            <p:ph type="ctrTitle" idx="4294967295"/>
          </p:nvPr>
        </p:nvSpPr>
        <p:spPr>
          <a:xfrm>
            <a:off x="1506855" y="2296160"/>
            <a:ext cx="6581775" cy="704850"/>
          </a:xfrm>
          <a:prstGeom prst="rect">
            <a:avLst/>
          </a:prstGeom>
          <a:noFill/>
          <a:ln>
            <a:noFill/>
          </a:ln>
          <a:effectLst>
            <a:outerShdw blurRad="12700" dist="17961" dir="2700000" algn="ctr">
              <a:schemeClr val="bg2"/>
            </a:outerShdw>
          </a:effectLst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cap="none" spc="0" baseline="0">
                <a:solidFill>
                  <a:srgbClr val="000000"/>
                </a:solidFill>
                <a:effectLst/>
                <a:latin typeface="Calibri" pitchFamily="2" charset="-52"/>
                <a:ea typeface="SimSun" pitchFamily="0" charset="0"/>
                <a:cs typeface="Times New Roman" pitchFamily="1" charset="-52"/>
              </a:defRPr>
            </a:pPr>
            <a:r>
              <a:rPr sz="3600" b="1" i="1" cap="none">
                <a:solidFill>
                  <a:schemeClr val="tx1"/>
                </a:solidFill>
                <a:latin typeface="Microsoft Sans Serif" pitchFamily="2" charset="-52"/>
                <a:ea typeface="Microsoft Sans Serif" pitchFamily="2" charset="-52"/>
                <a:cs typeface="Microsoft Sans Serif" pitchFamily="2" charset="-52"/>
              </a:rPr>
              <a:t>ВЕРИФИКАЦИЯ, ТЕСТИРОВАНИЕ  И ИСПЫТАНИЕ ИНФОРМАЦИОННЫХ СИСТЕМ</a:t>
            </a:r>
            <a:endParaRPr sz="3600" b="1" i="1" cap="none">
              <a:solidFill>
                <a:schemeClr val="tx1"/>
              </a:solidFill>
              <a:latin typeface="Microsoft Sans Serif" pitchFamily="2" charset="-52"/>
              <a:ea typeface="Microsoft Sans Serif" pitchFamily="2" charset="-52"/>
              <a:cs typeface="Microsoft Sans Serif" pitchFamily="2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2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GbKo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3gqBf///wEAAAAAAAAAAAAAAAAAAAAAAAAAAAAAAAAAAAAAAAAAAE1NTQJ/f38AocpmA8zMzADAwP8Af39/AAAAAAAAAAAAAAAAAAAAAAAAAAAAIQAAABgAAAAUAAAAAAAAACgFAABAOAAAMCoAABAAAAAmAAAACAAAAP//////////"/>
              </a:ext>
            </a:extLst>
          </p:cNvSpPr>
          <p:nvPr>
            <p:ph type="obj" idx="4294967295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buNone/>
            </a:pPr>
            <a:r>
              <a:rPr sz="2400" b="1" cap="none">
                <a:solidFill>
                  <a:srgbClr val="262626"/>
                </a:solidFill>
              </a:rPr>
              <a:t>В зависимости от цели, функциональное тестирование может проводиться:</a:t>
            </a:r>
            <a:endParaRPr sz="2400" b="1" cap="none">
              <a:solidFill>
                <a:srgbClr val="262626"/>
              </a:solidFill>
            </a:endParaRPr>
          </a:p>
          <a:p>
            <a:pPr marL="0" indent="0">
              <a:spcBef>
                <a:spcPts val="0"/>
              </a:spcBef>
              <a:buClr>
                <a:schemeClr val="tx1"/>
              </a:buClr>
            </a:pPr>
            <a:r>
              <a:rPr sz="2400" b="1" cap="none">
                <a:solidFill>
                  <a:srgbClr val="262626"/>
                </a:solidFill>
              </a:rPr>
              <a:t>на основе функциональных требований, указанных в спецификации требований. При этом для тестирования создаются тестовые случаи (testcases), составление которых учитывает приоритетность функций ПО, которые необходимо покрыть тестами;</a:t>
            </a:r>
            <a:endParaRPr sz="2400" b="1" cap="none">
              <a:solidFill>
                <a:srgbClr val="262626"/>
              </a:solidFill>
            </a:endParaRPr>
          </a:p>
          <a:p>
            <a:pPr marL="0" indent="0">
              <a:spcBef>
                <a:spcPts val="0"/>
              </a:spcBef>
              <a:buClr>
                <a:schemeClr val="tx1"/>
              </a:buClr>
            </a:pPr>
            <a:r>
              <a:rPr sz="2400" b="1" cap="none">
                <a:solidFill>
                  <a:srgbClr val="262626"/>
                </a:solidFill>
              </a:rPr>
              <a:t>на основе бизнес-процессов, которые должно обеспечить приложение. В этом случае проверяется корректность выполняемых операций, с точки зрения сценариев использования системы. Таким образом, тестирование в данном случае будет основываться на вариантах использования системы (usecases).</a:t>
            </a:r>
            <a:endParaRPr sz="2400" b="1" cap="none">
              <a:solidFill>
                <a:srgbClr val="262626"/>
              </a:solidFill>
            </a:endParaRPr>
          </a:p>
        </p:txBody>
      </p:sp>
      <p:sp>
        <p:nvSpPr>
          <p:cNvPr id="3" name="Заголовок 1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B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GbKo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3gqBf///wEAAAAAAAAAAAAAAAAAAAAAAAAAAAAAAAAAAAAAAAAAAE1NTQJ/f38AocpmA8zMzADAwP8Af39/AAAAAAAAAAAAAAAAAAAAAAAAAAAAIQAAABgAAAAUAAAAAAAAAPAAAABAOAAAWAUAABAAAAAmAAAACAAAAP//////////"/>
              </a:ext>
            </a:extLst>
          </p:cNvSpPr>
          <p:nvPr>
            <p:ph type="title" idx="4294967295"/>
          </p:nvPr>
        </p:nvSpPr>
        <p:spPr>
          <a:xfrm>
            <a:off x="0" y="152400"/>
            <a:ext cx="9144000" cy="71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sz="3600" b="1" cap="none">
                <a:solidFill>
                  <a:srgbClr val="263C15"/>
                </a:solidFill>
              </a:rPr>
              <a:t>ФУНКЦИОНАЛЬНОЕ ТЕСТИРОВАНИЕ</a:t>
            </a:r>
            <a:endParaRPr sz="3600" b="1" cap="none">
              <a:solidFill>
                <a:srgbClr val="263C1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B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GbKo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3gqBf///wEAAAAAAAAAAAAAAAAAAAAAAAAAAAAAAAAAAAAAAAAAAE1NTQJ/f38AocpmA8zMzADAwP8Af39/AAAAAAAAAAAAAAAAAAAAAAAAAAAAIQAAABgAAAAUAAAAaAEAAAAAAADYNgAAaAQAABAAAAAmAAAACAAAAP//////////"/>
              </a:ext>
            </a:extLst>
          </p:cNvSpPr>
          <p:nvPr>
            <p:ph type="title" idx="4294967295"/>
          </p:nvPr>
        </p:nvSpPr>
        <p:spPr>
          <a:xfrm>
            <a:off x="228600" y="0"/>
            <a:ext cx="8686800" cy="71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sz="3600" b="1" cap="none">
                <a:solidFill>
                  <a:srgbClr val="263C15"/>
                </a:solidFill>
              </a:rPr>
              <a:t>ФУНКЦИОНАЛЬНОЕ ТЕСТИРОВАНИЕ</a:t>
            </a:r>
            <a:endParaRPr sz="3600" b="1" cap="none">
              <a:solidFill>
                <a:srgbClr val="263C15"/>
              </a:solidFill>
            </a:endParaRPr>
          </a:p>
        </p:txBody>
      </p:sp>
      <p:sp>
        <p:nvSpPr>
          <p:cNvPr id="3" name="Содержимое 2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GbKo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3gqBf///wEAAAAAAAAAAAAAAAAAAAAAAAAAAAAAAAAAAAAAAAAAAE1NTQJ/f38AocpmA8zMzADAwP8Af39/AAAAAAAAAAAAAAAAAAAAAAAAAAAAIQAAABgAAAAUAAAAAAAAALgaAABAOAAAMCoAABAAAAAmAAAACAAAAP//////////"/>
              </a:ext>
            </a:extLst>
          </p:cNvSpPr>
          <p:nvPr>
            <p:ph type="obj" idx="4294967295"/>
          </p:nvPr>
        </p:nvSpPr>
        <p:spPr>
          <a:xfrm>
            <a:off x="0" y="4343400"/>
            <a:ext cx="9144000" cy="2514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buNone/>
            </a:pPr>
            <a:r>
              <a:rPr sz="2000" b="1" cap="none">
                <a:solidFill>
                  <a:srgbClr val="262626"/>
                </a:solidFill>
              </a:rPr>
              <a:t>По</a:t>
            </a:r>
            <a:r>
              <a:rPr sz="2000" cap="none"/>
              <a:t> </a:t>
            </a:r>
            <a:r>
              <a:rPr sz="2000" b="1" cap="none">
                <a:solidFill>
                  <a:srgbClr val="262626"/>
                </a:solidFill>
              </a:rPr>
              <a:t>результатам формируется отчет, содержащий информацию:</a:t>
            </a:r>
            <a:endParaRPr sz="2000" b="1" cap="none">
              <a:solidFill>
                <a:srgbClr val="262626"/>
              </a:solidFill>
            </a:endParaRPr>
          </a:p>
          <a:p>
            <a:pPr marL="0" indent="0">
              <a:buClr>
                <a:schemeClr val="tx1"/>
              </a:buClr>
              <a:buFont typeface="Wingdings" pitchFamily="0" charset="2"/>
              <a:buChar char="Ø"/>
            </a:pPr>
            <a:r>
              <a:rPr sz="2000" b="1" cap="none">
                <a:solidFill>
                  <a:srgbClr val="262626"/>
                </a:solidFill>
              </a:rPr>
              <a:t> о степени соответствия функциональности системы требованиям, заявленным в документации, </a:t>
            </a:r>
            <a:endParaRPr sz="2000" b="1" cap="none">
              <a:solidFill>
                <a:srgbClr val="262626"/>
              </a:solidFill>
            </a:endParaRPr>
          </a:p>
          <a:p>
            <a:pPr marL="0" indent="0">
              <a:buClr>
                <a:schemeClr val="tx1"/>
              </a:buClr>
              <a:buFont typeface="Wingdings" pitchFamily="0" charset="2"/>
              <a:buChar char="Ø"/>
            </a:pPr>
            <a:r>
              <a:rPr sz="2000" b="1" cap="none">
                <a:solidFill>
                  <a:srgbClr val="262626"/>
                </a:solidFill>
              </a:rPr>
              <a:t> о количестве обнаруженных несоответствий и их критичности для работоспособности системы, </a:t>
            </a:r>
            <a:endParaRPr sz="2000" b="1" cap="none">
              <a:solidFill>
                <a:srgbClr val="262626"/>
              </a:solidFill>
            </a:endParaRPr>
          </a:p>
          <a:p>
            <a:pPr marL="0" indent="0">
              <a:buClr>
                <a:schemeClr val="tx1"/>
              </a:buClr>
              <a:buFont typeface="Wingdings" pitchFamily="0" charset="2"/>
              <a:buChar char="Ø"/>
            </a:pPr>
            <a:r>
              <a:rPr sz="2000" b="1" cap="none">
                <a:solidFill>
                  <a:srgbClr val="262626"/>
                </a:solidFill>
              </a:rPr>
              <a:t>перечень несоответствий с описанием проблемы и способа ее воспроизведения.</a:t>
            </a:r>
            <a:endParaRPr sz="2000" b="1" cap="none">
              <a:solidFill>
                <a:srgbClr val="262626"/>
              </a:solidFill>
            </a:endParaRPr>
          </a:p>
          <a:p>
            <a:pPr marL="0" indent="0">
              <a:defRPr sz="2000" cap="none"/>
            </a:pPr>
          </a:p>
        </p:txBody>
      </p:sp>
      <p:pic>
        <p:nvPicPr>
          <p:cNvPr id="4" name="Picture 5" descr="http://megastar.in.ua/uploads/articles/4f80343b.gif"/>
          <p:cNvPicPr>
            <a:picLocks noChangeAspect="1"/>
            <a:extLst>
              <a:ext uri="smNativeData">
                <pr:smNativeData xmlns:pr="smNativeData" xmlns="smNativeData" val="SMDATA_17_6yRcZRMAAAAlAAAAEQAAAC0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AcAAAA4AAAAAAAAAAAAAAAAAAAA////AAAAAAAAAAAAAAAAAAAAAAAAAAAAAAAAAAAAAABkAAAAZAAAAAAAAAAjAAAABAAAAGQAAAAXAAAAFAAAAAAAAAAAAAAA/38AAP9/AAAAAAAACQAAAAQAAABABDUE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t4KgX///8BAAAAAAAAAAAAAAAAAAAAAAAAAAAAAAAAAAAAAAAAAABNTU0Cf39/AKHKZgPMzMwAwMD/AH9/fwAAAAAAAAAAAAAAAAD///8AAAAAACEAAAAYAAAAFAAAAJIEAACwBAAArjMAAKka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762000"/>
            <a:ext cx="7658100" cy="35718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2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GbKo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3gqBf///wEAAAAAAAAAAAAAAAAAAAAAAAAAAAAAAAAAAAAAAAAAAE1NTQJ/f38AocpmA8zMzADAwP8Af39/AAAAAAAAAAAAAAAAAAAAAAAAAAAAIQAAABgAAAAUAAAAAAAAAMADAABAOAAAoCMAABAAAAAmAAAACAAAAP//////////"/>
              </a:ext>
            </a:extLst>
          </p:cNvSpPr>
          <p:nvPr>
            <p:ph type="obj" idx="4294967295"/>
          </p:nvPr>
        </p:nvSpPr>
        <p:spPr>
          <a:xfrm>
            <a:off x="0" y="609600"/>
            <a:ext cx="9144000" cy="5181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buNone/>
            </a:pPr>
            <a:r>
              <a:rPr sz="2400" b="1" cap="none">
                <a:solidFill>
                  <a:srgbClr val="262626"/>
                </a:solidFill>
              </a:rPr>
              <a:t>Функциональное тестирование проводится методом «черного ящика».</a:t>
            </a:r>
            <a:endParaRPr sz="2400" b="1" cap="none">
              <a:solidFill>
                <a:srgbClr val="262626"/>
              </a:solidFill>
            </a:endParaRPr>
          </a:p>
          <a:p>
            <a:pPr marL="0" indent="0">
              <a:buNone/>
            </a:pPr>
            <a:r>
              <a:rPr sz="2400" b="1" cap="none">
                <a:solidFill>
                  <a:srgbClr val="262626"/>
                </a:solidFill>
              </a:rPr>
              <a:t>Тесты определяют на основе требований к функциональности ИС.</a:t>
            </a:r>
            <a:endParaRPr sz="2400" b="1" cap="none">
              <a:solidFill>
                <a:srgbClr val="262626"/>
              </a:solidFill>
            </a:endParaRPr>
          </a:p>
          <a:p>
            <a:pPr marL="0" indent="0">
              <a:buNone/>
            </a:pPr>
            <a:r>
              <a:rPr sz="2400" b="1" cap="none">
                <a:solidFill>
                  <a:srgbClr val="262626"/>
                </a:solidFill>
              </a:rPr>
              <a:t>Тест-кейс :</a:t>
            </a:r>
            <a:endParaRPr sz="2400" b="1" cap="none">
              <a:solidFill>
                <a:srgbClr val="262626"/>
              </a:solidFill>
            </a:endParaRPr>
          </a:p>
          <a:p>
            <a:pPr marL="0" indent="0">
              <a:buNone/>
              <a:defRPr sz="2400" b="1" cap="none">
                <a:solidFill>
                  <a:srgbClr val="262626"/>
                </a:solidFill>
              </a:defRPr>
            </a:pPr>
          </a:p>
          <a:p>
            <a:pPr marL="0" indent="0">
              <a:buNone/>
              <a:defRPr sz="2400" b="1" cap="none">
                <a:solidFill>
                  <a:srgbClr val="262626"/>
                </a:solidFill>
              </a:defRPr>
            </a:pPr>
          </a:p>
          <a:p>
            <a:pPr marL="0" indent="0">
              <a:buNone/>
              <a:defRPr sz="2400" b="1" cap="none">
                <a:solidFill>
                  <a:srgbClr val="262626"/>
                </a:solidFill>
              </a:defRPr>
            </a:pPr>
          </a:p>
          <a:p>
            <a:pPr marL="0" indent="0">
              <a:buNone/>
              <a:defRPr sz="2400" b="1" cap="none">
                <a:solidFill>
                  <a:srgbClr val="262626"/>
                </a:solidFill>
              </a:defRPr>
            </a:pPr>
          </a:p>
          <a:p>
            <a:pPr marL="0" indent="0">
              <a:spcBef>
                <a:spcPts val="0"/>
              </a:spcBef>
              <a:buNone/>
            </a:pPr>
            <a:r>
              <a:rPr sz="2400" b="1" cap="none">
                <a:solidFill>
                  <a:srgbClr val="262626"/>
                </a:solidFill>
              </a:rPr>
              <a:t>Виды тестовых  случаев:</a:t>
            </a:r>
            <a:endParaRPr sz="2400" b="1" cap="none">
              <a:solidFill>
                <a:srgbClr val="262626"/>
              </a:solidFill>
            </a:endParaRPr>
          </a:p>
          <a:p>
            <a:pPr marL="0" indent="0">
              <a:buClr>
                <a:schemeClr val="tx1"/>
              </a:buClr>
              <a:buFont typeface="Wingdings" pitchFamily="0" charset="2"/>
              <a:buChar char="Ø"/>
            </a:pPr>
            <a:r>
              <a:rPr sz="2400" b="1" cap="none">
                <a:solidFill>
                  <a:srgbClr val="262626"/>
                </a:solidFill>
              </a:rPr>
              <a:t> </a:t>
            </a:r>
            <a:r>
              <a:rPr sz="2400" b="1" i="1" cap="none">
                <a:solidFill>
                  <a:srgbClr val="800000"/>
                </a:solidFill>
              </a:rPr>
              <a:t>позитивный тест-кейс  </a:t>
            </a:r>
            <a:r>
              <a:rPr sz="2400" b="1" cap="none">
                <a:solidFill>
                  <a:srgbClr val="262626"/>
                </a:solidFill>
              </a:rPr>
              <a:t>использует только корректные  данные и проверяет правильность выполнения функции;</a:t>
            </a:r>
            <a:endParaRPr sz="2400" b="1" cap="none">
              <a:solidFill>
                <a:srgbClr val="262626"/>
              </a:solidFill>
            </a:endParaRPr>
          </a:p>
          <a:p>
            <a:pPr marL="0" indent="0">
              <a:buClr>
                <a:schemeClr val="tx1"/>
              </a:buClr>
              <a:buFont typeface="Wingdings" pitchFamily="0" charset="2"/>
              <a:buChar char="Ø"/>
            </a:pPr>
            <a:r>
              <a:rPr sz="2400" b="1" cap="none">
                <a:solidFill>
                  <a:srgbClr val="262626"/>
                </a:solidFill>
              </a:rPr>
              <a:t> </a:t>
            </a:r>
            <a:r>
              <a:rPr sz="2400" b="1" i="1" cap="none">
                <a:solidFill>
                  <a:srgbClr val="800000"/>
                </a:solidFill>
              </a:rPr>
              <a:t>негативный тест-кейс  </a:t>
            </a:r>
            <a:r>
              <a:rPr sz="2400" b="1" cap="none">
                <a:solidFill>
                  <a:srgbClr val="262626"/>
                </a:solidFill>
              </a:rPr>
              <a:t>оперирует как корректными  так и некорректными  данными и ставит целью проверку исключительных ситуаций.</a:t>
            </a:r>
            <a:endParaRPr sz="2400" b="1" cap="none">
              <a:solidFill>
                <a:srgbClr val="262626"/>
              </a:solidFill>
            </a:endParaRPr>
          </a:p>
          <a:p>
            <a:pPr marL="0" indent="0">
              <a:buNone/>
              <a:defRPr sz="2400" b="1" cap="none">
                <a:solidFill>
                  <a:srgbClr val="262626"/>
                </a:solidFill>
              </a:defRPr>
            </a:pPr>
          </a:p>
        </p:txBody>
      </p:sp>
      <p:sp>
        <p:nvSpPr>
          <p:cNvPr id="3" name="Заголовок 1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B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3gqBf///wEAAAAAAAAAAAAAAAAAAAAAAAAAAAAAAAAAAAAAAAAAAE1NTQJ/f38AocpmA8zMzADAwP8Af39/AAAAAAAAAAAAAAAAAAAAAAAAAAAAIQAAABgAAAAUAAAAAAAAAIn///9AOAAA8AMAABAAAAAmAAAACAAAAP//////////"/>
              </a:ext>
            </a:extLst>
          </p:cNvSpPr>
          <p:nvPr>
            <p:ph type="title" idx="4294967295"/>
          </p:nvPr>
        </p:nvSpPr>
        <p:spPr>
          <a:xfrm>
            <a:off x="0" y="-75565"/>
            <a:ext cx="9144000" cy="715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sz="3600" b="1" cap="none">
                <a:solidFill>
                  <a:srgbClr val="263C15"/>
                </a:solidFill>
              </a:rPr>
              <a:t>ФУНКЦИОНАЛЬНОЕ ТЕСТИРОВАНИЕ</a:t>
            </a:r>
            <a:endParaRPr sz="3600" b="1" cap="none">
              <a:solidFill>
                <a:srgbClr val="263C15"/>
              </a:solidFill>
            </a:endParaRPr>
          </a:p>
        </p:txBody>
      </p:sp>
      <p:graphicFrame>
        <p:nvGraphicFramePr>
          <p:cNvPr id="4" name="Таблица 4"/>
          <p:cNvGraphicFramePr>
            <a:graphicFrameLocks noGrp="1"/>
          </p:cNvGraphicFramePr>
          <p:nvPr/>
        </p:nvGraphicFramePr>
        <p:xfrm>
          <a:off x="228600" y="2743200"/>
          <a:ext cx="8610600" cy="14020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70200"/>
                <a:gridCol w="2870200"/>
                <a:gridCol w="2870200"/>
              </a:tblGrid>
              <a:tr h="1005840"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2000" b="1" cap="none">
                          <a:solidFill>
                            <a:srgbClr val="262626"/>
                          </a:solidFill>
                          <a:latin typeface="Microsoft Sans Serif" pitchFamily="2" charset="-52"/>
                          <a:ea typeface="Microsoft Sans Serif" pitchFamily="2" charset="-52"/>
                          <a:cs typeface="Microsoft Sans Serif" pitchFamily="2" charset="-52"/>
                        </a:rPr>
                        <a:t>Действие</a:t>
                      </a:r>
                      <a:endParaRPr sz="2000" b="1" cap="none">
                        <a:solidFill>
                          <a:srgbClr val="262626"/>
                        </a:solidFill>
                        <a:latin typeface="Microsoft Sans Serif" pitchFamily="2" charset="-52"/>
                        <a:ea typeface="Microsoft Sans Serif" pitchFamily="2" charset="-52"/>
                        <a:cs typeface="Microsoft Sans Serif" pitchFamily="2" charset="-52"/>
                      </a:endParaRPr>
                    </a:p>
                    <a:p>
                      <a:pPr/>
                      <a:r>
                        <a:rPr sz="2000" b="1" cap="none">
                          <a:solidFill>
                            <a:srgbClr val="262626"/>
                          </a:solidFill>
                          <a:latin typeface="Microsoft Sans Serif" pitchFamily="2" charset="-52"/>
                          <a:ea typeface="Microsoft Sans Serif" pitchFamily="2" charset="-52"/>
                          <a:cs typeface="Microsoft Sans Serif" pitchFamily="2" charset="-52"/>
                        </a:rPr>
                        <a:t>(Action)</a:t>
                      </a:r>
                      <a:endParaRPr sz="2000" b="1" cap="none">
                        <a:solidFill>
                          <a:srgbClr val="262626"/>
                        </a:solidFill>
                        <a:latin typeface="Microsoft Sans Serif" pitchFamily="2" charset="-52"/>
                        <a:ea typeface="Microsoft Sans Serif" pitchFamily="2" charset="-52"/>
                        <a:cs typeface="Microsoft Sans Serif" pitchFamily="2" charset="-52"/>
                      </a:endParaRPr>
                    </a:p>
                  </a:txBody>
                  <a:tcPr marL="91440" marR="45720" marT="91440" marB="45720" vert="horz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1BEAC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2000" b="1" cap="none">
                          <a:solidFill>
                            <a:srgbClr val="262626"/>
                          </a:solidFill>
                          <a:latin typeface="Microsoft Sans Serif" pitchFamily="2" charset="-52"/>
                          <a:ea typeface="Microsoft Sans Serif" pitchFamily="2" charset="-52"/>
                          <a:cs typeface="Microsoft Sans Serif" pitchFamily="2" charset="-52"/>
                        </a:rPr>
                        <a:t>Ожидаемый результат </a:t>
                      </a:r>
                      <a:endParaRPr sz="2000" b="1" cap="none">
                        <a:solidFill>
                          <a:srgbClr val="262626"/>
                        </a:solidFill>
                        <a:latin typeface="Microsoft Sans Serif" pitchFamily="2" charset="-52"/>
                        <a:ea typeface="Microsoft Sans Serif" pitchFamily="2" charset="-52"/>
                        <a:cs typeface="Microsoft Sans Serif" pitchFamily="2" charset="-52"/>
                      </a:endParaRPr>
                    </a:p>
                    <a:p>
                      <a:pPr/>
                      <a:r>
                        <a:rPr sz="2000" b="1" cap="none">
                          <a:solidFill>
                            <a:srgbClr val="262626"/>
                          </a:solidFill>
                          <a:latin typeface="Microsoft Sans Serif" pitchFamily="2" charset="-52"/>
                          <a:ea typeface="Microsoft Sans Serif" pitchFamily="2" charset="-52"/>
                          <a:cs typeface="Microsoft Sans Serif" pitchFamily="2" charset="-52"/>
                        </a:rPr>
                        <a:t>(Expecred Result) </a:t>
                      </a:r>
                      <a:endParaRPr sz="2000" b="1" cap="none">
                        <a:solidFill>
                          <a:srgbClr val="262626"/>
                        </a:solidFill>
                        <a:latin typeface="Microsoft Sans Serif" pitchFamily="2" charset="-52"/>
                        <a:ea typeface="Microsoft Sans Serif" pitchFamily="2" charset="-52"/>
                        <a:cs typeface="Microsoft Sans Serif" pitchFamily="2" charset="-52"/>
                      </a:endParaRPr>
                    </a:p>
                  </a:txBody>
                  <a:tcPr marL="91440" marR="45720" marT="91440" marB="45720" vert="horz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1BEAC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2000" b="1" cap="none">
                          <a:solidFill>
                            <a:srgbClr val="262626"/>
                          </a:solidFill>
                          <a:latin typeface="Microsoft Sans Serif" pitchFamily="2" charset="-52"/>
                          <a:ea typeface="Microsoft Sans Serif" pitchFamily="2" charset="-52"/>
                          <a:cs typeface="Microsoft Sans Serif" pitchFamily="2" charset="-52"/>
                        </a:rPr>
                        <a:t>Результат теста</a:t>
                      </a:r>
                      <a:endParaRPr sz="2000" b="1" cap="none">
                        <a:solidFill>
                          <a:srgbClr val="262626"/>
                        </a:solidFill>
                        <a:latin typeface="Microsoft Sans Serif" pitchFamily="2" charset="-52"/>
                        <a:ea typeface="Microsoft Sans Serif" pitchFamily="2" charset="-52"/>
                        <a:cs typeface="Microsoft Sans Serif" pitchFamily="2" charset="-52"/>
                      </a:endParaRPr>
                    </a:p>
                    <a:p>
                      <a:pPr/>
                      <a:r>
                        <a:rPr sz="2000" b="1" cap="none">
                          <a:solidFill>
                            <a:srgbClr val="262626"/>
                          </a:solidFill>
                          <a:latin typeface="Microsoft Sans Serif" pitchFamily="2" charset="-52"/>
                          <a:ea typeface="Microsoft Sans Serif" pitchFamily="2" charset="-52"/>
                          <a:cs typeface="Microsoft Sans Serif" pitchFamily="2" charset="-52"/>
                        </a:rPr>
                        <a:t>(Test Result: </a:t>
                      </a:r>
                      <a:endParaRPr sz="2000" b="1" cap="none">
                        <a:solidFill>
                          <a:srgbClr val="262626"/>
                        </a:solidFill>
                        <a:latin typeface="Microsoft Sans Serif" pitchFamily="2" charset="-52"/>
                        <a:ea typeface="Microsoft Sans Serif" pitchFamily="2" charset="-52"/>
                        <a:cs typeface="Microsoft Sans Serif" pitchFamily="2" charset="-52"/>
                      </a:endParaRPr>
                    </a:p>
                    <a:p>
                      <a:pPr/>
                      <a:r>
                        <a:rPr sz="2000" b="1" cap="none">
                          <a:solidFill>
                            <a:srgbClr val="262626"/>
                          </a:solidFill>
                          <a:latin typeface="Microsoft Sans Serif" pitchFamily="2" charset="-52"/>
                          <a:ea typeface="Microsoft Sans Serif" pitchFamily="2" charset="-52"/>
                          <a:cs typeface="Microsoft Sans Serif" pitchFamily="2" charset="-52"/>
                        </a:rPr>
                        <a:t>passed/failed/blocked)</a:t>
                      </a:r>
                      <a:endParaRPr sz="2000" b="1" cap="none">
                        <a:solidFill>
                          <a:srgbClr val="262626"/>
                        </a:solidFill>
                        <a:latin typeface="Microsoft Sans Serif" pitchFamily="2" charset="-52"/>
                        <a:ea typeface="Microsoft Sans Serif" pitchFamily="2" charset="-52"/>
                        <a:cs typeface="Microsoft Sans Serif" pitchFamily="2" charset="-52"/>
                      </a:endParaRPr>
                    </a:p>
                  </a:txBody>
                  <a:tcPr marL="91440" marR="45720" marT="91440" marB="45720" vert="horz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1BEAC"/>
                    </a:solidFill>
                  </a:tcPr>
                </a:tc>
                <a:extLst>
                  <a:ext uri="smNativeData">
                    <pr:rowheight xmlns="" xmlns:pr="smNativeData" dt="1700537579" type="min" val="1005840"/>
                  </a:ext>
                </a:extLst>
              </a:tr>
              <a:tr h="396240"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2000" b="1" i="1" cap="none">
                          <a:solidFill>
                            <a:srgbClr val="4D4D4D"/>
                          </a:solidFill>
                          <a:latin typeface="Microsoft Sans Serif" pitchFamily="2" charset="-52"/>
                          <a:ea typeface="Microsoft Sans Serif" pitchFamily="2" charset="-52"/>
                          <a:cs typeface="Microsoft Sans Serif" pitchFamily="2" charset="-52"/>
                        </a:rPr>
                        <a:t>Open page "Login" </a:t>
                      </a:r>
                      <a:endParaRPr sz="2000" b="1" i="1" cap="none">
                        <a:solidFill>
                          <a:srgbClr val="4D4D4D"/>
                        </a:solidFill>
                        <a:latin typeface="Microsoft Sans Serif" pitchFamily="2" charset="-52"/>
                        <a:ea typeface="Microsoft Sans Serif" pitchFamily="2" charset="-52"/>
                        <a:cs typeface="Microsoft Sans Serif" pitchFamily="2" charset="-52"/>
                      </a:endParaRPr>
                    </a:p>
                  </a:txBody>
                  <a:tcPr marL="91440" marR="45720" marT="91440" marB="45720" vert="horz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8E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2000" b="1" i="1" cap="none">
                          <a:solidFill>
                            <a:srgbClr val="4D4D4D"/>
                          </a:solidFill>
                          <a:latin typeface="Microsoft Sans Serif" pitchFamily="2" charset="-52"/>
                          <a:ea typeface="Microsoft Sans Serif" pitchFamily="2" charset="-52"/>
                          <a:cs typeface="Microsoft Sans Serif" pitchFamily="2" charset="-52"/>
                        </a:rPr>
                        <a:t>Login page is opened </a:t>
                      </a:r>
                      <a:endParaRPr sz="2000" b="1" i="1" cap="none">
                        <a:solidFill>
                          <a:srgbClr val="4D4D4D"/>
                        </a:solidFill>
                        <a:latin typeface="Microsoft Sans Serif" pitchFamily="2" charset="-52"/>
                        <a:ea typeface="Microsoft Sans Serif" pitchFamily="2" charset="-52"/>
                        <a:cs typeface="Microsoft Sans Serif" pitchFamily="2" charset="-52"/>
                      </a:endParaRPr>
                    </a:p>
                  </a:txBody>
                  <a:tcPr marL="91440" marR="45720" marT="91440" marB="45720" vert="horz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8E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2000" b="1" i="1" cap="none">
                          <a:solidFill>
                            <a:srgbClr val="4D4D4D"/>
                          </a:solidFill>
                          <a:latin typeface="Microsoft Sans Serif" pitchFamily="2" charset="-52"/>
                          <a:ea typeface="Microsoft Sans Serif" pitchFamily="2" charset="-52"/>
                          <a:cs typeface="Microsoft Sans Serif" pitchFamily="2" charset="-52"/>
                        </a:rPr>
                        <a:t>Passed </a:t>
                      </a:r>
                      <a:endParaRPr sz="2000" b="1" i="1" cap="none">
                        <a:solidFill>
                          <a:srgbClr val="4D4D4D"/>
                        </a:solidFill>
                        <a:latin typeface="Microsoft Sans Serif" pitchFamily="2" charset="-52"/>
                        <a:ea typeface="Microsoft Sans Serif" pitchFamily="2" charset="-52"/>
                        <a:cs typeface="Microsoft Sans Serif" pitchFamily="2" charset="-52"/>
                      </a:endParaRPr>
                    </a:p>
                  </a:txBody>
                  <a:tcPr marL="91440" marR="45720" marT="91440" marB="45720" vert="horz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8E3"/>
                    </a:solidFill>
                  </a:tcPr>
                </a:tc>
                <a:extLst>
                  <a:ext uri="smNativeData">
                    <pr:rowheight xmlns="" xmlns:pr="smNativeData" dt="1700537579" type="min" val="39624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B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3gqBf///wEAAAAAAAAAAAAAAAAAAAAAAAAAAAAAAAAAAAAAAAAAAE1NTQJ/f38AocpmA8zMzADAwP8Af39/AAAAAAAAAAAAAAAAAAAAAAAAAAAAIQAAABgAAAAUAAAAAAAAAPAAAABAOAAAWAUAABAAAAAmAAAACAAAAP//////////"/>
              </a:ext>
            </a:extLst>
          </p:cNvSpPr>
          <p:nvPr>
            <p:ph type="title" idx="4294967295"/>
          </p:nvPr>
        </p:nvSpPr>
        <p:spPr>
          <a:xfrm>
            <a:off x="0" y="152400"/>
            <a:ext cx="9144000" cy="71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sz="3600" b="1" cap="none">
                <a:solidFill>
                  <a:srgbClr val="263C15"/>
                </a:solidFill>
              </a:rPr>
              <a:t>ФУНКЦИОНАЛЬНОЕ ТЕСТИРОВАНИЕ</a:t>
            </a:r>
            <a:endParaRPr sz="3600" b="1" cap="none">
              <a:solidFill>
                <a:srgbClr val="263C15"/>
              </a:solidFill>
            </a:endParaRPr>
          </a:p>
        </p:txBody>
      </p:sp>
      <p:sp>
        <p:nvSpPr>
          <p:cNvPr id="3" name="Содержимое 2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3gqBf///wEAAAAAAAAAAAAAAAAAAAAAAAAAAAAAAAAAAAAAAAAAAE1NTQJ/f38AocpmA8zMzADAwP8Af39/AAAAAAAAAAAAAAAAAAAAAAAAAAAAIQAAABgAAAAUAAAAAAAAAKAFAABAOAAAOCIAABAAAAAmAAAACAAAAP//////////"/>
              </a:ext>
            </a:extLst>
          </p:cNvSpPr>
          <p:nvPr>
            <p:ph type="obj" idx="4294967295"/>
          </p:nvPr>
        </p:nvSpPr>
        <p:spPr>
          <a:xfrm>
            <a:off x="0" y="914400"/>
            <a:ext cx="9144000" cy="4648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buNone/>
            </a:pPr>
            <a:r>
              <a:rPr sz="2400" b="1" cap="none">
                <a:solidFill>
                  <a:srgbClr val="262626"/>
                </a:solidFill>
              </a:rPr>
              <a:t>Уровень детализации тест-кейсов должен быть таков, чтобы обеспечивать разумное соотношение времени прохождения к тестовому покрытию. </a:t>
            </a:r>
            <a:endParaRPr sz="2400" b="1" cap="none">
              <a:solidFill>
                <a:srgbClr val="262626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sz="2400" b="1" i="1" cap="none">
                <a:solidFill>
                  <a:srgbClr val="263C15"/>
                </a:solidFill>
              </a:rPr>
              <a:t>Уменьшать детализацию тест кейсов можно до тех пор пока покрытие тестами определенного функционала не  меняется.</a:t>
            </a:r>
            <a:endParaRPr sz="2400" i="1" cap="none">
              <a:solidFill>
                <a:srgbClr val="263C15"/>
              </a:solidFill>
            </a:endParaRPr>
          </a:p>
          <a:p>
            <a:pPr marL="0" indent="0">
              <a:spcBef>
                <a:spcPts val="0"/>
              </a:spcBef>
              <a:buNone/>
              <a:defRPr sz="2400" cap="none"/>
            </a:p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14300" y="3048000"/>
          <a:ext cx="8877300" cy="301815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23415"/>
                <a:gridCol w="4636135"/>
                <a:gridCol w="2317750"/>
              </a:tblGrid>
              <a:tr h="396875"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2000" b="1" cap="none">
                          <a:solidFill>
                            <a:srgbClr val="262626"/>
                          </a:solidFill>
                          <a:latin typeface="Microsoft Sans Serif" pitchFamily="2" charset="-52"/>
                          <a:ea typeface="Microsoft Sans Serif" pitchFamily="2" charset="-52"/>
                          <a:cs typeface="Microsoft Sans Serif" pitchFamily="2" charset="-52"/>
                        </a:rPr>
                        <a:t>Действие</a:t>
                      </a:r>
                      <a:endParaRPr sz="2000" b="1" cap="none">
                        <a:solidFill>
                          <a:srgbClr val="262626"/>
                        </a:solidFill>
                        <a:latin typeface="Microsoft Sans Serif" pitchFamily="2" charset="-52"/>
                        <a:ea typeface="Microsoft Sans Serif" pitchFamily="2" charset="-52"/>
                        <a:cs typeface="Microsoft Sans Serif" pitchFamily="2" charset="-52"/>
                      </a:endParaRPr>
                    </a:p>
                  </a:txBody>
                  <a:tcPr marL="91440" marR="45720" marT="91440" marB="45720" vert="horz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1BEAC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2000" b="1" cap="none">
                          <a:solidFill>
                            <a:srgbClr val="262626"/>
                          </a:solidFill>
                          <a:latin typeface="Microsoft Sans Serif" pitchFamily="2" charset="-52"/>
                          <a:ea typeface="Microsoft Sans Serif" pitchFamily="2" charset="-52"/>
                          <a:cs typeface="Microsoft Sans Serif" pitchFamily="2" charset="-52"/>
                        </a:rPr>
                        <a:t>Ожидаемый результат </a:t>
                      </a:r>
                      <a:endParaRPr sz="2000" b="1" cap="none">
                        <a:solidFill>
                          <a:srgbClr val="262626"/>
                        </a:solidFill>
                        <a:latin typeface="Microsoft Sans Serif" pitchFamily="2" charset="-52"/>
                        <a:ea typeface="Microsoft Sans Serif" pitchFamily="2" charset="-52"/>
                        <a:cs typeface="Microsoft Sans Serif" pitchFamily="2" charset="-52"/>
                      </a:endParaRPr>
                    </a:p>
                  </a:txBody>
                  <a:tcPr marL="91440" marR="45720" marT="91440" marB="45720" vert="horz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1BEAC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2000" b="1" cap="none">
                          <a:solidFill>
                            <a:srgbClr val="262626"/>
                          </a:solidFill>
                          <a:latin typeface="Microsoft Sans Serif" pitchFamily="2" charset="-52"/>
                          <a:ea typeface="Microsoft Sans Serif" pitchFamily="2" charset="-52"/>
                          <a:cs typeface="Microsoft Sans Serif" pitchFamily="2" charset="-52"/>
                        </a:rPr>
                        <a:t>Результат теста</a:t>
                      </a:r>
                      <a:endParaRPr sz="2000" b="1" cap="none">
                        <a:solidFill>
                          <a:srgbClr val="262626"/>
                        </a:solidFill>
                        <a:latin typeface="Microsoft Sans Serif" pitchFamily="2" charset="-52"/>
                        <a:ea typeface="Microsoft Sans Serif" pitchFamily="2" charset="-52"/>
                        <a:cs typeface="Microsoft Sans Serif" pitchFamily="2" charset="-52"/>
                      </a:endParaRPr>
                    </a:p>
                  </a:txBody>
                  <a:tcPr marL="91440" marR="45720" marT="91440" marB="45720" vert="horz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1BEAC"/>
                    </a:solidFill>
                  </a:tcPr>
                </a:tc>
                <a:extLst>
                  <a:ext uri="smNativeData">
                    <pr:rowheight xmlns="" xmlns:pr="smNativeData" dt="1700537579" type="min" val="396875"/>
                  </a:ext>
                </a:extLst>
              </a:tr>
              <a:tr h="396240">
                <a:tc gridSpan="3">
                  <a:txBody>
                    <a:bodyPr wrap="square" numCol="1"/>
                    <a:lstStyle/>
                    <a:p>
                      <a:pPr algn="l">
                        <a:spcBef>
                          <a:spcPts val="0"/>
                        </a:spcBef>
                      </a:pPr>
                      <a:r>
                        <a:rPr sz="2000" b="1" i="1" cap="none">
                          <a:solidFill>
                            <a:srgbClr val="262626"/>
                          </a:solidFill>
                          <a:latin typeface="Microsoft Sans Serif" pitchFamily="2" charset="-52"/>
                          <a:ea typeface="Microsoft Sans Serif" pitchFamily="2" charset="-52"/>
                          <a:cs typeface="Microsoft Sans Serif" pitchFamily="2" charset="-52"/>
                        </a:rPr>
                        <a:t>Проверка отображения страницы</a:t>
                      </a:r>
                      <a:endParaRPr sz="2000" b="1" i="1" cap="none">
                        <a:solidFill>
                          <a:srgbClr val="262626"/>
                        </a:solidFill>
                        <a:latin typeface="Microsoft Sans Serif" pitchFamily="2" charset="-52"/>
                        <a:ea typeface="Microsoft Sans Serif" pitchFamily="2" charset="-52"/>
                        <a:cs typeface="Microsoft Sans Serif" pitchFamily="2" charset="-52"/>
                      </a:endParaRPr>
                    </a:p>
                  </a:txBody>
                  <a:tcPr marL="91440" marR="45720" marT="91440" marB="45720" vert="horz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8E3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extLst>
                  <a:ext uri="smNativeData">
                    <pr:rowheight xmlns="" xmlns:pr="smNativeData" dt="1700537579" type="min" val="396240"/>
                  </a:ext>
                </a:extLst>
              </a:tr>
              <a:tr h="2225040"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2000" b="1" i="1" cap="none">
                          <a:solidFill>
                            <a:srgbClr val="262626"/>
                          </a:solidFill>
                          <a:latin typeface="Microsoft Sans Serif" pitchFamily="2" charset="-52"/>
                          <a:ea typeface="Microsoft Sans Serif" pitchFamily="2" charset="-52"/>
                          <a:cs typeface="Microsoft Sans Serif" pitchFamily="2" charset="-52"/>
                        </a:rPr>
                        <a:t>Открыть страницу «Вход в систему»</a:t>
                      </a:r>
                      <a:endParaRPr sz="2000" b="1" i="1" cap="none">
                        <a:solidFill>
                          <a:srgbClr val="262626"/>
                        </a:solidFill>
                        <a:latin typeface="Microsoft Sans Serif" pitchFamily="2" charset="-52"/>
                        <a:ea typeface="Microsoft Sans Serif" pitchFamily="2" charset="-52"/>
                        <a:cs typeface="Microsoft Sans Serif" pitchFamily="2" charset="-52"/>
                      </a:endParaRPr>
                    </a:p>
                  </a:txBody>
                  <a:tcPr marL="91440" marR="45720" marT="91440" marB="45720" vert="horz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4F1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algn="l">
                        <a:spcBef>
                          <a:spcPts val="0"/>
                        </a:spcBef>
                        <a:buClr>
                          <a:schemeClr val="tx1"/>
                        </a:buClr>
                        <a:buBlip>
                          <a:blip r:embed="rId2"/>
                        </a:buBlip>
                      </a:pPr>
                      <a:r>
                        <a:rPr sz="2000" b="1" cap="none">
                          <a:solidFill>
                            <a:srgbClr val="262626"/>
                          </a:solidFill>
                          <a:latin typeface="Microsoft Sans Serif" pitchFamily="2" charset="-52"/>
                          <a:ea typeface="Microsoft Sans Serif" pitchFamily="2" charset="-52"/>
                          <a:cs typeface="Microsoft Sans Serif" pitchFamily="2" charset="-52"/>
                        </a:rPr>
                        <a:t>окно "Вход в систему" открыто;</a:t>
                      </a:r>
                      <a:endParaRPr sz="2000" b="1" cap="none">
                        <a:solidFill>
                          <a:srgbClr val="262626"/>
                        </a:solidFill>
                        <a:latin typeface="Microsoft Sans Serif" pitchFamily="2" charset="-52"/>
                        <a:ea typeface="Microsoft Sans Serif" pitchFamily="2" charset="-52"/>
                        <a:cs typeface="Microsoft Sans Serif" pitchFamily="2" charset="-52"/>
                      </a:endParaRPr>
                    </a:p>
                    <a:p>
                      <a:pPr algn="l">
                        <a:buClr>
                          <a:schemeClr val="tx1"/>
                        </a:buClr>
                        <a:buBlip>
                          <a:blip r:embed="rId2"/>
                        </a:buBlip>
                      </a:pPr>
                      <a:r>
                        <a:rPr sz="2000" b="1" cap="none">
                          <a:solidFill>
                            <a:srgbClr val="262626"/>
                          </a:solidFill>
                          <a:latin typeface="Microsoft Sans Serif" pitchFamily="2" charset="-52"/>
                          <a:ea typeface="Microsoft Sans Serif" pitchFamily="2" charset="-52"/>
                          <a:cs typeface="Microsoft Sans Serif" pitchFamily="2" charset="-52"/>
                        </a:rPr>
                        <a:t>название окна - Вход в систему; </a:t>
                      </a:r>
                      <a:endParaRPr sz="2000" b="1" cap="none">
                        <a:solidFill>
                          <a:srgbClr val="262626"/>
                        </a:solidFill>
                        <a:latin typeface="Microsoft Sans Serif" pitchFamily="2" charset="-52"/>
                        <a:ea typeface="Microsoft Sans Serif" pitchFamily="2" charset="-52"/>
                        <a:cs typeface="Microsoft Sans Serif" pitchFamily="2" charset="-52"/>
                      </a:endParaRPr>
                    </a:p>
                    <a:p>
                      <a:pPr algn="l">
                        <a:buClr>
                          <a:schemeClr val="tx1"/>
                        </a:buClr>
                        <a:buBlip>
                          <a:blip r:embed="rId2"/>
                        </a:buBlip>
                      </a:pPr>
                      <a:r>
                        <a:rPr sz="2000" b="1" cap="none">
                          <a:solidFill>
                            <a:srgbClr val="262626"/>
                          </a:solidFill>
                          <a:latin typeface="Microsoft Sans Serif" pitchFamily="2" charset="-52"/>
                          <a:ea typeface="Microsoft Sans Serif" pitchFamily="2" charset="-52"/>
                          <a:cs typeface="Microsoft Sans Serif" pitchFamily="2" charset="-52"/>
                        </a:rPr>
                        <a:t>логотип компании отображается в правом верхнем углу;</a:t>
                      </a:r>
                      <a:endParaRPr sz="2000" b="1" cap="none">
                        <a:solidFill>
                          <a:srgbClr val="262626"/>
                        </a:solidFill>
                        <a:latin typeface="Microsoft Sans Serif" pitchFamily="2" charset="-52"/>
                        <a:ea typeface="Microsoft Sans Serif" pitchFamily="2" charset="-52"/>
                        <a:cs typeface="Microsoft Sans Serif" pitchFamily="2" charset="-52"/>
                      </a:endParaRPr>
                    </a:p>
                    <a:p>
                      <a:pPr algn="l">
                        <a:buClr>
                          <a:schemeClr val="tx1"/>
                        </a:buClr>
                        <a:buBlip>
                          <a:blip r:embed="rId2"/>
                        </a:buBlip>
                      </a:pPr>
                      <a:r>
                        <a:rPr sz="2000" b="1" cap="none">
                          <a:solidFill>
                            <a:srgbClr val="262626"/>
                          </a:solidFill>
                          <a:latin typeface="Microsoft Sans Serif" pitchFamily="2" charset="-52"/>
                          <a:ea typeface="Microsoft Sans Serif" pitchFamily="2" charset="-52"/>
                          <a:cs typeface="Microsoft Sans Serif" pitchFamily="2" charset="-52"/>
                        </a:rPr>
                        <a:t>на форме 2 поля - Имя и Пароль;</a:t>
                      </a:r>
                      <a:endParaRPr sz="2000" b="1" cap="none">
                        <a:solidFill>
                          <a:srgbClr val="262626"/>
                        </a:solidFill>
                        <a:latin typeface="Microsoft Sans Serif" pitchFamily="2" charset="-52"/>
                        <a:ea typeface="Microsoft Sans Serif" pitchFamily="2" charset="-52"/>
                        <a:cs typeface="Microsoft Sans Serif" pitchFamily="2" charset="-52"/>
                      </a:endParaRPr>
                    </a:p>
                    <a:p>
                      <a:pPr algn="l">
                        <a:buClr>
                          <a:schemeClr val="tx1"/>
                        </a:buClr>
                        <a:buBlip>
                          <a:blip r:embed="rId2"/>
                        </a:buBlip>
                      </a:pPr>
                      <a:r>
                        <a:rPr sz="2000" b="1" cap="none">
                          <a:solidFill>
                            <a:srgbClr val="262626"/>
                          </a:solidFill>
                          <a:latin typeface="Microsoft Sans Serif" pitchFamily="2" charset="-52"/>
                          <a:ea typeface="Microsoft Sans Serif" pitchFamily="2" charset="-52"/>
                          <a:cs typeface="Microsoft Sans Serif" pitchFamily="2" charset="-52"/>
                        </a:rPr>
                        <a:t>кнопка Вход доступна; </a:t>
                      </a:r>
                      <a:endParaRPr sz="2000" b="1" cap="none">
                        <a:solidFill>
                          <a:srgbClr val="262626"/>
                        </a:solidFill>
                        <a:latin typeface="Microsoft Sans Serif" pitchFamily="2" charset="-52"/>
                        <a:ea typeface="Microsoft Sans Serif" pitchFamily="2" charset="-52"/>
                        <a:cs typeface="Microsoft Sans Serif" pitchFamily="2" charset="-52"/>
                      </a:endParaRPr>
                    </a:p>
                    <a:p>
                      <a:pPr algn="l">
                        <a:buClr>
                          <a:schemeClr val="tx1"/>
                        </a:buClr>
                        <a:buBlip>
                          <a:blip r:embed="rId2"/>
                        </a:buBlip>
                      </a:pPr>
                      <a:r>
                        <a:rPr sz="2000" b="1" cap="none">
                          <a:solidFill>
                            <a:srgbClr val="262626"/>
                          </a:solidFill>
                          <a:latin typeface="Microsoft Sans Serif" pitchFamily="2" charset="-52"/>
                          <a:ea typeface="Microsoft Sans Serif" pitchFamily="2" charset="-52"/>
                          <a:cs typeface="Microsoft Sans Serif" pitchFamily="2" charset="-52"/>
                        </a:rPr>
                        <a:t>ссылка "забыл пароль" - доступна. </a:t>
                      </a:r>
                      <a:endParaRPr sz="2000" b="1" cap="none">
                        <a:solidFill>
                          <a:srgbClr val="262626"/>
                        </a:solidFill>
                        <a:latin typeface="Microsoft Sans Serif" pitchFamily="2" charset="-52"/>
                        <a:ea typeface="Microsoft Sans Serif" pitchFamily="2" charset="-52"/>
                        <a:cs typeface="Microsoft Sans Serif" pitchFamily="2" charset="-52"/>
                      </a:endParaRPr>
                    </a:p>
                  </a:txBody>
                  <a:tcPr marL="91440" marR="45720" marT="91440" marB="45720" vert="horz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4F1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2000" b="1" i="1" cap="none">
                          <a:solidFill>
                            <a:srgbClr val="262626"/>
                          </a:solidFill>
                          <a:latin typeface="Microsoft Sans Serif" pitchFamily="2" charset="-52"/>
                          <a:ea typeface="Microsoft Sans Serif" pitchFamily="2" charset="-52"/>
                          <a:cs typeface="Microsoft Sans Serif" pitchFamily="2" charset="-52"/>
                        </a:rPr>
                        <a:t>…</a:t>
                      </a:r>
                      <a:endParaRPr sz="2000" b="1" i="1" cap="none">
                        <a:solidFill>
                          <a:srgbClr val="262626"/>
                        </a:solidFill>
                        <a:latin typeface="Microsoft Sans Serif" pitchFamily="2" charset="-52"/>
                        <a:ea typeface="Microsoft Sans Serif" pitchFamily="2" charset="-52"/>
                        <a:cs typeface="Microsoft Sans Serif" pitchFamily="2" charset="-52"/>
                      </a:endParaRPr>
                    </a:p>
                  </a:txBody>
                  <a:tcPr marL="91440" marR="45720" marT="91440" marB="45720" vert="horz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4F1"/>
                    </a:solidFill>
                  </a:tcPr>
                </a:tc>
                <a:extLst>
                  <a:ext uri="smNativeData">
                    <pr:rowheight xmlns="" xmlns:pr="smNativeData" dt="1700537579" type="min" val="222504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B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3gqBf///wEAAAAAAAAAAAAAAAAAAAAAAAAAAAAAAAAAAAAAAAAAAE1NTQJ/f38AocpmA8zMzADAwP8Af39/AAAAAAAAAAAAAAAAAAAAAAAAAAAAIQAAABgAAAAUAAAAJwYAAGgBAAAnMwAA0AUAABAAAAAmAAAACAAAAP//////////"/>
              </a:ext>
            </a:extLst>
          </p:cNvSpPr>
          <p:nvPr>
            <p:ph type="title" idx="4294967295"/>
          </p:nvPr>
        </p:nvSpPr>
        <p:spPr>
          <a:xfrm>
            <a:off x="1000125" y="228600"/>
            <a:ext cx="7315200" cy="71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sz="3600" b="1" cap="none">
                <a:solidFill>
                  <a:srgbClr val="263C15"/>
                </a:solidFill>
              </a:rPr>
              <a:t>СЦЕНАРИЙ ТЕСТИРОВАНИЯ</a:t>
            </a:r>
            <a:endParaRPr sz="3600" b="1" cap="none">
              <a:solidFill>
                <a:srgbClr val="263C15"/>
              </a:solidFill>
            </a:endParaRPr>
          </a:p>
        </p:txBody>
      </p:sp>
      <p:graphicFrame>
        <p:nvGraphicFramePr>
          <p:cNvPr id="3" name="Содержимое 3"/>
          <p:cNvGraphicFramePr>
            <a:graphicFrameLocks noGrp="1"/>
          </p:cNvGraphicFramePr>
          <p:nvPr/>
        </p:nvGraphicFramePr>
        <p:xfrm>
          <a:off x="114300" y="1265555"/>
          <a:ext cx="8915400" cy="5638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95935"/>
                <a:gridCol w="4266565"/>
                <a:gridCol w="4152900"/>
              </a:tblGrid>
              <a:tr h="701675"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2000" b="1" cap="none">
                          <a:solidFill>
                            <a:srgbClr val="000000"/>
                          </a:solidFill>
                          <a:latin typeface="Microsoft Sans Serif" pitchFamily="2" charset="-52"/>
                          <a:ea typeface="Microsoft Sans Serif" pitchFamily="2" charset="-52"/>
                          <a:cs typeface="Microsoft Sans Serif" pitchFamily="2" charset="-52"/>
                        </a:rPr>
                        <a:t>№	</a:t>
                      </a:r>
                      <a:endParaRPr sz="2000" b="1" cap="none">
                        <a:solidFill>
                          <a:srgbClr val="000000"/>
                        </a:solidFill>
                        <a:latin typeface="Microsoft Sans Serif" pitchFamily="2" charset="-52"/>
                        <a:ea typeface="Microsoft Sans Serif" pitchFamily="2" charset="-52"/>
                        <a:cs typeface="Microsoft Sans Serif" pitchFamily="2" charset="-52"/>
                      </a:endParaRPr>
                    </a:p>
                  </a:txBody>
                  <a:tcPr marL="91440" marR="45720" marT="91440" marB="45720" vert="horz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1BEAC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2000" b="1" cap="none">
                          <a:solidFill>
                            <a:srgbClr val="000000"/>
                          </a:solidFill>
                          <a:latin typeface="Microsoft Sans Serif" pitchFamily="2" charset="-52"/>
                          <a:ea typeface="Microsoft Sans Serif" pitchFamily="2" charset="-52"/>
                          <a:cs typeface="Microsoft Sans Serif" pitchFamily="2" charset="-52"/>
                        </a:rPr>
                        <a:t>	Шаг сценария</a:t>
                      </a:r>
                      <a:endParaRPr sz="2000" b="1" cap="none">
                        <a:solidFill>
                          <a:srgbClr val="000000"/>
                        </a:solidFill>
                        <a:latin typeface="Microsoft Sans Serif" pitchFamily="2" charset="-52"/>
                        <a:ea typeface="Microsoft Sans Serif" pitchFamily="2" charset="-52"/>
                        <a:cs typeface="Microsoft Sans Serif" pitchFamily="2" charset="-52"/>
                      </a:endParaRPr>
                    </a:p>
                  </a:txBody>
                  <a:tcPr marL="91440" marR="45720" marT="91440" marB="45720" vert="horz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1BEAC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2000" b="1" cap="none">
                          <a:solidFill>
                            <a:srgbClr val="000000"/>
                          </a:solidFill>
                          <a:latin typeface="Microsoft Sans Serif" pitchFamily="2" charset="-52"/>
                          <a:ea typeface="Microsoft Sans Serif" pitchFamily="2" charset="-52"/>
                          <a:cs typeface="Microsoft Sans Serif" pitchFamily="2" charset="-52"/>
                        </a:rPr>
                        <a:t>Ожидаемый результат</a:t>
                      </a:r>
                      <a:endParaRPr sz="2000" b="1" cap="none">
                        <a:solidFill>
                          <a:srgbClr val="000000"/>
                        </a:solidFill>
                        <a:latin typeface="Microsoft Sans Serif" pitchFamily="2" charset="-52"/>
                        <a:ea typeface="Microsoft Sans Serif" pitchFamily="2" charset="-52"/>
                        <a:cs typeface="Microsoft Sans Serif" pitchFamily="2" charset="-52"/>
                      </a:endParaRPr>
                    </a:p>
                  </a:txBody>
                  <a:tcPr marL="91440" marR="45720" marT="91440" marB="45720" vert="horz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1BEAC"/>
                    </a:solidFill>
                  </a:tcPr>
                </a:tc>
                <a:extLst>
                  <a:ext uri="smNativeData">
                    <pr:rowheight xmlns="" xmlns:pr="smNativeData" dt="1700537579" type="min" val="701675"/>
                  </a:ext>
                </a:extLst>
              </a:tr>
              <a:tr h="1005840"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2000" b="1" cap="none">
                          <a:solidFill>
                            <a:srgbClr val="000000"/>
                          </a:solidFill>
                          <a:latin typeface="Microsoft Sans Serif" pitchFamily="2" charset="-52"/>
                          <a:ea typeface="Microsoft Sans Serif" pitchFamily="2" charset="-52"/>
                          <a:cs typeface="Microsoft Sans Serif" pitchFamily="2" charset="-52"/>
                        </a:rPr>
                        <a:t>1</a:t>
                      </a:r>
                      <a:endParaRPr sz="2000" b="1" cap="none">
                        <a:solidFill>
                          <a:srgbClr val="000000"/>
                        </a:solidFill>
                        <a:latin typeface="Microsoft Sans Serif" pitchFamily="2" charset="-52"/>
                        <a:ea typeface="Microsoft Sans Serif" pitchFamily="2" charset="-52"/>
                        <a:cs typeface="Microsoft Sans Serif" pitchFamily="2" charset="-52"/>
                      </a:endParaRPr>
                    </a:p>
                  </a:txBody>
                  <a:tcPr marL="91440" marR="45720" marT="91440" marB="45720" vert="horz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8E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algn="l">
                        <a:spcBef>
                          <a:spcPts val="0"/>
                        </a:spcBef>
                      </a:pPr>
                      <a:r>
                        <a:rPr sz="2000" b="1" cap="none">
                          <a:solidFill>
                            <a:srgbClr val="000000"/>
                          </a:solidFill>
                          <a:latin typeface="Microsoft Sans Serif" pitchFamily="2" charset="-52"/>
                          <a:ea typeface="Microsoft Sans Serif" pitchFamily="2" charset="-52"/>
                          <a:cs typeface="Microsoft Sans Serif" pitchFamily="2" charset="-52"/>
                        </a:rPr>
                        <a:t>Запустить терминальный клиент и соединиться с системой по адресу 127.0.0.1</a:t>
                      </a:r>
                      <a:endParaRPr sz="2000" b="1" cap="none">
                        <a:solidFill>
                          <a:srgbClr val="000000"/>
                        </a:solidFill>
                        <a:latin typeface="Microsoft Sans Serif" pitchFamily="2" charset="-52"/>
                        <a:ea typeface="Microsoft Sans Serif" pitchFamily="2" charset="-52"/>
                        <a:cs typeface="Microsoft Sans Serif" pitchFamily="2" charset="-52"/>
                      </a:endParaRPr>
                    </a:p>
                  </a:txBody>
                  <a:tcPr marL="91440" marR="45720" marT="91440" marB="45720" vert="horz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8E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algn="l">
                        <a:spcBef>
                          <a:spcPts val="0"/>
                        </a:spcBef>
                      </a:pPr>
                      <a:r>
                        <a:rPr sz="2000" b="1" cap="none">
                          <a:solidFill>
                            <a:srgbClr val="000000"/>
                          </a:solidFill>
                          <a:latin typeface="Microsoft Sans Serif" pitchFamily="2" charset="-52"/>
                          <a:ea typeface="Microsoft Sans Serif" pitchFamily="2" charset="-52"/>
                          <a:cs typeface="Microsoft Sans Serif" pitchFamily="2" charset="-52"/>
                        </a:rPr>
                        <a:t>Должно появиться приглашение терминала </a:t>
                      </a:r>
                      <a:r>
                        <a:rPr sz="2000" b="1" i="1" cap="none">
                          <a:solidFill>
                            <a:srgbClr val="800000"/>
                          </a:solidFill>
                          <a:latin typeface="Microsoft Sans Serif" pitchFamily="2" charset="-52"/>
                          <a:ea typeface="Microsoft Sans Serif" pitchFamily="2" charset="-52"/>
                          <a:cs typeface="Microsoft Sans Serif" pitchFamily="2" charset="-52"/>
                        </a:rPr>
                        <a:t>TRANSFER&gt;</a:t>
                      </a:r>
                      <a:endParaRPr sz="2000" b="1" i="1" cap="none">
                        <a:solidFill>
                          <a:srgbClr val="800000"/>
                        </a:solidFill>
                        <a:latin typeface="Microsoft Sans Serif" pitchFamily="2" charset="-52"/>
                        <a:ea typeface="Microsoft Sans Serif" pitchFamily="2" charset="-52"/>
                        <a:cs typeface="Microsoft Sans Serif" pitchFamily="2" charset="-52"/>
                      </a:endParaRPr>
                    </a:p>
                  </a:txBody>
                  <a:tcPr marL="91440" marR="45720" marT="91440" marB="45720" vert="horz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8E3"/>
                    </a:solidFill>
                  </a:tcPr>
                </a:tc>
                <a:extLst>
                  <a:ext uri="smNativeData">
                    <pr:rowheight xmlns="" xmlns:pr="smNativeData" dt="1700537579" type="min" val="1005840"/>
                  </a:ext>
                </a:extLst>
              </a:tr>
              <a:tr h="1614805"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2000" b="1" cap="none">
                          <a:solidFill>
                            <a:srgbClr val="000000"/>
                          </a:solidFill>
                          <a:latin typeface="Microsoft Sans Serif" pitchFamily="2" charset="-52"/>
                          <a:ea typeface="Microsoft Sans Serif" pitchFamily="2" charset="-52"/>
                          <a:cs typeface="Microsoft Sans Serif" pitchFamily="2" charset="-52"/>
                        </a:rPr>
                        <a:t>2</a:t>
                      </a:r>
                      <a:endParaRPr sz="2000" b="1" cap="none">
                        <a:solidFill>
                          <a:srgbClr val="000000"/>
                        </a:solidFill>
                        <a:latin typeface="Microsoft Sans Serif" pitchFamily="2" charset="-52"/>
                        <a:ea typeface="Microsoft Sans Serif" pitchFamily="2" charset="-52"/>
                        <a:cs typeface="Microsoft Sans Serif" pitchFamily="2" charset="-52"/>
                      </a:endParaRPr>
                    </a:p>
                  </a:txBody>
                  <a:tcPr marL="91440" marR="45720" marT="91440" marB="45720" vert="horz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4F1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algn="l">
                        <a:spcBef>
                          <a:spcPts val="0"/>
                        </a:spcBef>
                      </a:pPr>
                      <a:r>
                        <a:rPr sz="2000" b="1" cap="none">
                          <a:solidFill>
                            <a:srgbClr val="000000"/>
                          </a:solidFill>
                          <a:latin typeface="Microsoft Sans Serif" pitchFamily="2" charset="-52"/>
                          <a:ea typeface="Microsoft Sans Serif" pitchFamily="2" charset="-52"/>
                          <a:cs typeface="Microsoft Sans Serif" pitchFamily="2" charset="-52"/>
                        </a:rPr>
                        <a:t>Запустить процесс передачи данных при помощи ввода команды </a:t>
                      </a:r>
                      <a:r>
                        <a:rPr sz="2000" b="1" i="1" cap="none">
                          <a:solidFill>
                            <a:srgbClr val="800000"/>
                          </a:solidFill>
                          <a:latin typeface="Microsoft Sans Serif" pitchFamily="2" charset="-52"/>
                          <a:ea typeface="Microsoft Sans Serif" pitchFamily="2" charset="-52"/>
                          <a:cs typeface="Microsoft Sans Serif" pitchFamily="2" charset="-52"/>
                        </a:rPr>
                        <a:t>SEND DATA</a:t>
                      </a:r>
                      <a:endParaRPr sz="2000" b="1" i="1" cap="none">
                        <a:solidFill>
                          <a:srgbClr val="800000"/>
                        </a:solidFill>
                        <a:latin typeface="Microsoft Sans Serif" pitchFamily="2" charset="-52"/>
                        <a:ea typeface="Microsoft Sans Serif" pitchFamily="2" charset="-52"/>
                        <a:cs typeface="Microsoft Sans Serif" pitchFamily="2" charset="-52"/>
                      </a:endParaRPr>
                    </a:p>
                  </a:txBody>
                  <a:tcPr marL="91440" marR="45720" marT="91440" marB="45720" vert="horz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4F1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algn="l">
                        <a:spcBef>
                          <a:spcPts val="0"/>
                        </a:spcBef>
                      </a:pPr>
                      <a:r>
                        <a:rPr sz="2000" b="1" cap="none">
                          <a:solidFill>
                            <a:srgbClr val="000000"/>
                          </a:solidFill>
                          <a:latin typeface="Microsoft Sans Serif" pitchFamily="2" charset="-52"/>
                          <a:ea typeface="Microsoft Sans Serif" pitchFamily="2" charset="-52"/>
                          <a:cs typeface="Microsoft Sans Serif" pitchFamily="2" charset="-52"/>
                        </a:rPr>
                        <a:t>Должно появиться приглашение </a:t>
                      </a:r>
                      <a:r>
                        <a:rPr sz="2000" b="1" i="1" cap="none">
                          <a:solidFill>
                            <a:srgbClr val="800000"/>
                          </a:solidFill>
                          <a:latin typeface="Microsoft Sans Serif" pitchFamily="2" charset="-52"/>
                          <a:ea typeface="Microsoft Sans Serif" pitchFamily="2" charset="-52"/>
                          <a:cs typeface="Microsoft Sans Serif" pitchFamily="2" charset="-52"/>
                        </a:rPr>
                        <a:t>DATA TRANSFER INITIATED </a:t>
                      </a:r>
                      <a:r>
                        <a:rPr sz="2000" b="1" cap="none">
                          <a:solidFill>
                            <a:srgbClr val="000000"/>
                          </a:solidFill>
                          <a:latin typeface="Microsoft Sans Serif" pitchFamily="2" charset="-52"/>
                          <a:ea typeface="Microsoft Sans Serif" pitchFamily="2" charset="-52"/>
                          <a:cs typeface="Microsoft Sans Serif" pitchFamily="2" charset="-52"/>
                        </a:rPr>
                        <a:t>и следующими двумя строками</a:t>
                      </a:r>
                      <a:endParaRPr sz="2000" b="1" cap="none">
                        <a:solidFill>
                          <a:srgbClr val="000000"/>
                        </a:solidFill>
                        <a:latin typeface="Microsoft Sans Serif" pitchFamily="2" charset="-52"/>
                        <a:ea typeface="Microsoft Sans Serif" pitchFamily="2" charset="-52"/>
                        <a:cs typeface="Microsoft Sans Serif" pitchFamily="2" charset="-52"/>
                      </a:endParaRPr>
                    </a:p>
                    <a:p>
                      <a:pPr algn="l"/>
                      <a:r>
                        <a:rPr sz="2000" b="1" i="1" cap="none">
                          <a:solidFill>
                            <a:srgbClr val="800000"/>
                          </a:solidFill>
                          <a:latin typeface="Microsoft Sans Serif" pitchFamily="2" charset="-52"/>
                          <a:ea typeface="Microsoft Sans Serif" pitchFamily="2" charset="-52"/>
                          <a:cs typeface="Microsoft Sans Serif" pitchFamily="2" charset="-52"/>
                        </a:rPr>
                        <a:t>Enter your credentials…</a:t>
                      </a:r>
                      <a:endParaRPr sz="2000" b="1" i="1" cap="none">
                        <a:solidFill>
                          <a:srgbClr val="800000"/>
                        </a:solidFill>
                        <a:latin typeface="Microsoft Sans Serif" pitchFamily="2" charset="-52"/>
                        <a:ea typeface="Microsoft Sans Serif" pitchFamily="2" charset="-52"/>
                        <a:cs typeface="Microsoft Sans Serif" pitchFamily="2" charset="-52"/>
                      </a:endParaRPr>
                    </a:p>
                    <a:p>
                      <a:pPr algn="l"/>
                      <a:r>
                        <a:rPr sz="2000" b="1" i="1" cap="none">
                          <a:solidFill>
                            <a:srgbClr val="800000"/>
                          </a:solidFill>
                          <a:latin typeface="Microsoft Sans Serif" pitchFamily="2" charset="-52"/>
                          <a:ea typeface="Microsoft Sans Serif" pitchFamily="2" charset="-52"/>
                          <a:cs typeface="Microsoft Sans Serif" pitchFamily="2" charset="-52"/>
                        </a:rPr>
                        <a:t>Login:</a:t>
                      </a:r>
                      <a:endParaRPr sz="2000" b="1" i="1" cap="none">
                        <a:solidFill>
                          <a:srgbClr val="800000"/>
                        </a:solidFill>
                        <a:latin typeface="Microsoft Sans Serif" pitchFamily="2" charset="-52"/>
                        <a:ea typeface="Microsoft Sans Serif" pitchFamily="2" charset="-52"/>
                        <a:cs typeface="Microsoft Sans Serif" pitchFamily="2" charset="-52"/>
                      </a:endParaRPr>
                    </a:p>
                  </a:txBody>
                  <a:tcPr marL="91440" marR="45720" marT="91440" marB="45720" vert="horz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4F1"/>
                    </a:solidFill>
                  </a:tcPr>
                </a:tc>
                <a:extLst>
                  <a:ext uri="smNativeData">
                    <pr:rowheight xmlns="" xmlns:pr="smNativeData" dt="1700537579" type="min" val="1614805"/>
                  </a:ext>
                </a:extLst>
              </a:tr>
              <a:tr h="701040"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2000" b="1" cap="none">
                          <a:solidFill>
                            <a:srgbClr val="000000"/>
                          </a:solidFill>
                          <a:latin typeface="Microsoft Sans Serif" pitchFamily="2" charset="-52"/>
                          <a:ea typeface="Microsoft Sans Serif" pitchFamily="2" charset="-52"/>
                          <a:cs typeface="Microsoft Sans Serif" pitchFamily="2" charset="-52"/>
                        </a:rPr>
                        <a:t>3</a:t>
                      </a:r>
                      <a:endParaRPr sz="2000" b="1" cap="none">
                        <a:solidFill>
                          <a:srgbClr val="000000"/>
                        </a:solidFill>
                        <a:latin typeface="Microsoft Sans Serif" pitchFamily="2" charset="-52"/>
                        <a:ea typeface="Microsoft Sans Serif" pitchFamily="2" charset="-52"/>
                        <a:cs typeface="Microsoft Sans Serif" pitchFamily="2" charset="-52"/>
                      </a:endParaRPr>
                    </a:p>
                  </a:txBody>
                  <a:tcPr marL="91440" marR="45720" marT="91440" marB="45720" vert="horz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8E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algn="l">
                        <a:spcBef>
                          <a:spcPts val="0"/>
                        </a:spcBef>
                      </a:pPr>
                      <a:r>
                        <a:rPr sz="2000" b="1" cap="none">
                          <a:solidFill>
                            <a:srgbClr val="000000"/>
                          </a:solidFill>
                          <a:latin typeface="Microsoft Sans Serif" pitchFamily="2" charset="-52"/>
                          <a:ea typeface="Microsoft Sans Serif" pitchFamily="2" charset="-52"/>
                          <a:cs typeface="Microsoft Sans Serif" pitchFamily="2" charset="-52"/>
                        </a:rPr>
                        <a:t>Ввести имя учетной записи </a:t>
                      </a:r>
                      <a:r>
                        <a:rPr sz="2000" b="1" i="1" cap="none">
                          <a:solidFill>
                            <a:srgbClr val="800000"/>
                          </a:solidFill>
                          <a:latin typeface="Microsoft Sans Serif" pitchFamily="2" charset="-52"/>
                          <a:ea typeface="Microsoft Sans Serif" pitchFamily="2" charset="-52"/>
                          <a:cs typeface="Microsoft Sans Serif" pitchFamily="2" charset="-52"/>
                        </a:rPr>
                        <a:t>default</a:t>
                      </a:r>
                      <a:endParaRPr sz="2000" b="1" i="1" cap="none">
                        <a:solidFill>
                          <a:srgbClr val="800000"/>
                        </a:solidFill>
                        <a:latin typeface="Microsoft Sans Serif" pitchFamily="2" charset="-52"/>
                        <a:ea typeface="Microsoft Sans Serif" pitchFamily="2" charset="-52"/>
                        <a:cs typeface="Microsoft Sans Serif" pitchFamily="2" charset="-52"/>
                      </a:endParaRPr>
                    </a:p>
                  </a:txBody>
                  <a:tcPr marL="91440" marR="45720" marT="91440" marB="45720" vert="horz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8E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algn="l">
                        <a:spcBef>
                          <a:spcPts val="0"/>
                        </a:spcBef>
                      </a:pPr>
                      <a:r>
                        <a:rPr sz="2000" b="1" cap="none">
                          <a:solidFill>
                            <a:srgbClr val="000000"/>
                          </a:solidFill>
                          <a:latin typeface="Microsoft Sans Serif" pitchFamily="2" charset="-52"/>
                          <a:ea typeface="Microsoft Sans Serif" pitchFamily="2" charset="-52"/>
                          <a:cs typeface="Microsoft Sans Serif" pitchFamily="2" charset="-52"/>
                        </a:rPr>
                        <a:t>Должна появиться строка Password:</a:t>
                      </a:r>
                      <a:endParaRPr sz="2000" b="1" cap="none">
                        <a:solidFill>
                          <a:srgbClr val="000000"/>
                        </a:solidFill>
                        <a:latin typeface="Microsoft Sans Serif" pitchFamily="2" charset="-52"/>
                        <a:ea typeface="Microsoft Sans Serif" pitchFamily="2" charset="-52"/>
                        <a:cs typeface="Microsoft Sans Serif" pitchFamily="2" charset="-52"/>
                      </a:endParaRPr>
                    </a:p>
                  </a:txBody>
                  <a:tcPr marL="91440" marR="45720" marT="91440" marB="45720" vert="horz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8E3"/>
                    </a:solidFill>
                  </a:tcPr>
                </a:tc>
                <a:extLst>
                  <a:ext uri="smNativeData">
                    <pr:rowheight xmlns="" xmlns:pr="smNativeData" dt="1700537579" type="min" val="701040"/>
                  </a:ext>
                </a:extLst>
              </a:tr>
              <a:tr h="1615440">
                <a:tc>
                  <a:txBody>
                    <a:bodyPr wrap="square" numCol="1"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sz="2000" b="1" cap="none">
                          <a:solidFill>
                            <a:srgbClr val="000000"/>
                          </a:solidFill>
                          <a:latin typeface="Microsoft Sans Serif" pitchFamily="2" charset="-52"/>
                          <a:ea typeface="Microsoft Sans Serif" pitchFamily="2" charset="-52"/>
                          <a:cs typeface="Microsoft Sans Serif" pitchFamily="2" charset="-52"/>
                        </a:rPr>
                        <a:t>4</a:t>
                      </a:r>
                      <a:endParaRPr sz="2000" b="1" cap="none">
                        <a:solidFill>
                          <a:srgbClr val="000000"/>
                        </a:solidFill>
                        <a:latin typeface="Microsoft Sans Serif" pitchFamily="2" charset="-52"/>
                        <a:ea typeface="Microsoft Sans Serif" pitchFamily="2" charset="-52"/>
                        <a:cs typeface="Microsoft Sans Serif" pitchFamily="2" charset="-52"/>
                      </a:endParaRPr>
                    </a:p>
                  </a:txBody>
                  <a:tcPr marL="91440" marR="45720" marT="91440" marB="45720" vert="horz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4F1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algn="l">
                        <a:spcBef>
                          <a:spcPts val="0"/>
                        </a:spcBef>
                      </a:pPr>
                      <a:r>
                        <a:rPr sz="2000" b="1" cap="none">
                          <a:solidFill>
                            <a:srgbClr val="000000"/>
                          </a:solidFill>
                          <a:latin typeface="Microsoft Sans Serif" pitchFamily="2" charset="-52"/>
                          <a:ea typeface="Microsoft Sans Serif" pitchFamily="2" charset="-52"/>
                          <a:cs typeface="Microsoft Sans Serif" pitchFamily="2" charset="-52"/>
                        </a:rPr>
                        <a:t>Ввести пароль </a:t>
                      </a:r>
                      <a:r>
                        <a:rPr sz="2000" b="1" i="1" cap="none">
                          <a:solidFill>
                            <a:srgbClr val="800000"/>
                          </a:solidFill>
                          <a:latin typeface="Microsoft Sans Serif" pitchFamily="2" charset="-52"/>
                          <a:ea typeface="Microsoft Sans Serif" pitchFamily="2" charset="-52"/>
                          <a:cs typeface="Microsoft Sans Serif" pitchFamily="2" charset="-52"/>
                        </a:rPr>
                        <a:t>default</a:t>
                      </a:r>
                      <a:endParaRPr sz="2000" b="1" i="1" cap="none">
                        <a:solidFill>
                          <a:srgbClr val="800000"/>
                        </a:solidFill>
                        <a:latin typeface="Microsoft Sans Serif" pitchFamily="2" charset="-52"/>
                        <a:ea typeface="Microsoft Sans Serif" pitchFamily="2" charset="-52"/>
                        <a:cs typeface="Microsoft Sans Serif" pitchFamily="2" charset="-52"/>
                      </a:endParaRPr>
                    </a:p>
                  </a:txBody>
                  <a:tcPr marL="91440" marR="45720" marT="91440" marB="45720" vert="horz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4F1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algn="l">
                        <a:spcBef>
                          <a:spcPts val="0"/>
                        </a:spcBef>
                      </a:pPr>
                      <a:r>
                        <a:rPr sz="2000" b="1" cap="none">
                          <a:solidFill>
                            <a:srgbClr val="000000"/>
                          </a:solidFill>
                          <a:latin typeface="Microsoft Sans Serif" pitchFamily="2" charset="-52"/>
                          <a:ea typeface="Microsoft Sans Serif" pitchFamily="2" charset="-52"/>
                          <a:cs typeface="Microsoft Sans Serif" pitchFamily="2" charset="-52"/>
                        </a:rPr>
                        <a:t>Должно появиться сообщение</a:t>
                      </a:r>
                      <a:endParaRPr sz="2000" b="1" cap="none">
                        <a:solidFill>
                          <a:srgbClr val="000000"/>
                        </a:solidFill>
                        <a:latin typeface="Microsoft Sans Serif" pitchFamily="2" charset="-52"/>
                        <a:ea typeface="Microsoft Sans Serif" pitchFamily="2" charset="-52"/>
                        <a:cs typeface="Microsoft Sans Serif" pitchFamily="2" charset="-52"/>
                      </a:endParaRPr>
                    </a:p>
                    <a:p>
                      <a:pPr algn="l"/>
                      <a:r>
                        <a:rPr sz="2000" b="1" i="1" cap="none">
                          <a:solidFill>
                            <a:srgbClr val="800000"/>
                          </a:solidFill>
                          <a:latin typeface="Microsoft Sans Serif" pitchFamily="2" charset="-52"/>
                          <a:ea typeface="Microsoft Sans Serif" pitchFamily="2" charset="-52"/>
                          <a:cs typeface="Microsoft Sans Serif" pitchFamily="2" charset="-52"/>
                        </a:rPr>
                        <a:t>Default user blocked - system set to High security</a:t>
                      </a:r>
                      <a:endParaRPr sz="2000" b="1" i="1" cap="none">
                        <a:solidFill>
                          <a:srgbClr val="800000"/>
                        </a:solidFill>
                        <a:latin typeface="Microsoft Sans Serif" pitchFamily="2" charset="-52"/>
                        <a:ea typeface="Microsoft Sans Serif" pitchFamily="2" charset="-52"/>
                        <a:cs typeface="Microsoft Sans Serif" pitchFamily="2" charset="-52"/>
                      </a:endParaRPr>
                    </a:p>
                    <a:p>
                      <a:pPr algn="l"/>
                      <a:r>
                        <a:rPr sz="2000" b="1" cap="none">
                          <a:solidFill>
                            <a:srgbClr val="000000"/>
                          </a:solidFill>
                          <a:latin typeface="Microsoft Sans Serif" pitchFamily="2" charset="-52"/>
                          <a:ea typeface="Microsoft Sans Serif" pitchFamily="2" charset="-52"/>
                          <a:cs typeface="Microsoft Sans Serif" pitchFamily="2" charset="-52"/>
                        </a:rPr>
                        <a:t>и соединение с терминалом должно быть прервано</a:t>
                      </a:r>
                      <a:endParaRPr sz="2000" b="1" cap="none">
                        <a:solidFill>
                          <a:srgbClr val="000000"/>
                        </a:solidFill>
                        <a:latin typeface="Microsoft Sans Serif" pitchFamily="2" charset="-52"/>
                        <a:ea typeface="Microsoft Sans Serif" pitchFamily="2" charset="-52"/>
                        <a:cs typeface="Microsoft Sans Serif" pitchFamily="2" charset="-52"/>
                      </a:endParaRPr>
                    </a:p>
                  </a:txBody>
                  <a:tcPr marL="91440" marR="45720" marT="91440" marB="45720" vert="horz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4F1"/>
                    </a:solidFill>
                  </a:tcPr>
                </a:tc>
                <a:extLst>
                  <a:ext uri="smNativeData">
                    <pr:rowheight xmlns="" xmlns:pr="smNativeData" dt="1700537579" type="min" val="161544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Содержимое 3"/>
          <p:cNvPicPr>
            <a:picLocks noGrp="1" noChangeArrowheads="1"/>
            <a:extLst>
              <a:ext uri="smNativeData">
                <pr:smNativeData xmlns:pr="smNativeData" xmlns="smNativeData" val="SMDATA_17_6yRcZRMAAAAlAAAAEQAAAA0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t4KgX///8BAAAAAAAAAAAAAAAAAAAAAAAAAAAAAAAAAAAAAAAAAABNTU0Cf39/AKHKZgPMzMwAwMD/AH9/fwAAAAAAAAAAAAAAAAD///8AAAAAACEAAAAYAAAAFAAAAO3////zBwAAVDgAAEciAAAQAAAAJgAAAAgAAAD//////////w=="/>
              </a:ext>
            </a:extLst>
          </p:cNvPicPr>
          <p:nvPr>
            <p:ph type="obj" idx="4294967295"/>
          </p:nvPr>
        </p:nvPicPr>
        <p:blipFill>
          <a:blip r:embed="rId2"/>
          <a:stretch>
            <a:fillRect/>
          </a:stretch>
        </p:blipFill>
        <p:spPr>
          <a:xfrm>
            <a:off x="-12065" y="1292225"/>
            <a:ext cx="9168765" cy="42799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Заголовок 1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B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3gqBf///wEAAAAAAAAAAAAAAAAAAAAAAAAAAAAAAAAAAAAAAAAAAE1NTQJ/f38AocpmA8zMzADAwP8Af39/AAAAAAAAAAAAAAAAAAAAAAAAAAAAIQAAABgAAAAUAAAA0AIAAMADAADoNQAAKAgAABAAAAAmAAAACAAAAP//////////"/>
              </a:ext>
            </a:extLst>
          </p:cNvSpPr>
          <p:nvPr>
            <p:ph type="title" idx="4294967295"/>
          </p:nvPr>
        </p:nvSpPr>
        <p:spPr>
          <a:xfrm>
            <a:off x="457200" y="609600"/>
            <a:ext cx="8305800" cy="71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sz="3600" b="1" cap="none">
                <a:solidFill>
                  <a:srgbClr val="263C15"/>
                </a:solidFill>
              </a:rPr>
              <a:t>ФУНКЦИОНАЛЬНОЕ ТЕСТИРОВАНИЕ</a:t>
            </a:r>
            <a:endParaRPr sz="3600" b="1" cap="none">
              <a:solidFill>
                <a:srgbClr val="263C1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/>
            <a:extLst>
              <a:ext uri="smNativeData">
                <pr:smNativeData xmlns:pr="smNativeData" xmlns="smNativeData" val="SMDATA_17_6yRcZRMAAAAlAAAAEQAAAC0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t4KgX///8BAAAAAAAAAAAAAAAAAAAAAAAAAAAAAAAAAAAAAAAAAABNTU0Cf39/AKHKZgPMzMwAwMD/AH9/fwAAAAAAAAAAAAAAAAD///8AAAAAACEAAAAYAAAAFAAAAFAoAAB+HQAAQDgAADA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4794250"/>
            <a:ext cx="2590800" cy="2063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Заголовок 1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B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3gqBf///wEAAAAAAAAAAAAAAAAAAAAAAAAAAAAAAAAAAAAAAAAAAE1NTQJ/f38AocpmA8zMzADAwP8Af39/AAAAAAAAAAAAAAAAAAAAAAAAAAAAIQAAABgAAAAUAAAAWAIAAHgAAAD4NAAA4AQAABAAAAAmAAAACAAAAP//////////"/>
              </a:ext>
            </a:extLst>
          </p:cNvSpPr>
          <p:nvPr>
            <p:ph type="title" idx="4294967295"/>
          </p:nvPr>
        </p:nvSpPr>
        <p:spPr>
          <a:xfrm>
            <a:off x="381000" y="76200"/>
            <a:ext cx="8229600" cy="71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sz="3600" b="1" cap="none">
                <a:solidFill>
                  <a:srgbClr val="263C15"/>
                </a:solidFill>
              </a:rPr>
              <a:t>МОДУЛЬНОЕ ТЕСТИРОВАНИЕ</a:t>
            </a:r>
            <a:endParaRPr sz="3600" b="1" cap="none">
              <a:solidFill>
                <a:srgbClr val="263C15"/>
              </a:solidFill>
            </a:endParaRPr>
          </a:p>
        </p:txBody>
      </p:sp>
      <p:sp>
        <p:nvSpPr>
          <p:cNvPr id="4" name="Содержимое 2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3gqBf///wEAAAAAAAAAAAAAAAAAAAAAAAAAAAAAAAAAAAAAAAAAAE1NTQJ/f38AocpmA8zMzADAwP8Af39/AAAAAAAAAAAAAAAAAAAAAAAAAAAAIQAAABgAAAAUAAAAAAAAACgFAABAOAAAsCIAABAAAAAmAAAACAAAAP//////////"/>
              </a:ext>
            </a:extLst>
          </p:cNvSpPr>
          <p:nvPr>
            <p:ph type="obj" idx="4294967295"/>
          </p:nvPr>
        </p:nvSpPr>
        <p:spPr>
          <a:xfrm>
            <a:off x="0" y="838200"/>
            <a:ext cx="9144000" cy="4800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buNone/>
            </a:pPr>
            <a:r>
              <a:rPr sz="2400" b="1" i="1" cap="none">
                <a:solidFill>
                  <a:srgbClr val="C00000"/>
                </a:solidFill>
              </a:rPr>
              <a:t>Модульное тестирование </a:t>
            </a:r>
            <a:r>
              <a:rPr sz="2400" b="1" cap="none">
                <a:solidFill>
                  <a:srgbClr val="262626"/>
                </a:solidFill>
              </a:rPr>
              <a:t>(</a:t>
            </a:r>
            <a:r>
              <a:rPr sz="2400" b="1" i="1" cap="none">
                <a:solidFill>
                  <a:srgbClr val="262626"/>
                </a:solidFill>
              </a:rPr>
              <a:t>Unit testing</a:t>
            </a:r>
            <a:r>
              <a:rPr sz="2400" b="1" cap="none">
                <a:solidFill>
                  <a:srgbClr val="262626"/>
                </a:solidFill>
              </a:rPr>
              <a:t>) – тестирование каждого отдельного модуля (класса) приложения в искусственно созданной среде.</a:t>
            </a:r>
            <a:endParaRPr sz="2400" b="1" cap="none">
              <a:solidFill>
                <a:srgbClr val="262626"/>
              </a:solidFill>
            </a:endParaRPr>
          </a:p>
          <a:p>
            <a:pPr marL="0" indent="0">
              <a:buNone/>
            </a:pPr>
            <a:r>
              <a:rPr sz="2400" b="1" cap="none">
                <a:solidFill>
                  <a:srgbClr val="262626"/>
                </a:solidFill>
              </a:rPr>
              <a:t>Необходимо:</a:t>
            </a:r>
            <a:endParaRPr sz="2400" b="1" cap="none">
              <a:solidFill>
                <a:srgbClr val="262626"/>
              </a:solidFill>
            </a:endParaRPr>
          </a:p>
          <a:p>
            <a:pPr marL="0" indent="0">
              <a:buClr>
                <a:schemeClr val="tx1"/>
              </a:buClr>
              <a:buFont typeface="Wingdings" pitchFamily="0" charset="2"/>
              <a:buChar char="Ø"/>
            </a:pPr>
            <a:r>
              <a:rPr sz="2400" b="1" cap="none">
                <a:solidFill>
                  <a:srgbClr val="262626"/>
                </a:solidFill>
              </a:rPr>
              <a:t> </a:t>
            </a:r>
            <a:r>
              <a:rPr sz="2400" b="1" i="1" cap="none">
                <a:solidFill>
                  <a:srgbClr val="C00000"/>
                </a:solidFill>
              </a:rPr>
              <a:t>Unit</a:t>
            </a:r>
            <a:r>
              <a:rPr sz="2400" b="1" cap="none">
                <a:solidFill>
                  <a:srgbClr val="262626"/>
                </a:solidFill>
              </a:rPr>
              <a:t>  (Элемент) - </a:t>
            </a:r>
            <a:r>
              <a:rPr sz="2200" b="1" cap="none">
                <a:solidFill>
                  <a:srgbClr val="262626"/>
                </a:solidFill>
              </a:rPr>
              <a:t>наименьший компонент, который можно скомпилировать.</a:t>
            </a:r>
            <a:endParaRPr sz="2200" b="1" cap="none">
              <a:solidFill>
                <a:srgbClr val="262626"/>
              </a:solidFill>
            </a:endParaRPr>
          </a:p>
          <a:p>
            <a:pPr marL="0" indent="0">
              <a:buClr>
                <a:schemeClr val="tx1"/>
              </a:buClr>
              <a:buFont typeface="Wingdings" pitchFamily="0" charset="2"/>
              <a:buChar char="Ø"/>
            </a:pPr>
            <a:r>
              <a:rPr sz="2400" b="1" cap="none">
                <a:solidFill>
                  <a:srgbClr val="262626"/>
                </a:solidFill>
              </a:rPr>
              <a:t> </a:t>
            </a:r>
            <a:r>
              <a:rPr sz="2400" b="1" i="1" cap="none">
                <a:solidFill>
                  <a:srgbClr val="C00000"/>
                </a:solidFill>
              </a:rPr>
              <a:t>Драйвер</a:t>
            </a:r>
            <a:r>
              <a:rPr sz="2400" b="1" cap="none">
                <a:solidFill>
                  <a:srgbClr val="262626"/>
                </a:solidFill>
              </a:rPr>
              <a:t> – </a:t>
            </a:r>
            <a:r>
              <a:rPr sz="2200" b="1" cap="none">
                <a:solidFill>
                  <a:srgbClr val="262626"/>
                </a:solidFill>
              </a:rPr>
              <a:t>определенный модуль теста, который вызывает тестируемый элемент.</a:t>
            </a:r>
            <a:endParaRPr sz="2200" b="1" cap="none">
              <a:solidFill>
                <a:srgbClr val="262626"/>
              </a:solidFill>
            </a:endParaRPr>
          </a:p>
          <a:p>
            <a:pPr marL="0" indent="0">
              <a:buClr>
                <a:schemeClr val="tx1"/>
              </a:buClr>
              <a:buFont typeface="Wingdings" pitchFamily="0" charset="2"/>
              <a:buChar char="Ø"/>
            </a:pPr>
            <a:r>
              <a:rPr sz="2400" b="1" cap="none">
                <a:solidFill>
                  <a:srgbClr val="262626"/>
                </a:solidFill>
              </a:rPr>
              <a:t> </a:t>
            </a:r>
            <a:r>
              <a:rPr sz="2400" b="1" i="1" cap="none">
                <a:solidFill>
                  <a:srgbClr val="C00000"/>
                </a:solidFill>
              </a:rPr>
              <a:t>Заглушка  </a:t>
            </a:r>
            <a:r>
              <a:rPr sz="2400" b="1" cap="none">
                <a:solidFill>
                  <a:srgbClr val="262626"/>
                </a:solidFill>
              </a:rPr>
              <a:t>– </a:t>
            </a:r>
            <a:r>
              <a:rPr sz="2200" b="1" cap="none">
                <a:solidFill>
                  <a:srgbClr val="262626"/>
                </a:solidFill>
              </a:rPr>
              <a:t>часть программы, которая симулирует обмен данными с тестируемым компонентом, выполняет имитацию рабочей системы.</a:t>
            </a:r>
            <a:endParaRPr sz="2200" b="1" cap="none">
              <a:solidFill>
                <a:srgbClr val="262626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sz="2400" b="1" cap="none">
                <a:solidFill>
                  <a:srgbClr val="262626"/>
                </a:solidFill>
              </a:rPr>
              <a:t>Для конструирования тестов используются:                                </a:t>
            </a:r>
            <a:endParaRPr sz="2400" b="1" cap="none">
              <a:solidFill>
                <a:srgbClr val="262626"/>
              </a:solidFill>
            </a:endParaRPr>
          </a:p>
          <a:p>
            <a:pPr marL="0" indent="0">
              <a:spcBef>
                <a:spcPts val="0"/>
              </a:spcBef>
              <a:buClr>
                <a:schemeClr val="tx1"/>
              </a:buClr>
              <a:buFont typeface="Wingdings" pitchFamily="0" charset="2"/>
              <a:buChar char="§"/>
            </a:pPr>
            <a:r>
              <a:rPr sz="2400" b="1" cap="none">
                <a:solidFill>
                  <a:srgbClr val="262626"/>
                </a:solidFill>
              </a:rPr>
              <a:t> требования («белый ящик»)</a:t>
            </a:r>
            <a:endParaRPr sz="2400" b="1" cap="none">
              <a:solidFill>
                <a:srgbClr val="262626"/>
              </a:solidFill>
            </a:endParaRPr>
          </a:p>
          <a:p>
            <a:pPr marL="0" indent="0">
              <a:spcBef>
                <a:spcPts val="0"/>
              </a:spcBef>
              <a:buClr>
                <a:schemeClr val="tx1"/>
              </a:buClr>
              <a:buFont typeface="Wingdings" pitchFamily="0" charset="2"/>
              <a:buChar char="§"/>
            </a:pPr>
            <a:r>
              <a:rPr sz="2400" b="1" cap="none">
                <a:solidFill>
                  <a:srgbClr val="262626"/>
                </a:solidFill>
              </a:rPr>
              <a:t> внутренняя структура кода</a:t>
            </a:r>
            <a:endParaRPr sz="2400" b="1" cap="none">
              <a:solidFill>
                <a:srgbClr val="262626"/>
              </a:solidFill>
            </a:endParaRPr>
          </a:p>
          <a:p>
            <a:pPr marL="0" indent="0">
              <a:spcBef>
                <a:spcPts val="0"/>
              </a:spcBef>
              <a:buClr>
                <a:schemeClr val="tx1"/>
              </a:buClr>
              <a:buFont typeface="Wingdings" pitchFamily="0" charset="2"/>
              <a:buChar char="§"/>
            </a:pPr>
            <a:r>
              <a:rPr sz="2400" b="1" cap="none">
                <a:solidFill>
                  <a:srgbClr val="262626"/>
                </a:solidFill>
              </a:rPr>
              <a:t> управляющая логика.</a:t>
            </a:r>
            <a:endParaRPr sz="2400" b="1" cap="none">
              <a:solidFill>
                <a:srgbClr val="262626"/>
              </a:solidFill>
            </a:endParaRPr>
          </a:p>
        </p:txBody>
      </p:sp>
      <p:sp>
        <p:nvSpPr>
          <p:cNvPr id="5" name="AutoShape 2" descr="mod_test"/>
          <p:cNvSpPr>
            <a:extLst>
              <a:ext uri="smNativeData">
                <pr:smNativeData xmlns:pr="smNativeData" xmlns="smNativeData" val="SMDATA_15_6yRcZRMAAAAlAAAAZAAAAC0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3gqBf///wEAAAAAAAAAAAAAAAAAAAAAAAAAAAAAAAAAAAAAAAAAAE1NTQJ/f38AocpmA8zMzADAwP8Af39/AAAAAAAAAAAAAAAAAAAAAAAAAAAAIQAAABgAAAAUAAAAAAAAAOH+///gAQAAwQAAABAAAAAmAAAACAAAAP//////////"/>
              </a:ext>
            </a:extLst>
          </p:cNvSpPr>
          <p:nvPr/>
        </p:nvSpPr>
        <p:spPr>
          <a:xfrm>
            <a:off x="0" y="-182245"/>
            <a:ext cx="3048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spcBef>
                <a:spcPts val="0"/>
              </a:spcBef>
            </a:pPr>
          </a:p>
        </p:txBody>
      </p:sp>
      <p:sp>
        <p:nvSpPr>
          <p:cNvPr id="6" name="Правая фигурная скобка 6"/>
          <p:cNvSpPr>
            <a:extLst>
              <a:ext uri="smNativeData">
                <pr:smNativeData xmlns:pr="smNativeData" xmlns="smNativeData" val="SMDATA_15_6yRcZRMAAAAlAAAAgwAAAA0AAAAAkAAAAEgAAACQAAAASAAAAAAAAAABAAAAAAAAAAEAAABQAAAA3t3d3d3d7T8AAAAAAADgPwAAAAAAAOA/AAAAAAAA4D8AAAAAAADgPwAAAAAAAOA/AAAAAAAA4D8AAAAAAADgPwAAAAAAAOA/AAAAAAAA4D8CAAAAjAAAAAEAAAADAAAA5vHWAKHKZgoAAAAAVgAAAAAAAAAAAAAAAAAAAAAAAAAAAAAAeAAAAAEAAABAAAAAAAAAAGQAAABaAAAAAAAAAAAAAAAAAAAAAAAAAAAAAAAAAAAAAAAAAAAAAAAAAAAAAAAAAAAAAAAAAAAAAAAAAAAAAAAAAAAAAAAAAAAAAAAAAAAAFAAAADwAAAABAAAAAAAAACAgIAAoAAAAAQAAACMAAAAjAAAAIwAAAB4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AAAAAAeAAAAaAAAAAAAAAAAAAAAAAAAAAAAAAAAAAAAECcAABAnAAAAAAAAAAAAAAAAAAAAAABW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vHWAKHKZgMAAAAAAAAAAAAAAAAAAAAAAAAAAAAAAAAAAAAAAAAAACAgIAB/f38AocpmA8zMzADAwP8Af39/AAAAAAAAAAAAAAAAAAAAAAAAAAAAIQAAABgAAAAUAAAAQBoAAAglAAAgHAAAuCkAABAgAAAmAAAACAAAAP//////////"/>
              </a:ext>
            </a:extLst>
          </p:cNvSpPr>
          <p:nvPr/>
        </p:nvSpPr>
        <p:spPr>
          <a:xfrm>
            <a:off x="4267200" y="6019800"/>
            <a:ext cx="304800" cy="762000"/>
          </a:xfrm>
          <a:prstGeom prst="rightBrace">
            <a:avLst>
              <a:gd name="adj1" fmla="val 1667"/>
              <a:gd name="adj2" fmla="val 50000"/>
            </a:avLst>
          </a:prstGeom>
          <a:gradFill flip="none" rotWithShape="0">
            <a:gsLst>
              <a:gs pos="0">
                <a:srgbClr val="E6F1D6"/>
              </a:gs>
              <a:gs pos="100000">
                <a:schemeClr val="bg2">
                  <a:alpha val="14000"/>
                </a:schemeClr>
              </a:gs>
            </a:gsLst>
            <a:lin ang="5400000" scaled="0"/>
            <a:tileRect/>
          </a:gradFill>
          <a:ln w="25400" cap="flat" cmpd="sng" algn="ctr">
            <a:solidFill>
              <a:srgbClr val="202020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spcBef>
                <a:spcPts val="0"/>
              </a:spcBef>
            </a:pPr>
          </a:p>
        </p:txBody>
      </p:sp>
      <p:sp>
        <p:nvSpPr>
          <p:cNvPr id="7" name="TextBox 7"/>
          <p:cNvSpPr txBox="1">
            <a:extLst>
              <a:ext uri="smNativeData">
                <pr:smNativeData xmlns:pr="smNativeData" xmlns="smNativeData" val="SMDATA_15_6yRcZRMAAAAlAAAAEgAAAE0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3gqBf///wEAAAAAAAAAAAAAAAAAAAAAAAAAAAAAAAAAAAAAAAAAAE1NTQJ/f38AocpmA8zMzADAwP8Af39/AAAAAAAAAAAAAAAAAAAAAAAAAAAAIQAAABgAAAAUAAAAqBsAAIAlAAC6LAAAWCgAABAgAAAmAAAACAAAAP//////////"/>
              </a:ext>
            </a:extLst>
          </p:cNvSpPr>
          <p:nvPr/>
        </p:nvSpPr>
        <p:spPr>
          <a:xfrm>
            <a:off x="4495800" y="6096000"/>
            <a:ext cx="2774950" cy="462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spcBef>
                <a:spcPts val="0"/>
              </a:spcBef>
            </a:pPr>
            <a:r>
              <a:rPr b="1" cap="none">
                <a:solidFill>
                  <a:srgbClr val="202020"/>
                </a:solidFill>
              </a:rPr>
              <a:t>(«черный ящик»)</a:t>
            </a:r>
            <a:endParaRPr b="1" cap="none">
              <a:solidFill>
                <a:srgbClr val="20202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2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3gqBf///wEAAAAAAAAAAAAAAAAAAAAAAAAAAAAAAAAAAAAAAAAAAE1NTQJ/f38AocpmA8zMzADAwP8Af39/AAAAAAAAAAAAAAAAAAAAAAAAAAAAIQAAABgAAAAUAAAAJwYAAHAIAAAnMwAAsCIAABAAAAAmAAAACAAAAP//////////"/>
              </a:ext>
            </a:extLst>
          </p:cNvSpPr>
          <p:nvPr>
            <p:ph type="obj" idx="4294967295"/>
          </p:nvPr>
        </p:nvSpPr>
        <p:spPr>
          <a:xfrm>
            <a:off x="1000125" y="1371600"/>
            <a:ext cx="7315200" cy="426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</a:p>
        </p:txBody>
      </p:sp>
      <p:sp>
        <p:nvSpPr>
          <p:cNvPr id="3" name="AutoShape 2" descr="https://project.dovidnyk.info/Tehnologija%20razrabotki%20programmnogo%20obespechenija_files/Tehnologija%20razrabotki%20programmnogo%20obespechenija-211.png"/>
          <p:cNvSpPr>
            <a:extLst>
              <a:ext uri="smNativeData">
                <pr:smNativeData xmlns:pr="smNativeData" xmlns="smNativeData" val="SMDATA_15_6yRcZRMAAAAlAAAAZAAAAC0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3gqBf///wEAAAAAAAAAAAAAAAAAAAAAAAAAAAAAAAAAAAAAAAAAAE1NTQJ/f38AocpmA8zMzADAwP8Af39/AAAAAAAAAAAAAAAAAAAAAAAAAAAAIQAAABgAAAAUAAAAAAAAAOH+///gAQAAwQAAABAAAAAmAAAACAAAAP//////////"/>
              </a:ext>
            </a:extLst>
          </p:cNvSpPr>
          <p:nvPr/>
        </p:nvSpPr>
        <p:spPr>
          <a:xfrm>
            <a:off x="0" y="-182245"/>
            <a:ext cx="3048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spcBef>
                <a:spcPts val="0"/>
              </a:spcBef>
            </a:pPr>
          </a:p>
        </p:txBody>
      </p:sp>
      <p:pic>
        <p:nvPicPr>
          <p:cNvPr id="4" name="Picture 3"/>
          <p:cNvPicPr>
            <a:picLocks noChangeAspect="1"/>
            <a:extLst>
              <a:ext uri="smNativeData">
                <pr:smNativeData xmlns:pr="smNativeData" xmlns="smNativeData" val="SMDATA_17_6yRcZRMAAAAlAAAAEQAAAC0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AcAAAA4AAAAAAAAAAAAAAAAAAAA////AAAAAAAAAAAAAAAAAAAAAAAAAAAAAAAAAAAAAABkAAAAZAAAAAAAAAAjAAAABAAAAGQAAAAXAAAAFAAAAAAAAAAAAAAA/38AAP9/AAAAAAAACQAAAAQAAAA4BE8E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t4KgX///8BAAAAAAAAAAAAAAAAAAAAAAAAAAAAAAAAAAAAAAAAAABNTU0Cf39/AKHKZgPMzMwAwMD/AH9/fwAAAAAAAAAAAAAAAAD///8AAAAAACEAAAAYAAAAFAAAAPAAAABwCAAAUDcAACQn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71600"/>
            <a:ext cx="8839200" cy="49911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Заголовок 1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B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3gqBf///wEAAAAAAAAAAAAAAAAAAAAAAAAAAAAAAAAAAAAAAAAAAE1NTQJ/f38AocpmA8zMzADAwP8Af39/AAAAAAAAAAAAAAAAAAAAAAAAAAAAIQAAABgAAAAUAAAAkAYAAFgCAACQMwAAwAYAABAAAAAmAAAACAAAAP//////////"/>
              </a:ext>
            </a:extLst>
          </p:cNvSpPr>
          <p:nvPr>
            <p:ph type="title" idx="4294967295"/>
          </p:nvPr>
        </p:nvSpPr>
        <p:spPr>
          <a:xfrm>
            <a:off x="1066800" y="381000"/>
            <a:ext cx="7315200" cy="71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sz="3600" b="1" cap="none">
                <a:solidFill>
                  <a:srgbClr val="263C15"/>
                </a:solidFill>
              </a:rPr>
              <a:t>МОДУЛЬНОЕ ТЕСТИРОВАНИЕ</a:t>
            </a:r>
            <a:endParaRPr sz="3600" b="1" cap="none">
              <a:solidFill>
                <a:srgbClr val="263C1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B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3gqBf///wEAAAAAAAAAAAAAAAAAAAAAAAAAAAAAAAAAAAAAAAAAAE1NTQJ/f38AocpmA8zMzADAwP8Af39/AAAAAAAAAAAAAAAAAAAAAAAAAAAAIQAAABgAAAAUAAAAJwYAAPAAAAAnMwAAWAUAABAAAAAmAAAACAAAAP//////////"/>
              </a:ext>
            </a:extLst>
          </p:cNvSpPr>
          <p:nvPr>
            <p:ph type="title" idx="4294967295"/>
          </p:nvPr>
        </p:nvSpPr>
        <p:spPr>
          <a:xfrm>
            <a:off x="1000125" y="152400"/>
            <a:ext cx="7315200" cy="71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sz="3600" b="1" cap="none">
                <a:solidFill>
                  <a:srgbClr val="263C15"/>
                </a:solidFill>
              </a:rPr>
              <a:t>Тестовое окружение</a:t>
            </a:r>
            <a:endParaRPr sz="3600" b="1" cap="none">
              <a:solidFill>
                <a:srgbClr val="263C15"/>
              </a:solidFill>
            </a:endParaRPr>
          </a:p>
        </p:txBody>
      </p:sp>
      <p:sp>
        <p:nvSpPr>
          <p:cNvPr id="3" name="Содержимое 2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3gqBf///wEAAAAAAAAAAAAAAAAAAAAAAAAAAAAAAAAAAAAAAAAAAE1NTQJ/f38AocpmA8zMzADAwP8Af39/AAAAAAAAAAAAAAAAAAAAAAAAAAAAIQAAABgAAAAUAAAAAAAAAKAFAABAOAAAeB4AABAAAAAmAAAACAAAAP//////////"/>
              </a:ext>
            </a:extLst>
          </p:cNvSpPr>
          <p:nvPr>
            <p:ph type="obj" idx="4294967295"/>
          </p:nvPr>
        </p:nvSpPr>
        <p:spPr>
          <a:xfrm>
            <a:off x="0" y="914400"/>
            <a:ext cx="9144000" cy="4038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buNone/>
            </a:pPr>
            <a:r>
              <a:rPr sz="2400" b="1" cap="none">
                <a:solidFill>
                  <a:srgbClr val="262626"/>
                </a:solidFill>
              </a:rPr>
              <a:t>Основной объем тестирования практически любой сложной системы обычно выполняется в автоматическом режиме. Кроме того, тестируемая система обычно разбивается на отдельные модули, каждый из которых тестируется вначале отдельно от других, затем в комплексе.</a:t>
            </a:r>
            <a:endParaRPr sz="2400" b="1" cap="none">
              <a:solidFill>
                <a:srgbClr val="262626"/>
              </a:solidFill>
            </a:endParaRPr>
          </a:p>
        </p:txBody>
      </p:sp>
      <p:sp>
        <p:nvSpPr>
          <p:cNvPr id="4" name="AutoShape 2" descr="Обобщенная схема среды тестирования"/>
          <p:cNvSpPr>
            <a:extLst>
              <a:ext uri="smNativeData">
                <pr:smNativeData xmlns:pr="smNativeData" xmlns="smNativeData" val="SMDATA_15_6yRcZRMAAAAlAAAAZAAAAC0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3gqBf///wEAAAAAAAAAAAAAAAAAAAAAAAAAAAAAAAAAAAAAAAAAAE1NTQJ/f38AocpmA8zMzADAwP8Af39/AAAAAAAAAAAAAAAAAAAAAAAAAAAAIQAAABgAAAAUAAAA7BsAAOH+///MHQAAwQAAABAAAAAmAAAACAAAAP//////////"/>
              </a:ext>
            </a:extLst>
          </p:cNvSpPr>
          <p:nvPr/>
        </p:nvSpPr>
        <p:spPr>
          <a:xfrm>
            <a:off x="4538980" y="-182245"/>
            <a:ext cx="3048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spcBef>
                <a:spcPts val="0"/>
              </a:spcBef>
            </a:pPr>
          </a:p>
        </p:txBody>
      </p:sp>
      <p:pic>
        <p:nvPicPr>
          <p:cNvPr id="5" name="Picture 3"/>
          <p:cNvPicPr>
            <a:picLocks noChangeAspect="1"/>
            <a:extLst>
              <a:ext uri="smNativeData">
                <pr:smNativeData xmlns:pr="smNativeData" xmlns="smNativeData" val="SMDATA_17_6yRcZRMAAAAlAAAAEQAAAC0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t4KgX///8BAAAAAAAAAAAAAAAAAAAAAAAAAAAAAAAAAAAAAAAAAABNTU0Cf39/AKHKZgPMzMwAwMD/AH9/fwAAAAAAAAAAAAAAAAD///8AAAAAACEAAAAYAAAAFAAAAAAAAAA4EwAAOzgAADA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24200"/>
            <a:ext cx="9140825" cy="37338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2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3gqBf///wEAAAAAAAAAAAAAAAAAAAAAAAAAAAAAAAAAAAAAAAAAAE1NTQJ/f38AocpmA8zMzADAwP8Af39/AAAAAAAAAAAAAAAAAAAAAAAAAAAAIQAAABgAAAAUAAAAAAAAADgEAABAOAAAMCoAABAAAAAmAAAACAAAAP//////////"/>
              </a:ext>
            </a:extLst>
          </p:cNvSpPr>
          <p:nvPr>
            <p:ph type="obj" idx="4294967295"/>
          </p:nvPr>
        </p:nvSpPr>
        <p:spPr>
          <a:xfrm>
            <a:off x="0" y="685800"/>
            <a:ext cx="9144000" cy="6172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buNone/>
            </a:pPr>
            <a:r>
              <a:rPr sz="2400" b="1" cap="none">
                <a:solidFill>
                  <a:srgbClr val="C00000"/>
                </a:solidFill>
              </a:rPr>
              <a:t>Цель модульного тестирования:</a:t>
            </a:r>
            <a:endParaRPr sz="2400" b="1" cap="none">
              <a:solidFill>
                <a:srgbClr val="C00000"/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r>
              <a:rPr sz="2400" b="1" i="1" cap="none">
                <a:solidFill>
                  <a:srgbClr val="202020"/>
                </a:solidFill>
              </a:rPr>
              <a:t>получение работоспособного кода с наименьшими затратами.</a:t>
            </a:r>
            <a:endParaRPr sz="2400" b="1" i="1" cap="none">
              <a:solidFill>
                <a:srgbClr val="202020"/>
              </a:solidFill>
            </a:endParaRPr>
          </a:p>
          <a:p>
            <a:pPr marL="0" indent="0">
              <a:buClr>
                <a:schemeClr val="tx1"/>
              </a:buClr>
              <a:buFont typeface="Wingdings" pitchFamily="0" charset="2"/>
              <a:buChar char="Ø"/>
            </a:pPr>
            <a:r>
              <a:rPr sz="2400" b="1" cap="none">
                <a:solidFill>
                  <a:srgbClr val="202020"/>
                </a:solidFill>
              </a:rPr>
              <a:t>Тесты должны базироваться на требованиях.</a:t>
            </a:r>
            <a:endParaRPr sz="2400" b="1" cap="none">
              <a:solidFill>
                <a:srgbClr val="202020"/>
              </a:solidFill>
            </a:endParaRPr>
          </a:p>
          <a:p>
            <a:pPr marL="0" indent="0">
              <a:buClr>
                <a:schemeClr val="tx1"/>
              </a:buClr>
              <a:buFont typeface="Wingdings" pitchFamily="0" charset="2"/>
              <a:buChar char="Ø"/>
            </a:pPr>
            <a:r>
              <a:rPr sz="2400" b="1" cap="none">
                <a:solidFill>
                  <a:srgbClr val="202020"/>
                </a:solidFill>
              </a:rPr>
              <a:t> На каждое требование должен быть, как минимум, один тест.</a:t>
            </a:r>
            <a:endParaRPr sz="2400" b="1" cap="none">
              <a:solidFill>
                <a:srgbClr val="202020"/>
              </a:solidFill>
            </a:endParaRPr>
          </a:p>
          <a:p>
            <a:pPr marL="0" indent="0">
              <a:buClr>
                <a:schemeClr val="tx1"/>
              </a:buClr>
              <a:buFont typeface="Wingdings" pitchFamily="0" charset="2"/>
              <a:buChar char="Ø"/>
            </a:pPr>
            <a:r>
              <a:rPr sz="2400" b="1" cap="none">
                <a:solidFill>
                  <a:srgbClr val="202020"/>
                </a:solidFill>
              </a:rPr>
              <a:t> Нет смысла писать тесты на весь код.</a:t>
            </a:r>
            <a:endParaRPr sz="2400" b="1" cap="none">
              <a:solidFill>
                <a:srgbClr val="202020"/>
              </a:solidFill>
            </a:endParaRPr>
          </a:p>
          <a:p>
            <a:pPr marL="0" indent="0">
              <a:buClr>
                <a:schemeClr val="tx1"/>
              </a:buClr>
              <a:buFont typeface="Wingdings" pitchFamily="0" charset="2"/>
              <a:buChar char="Ø"/>
            </a:pPr>
            <a:r>
              <a:rPr sz="2400" b="1" cap="none">
                <a:solidFill>
                  <a:srgbClr val="202020"/>
                </a:solidFill>
              </a:rPr>
              <a:t> Писать тесты для кода потенциально подверженного изменениям более выгодно, чем для кода, изменение которого не предполагается.</a:t>
            </a:r>
            <a:endParaRPr sz="2400" b="1" cap="none">
              <a:solidFill>
                <a:srgbClr val="202020"/>
              </a:solidFill>
            </a:endParaRPr>
          </a:p>
          <a:p>
            <a:pPr marL="0" indent="0">
              <a:buClr>
                <a:schemeClr val="tx1"/>
              </a:buClr>
              <a:buFont typeface="Wingdings" pitchFamily="0" charset="2"/>
              <a:buChar char="Ø"/>
            </a:pPr>
            <a:r>
              <a:rPr sz="2400" b="1" cap="none">
                <a:solidFill>
                  <a:srgbClr val="202020"/>
                </a:solidFill>
              </a:rPr>
              <a:t> Для того чтобы как можно реже изменять тесты следует хорошо планировать интерфейсы.</a:t>
            </a:r>
            <a:endParaRPr sz="2400" b="1" cap="none">
              <a:solidFill>
                <a:srgbClr val="202020"/>
              </a:solidFill>
            </a:endParaRPr>
          </a:p>
          <a:p>
            <a:pPr marL="0" indent="0">
              <a:buClr>
                <a:schemeClr val="tx1"/>
              </a:buClr>
              <a:buFont typeface="Wingdings" pitchFamily="0" charset="2"/>
              <a:buChar char="Ø"/>
            </a:pPr>
            <a:r>
              <a:rPr sz="2400" b="1" cap="none">
                <a:solidFill>
                  <a:srgbClr val="202020"/>
                </a:solidFill>
              </a:rPr>
              <a:t> Наиболее эффективный способ создания тестового набора - совместное использование методов черного и белого ящиков.</a:t>
            </a:r>
            <a:endParaRPr sz="2400" b="1" cap="none">
              <a:solidFill>
                <a:srgbClr val="202020"/>
              </a:solidFill>
            </a:endParaRPr>
          </a:p>
        </p:txBody>
      </p:sp>
      <p:sp>
        <p:nvSpPr>
          <p:cNvPr id="3" name="Заголовок 1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B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3gqBf///wEAAAAAAAAAAAAAAAAAAAAAAAAAAAAAAAAAAAAAAAAAAE1NTQJ/f38AocpmA8zMzADAwP8Af39/AAAAAAAAAAAAAAAAAAAAAAAAAAAAIQAAABgAAAAUAAAAAAAAAIn///9AOAAA8AMAABAAAAAmAAAACAAAAP//////////"/>
              </a:ext>
            </a:extLst>
          </p:cNvSpPr>
          <p:nvPr>
            <p:ph type="title" idx="4294967295"/>
          </p:nvPr>
        </p:nvSpPr>
        <p:spPr>
          <a:xfrm>
            <a:off x="0" y="-75565"/>
            <a:ext cx="9144000" cy="715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sz="3200" b="1" cap="none">
                <a:solidFill>
                  <a:srgbClr val="263C15"/>
                </a:solidFill>
              </a:rPr>
              <a:t>СТРАТЕГИЯ МОДУЛЬНОГО ТЕСТИРОВАНИЯ</a:t>
            </a:r>
            <a:endParaRPr sz="3200" b="1" cap="none">
              <a:solidFill>
                <a:srgbClr val="263C1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B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3gqBf///wEAAAAAAAAAAAAAAAAAAAAAAAAAAAAAAAAAAAAAAAAAAE1NTQJ/f38AocpmA8zMzADAwP8Af39/AAAAAAAAAAAAAAAAAAAAAAAAAAAAIQAAABgAAAAUAAAAJwYAAOABAAAnMwAASAYAABAAAAAmAAAACAAAAP//////////"/>
              </a:ext>
            </a:extLst>
          </p:cNvSpPr>
          <p:nvPr>
            <p:ph type="title" idx="4294967295"/>
          </p:nvPr>
        </p:nvSpPr>
        <p:spPr>
          <a:xfrm>
            <a:off x="1000125" y="304800"/>
            <a:ext cx="7315200" cy="71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b="1" cap="none">
                <a:solidFill>
                  <a:srgbClr val="56664F"/>
                </a:solidFill>
              </a:rPr>
              <a:t>ВОПРОСЫ</a:t>
            </a:r>
            <a:endParaRPr b="1" cap="none">
              <a:solidFill>
                <a:srgbClr val="56664F"/>
              </a:solidFill>
            </a:endParaRPr>
          </a:p>
        </p:txBody>
      </p:sp>
      <p:sp>
        <p:nvSpPr>
          <p:cNvPr id="3" name="Содержимое 2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3gqBf///wEAAAAAAAAAAAAAAAAAAAAAAAAAAAAAAAAAAAAAAAAAAE1NTQJ/f38AocpmA8zMzADAwP8Af39/AAAAAAAAAAAAAAAAAAAAAAAAAAAAIQAAABgAAAAUAAAAAAAAAAgHAABQNwAAyCgAABAAAAAmAAAACAAAAP//////////"/>
              </a:ext>
            </a:extLst>
          </p:cNvSpPr>
          <p:nvPr>
            <p:ph type="obj" idx="4294967295"/>
          </p:nvPr>
        </p:nvSpPr>
        <p:spPr>
          <a:xfrm>
            <a:off x="0" y="1143000"/>
            <a:ext cx="8991600" cy="5486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182880" indent="0">
              <a:spcBef>
                <a:spcPts val="0"/>
              </a:spcBef>
              <a:buAutoNum type="arabicPeriod" startAt="1"/>
            </a:pPr>
            <a:r>
              <a:rPr sz="2800" b="1" cap="none"/>
              <a:t> </a:t>
            </a:r>
            <a:r>
              <a:rPr sz="2800" b="1" cap="none">
                <a:solidFill>
                  <a:srgbClr val="262626"/>
                </a:solidFill>
              </a:rPr>
              <a:t>Принципы верификации и тестирования информационных систем</a:t>
            </a:r>
            <a:endParaRPr sz="2800" b="1" cap="none">
              <a:solidFill>
                <a:srgbClr val="262626"/>
              </a:solidFill>
            </a:endParaRPr>
          </a:p>
          <a:p>
            <a:pPr marL="182880" indent="0">
              <a:buClr>
                <a:schemeClr val="tx1"/>
              </a:buClr>
              <a:buAutoNum type="arabicPeriod" startAt="1"/>
            </a:pPr>
            <a:r>
              <a:rPr sz="2800" b="1" cap="none">
                <a:solidFill>
                  <a:srgbClr val="262626"/>
                </a:solidFill>
              </a:rPr>
              <a:t> Технологические этапы и стратегии систематического тестирования информационных систем </a:t>
            </a:r>
            <a:endParaRPr sz="2800" b="1" cap="none">
              <a:solidFill>
                <a:srgbClr val="262626"/>
              </a:solidFill>
            </a:endParaRPr>
          </a:p>
          <a:p>
            <a:pPr marL="182880" indent="0">
              <a:buClr>
                <a:schemeClr val="tx1"/>
              </a:buClr>
              <a:buAutoNum type="arabicPeriod" startAt="1"/>
            </a:pPr>
            <a:r>
              <a:rPr sz="2800" b="1" cap="none">
                <a:solidFill>
                  <a:srgbClr val="262626"/>
                </a:solidFill>
              </a:rPr>
              <a:t> Процессы оценивания характеристик и испытания информационных систем</a:t>
            </a:r>
            <a:endParaRPr sz="2800" b="1" cap="none">
              <a:solidFill>
                <a:srgbClr val="262626"/>
              </a:solidFill>
            </a:endParaRPr>
          </a:p>
          <a:p>
            <a:pPr marL="182880" indent="0">
              <a:buClr>
                <a:schemeClr val="tx1"/>
              </a:buClr>
              <a:buAutoNum type="arabicPeriod" startAt="1"/>
            </a:pPr>
            <a:r>
              <a:rPr sz="2800" b="1" cap="none">
                <a:solidFill>
                  <a:srgbClr val="262626"/>
                </a:solidFill>
              </a:rPr>
              <a:t> Средства для испытаний и определения характеристик информационных систем</a:t>
            </a:r>
            <a:endParaRPr sz="2800" b="1" cap="none">
              <a:solidFill>
                <a:srgbClr val="26262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B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3gqBf///wEAAAAAAAAAAAAAAAAAAAAAAAAAAAAAAAAAAAAAAAAAAE1NTQJ/f38AocpmA8zMzADAwP8Af39/AAAAAAAAAAAAAAAAAAAAAAAAAAAAIQAAABgAAAAUAAAA8AAAAGgBAABQNwAA0AUAABAAAAAmAAAACAAAAP//////////"/>
              </a:ext>
            </a:extLst>
          </p:cNvSpPr>
          <p:nvPr>
            <p:ph type="title" idx="4294967295"/>
          </p:nvPr>
        </p:nvSpPr>
        <p:spPr>
          <a:xfrm>
            <a:off x="152400" y="228600"/>
            <a:ext cx="8839200" cy="71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sz="3600" b="1" cap="none">
                <a:solidFill>
                  <a:srgbClr val="263C15"/>
                </a:solidFill>
              </a:rPr>
              <a:t>РЕГРЕССИОННОЕ ТЕСТИРОВАНИЕ</a:t>
            </a:r>
            <a:endParaRPr sz="3600" b="1" cap="none">
              <a:solidFill>
                <a:srgbClr val="263C15"/>
              </a:solidFill>
            </a:endParaRPr>
          </a:p>
        </p:txBody>
      </p:sp>
      <p:sp>
        <p:nvSpPr>
          <p:cNvPr id="3" name="Содержимое 2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3gqBf///wEAAAAAAAAAAAAAAAAAAAAAAAAAAAAAAAAAAAAAAAAAAE1NTQJ/f38AocpmA8zMzADAwP8Af39/AAAAAAAAAAAAAAAAAAAAAAAAAAAAIQAAABgAAAAUAAAAAAAAAKAFAADYNgAAsCIAABAAAAAmAAAACAAAAP//////////"/>
              </a:ext>
            </a:extLst>
          </p:cNvSpPr>
          <p:nvPr>
            <p:ph type="obj" idx="4294967295"/>
          </p:nvPr>
        </p:nvSpPr>
        <p:spPr>
          <a:xfrm>
            <a:off x="0" y="914400"/>
            <a:ext cx="8915400" cy="4724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buNone/>
            </a:pPr>
            <a:r>
              <a:rPr sz="2400" b="1" i="1" cap="none">
                <a:solidFill>
                  <a:srgbClr val="262626"/>
                </a:solidFill>
              </a:rPr>
              <a:t>Регрессионное тестирование – это набор тестов, направленных на обнаружение дефектов в уже протестированных участках .</a:t>
            </a:r>
            <a:endParaRPr sz="2400" b="1" i="1" cap="none">
              <a:solidFill>
                <a:srgbClr val="262626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sz="2400" b="1" i="1" cap="none">
                <a:solidFill>
                  <a:srgbClr val="800000"/>
                </a:solidFill>
              </a:rPr>
              <a:t>Цель - убедиться, что исправление  ошибок не нарушило существующую функциональность.</a:t>
            </a:r>
            <a:endParaRPr sz="2400" b="1" cap="none">
              <a:solidFill>
                <a:srgbClr val="8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sz="2400" b="1" cap="none">
                <a:solidFill>
                  <a:srgbClr val="262626"/>
                </a:solidFill>
              </a:rPr>
              <a:t>Два типа регрессионного тестирования:</a:t>
            </a:r>
            <a:endParaRPr sz="2400" b="1" cap="none">
              <a:solidFill>
                <a:srgbClr val="262626"/>
              </a:solidFill>
            </a:endParaRPr>
          </a:p>
          <a:p>
            <a:pPr marL="0" indent="0">
              <a:buClr>
                <a:schemeClr val="tx1"/>
              </a:buClr>
              <a:buFont typeface="Wingdings" pitchFamily="0" charset="2"/>
              <a:buChar char="Ø"/>
            </a:pPr>
            <a:r>
              <a:rPr sz="2400" b="1" cap="none">
                <a:solidFill>
                  <a:srgbClr val="262626"/>
                </a:solidFill>
              </a:rPr>
              <a:t> прогрессивное регрессионное тестирование предполагает модификацию технического задания (в большинстве случаев при этом к системе программного обеспечения добавляются новые модули);</a:t>
            </a:r>
            <a:endParaRPr sz="2400" b="1" cap="none">
              <a:solidFill>
                <a:srgbClr val="262626"/>
              </a:solidFill>
            </a:endParaRPr>
          </a:p>
          <a:p>
            <a:pPr marL="0" indent="0">
              <a:buClr>
                <a:schemeClr val="tx1"/>
              </a:buClr>
              <a:buFont typeface="Wingdings" pitchFamily="0" charset="2"/>
              <a:buChar char="Ø"/>
            </a:pPr>
            <a:r>
              <a:rPr sz="2400" b="1" cap="none">
                <a:solidFill>
                  <a:srgbClr val="262626"/>
                </a:solidFill>
              </a:rPr>
              <a:t> корректирующее регрессионное                                тестирование - техническое задание не                            изменяется,  модифицируются только                             некоторые  операторы программы и,                                 возможно, конструкторские решения.</a:t>
            </a:r>
            <a:endParaRPr sz="2400" b="1" cap="none">
              <a:solidFill>
                <a:srgbClr val="262626"/>
              </a:solidFill>
            </a:endParaRPr>
          </a:p>
        </p:txBody>
      </p:sp>
      <p:sp>
        <p:nvSpPr>
          <p:cNvPr id="4" name="AutoShape 2" descr="https://smartprogress.do/uploadImages/000909519_m.jpg"/>
          <p:cNvSpPr>
            <a:extLst>
              <a:ext uri="smNativeData">
                <pr:smNativeData xmlns:pr="smNativeData" xmlns="smNativeData" val="SMDATA_15_6yRcZRMAAAAlAAAAZAAAAC0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GbKo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3gqBf///wEAAAAAAAAAAAAAAAAAAAAAAAAAAAAAAAAAAAAAAAAAAE1NTQJ/f38AocpmA8zMzADAwP8Af39/AAAAAAAAAAAAAAAAAAAAAAAAAAAAIQAAABgAAAAUAAAAAAAAAOH+///gAQAAwQAAABAAAAAmAAAACAAAAP//////////"/>
              </a:ext>
            </a:extLst>
          </p:cNvSpPr>
          <p:nvPr/>
        </p:nvSpPr>
        <p:spPr>
          <a:xfrm>
            <a:off x="0" y="-182245"/>
            <a:ext cx="3048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spcBef>
                <a:spcPts val="0"/>
              </a:spcBef>
            </a:pPr>
          </a:p>
        </p:txBody>
      </p:sp>
      <p:sp>
        <p:nvSpPr>
          <p:cNvPr id="5" name="AutoShape 4" descr="https://commons.bmstu.wiki/images/9/94/Regression-testing.jpg"/>
          <p:cNvSpPr>
            <a:extLst>
              <a:ext uri="smNativeData">
                <pr:smNativeData xmlns:pr="smNativeData" xmlns="smNativeData" val="SMDATA_15_6yRcZRMAAAAlAAAAZAAAAC0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3gqBf///wEAAAAAAAAAAAAAAAAAAAAAAAAAAAAAAAAAAAAAAAAAAE1NTQJ/f38AocpmA8zMzADAwP8Af39/AAAAAAAAAAAAAAAAAAAAAAAAAAAAIQAAABgAAAAUAAAA7BsAAOH+///MHQAAwQAAABAAAAAmAAAACAAAAP//////////"/>
              </a:ext>
            </a:extLst>
          </p:cNvSpPr>
          <p:nvPr/>
        </p:nvSpPr>
        <p:spPr>
          <a:xfrm>
            <a:off x="4538980" y="-182245"/>
            <a:ext cx="3048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spcBef>
                <a:spcPts val="0"/>
              </a:spcBef>
            </a:pPr>
          </a:p>
        </p:txBody>
      </p:sp>
      <p:pic>
        <p:nvPicPr>
          <p:cNvPr id="6" name="Picture 6"/>
          <p:cNvPicPr>
            <a:picLocks noChangeAspect="1"/>
            <a:extLst>
              <a:ext uri="smNativeData">
                <pr:smNativeData xmlns:pr="smNativeData" xmlns="smNativeData" val="SMDATA_17_6yRcZRMAAAAlAAAAEQAAAC0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AcAAAA4AAAAAAAAAAAAAAAAAAAA////AAAAAAAAAAAAAAAAAAAAAAAAAAAAAAAAAAAAAABkAAAAZAAAAAAAAAAjAAAABAAAAGQAAAAXAAAAFAAAAAAAAAAAAAAA/38AAP9/AAAAAAAACQAAAAQAAAD/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t4KgX///8BAAAAAAAAAAAAAAAAAAAAAAAAAAAAAAAAAAAAAAAAAABNTU0Cf39/AKHKZgPMzMwAwMD/AH9/fwAAAAAAAAAAAAAAAAD///8AAAAAACEAAAAYAAAAFAAAAFglAAC4GgAAQDgAADA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070600" y="4343400"/>
            <a:ext cx="3073400" cy="25146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Интеграционное тестирование"/>
          <p:cNvPicPr>
            <a:picLocks noChangeAspect="1"/>
            <a:extLst>
              <a:ext uri="smNativeData">
                <pr:smNativeData xmlns:pr="smNativeData" xmlns="smNativeData" val="SMDATA_17_6yRcZRMAAAAlAAAAEQAAAC0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AcAAAA4AAAAAAAAAAAAAAAAAAAA////AAAAAAAAAAAAAAAAAAAAAAAAAAAAAAAAAAAAAABkAAAAZAAAAAAAAAAjAAAABAAAAGQAAAAXAAAAFAAAAAAAAAAAAAAA/38AAP9/AAAAAAAACQAAAAQAAAD/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t4KgX///8BAAAAAAAAAAAAAAAAAAAAAAAAAAAAAAAAAAAAAAAAAABNTU0Cf39/AKHKZgPMzMwAwMD/AH9/fwAAAAAAAAAAAAAAAAD///8AAAAAACEAAAAYAAAAFAAAAPglAAAgGgAAQDgAADA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4246880"/>
            <a:ext cx="2971800" cy="261112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Заголовок 1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B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3gqBf///wEAAAAAAAAAAAAAAAAAAAAAAAAAAAAAAAAAAAAAAAAAAE1NTQJ/f38AocpmA8zMzADAwP8Af39/AAAAAAAAAAAAAAAAAAAAAAAAAAAAIQAAABgAAAAUAAAAAAAAAOABAABAOAAASAYAABAAAAAmAAAACAAAAP//////////"/>
              </a:ext>
            </a:extLst>
          </p:cNvSpPr>
          <p:nvPr>
            <p:ph type="title" idx="4294967295"/>
          </p:nvPr>
        </p:nvSpPr>
        <p:spPr>
          <a:xfrm>
            <a:off x="0" y="304800"/>
            <a:ext cx="9144000" cy="71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sz="3600" b="1" cap="none">
                <a:solidFill>
                  <a:srgbClr val="263C15"/>
                </a:solidFill>
              </a:rPr>
              <a:t>ИНТЕГРАЦИОННОЕ ТЕСТИРОВАНИЕ</a:t>
            </a:r>
            <a:br/>
            <a:endParaRPr b="1" cap="none"/>
          </a:p>
        </p:txBody>
      </p:sp>
      <p:sp>
        <p:nvSpPr>
          <p:cNvPr id="4" name="Содержимое 2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Pj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3gqBf///wEAAAAAAAAAAAAAAAAAAAAAAAAAAAAAAAAAAAAAAAAAAE1NTQJ/f38AocpmA8zMzADAwP8Af39/AAAAAAAAAAAAAAAAAAAAAAAAAAAAIQAAABgAAAAUAAAAAAAAALAEAABAOAAAUCgAABAAAAAmAAAACAAAAP//////////"/>
              </a:ext>
            </a:extLst>
          </p:cNvSpPr>
          <p:nvPr>
            <p:ph type="obj" idx="4294967295"/>
          </p:nvPr>
        </p:nvSpPr>
        <p:spPr>
          <a:xfrm>
            <a:off x="0" y="762000"/>
            <a:ext cx="9144000" cy="5791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buNone/>
            </a:pPr>
            <a:r>
              <a:rPr sz="2400" b="1" i="1" cap="none">
                <a:solidFill>
                  <a:srgbClr val="C00000"/>
                </a:solidFill>
              </a:rPr>
              <a:t>Интеграционное тестирование  </a:t>
            </a:r>
            <a:r>
              <a:rPr sz="2400" b="1" i="1" cap="none">
                <a:solidFill>
                  <a:srgbClr val="263C15"/>
                </a:solidFill>
              </a:rPr>
              <a:t>(Integration testing, тестирование архитектуры системы) </a:t>
            </a:r>
            <a:r>
              <a:rPr sz="2400" b="1" cap="none">
                <a:solidFill>
                  <a:srgbClr val="202020"/>
                </a:solidFill>
              </a:rPr>
              <a:t>- вид тестирования, при котором на соответствие требований проверяется интеграция модулей, их взаимодействие между собой, а также интеграция подсистем в одну общую систему. </a:t>
            </a:r>
            <a:endParaRPr sz="2400" b="1" cap="none">
              <a:solidFill>
                <a:srgbClr val="202020"/>
              </a:solidFill>
            </a:endParaRPr>
          </a:p>
          <a:p>
            <a:pPr marL="0" indent="0">
              <a:buNone/>
            </a:pPr>
            <a:r>
              <a:rPr sz="2400" b="1" cap="none">
                <a:solidFill>
                  <a:srgbClr val="202020"/>
                </a:solidFill>
              </a:rPr>
              <a:t>Для интеграционного тестирования используются компоненты, уже проверенные с помощью модульного тестирования, которые группируются в множества. </a:t>
            </a:r>
            <a:endParaRPr sz="2400" b="1" cap="none">
              <a:solidFill>
                <a:srgbClr val="202020"/>
              </a:solidFill>
            </a:endParaRPr>
          </a:p>
          <a:p>
            <a:pPr marL="0" indent="0">
              <a:buNone/>
            </a:pPr>
            <a:r>
              <a:rPr sz="2400" b="1" cap="none">
                <a:solidFill>
                  <a:srgbClr val="202020"/>
                </a:solidFill>
              </a:rPr>
              <a:t>Данные множества проверяются в соответствии с планом тестирования, составленным для них, а объединяются они через свои интерфейсы.</a:t>
            </a:r>
            <a:endParaRPr sz="2400" b="1" cap="none">
              <a:solidFill>
                <a:srgbClr val="202020"/>
              </a:solidFill>
            </a:endParaRPr>
          </a:p>
          <a:p>
            <a:pPr marL="0" indent="0">
              <a:buNone/>
            </a:pPr>
            <a:r>
              <a:rPr sz="2400" b="1" i="1" cap="none">
                <a:solidFill>
                  <a:srgbClr val="263C15"/>
                </a:solidFill>
              </a:rPr>
              <a:t>Целью интеграционного тестирования    </a:t>
            </a:r>
            <a:r>
              <a:rPr sz="2400" b="1" cap="none">
                <a:solidFill>
                  <a:srgbClr val="262626"/>
                </a:solidFill>
              </a:rPr>
              <a:t>                                является проверка соответствия                                        проектируемых единиц функциональным,                                приёмным и требованиям надежности.</a:t>
            </a:r>
            <a:endParaRPr sz="2400" b="1" cap="none">
              <a:solidFill>
                <a:srgbClr val="26262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B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P7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3gqBf///wEAAAAAAAAAAAAAAAAAAAAAAAAAAAAAAAAAAAAAAAAAAE1NTQJ/f38AocpmA8zMzADAwP8Af39/AAAAAAAAAAAAAAAAAAAAAAAAAAAAIQAAABgAAAAUAAAAJwYAAMADAAAnMwAAKAgAABAAAAAmAAAACAAAAP//////////"/>
              </a:ext>
            </a:extLst>
          </p:cNvSpPr>
          <p:nvPr>
            <p:ph type="title" idx="4294967295"/>
          </p:nvPr>
        </p:nvSpPr>
        <p:spPr>
          <a:xfrm>
            <a:off x="1000125" y="609600"/>
            <a:ext cx="7315200" cy="71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</a:p>
        </p:txBody>
      </p:sp>
      <p:sp>
        <p:nvSpPr>
          <p:cNvPr id="3" name="Содержимое 2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PH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3gqBf///wEAAAAAAAAAAAAAAAAAAAAAAAAAAAAAAAAAAAAAAAAAAE1NTQJ/f38AocpmA8zMzADAwP8Af39/AAAAAAAAAAAAAAAAAAAAAAAAAAAAIQAAABgAAAAUAAAAJwYAAHAIAAAnMwAAsCIAABAAAAAmAAAACAAAAP//////////"/>
              </a:ext>
            </a:extLst>
          </p:cNvSpPr>
          <p:nvPr>
            <p:ph type="obj" idx="4294967295"/>
          </p:nvPr>
        </p:nvSpPr>
        <p:spPr>
          <a:xfrm>
            <a:off x="1000125" y="1371600"/>
            <a:ext cx="7315200" cy="426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</a:p>
        </p:txBody>
      </p:sp>
      <p:pic>
        <p:nvPicPr>
          <p:cNvPr id="4" name="Picture 2"/>
          <p:cNvPicPr>
            <a:picLocks noChangeAspect="1"/>
            <a:extLst>
              <a:ext uri="smNativeData">
                <pr:smNativeData xmlns:pr="smNativeData" xmlns="smNativeData" val="SMDATA_17_6yRcZRMAAAAlAAAAEQAAAC0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AcAAAA4AAAAAAAAAAAAAAAAAAAA////AAAAAAAAAAAAAAAAAAAAAAAAAAAAAAAAAAAAAABkAAAAZAAAAAAAAAAjAAAABAAAAGQAAAAXAAAAFAAAAAAAAAAAAAAA/38AAP9/AAAAAAAACQAAAAQAAAD/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t4KgX///8BAAAAAAAAAAAAAAAAAAAAAAAAAAAAAAAAAAAAAAAAAABNTU0Cf39/AKHKZgPMzMwAwMD/AH9/fwAAAAAAAAAAAAAAAAD///8AAAAAACEAAAAYAAAAFAAAAMsAAAAPAwAAmzcAAMIn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28905" y="497205"/>
            <a:ext cx="8910320" cy="59658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/>
            <a:extLst>
              <a:ext uri="smNativeData">
                <pr:smNativeData xmlns:pr="smNativeData" xmlns="smNativeData" val="SMDATA_17_6yRcZRMAAAAlAAAAEQAAAC0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AcAAAA4AAAAAAAAAAAAAAAAAAAA////AAAAAAAAAAAAAAAAAAAAAAAAAAAAAAAAAAAAAABkAAAAZAAAAAAAAAAjAAAABAAAAGQAAAAXAAAAFAAAAAAAAAAAAAAA/38AAP9/AAAAAAAACQAAAAQAAAD/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t4KgX///8BAAAAAAAAAAAAAAAAAAAAAAAAAAAAAAAAAAAAAAAAAABNTU0Cf39/AKHKZgPMzMwAwMD/AH9/fwAAAAAAAAAAAAAAAAD///8AAAAAACEAAAAYAAAAFAAAAAAAAADYGAAAtRYAADA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38600"/>
            <a:ext cx="3691255" cy="28194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Содержимое 2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3gqBf///wEAAAAAAAAAAAAAAAAAAAAAAAAAAAAAAAAAAAAAAAAAAE1NTQJ/f38AocpmA8zMzADAwP8Af39/AAAAAAAAAAAAAAAAAAAAAAAAAAAAIQAAABgAAAAUAAAAAAAAAKAFAADYNgAAmCsAABAAAAAmAAAACAAAAP//////////"/>
              </a:ext>
            </a:extLst>
          </p:cNvSpPr>
          <p:nvPr>
            <p:ph type="obj" idx="4294967295"/>
          </p:nvPr>
        </p:nvSpPr>
        <p:spPr>
          <a:xfrm>
            <a:off x="0" y="914400"/>
            <a:ext cx="8915400" cy="6172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buNone/>
            </a:pPr>
            <a:r>
              <a:rPr sz="2200" b="1" cap="none">
                <a:solidFill>
                  <a:srgbClr val="000000"/>
                </a:solidFill>
              </a:rPr>
              <a:t>При автоматизации тестирования используется </a:t>
            </a:r>
            <a:r>
              <a:rPr sz="2200" b="1" i="1" cap="none">
                <a:solidFill>
                  <a:srgbClr val="263C15"/>
                </a:solidFill>
              </a:rPr>
              <a:t>Система непрерывной интеграции: </a:t>
            </a:r>
            <a:endParaRPr sz="2200" b="1" i="1" cap="none">
              <a:solidFill>
                <a:srgbClr val="263C15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sz="2200" b="1" cap="none">
                <a:solidFill>
                  <a:srgbClr val="000000"/>
                </a:solidFill>
              </a:rPr>
              <a:t> 1) Система непрерывной интеграции производит мониторинг системы контроля версий.</a:t>
            </a:r>
            <a:endParaRPr sz="2200" b="1" cap="none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sz="2200" b="1" cap="none">
                <a:solidFill>
                  <a:srgbClr val="000000"/>
                </a:solidFill>
              </a:rPr>
              <a:t> 2) При изменении исходных кодов в репозитории производится обновление локального хранилища.</a:t>
            </a:r>
            <a:endParaRPr sz="2200" b="1" cap="none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sz="2200" b="1" cap="none">
                <a:solidFill>
                  <a:srgbClr val="000000"/>
                </a:solidFill>
              </a:rPr>
              <a:t> 3) Выполняются необходимые проверки и модульные тесты.</a:t>
            </a:r>
            <a:endParaRPr sz="2200" b="1" cap="none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sz="2200" b="1" cap="none">
                <a:solidFill>
                  <a:srgbClr val="000000"/>
                </a:solidFill>
              </a:rPr>
              <a:t> 4) Исходные коды компилируются в готовые выполняемые модули.</a:t>
            </a:r>
            <a:endParaRPr sz="2200" b="1" cap="none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sz="2200" b="1" cap="none">
                <a:solidFill>
                  <a:srgbClr val="000000"/>
                </a:solidFill>
              </a:rPr>
              <a:t> 5) Выполняются тесты интеграционного уровня.</a:t>
            </a:r>
            <a:endParaRPr sz="2200" b="1" cap="none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sz="2200" b="1" cap="none">
                <a:solidFill>
                  <a:srgbClr val="000000"/>
                </a:solidFill>
              </a:rPr>
              <a:t> 6) Генерируется отчет о тестировании.</a:t>
            </a:r>
            <a:endParaRPr sz="2200" b="1" cap="none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  <a:defRPr sz="2000" b="1" cap="none">
                <a:solidFill>
                  <a:srgbClr val="000000"/>
                </a:solidFill>
              </a:defRPr>
            </a:pPr>
          </a:p>
          <a:p>
            <a:pPr marL="0" indent="0">
              <a:spcBef>
                <a:spcPts val="0"/>
              </a:spcBef>
              <a:buNone/>
            </a:pPr>
            <a:r>
              <a:rPr sz="2200" b="1" cap="none">
                <a:solidFill>
                  <a:srgbClr val="000000"/>
                </a:solidFill>
              </a:rPr>
              <a:t>Это позволяет тестировать систему сразу после внесения изменений, что существенно сокращает время обнаружения и исправления ошибок.</a:t>
            </a:r>
            <a:endParaRPr sz="2200" b="1" cap="none">
              <a:solidFill>
                <a:srgbClr val="000000"/>
              </a:solidFill>
            </a:endParaRPr>
          </a:p>
        </p:txBody>
      </p:sp>
      <p:sp>
        <p:nvSpPr>
          <p:cNvPr id="4" name="AutoShape 2" descr="integr_test"/>
          <p:cNvSpPr>
            <a:extLst>
              <a:ext uri="smNativeData">
                <pr:smNativeData xmlns:pr="smNativeData" xmlns="smNativeData" val="SMDATA_15_6yRcZRMAAAAlAAAAZAAAAC0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Pn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3gqBf///wEAAAAAAAAAAAAAAAAAAAAAAAAAAAAAAAAAAAAAAAAAAE1NTQJ/f38AocpmA8zMzADAwP8Af39/AAAAAAAAAAAAAAAAAAAAAAAAAAAAIQAAABgAAAAUAAAAAAAAAOH+///gAQAAwQAAABAAAAAmAAAACAAAAP//////////"/>
              </a:ext>
            </a:extLst>
          </p:cNvSpPr>
          <p:nvPr/>
        </p:nvSpPr>
        <p:spPr>
          <a:xfrm>
            <a:off x="0" y="-182245"/>
            <a:ext cx="3048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spcBef>
                <a:spcPts val="0"/>
              </a:spcBef>
            </a:pPr>
          </a:p>
        </p:txBody>
      </p:sp>
      <p:sp>
        <p:nvSpPr>
          <p:cNvPr id="5" name="Заголовок 1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B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3gqBf///wEAAAAAAAAAAAAAAAAAAAAAAAAAAAAAAAAAAAAAAAAAAE1NTQJ/f38AocpmA8zMzADAwP8Af39/AAAAAAAAAAAAAAAAAAAAAAAAAAAAIQAAABgAAAAUAAAAaAEAAMADAADYNgAAGAYAABAAAAAmAAAACAAAAP//////////"/>
              </a:ext>
            </a:extLst>
          </p:cNvSpPr>
          <p:nvPr>
            <p:ph type="title" idx="4294967295"/>
          </p:nvPr>
        </p:nvSpPr>
        <p:spPr>
          <a:xfrm>
            <a:off x="228600" y="609600"/>
            <a:ext cx="8686800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sz="3600" b="1" cap="none">
                <a:solidFill>
                  <a:srgbClr val="263C15"/>
                </a:solidFill>
              </a:rPr>
              <a:t>ИНТЕГРАЦИОННОЕ ТЕСТИРОВАНИЕ</a:t>
            </a:r>
            <a:br/>
            <a:endParaRPr b="1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B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3gqBf///wEAAAAAAAAAAAAAAAAAAAAAAAAAAAAAAAAAAAAAAAAAAE1NTQJ/f38AocpmA8zMzADAwP8Af39/AAAAAAAAAAAAAAAAAAAAAAAAAAAAIQAAABgAAAAUAAAAJwYAAGgBAAAnMwAA0AUAABAAAAAmAAAACAAAAP//////////"/>
              </a:ext>
            </a:extLst>
          </p:cNvSpPr>
          <p:nvPr>
            <p:ph type="title" idx="4294967295"/>
          </p:nvPr>
        </p:nvSpPr>
        <p:spPr>
          <a:xfrm>
            <a:off x="1000125" y="228600"/>
            <a:ext cx="7315200" cy="71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sz="3600" b="1" cap="none">
                <a:solidFill>
                  <a:srgbClr val="263C15"/>
                </a:solidFill>
              </a:rPr>
              <a:t>СИСТЕМНОЕ ТЕСТИРОВАНИЕ</a:t>
            </a:r>
            <a:endParaRPr sz="3600" b="1" cap="none">
              <a:solidFill>
                <a:srgbClr val="263C15"/>
              </a:solidFill>
            </a:endParaRPr>
          </a:p>
        </p:txBody>
      </p:sp>
      <p:sp>
        <p:nvSpPr>
          <p:cNvPr id="3" name="Содержимое 2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3gqBf///wEAAAAAAAAAAAAAAAAAAAAAAAAAAAAAAAAAAAAAAAAAAE1NTQJ/f38AocpmA8zMzADAwP8Af39/AAAAAAAAAAAAAAAAAAAAAAAAAAAAIQAAABgAAAAUAAAAAAAAAJAGAABAOAAAQCkAABAAAAAmAAAACAAAAP//////////"/>
              </a:ext>
            </a:extLst>
          </p:cNvSpPr>
          <p:nvPr>
            <p:ph type="obj" idx="4294967295"/>
          </p:nvPr>
        </p:nvSpPr>
        <p:spPr>
          <a:xfrm>
            <a:off x="0" y="1066800"/>
            <a:ext cx="9144000" cy="5638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buNone/>
            </a:pPr>
            <a:r>
              <a:rPr sz="2400" b="1" i="1" cap="none">
                <a:solidFill>
                  <a:srgbClr val="262626"/>
                </a:solidFill>
              </a:rPr>
              <a:t>По завершению интеграционного тестирования все модули системы являются согласованными по интерфейсам и функциональности.</a:t>
            </a:r>
            <a:endParaRPr sz="2400" b="1" i="1" cap="none">
              <a:solidFill>
                <a:srgbClr val="262626"/>
              </a:solidFill>
            </a:endParaRPr>
          </a:p>
          <a:p>
            <a:pPr marL="0" indent="0">
              <a:buNone/>
            </a:pPr>
            <a:r>
              <a:rPr sz="2400" b="1" cap="none">
                <a:solidFill>
                  <a:srgbClr val="262626"/>
                </a:solidFill>
              </a:rPr>
              <a:t>На уровне системного тестирования (</a:t>
            </a:r>
            <a:r>
              <a:rPr sz="2400" b="1" i="1" cap="none">
                <a:solidFill>
                  <a:srgbClr val="262626"/>
                </a:solidFill>
              </a:rPr>
              <a:t>System Testing) </a:t>
            </a:r>
            <a:r>
              <a:rPr sz="2400" b="1" cap="none">
                <a:solidFill>
                  <a:srgbClr val="262626"/>
                </a:solidFill>
              </a:rPr>
              <a:t>проверяют поведенческие аспекты системы. </a:t>
            </a:r>
            <a:endParaRPr sz="2400" b="1" cap="none">
              <a:solidFill>
                <a:srgbClr val="262626"/>
              </a:solidFill>
            </a:endParaRPr>
          </a:p>
          <a:p>
            <a:pPr marL="0" indent="0">
              <a:buNone/>
            </a:pPr>
            <a:r>
              <a:rPr sz="2400" b="1" cap="none">
                <a:solidFill>
                  <a:srgbClr val="262626"/>
                </a:solidFill>
              </a:rPr>
              <a:t>Для системного тестирования применяется подход черного ящика, при этом в качестве входных и выходных данных используются реальные данные, с которыми работает система, или данные, подобные им.</a:t>
            </a:r>
            <a:endParaRPr sz="2400" b="1" cap="none">
              <a:solidFill>
                <a:srgbClr val="262626"/>
              </a:solidFill>
            </a:endParaRPr>
          </a:p>
          <a:p>
            <a:pPr marL="0" indent="0">
              <a:buNone/>
            </a:pPr>
            <a:r>
              <a:rPr sz="2400" b="1" cap="none">
                <a:solidFill>
                  <a:srgbClr val="262626"/>
                </a:solidFill>
              </a:rPr>
              <a:t>На этом этапе проводится:</a:t>
            </a:r>
            <a:endParaRPr sz="2400" b="1" cap="none">
              <a:solidFill>
                <a:srgbClr val="262626"/>
              </a:solidFill>
            </a:endParaRPr>
          </a:p>
          <a:p>
            <a:pPr marL="0" indent="0">
              <a:buClr>
                <a:schemeClr val="tx1"/>
              </a:buClr>
              <a:buFont typeface="Wingdings" pitchFamily="0" charset="2"/>
              <a:buChar char="Ø"/>
            </a:pPr>
            <a:r>
              <a:rPr sz="2400" b="1" cap="none">
                <a:solidFill>
                  <a:srgbClr val="262626"/>
                </a:solidFill>
              </a:rPr>
              <a:t> функциональное тестирование;</a:t>
            </a:r>
            <a:endParaRPr sz="2400" b="1" cap="none">
              <a:solidFill>
                <a:srgbClr val="262626"/>
              </a:solidFill>
            </a:endParaRPr>
          </a:p>
          <a:p>
            <a:pPr marL="0" indent="0">
              <a:buClr>
                <a:schemeClr val="tx1"/>
              </a:buClr>
              <a:buFont typeface="Wingdings" pitchFamily="0" charset="2"/>
              <a:buChar char="Ø"/>
            </a:pPr>
            <a:r>
              <a:rPr sz="2400" b="1" cap="none">
                <a:solidFill>
                  <a:srgbClr val="262626"/>
                </a:solidFill>
              </a:rPr>
              <a:t> оценка характеристик качества системы  (устойчивость, надежность, безопасность, производительность);</a:t>
            </a:r>
            <a:endParaRPr sz="2400" b="1" cap="none">
              <a:solidFill>
                <a:srgbClr val="262626"/>
              </a:solidFill>
            </a:endParaRPr>
          </a:p>
          <a:p>
            <a:pPr marL="0" indent="0">
              <a:buClr>
                <a:schemeClr val="tx1"/>
              </a:buClr>
              <a:buFont typeface="Wingdings" pitchFamily="0" charset="2"/>
              <a:buChar char="Ø"/>
            </a:pPr>
            <a:r>
              <a:rPr sz="2400" b="1" cap="none">
                <a:solidFill>
                  <a:srgbClr val="262626"/>
                </a:solidFill>
              </a:rPr>
              <a:t> выявление проблем внешних интерфейсов системы.</a:t>
            </a:r>
            <a:endParaRPr sz="2400" b="1" cap="none">
              <a:solidFill>
                <a:srgbClr val="26262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/>
            <a:extLst>
              <a:ext uri="smNativeData">
                <pr:smNativeData xmlns:pr="smNativeData" xmlns="smNativeData" val="SMDATA_17_6yRcZRMAAAAlAAAAEQAAAC0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AcAAAA4AAAAAAAAAAAAAAAAAAAA////AAAAAAAAAAAAAAAAAAAAAAAAAAAAAAAAAAAAAABkAAAAZAAAAAAAAAAjAAAABAAAAGQAAAAXAAAAFAAAAAAAAAAAAAAA/38AAP9/AAAAAAAACQAAAAQAAAD/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t4KgX///8BAAAAAAAAAAAAAAAAAAAAAAAAAAAAAAAAAAAAAAAAAABNTU0Cf39/AKHKZgPMzMwAwMD/AH9/fwAAAAAAAAAAAAAAAAD///8AAAAAACEAAAAYAAAAFAAAAAsnAAAQHQAAQDgAADA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346825" y="4724400"/>
            <a:ext cx="2797175" cy="2133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Содержимое 2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PP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3gqBf///wEAAAAAAAAAAAAAAAAAAAAAAAAAAAAAAAAAAAAAAAAAAE1NTQJ/f38AocpmA8zMzADAwP8Af39/AAAAAAAAAAAAAAAAAAAAAAAAAAAAIQAAABgAAAAUAAAAAAAAACgFAABAOAAAMCoAABAAAAAmAAAACAAAAP//////////"/>
              </a:ext>
            </a:extLst>
          </p:cNvSpPr>
          <p:nvPr>
            <p:ph type="obj" idx="4294967295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buNone/>
            </a:pPr>
            <a:r>
              <a:rPr sz="2400" b="1" cap="none">
                <a:solidFill>
                  <a:srgbClr val="262626"/>
                </a:solidFill>
              </a:rPr>
              <a:t>Выполняя системное тестирование, можно обнаружить следующие типы дефектов:</a:t>
            </a:r>
            <a:endParaRPr sz="2400" b="1" cap="none">
              <a:solidFill>
                <a:srgbClr val="262626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0" charset="2"/>
              <a:buChar char="Ø"/>
            </a:pPr>
            <a:r>
              <a:rPr sz="2400" b="1" cap="none">
                <a:solidFill>
                  <a:srgbClr val="262626"/>
                </a:solidFill>
              </a:rPr>
              <a:t>неправильное использование системных ресурсов;</a:t>
            </a:r>
            <a:endParaRPr sz="2400" b="1" cap="none">
              <a:solidFill>
                <a:srgbClr val="262626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0" charset="2"/>
              <a:buChar char="Ø"/>
            </a:pPr>
            <a:r>
              <a:rPr sz="2400" b="1" cap="none">
                <a:solidFill>
                  <a:srgbClr val="262626"/>
                </a:solidFill>
              </a:rPr>
              <a:t>непредусмотренные комбинации пользовательских данных;</a:t>
            </a:r>
            <a:endParaRPr sz="2400" b="1" cap="none">
              <a:solidFill>
                <a:srgbClr val="262626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0" charset="2"/>
              <a:buChar char="Ø"/>
            </a:pPr>
            <a:r>
              <a:rPr sz="2400" b="1" cap="none">
                <a:solidFill>
                  <a:srgbClr val="262626"/>
                </a:solidFill>
              </a:rPr>
              <a:t>проблемы с совместимостью окружения;</a:t>
            </a:r>
            <a:endParaRPr sz="2400" b="1" cap="none">
              <a:solidFill>
                <a:srgbClr val="262626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0" charset="2"/>
              <a:buChar char="Ø"/>
            </a:pPr>
            <a:r>
              <a:rPr sz="2400" b="1" cap="none">
                <a:solidFill>
                  <a:srgbClr val="262626"/>
                </a:solidFill>
              </a:rPr>
              <a:t>непредусмотренные сценарии использования;</a:t>
            </a:r>
            <a:endParaRPr sz="2400" b="1" cap="none">
              <a:solidFill>
                <a:srgbClr val="262626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0" charset="2"/>
              <a:buChar char="Ø"/>
            </a:pPr>
            <a:r>
              <a:rPr sz="2400" b="1" cap="none">
                <a:solidFill>
                  <a:srgbClr val="262626"/>
                </a:solidFill>
              </a:rPr>
              <a:t>несоответствие с функциональными требованиями;</a:t>
            </a:r>
            <a:endParaRPr sz="2400" b="1" cap="none">
              <a:solidFill>
                <a:srgbClr val="262626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0" charset="2"/>
              <a:buChar char="Ø"/>
            </a:pPr>
            <a:r>
              <a:rPr sz="2400" b="1" cap="none">
                <a:solidFill>
                  <a:srgbClr val="262626"/>
                </a:solidFill>
              </a:rPr>
              <a:t>плохое удобство использования</a:t>
            </a:r>
            <a:r>
              <a:rPr cap="none"/>
              <a:t>.</a:t>
            </a:r>
            <a:endParaRPr cap="none"/>
          </a:p>
        </p:txBody>
      </p:sp>
      <p:sp>
        <p:nvSpPr>
          <p:cNvPr id="4" name="Заголовок 1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B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PH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3gqBf///wEAAAAAAAAAAAAAAAAAAAAAAAAAAAAAAAAAAAAAAAAAAE1NTQJ/f38AocpmA8zMzADAwP8Af39/AAAAAAAAAAAAAAAAAAAAAAAAAAAAIQAAABgAAAAUAAAAJwYAAPAAAAAnMwAAWAUAABAAAAAmAAAACAAAAP//////////"/>
              </a:ext>
            </a:extLst>
          </p:cNvSpPr>
          <p:nvPr>
            <p:ph type="title" idx="4294967295"/>
          </p:nvPr>
        </p:nvSpPr>
        <p:spPr>
          <a:xfrm>
            <a:off x="1000125" y="152400"/>
            <a:ext cx="7315200" cy="71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sz="3600" b="1" cap="none">
                <a:solidFill>
                  <a:srgbClr val="263C15"/>
                </a:solidFill>
              </a:rPr>
              <a:t>СИСТЕМНОЕ ТЕСТИРОВАНИЕ</a:t>
            </a:r>
            <a:endParaRPr sz="3600" b="1" cap="none">
              <a:solidFill>
                <a:srgbClr val="263C15"/>
              </a:solidFill>
            </a:endParaRPr>
          </a:p>
        </p:txBody>
      </p:sp>
      <p:sp>
        <p:nvSpPr>
          <p:cNvPr id="5" name="AutoShape 2" descr="sys_test"/>
          <p:cNvSpPr>
            <a:extLst>
              <a:ext uri="smNativeData">
                <pr:smNativeData xmlns:pr="smNativeData" xmlns="smNativeData" val="SMDATA_15_6yRcZRMAAAAlAAAAZAAAAC0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3gqBf///wEAAAAAAAAAAAAAAAAAAAAAAAAAAAAAAAAAAAAAAAAAAE1NTQJ/f38AocpmA8zMzADAwP8Af39/AAAAAAAAAAAAAAAAAAAAAAAAAAAAIQAAABgAAAAUAAAAAAAAAOH+///gAQAAwQAAABAAAAAmAAAACAAAAP//////////"/>
              </a:ext>
            </a:extLst>
          </p:cNvSpPr>
          <p:nvPr/>
        </p:nvSpPr>
        <p:spPr>
          <a:xfrm>
            <a:off x="0" y="-182245"/>
            <a:ext cx="3048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spcBef>
                <a:spcPts val="0"/>
              </a:spcBef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2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P//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3gqBf///wEAAAAAAAAAAAAAAAAAAAAAAAAAAAAAAAAAAAAAAAAAAE1NTQJ/f38AocpmA8zMzADAwP8Af39/AAAAAAAAAAAAAAAAAAAAAAAAAAAAIQAAABgAAAAUAAAAAAAAADgEAABAOAAAMCoAABAAAAAmAAAACAAAAP//////////"/>
              </a:ext>
            </a:extLst>
          </p:cNvSpPr>
          <p:nvPr>
            <p:ph type="obj" idx="4294967295"/>
          </p:nvPr>
        </p:nvSpPr>
        <p:spPr>
          <a:xfrm>
            <a:off x="0" y="685800"/>
            <a:ext cx="9144000" cy="6172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buNone/>
            </a:pPr>
            <a:r>
              <a:rPr sz="2400" b="1" cap="none">
                <a:solidFill>
                  <a:srgbClr val="262626"/>
                </a:solidFill>
              </a:rPr>
              <a:t>Виды системного тестирования:</a:t>
            </a:r>
            <a:endParaRPr sz="2400" b="1" cap="none">
              <a:solidFill>
                <a:srgbClr val="262626"/>
              </a:solidFill>
            </a:endParaRPr>
          </a:p>
          <a:p>
            <a:pPr>
              <a:buClr>
                <a:schemeClr val="tx1"/>
              </a:buClr>
              <a:buFont typeface="Wingdings" pitchFamily="0" charset="2"/>
              <a:buChar char="Ø"/>
            </a:pPr>
            <a:r>
              <a:rPr sz="2200" b="1" cap="none">
                <a:solidFill>
                  <a:srgbClr val="262626"/>
                </a:solidFill>
              </a:rPr>
              <a:t>функциональное тестирование;</a:t>
            </a:r>
            <a:endParaRPr sz="2200" b="1" cap="none">
              <a:solidFill>
                <a:srgbClr val="262626"/>
              </a:solidFill>
            </a:endParaRPr>
          </a:p>
          <a:p>
            <a:pPr>
              <a:buClr>
                <a:schemeClr val="tx1"/>
              </a:buClr>
              <a:buFont typeface="Wingdings" pitchFamily="0" charset="2"/>
              <a:buChar char="Ø"/>
            </a:pPr>
            <a:r>
              <a:rPr sz="2200" b="1" cap="none">
                <a:solidFill>
                  <a:srgbClr val="262626"/>
                </a:solidFill>
              </a:rPr>
              <a:t>тестирование производительности;</a:t>
            </a:r>
            <a:endParaRPr sz="2200" b="1" cap="none">
              <a:solidFill>
                <a:srgbClr val="262626"/>
              </a:solidFill>
            </a:endParaRPr>
          </a:p>
          <a:p>
            <a:pPr>
              <a:buClr>
                <a:schemeClr val="tx1"/>
              </a:buClr>
              <a:buFont typeface="Wingdings" pitchFamily="0" charset="2"/>
              <a:buChar char="Ø"/>
            </a:pPr>
            <a:r>
              <a:rPr sz="2200" b="1" cap="none">
                <a:solidFill>
                  <a:srgbClr val="262626"/>
                </a:solidFill>
              </a:rPr>
              <a:t>нагрузочное или стрессовое тестирование;</a:t>
            </a:r>
            <a:endParaRPr sz="2200" b="1" cap="none">
              <a:solidFill>
                <a:srgbClr val="262626"/>
              </a:solidFill>
            </a:endParaRPr>
          </a:p>
          <a:p>
            <a:pPr>
              <a:buClr>
                <a:schemeClr val="tx1"/>
              </a:buClr>
              <a:buFont typeface="Wingdings" pitchFamily="0" charset="2"/>
              <a:buChar char="Ø"/>
            </a:pPr>
            <a:r>
              <a:rPr sz="2200" b="1" cap="none">
                <a:solidFill>
                  <a:srgbClr val="262626"/>
                </a:solidFill>
              </a:rPr>
              <a:t>тестирование конфигурации;</a:t>
            </a:r>
            <a:endParaRPr sz="2200" b="1" cap="none">
              <a:solidFill>
                <a:srgbClr val="262626"/>
              </a:solidFill>
            </a:endParaRPr>
          </a:p>
          <a:p>
            <a:pPr>
              <a:buClr>
                <a:schemeClr val="tx1"/>
              </a:buClr>
              <a:buFont typeface="Wingdings" pitchFamily="0" charset="2"/>
              <a:buChar char="Ø"/>
            </a:pPr>
            <a:r>
              <a:rPr sz="2200" b="1" cap="none">
                <a:solidFill>
                  <a:srgbClr val="262626"/>
                </a:solidFill>
              </a:rPr>
              <a:t>тестирование безопасности;</a:t>
            </a:r>
            <a:endParaRPr sz="2200" b="1" cap="none">
              <a:solidFill>
                <a:srgbClr val="262626"/>
              </a:solidFill>
            </a:endParaRPr>
          </a:p>
          <a:p>
            <a:pPr>
              <a:buClr>
                <a:schemeClr val="tx1"/>
              </a:buClr>
              <a:buFont typeface="Wingdings" pitchFamily="0" charset="2"/>
              <a:buChar char="Ø"/>
            </a:pPr>
            <a:r>
              <a:rPr sz="2200" b="1" cap="none">
                <a:solidFill>
                  <a:srgbClr val="262626"/>
                </a:solidFill>
              </a:rPr>
              <a:t>тестирование надежности и восстановления после сбоев;</a:t>
            </a:r>
            <a:endParaRPr sz="2200" b="1" cap="none">
              <a:solidFill>
                <a:srgbClr val="262626"/>
              </a:solidFill>
            </a:endParaRPr>
          </a:p>
          <a:p>
            <a:pPr>
              <a:buClr>
                <a:schemeClr val="tx1"/>
              </a:buClr>
              <a:buFont typeface="Wingdings" pitchFamily="0" charset="2"/>
              <a:buChar char="Ø"/>
            </a:pPr>
            <a:r>
              <a:rPr sz="2200" b="1" cap="none">
                <a:solidFill>
                  <a:srgbClr val="262626"/>
                </a:solidFill>
              </a:rPr>
              <a:t>тестирование удобства использования.</a:t>
            </a:r>
            <a:endParaRPr sz="2200" b="1" cap="none">
              <a:solidFill>
                <a:srgbClr val="262626"/>
              </a:solidFill>
            </a:endParaRPr>
          </a:p>
          <a:p>
            <a:pPr>
              <a:buNone/>
            </a:pPr>
            <a:r>
              <a:rPr sz="2200" b="1" i="1" cap="none"/>
              <a:t>Конкретный набор видов тестирования зависит от тестируемой системы.</a:t>
            </a:r>
            <a:endParaRPr sz="2200" b="1" i="1" cap="none"/>
          </a:p>
          <a:p>
            <a:pPr>
              <a:buNone/>
            </a:pPr>
            <a:r>
              <a:rPr sz="2200" b="1" i="1" cap="none">
                <a:solidFill>
                  <a:srgbClr val="C00000"/>
                </a:solidFill>
              </a:rPr>
              <a:t>Тестирование производительности  </a:t>
            </a:r>
            <a:r>
              <a:rPr sz="2200" b="1" cap="none">
                <a:solidFill>
                  <a:srgbClr val="262626"/>
                </a:solidFill>
              </a:rPr>
              <a:t>направлено на определение того, что система обеспечивает должный уровень производительности при обработке пользовательских запросов. Тестирование производительности выполняется при различных уровнях нагрузки на систему, на различных конфигурациях оборудования. </a:t>
            </a:r>
            <a:endParaRPr sz="2200" b="1" cap="none">
              <a:solidFill>
                <a:srgbClr val="262626"/>
              </a:solidFill>
            </a:endParaRPr>
          </a:p>
        </p:txBody>
      </p:sp>
      <p:sp>
        <p:nvSpPr>
          <p:cNvPr id="3" name="Заголовок 1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B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Cq8n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3gqBf///wEAAAAAAAAAAAAAAAAAAAAAAAAAAAAAAAAAAAAAAAAAAE1NTQJ/f38AocpmA8zMzADAwP8Af39/AAAAAAAAAAAAAAAAAAAAAAAAAAAAIQAAABgAAAAUAAAAJwYAAAAAAAAnMwAAaAQAABAAAAAmAAAACAAAAP//////////"/>
              </a:ext>
            </a:extLst>
          </p:cNvSpPr>
          <p:nvPr>
            <p:ph type="title" idx="4294967295"/>
          </p:nvPr>
        </p:nvSpPr>
        <p:spPr>
          <a:xfrm>
            <a:off x="1000125" y="0"/>
            <a:ext cx="7315200" cy="71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sz="3600" b="1" cap="none">
                <a:solidFill>
                  <a:srgbClr val="263C15"/>
                </a:solidFill>
              </a:rPr>
              <a:t>СИСТЕМНОЕ ТЕСТИРОВАНИЕ</a:t>
            </a:r>
            <a:endParaRPr sz="3600" b="1" cap="none">
              <a:solidFill>
                <a:srgbClr val="263C1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2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P//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3gqBf///wEAAAAAAAAAAAAAAAAAAAAAAAAAAAAAAAAAAAAAAAAAAE1NTQJ/f38AocpmA8zMzADAwP8Af39/AAAAAAAAAAAAAAAAAAAAAAAAAAAAIQAAABgAAAAUAAAAAAAAACgFAABAOAAAYCcAABAAAAAmAAAACAAAAP//////////"/>
              </a:ext>
            </a:extLst>
          </p:cNvSpPr>
          <p:nvPr>
            <p:ph type="obj" idx="4294967295"/>
          </p:nvPr>
        </p:nvSpPr>
        <p:spPr>
          <a:xfrm>
            <a:off x="0" y="838200"/>
            <a:ext cx="9144000" cy="5562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buNone/>
            </a:pPr>
            <a:r>
              <a:rPr sz="2400" b="1" i="1" cap="none">
                <a:solidFill>
                  <a:srgbClr val="C00000"/>
                </a:solidFill>
              </a:rPr>
              <a:t>Стрессовое тестирование  </a:t>
            </a:r>
            <a:r>
              <a:rPr sz="2400" b="1" cap="none">
                <a:solidFill>
                  <a:srgbClr val="262626"/>
                </a:solidFill>
              </a:rPr>
              <a:t>направлено на процесс оценки производительности и устойчивости системы в случае, когда для своей работы она выделяет максимально доступное количество ресурсов , либо когда она работает в условиях их критической нехватки. </a:t>
            </a:r>
            <a:endParaRPr sz="2400" b="1" cap="none">
              <a:solidFill>
                <a:srgbClr val="262626"/>
              </a:solidFill>
            </a:endParaRPr>
          </a:p>
          <a:p>
            <a:pPr marL="0" indent="0">
              <a:buNone/>
            </a:pPr>
            <a:r>
              <a:rPr sz="2400" b="1" cap="none">
                <a:solidFill>
                  <a:srgbClr val="262626"/>
                </a:solidFill>
              </a:rPr>
              <a:t>Основная цель стрессового тестирования - вывести систему из строя, определить те условия, при которых она не сможет далее нормально функционировать.</a:t>
            </a:r>
            <a:endParaRPr sz="2400" b="1" cap="none">
              <a:solidFill>
                <a:srgbClr val="262626"/>
              </a:solidFill>
            </a:endParaRPr>
          </a:p>
          <a:p>
            <a:pPr marL="0" indent="0">
              <a:buNone/>
            </a:pPr>
            <a:r>
              <a:rPr sz="2200" b="1" i="1" cap="none">
                <a:solidFill>
                  <a:srgbClr val="262626"/>
                </a:solidFill>
              </a:rPr>
              <a:t>Стрессовое тестирование очень важно при тестировании web-систем и систем с открытым доступом, уровень нагрузки на которые зачастую очень сложно прогнозировать.</a:t>
            </a:r>
            <a:endParaRPr sz="2200" b="1" i="1" cap="none">
              <a:solidFill>
                <a:srgbClr val="262626"/>
              </a:solidFill>
            </a:endParaRPr>
          </a:p>
          <a:p>
            <a:pPr marL="0" indent="0">
              <a:buNone/>
            </a:pPr>
            <a:r>
              <a:rPr sz="2200" b="1" i="1" cap="none">
                <a:solidFill>
                  <a:srgbClr val="C00000"/>
                </a:solidFill>
              </a:rPr>
              <a:t>При тестировании безопасности  </a:t>
            </a:r>
            <a:r>
              <a:rPr sz="2200" b="1" i="1" cap="none">
                <a:solidFill>
                  <a:srgbClr val="262626"/>
                </a:solidFill>
              </a:rPr>
              <a:t>проверяется, что информация не теряется, не повреждается, ее невозможно подменить, а также к ней невозможно получить несанкционированный доступ, в том числе при помощи использования уязвимостей в самой программной системе.</a:t>
            </a:r>
            <a:endParaRPr sz="2200" b="1" i="1" cap="none">
              <a:solidFill>
                <a:srgbClr val="262626"/>
              </a:solidFill>
            </a:endParaRPr>
          </a:p>
        </p:txBody>
      </p:sp>
      <p:sp>
        <p:nvSpPr>
          <p:cNvPr id="3" name="Заголовок 1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B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P//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3gqBf///wEAAAAAAAAAAAAAAAAAAAAAAAAAAAAAAAAAAAAAAAAAAE1NTQJ/f38AocpmA8zMzADAwP8Af39/AAAAAAAAAAAAAAAAAAAAAAAAAAAAIQAAABgAAAAUAAAAJwYAAPAAAAAnMwAAWAUAABAAAAAmAAAACAAAAP//////////"/>
              </a:ext>
            </a:extLst>
          </p:cNvSpPr>
          <p:nvPr>
            <p:ph type="title" idx="4294967295"/>
          </p:nvPr>
        </p:nvSpPr>
        <p:spPr>
          <a:xfrm>
            <a:off x="1000125" y="152400"/>
            <a:ext cx="7315200" cy="71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sz="3600" b="1" cap="none">
                <a:solidFill>
                  <a:srgbClr val="263C15"/>
                </a:solidFill>
              </a:rPr>
              <a:t>СИСТЕМНОЕ ТЕСТИРОВАНИЕ</a:t>
            </a:r>
            <a:endParaRPr sz="3600" b="1" cap="none">
              <a:solidFill>
                <a:srgbClr val="263C1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2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L29v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3gqBf///wEAAAAAAAAAAAAAAAAAAAAAAAAAAAAAAAAAAAAAAAAAAE1NTQJ/f38AocpmA8zMzADAwP8Af39/AAAAAAAAAAAAAAAAAAAAAAAAAAAAIQAAABgAAAAUAAAAAAAAAKAFAABAOAAAMCoAABAAAAAmAAAACAAAAP//////////"/>
              </a:ext>
            </a:extLst>
          </p:cNvSpPr>
          <p:nvPr>
            <p:ph type="obj" idx="4294967295"/>
          </p:nvPr>
        </p:nvSpPr>
        <p:spPr>
          <a:xfrm>
            <a:off x="0" y="914400"/>
            <a:ext cx="9144000" cy="5943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buNone/>
            </a:pPr>
            <a:r>
              <a:rPr sz="2400" b="1" i="1" cap="none">
                <a:solidFill>
                  <a:srgbClr val="C00000"/>
                </a:solidFill>
              </a:rPr>
              <a:t>При тестировании восстановления после сбоев </a:t>
            </a:r>
            <a:r>
              <a:rPr sz="2400" b="1" cap="none">
                <a:solidFill>
                  <a:srgbClr val="000000"/>
                </a:solidFill>
              </a:rPr>
              <a:t>имитируются сбои оборудования или окружающего программного обеспечения либо сбои программной системы, вызванные внешними факторами.</a:t>
            </a:r>
            <a:endParaRPr sz="2400" b="1" cap="none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sz="2400" b="1" cap="none">
                <a:solidFill>
                  <a:srgbClr val="000000"/>
                </a:solidFill>
              </a:rPr>
              <a:t>При анализе поведения системы в этом случае необходимо обращать внимание на два фактора:</a:t>
            </a:r>
            <a:endParaRPr sz="2400" b="1" cap="none">
              <a:solidFill>
                <a:srgbClr val="000000"/>
              </a:solidFill>
            </a:endParaRPr>
          </a:p>
          <a:p>
            <a:pPr marL="0" indent="0">
              <a:buClr>
                <a:schemeClr val="tx1"/>
              </a:buClr>
              <a:buFont typeface="Wingdings" pitchFamily="0" charset="2"/>
              <a:buChar char="Ø"/>
            </a:pPr>
            <a:r>
              <a:rPr sz="2400" b="1" cap="none">
                <a:solidFill>
                  <a:srgbClr val="000000"/>
                </a:solidFill>
              </a:rPr>
              <a:t> минимизацию потерь данных в результате сбоя </a:t>
            </a:r>
            <a:endParaRPr sz="2400" b="1" cap="none">
              <a:solidFill>
                <a:srgbClr val="000000"/>
              </a:solidFill>
            </a:endParaRPr>
          </a:p>
          <a:p>
            <a:pPr marL="0" indent="0">
              <a:buClr>
                <a:schemeClr val="tx1"/>
              </a:buClr>
              <a:buFont typeface="Wingdings" pitchFamily="0" charset="2"/>
              <a:buChar char="Ø"/>
            </a:pPr>
            <a:r>
              <a:rPr sz="2400" b="1" cap="none">
                <a:solidFill>
                  <a:srgbClr val="000000"/>
                </a:solidFill>
              </a:rPr>
              <a:t> и минимизацию времени между сбоем  и продолжением нормального функционирования системы.</a:t>
            </a:r>
            <a:endParaRPr sz="2400" b="1" cap="none">
              <a:solidFill>
                <a:srgbClr val="000000"/>
              </a:solidFill>
            </a:endParaRPr>
          </a:p>
          <a:p>
            <a:pPr marL="0" indent="0">
              <a:buNone/>
              <a:defRPr sz="2400" b="1" cap="none">
                <a:solidFill>
                  <a:srgbClr val="000000"/>
                </a:solidFill>
              </a:defRPr>
            </a:pPr>
          </a:p>
          <a:p>
            <a:pPr marL="0" indent="0">
              <a:buNone/>
            </a:pPr>
            <a:r>
              <a:rPr sz="2400" b="1" i="1" cap="none">
                <a:solidFill>
                  <a:srgbClr val="C00000"/>
                </a:solidFill>
              </a:rPr>
              <a:t>Тестирование удобства использования </a:t>
            </a:r>
            <a:r>
              <a:rPr sz="2400" b="1" cap="none">
                <a:solidFill>
                  <a:srgbClr val="000000"/>
                </a:solidFill>
              </a:rPr>
              <a:t>– проверка выполнения требований к удобству использования пользовательского интерфейса системы. </a:t>
            </a:r>
            <a:endParaRPr sz="2400" b="1" cap="none">
              <a:solidFill>
                <a:srgbClr val="000000"/>
              </a:solidFill>
            </a:endParaRPr>
          </a:p>
        </p:txBody>
      </p:sp>
      <p:sp>
        <p:nvSpPr>
          <p:cNvPr id="3" name="Заголовок 1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B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Cq8n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3gqBf///wEAAAAAAAAAAAAAAAAAAAAAAAAAAAAAAAAAAAAAAAAAAE1NTQJ/f38AocpmA8zMzADAwP8Af39/AAAAAAAAAAAAAAAAAAAAAAAAAAAAIQAAABgAAAAUAAAAJwYAAPAAAAAnMwAAWAUAABAAAAAmAAAACAAAAP//////////"/>
              </a:ext>
            </a:extLst>
          </p:cNvSpPr>
          <p:nvPr>
            <p:ph type="title" idx="4294967295"/>
          </p:nvPr>
        </p:nvSpPr>
        <p:spPr>
          <a:xfrm>
            <a:off x="1000125" y="152400"/>
            <a:ext cx="7315200" cy="71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sz="3600" b="1" cap="none">
                <a:solidFill>
                  <a:srgbClr val="263C15"/>
                </a:solidFill>
              </a:rPr>
              <a:t>СИСТЕМНОЕ ТЕСТИРОВАНИЕ</a:t>
            </a:r>
            <a:endParaRPr sz="3600" b="1" cap="none">
              <a:solidFill>
                <a:srgbClr val="263C1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B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N7e3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3gqBf///wEAAAAAAAAAAAAAAAAAAAAAAAAAAAAAAAAAAAAAAAAAAE1NTQJ/f38AocpmA8zMzADAwP8Af39/AAAAAAAAAAAAAAAAAAAAAAAAAAAAIQAAABgAAAAUAAAAeAAAAEkAAADINwAAsAQAABAAAAAmAAAACAAAAP//////////"/>
              </a:ext>
            </a:extLst>
          </p:cNvSpPr>
          <p:nvPr>
            <p:ph type="title" idx="4294967295"/>
          </p:nvPr>
        </p:nvSpPr>
        <p:spPr>
          <a:xfrm>
            <a:off x="76200" y="46355"/>
            <a:ext cx="8991600" cy="715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sz="3600" b="1" cap="none">
                <a:solidFill>
                  <a:srgbClr val="263C15"/>
                </a:solidFill>
              </a:rPr>
              <a:t>ПРИЕМОЧНОЕ ТЕСТИРОВАНИЕ</a:t>
            </a:r>
            <a:endParaRPr sz="3600" b="1" cap="none">
              <a:solidFill>
                <a:srgbClr val="263C15"/>
              </a:solidFill>
            </a:endParaRPr>
          </a:p>
        </p:txBody>
      </p:sp>
      <p:sp>
        <p:nvSpPr>
          <p:cNvPr id="3" name="Содержимое 2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Cq8n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3gqBf///wEAAAAAAAAAAAAAAAAAAAAAAAAAAAAAAAAAAAAAAAAAAE1NTQJ/f38AocpmA8zMzADAwP8Af39/AAAAAAAAAAAAAAAAAAAAAAAAAAAAIQAAABgAAAAUAAAAAAAAADgEAABAOAAAsCIAABAAAAAmAAAACAAAAP//////////"/>
              </a:ext>
            </a:extLst>
          </p:cNvSpPr>
          <p:nvPr>
            <p:ph type="obj" idx="4294967295"/>
          </p:nvPr>
        </p:nvSpPr>
        <p:spPr>
          <a:xfrm>
            <a:off x="0" y="685800"/>
            <a:ext cx="9144000" cy="495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buNone/>
            </a:pPr>
            <a:r>
              <a:rPr sz="2200" b="1" i="1" cap="none">
                <a:solidFill>
                  <a:srgbClr val="C00000"/>
                </a:solidFill>
              </a:rPr>
              <a:t>Приемочное (acceptance) –</a:t>
            </a:r>
            <a:r>
              <a:rPr sz="2200" b="1" cap="none">
                <a:solidFill>
                  <a:srgbClr val="262626"/>
                </a:solidFill>
              </a:rPr>
              <a:t> вид тестирования, проводимый на этапе сдачи готового продукта (или готовой части продукта) заказчику. </a:t>
            </a:r>
            <a:endParaRPr sz="2200" b="1" cap="none">
              <a:solidFill>
                <a:srgbClr val="262626"/>
              </a:solidFill>
            </a:endParaRPr>
          </a:p>
          <a:p>
            <a:pPr marL="0" indent="0">
              <a:buNone/>
            </a:pPr>
            <a:r>
              <a:rPr sz="2200" b="1" cap="none">
                <a:solidFill>
                  <a:srgbClr val="262626"/>
                </a:solidFill>
              </a:rPr>
              <a:t>Целью приемочного тестирования является определение готовности продукта, что достигается путем прохода тестовых сценариев и случаев, которые построены на основе спецификации требований к разрабатываемому ПО.</a:t>
            </a:r>
            <a:endParaRPr sz="2200" b="1" cap="none">
              <a:solidFill>
                <a:srgbClr val="262626"/>
              </a:solidFill>
            </a:endParaRPr>
          </a:p>
          <a:p>
            <a:pPr marL="0" indent="0">
              <a:buNone/>
              <a:defRPr sz="2000" b="1" cap="none">
                <a:solidFill>
                  <a:srgbClr val="262626"/>
                </a:solidFill>
              </a:defRPr>
            </a:pPr>
          </a:p>
          <a:p>
            <a:pPr marL="0" indent="0">
              <a:buNone/>
            </a:pPr>
            <a:r>
              <a:rPr sz="2200" b="1" cap="none">
                <a:solidFill>
                  <a:srgbClr val="262626"/>
                </a:solidFill>
              </a:rPr>
              <a:t>Результатом приемочного тестирования может стать:</a:t>
            </a:r>
            <a:endParaRPr sz="2200" b="1" cap="none">
              <a:solidFill>
                <a:srgbClr val="262626"/>
              </a:solidFill>
            </a:endParaRPr>
          </a:p>
          <a:p>
            <a:pPr marL="0" indent="0">
              <a:buClr>
                <a:schemeClr val="tx1"/>
              </a:buClr>
              <a:buFont typeface="Wingdings" pitchFamily="0" charset="2"/>
              <a:buChar char="Ø"/>
            </a:pPr>
            <a:r>
              <a:rPr sz="2200" b="1" cap="none">
                <a:solidFill>
                  <a:srgbClr val="262626"/>
                </a:solidFill>
              </a:rPr>
              <a:t>  отправка проекта на доработку;</a:t>
            </a:r>
            <a:endParaRPr sz="2200" b="1" cap="none">
              <a:solidFill>
                <a:srgbClr val="262626"/>
              </a:solidFill>
            </a:endParaRPr>
          </a:p>
          <a:p>
            <a:pPr marL="0" indent="0">
              <a:buClr>
                <a:schemeClr val="tx1"/>
              </a:buClr>
              <a:buFont typeface="Wingdings" pitchFamily="0" charset="2"/>
              <a:buChar char="Ø"/>
            </a:pPr>
            <a:r>
              <a:rPr sz="2200" b="1" cap="none">
                <a:solidFill>
                  <a:srgbClr val="262626"/>
                </a:solidFill>
              </a:rPr>
              <a:t> принятие его заказчиком, в качестве выполненной задачи.</a:t>
            </a:r>
            <a:endParaRPr sz="2200" b="1" cap="none">
              <a:solidFill>
                <a:srgbClr val="262626"/>
              </a:solidFill>
            </a:endParaRPr>
          </a:p>
        </p:txBody>
      </p:sp>
      <p:pic>
        <p:nvPicPr>
          <p:cNvPr id="4" name="Picture 4" descr="http://getbug.ru/wp-content/uploads/2015/10/Modulnoe-testirovanie.png"/>
          <p:cNvPicPr>
            <a:picLocks noChangeAspect="1"/>
            <a:extLst>
              <a:ext uri="smNativeData">
                <pr:smNativeData xmlns:pr="smNativeData" xmlns="smNativeData" val="SMDATA_17_6yRcZRMAAAAlAAAAEQAAAC0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AcAAAA4AAAAAAAAAAAAAAAAAAAA////AAAAAAAAAAAAAAAAAAAAAAAAAAAAAAAAAAAAAABkAAAAZAAAAAAAAAAjAAAABAAAAGQAAAAXAAAAFAAAAAAAAAAAAAAA/38AAP9/AAAAAAAACQAAAAQAAAD8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t4KgX///8BAAAAAAAAAAAAAAAAAAAAAAAAAAAAAAAAAAAAAAAAAABNTU0Cf39/AKHKZgPMzMwAwMD/AH9/fwAAAAAAAAAAAAAAAAD///8AAAAAACEAAAAYAAAAFAAAAAAAAADQEQAAgCUAAFAo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95600"/>
            <a:ext cx="6096000" cy="36576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blipFill>
          <a:blip r:embed="rId3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B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3gqBf///wEAAAAAAAAAAAAAAAAAAAAAAAAAAAAAAAAAAAAAAAAAAE1NTQJ/f38AocpmA8zMzADAwP8Af39/AAAAAAAAAAAAAAAAAAAAAAAAAAAAIQAAABgAAAAUAAAAQAsAAAAAAADoNQAAaAQAABAAAAAmAAAACAAAAP//////////"/>
              </a:ext>
            </a:extLst>
          </p:cNvSpPr>
          <p:nvPr>
            <p:ph type="title" idx="4294967295"/>
          </p:nvPr>
        </p:nvSpPr>
        <p:spPr>
          <a:xfrm>
            <a:off x="1828800" y="0"/>
            <a:ext cx="6934200" cy="71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sz="3600" b="1" cap="none">
                <a:solidFill>
                  <a:srgbClr val="526B2B"/>
                </a:solidFill>
              </a:rPr>
              <a:t>ВЕРИФИКАЦИЯ</a:t>
            </a:r>
            <a:endParaRPr sz="3600" b="1" cap="none">
              <a:solidFill>
                <a:srgbClr val="526B2B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DsIFS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3gqBf///wEAAAAAAAAAAAAAAAAAAAAAAAAAAAAAAAAAAAAAAAAAAE1NTQJ/f38AocpmA8zMzADAwP8Af39/AAAAAAAAAAAAAAAAAAAAAAAAAAAAIQAAABgAAAAUAAAAyAoAAMADAABAOAAAMCoAABAAAAAmAAAACAAAAP//////////"/>
              </a:ext>
            </a:extLst>
          </p:cNvSpPr>
          <p:nvPr>
            <p:ph type="body" idx="4294967295"/>
          </p:nvPr>
        </p:nvSpPr>
        <p:spPr>
          <a:xfrm>
            <a:off x="1752600" y="609600"/>
            <a:ext cx="7391400" cy="6248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sz="2000" b="1" cap="none">
                <a:solidFill>
                  <a:srgbClr val="263C15"/>
                </a:solidFill>
              </a:rPr>
              <a:t>Верификация </a:t>
            </a:r>
            <a:r>
              <a:rPr sz="2000" b="1" cap="none">
                <a:solidFill>
                  <a:srgbClr val="262626"/>
                </a:solidFill>
              </a:rPr>
              <a:t>- процесс для определения, выполняют ли программные средства и их компоненты требования, наложенные на них в последовательных этапах ЖЦ ИС. </a:t>
            </a:r>
            <a:endParaRPr sz="2000" b="1" cap="none">
              <a:solidFill>
                <a:srgbClr val="262626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sz="2000" b="1" cap="none">
                <a:solidFill>
                  <a:srgbClr val="263C15"/>
                </a:solidFill>
              </a:rPr>
              <a:t>Основная цель:</a:t>
            </a:r>
            <a:r>
              <a:rPr sz="2000" b="1" cap="none">
                <a:solidFill>
                  <a:srgbClr val="000000"/>
                </a:solidFill>
              </a:rPr>
              <a:t> обнаружить, зарегистрировать и устранить дефекты и ошибки, которые внесены во время разработки и модификации ИС.</a:t>
            </a:r>
            <a:endParaRPr sz="2000" b="1" cap="none">
              <a:solidFill>
                <a:srgbClr val="00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sz="1800" b="1" cap="none">
                <a:solidFill>
                  <a:srgbClr val="263C15"/>
                </a:solidFill>
              </a:rPr>
              <a:t>Назначение</a:t>
            </a:r>
            <a:r>
              <a:rPr sz="1800" b="1" cap="none">
                <a:solidFill>
                  <a:srgbClr val="000000"/>
                </a:solidFill>
              </a:rPr>
              <a:t> верификации - последовательно проверить, что: </a:t>
            </a:r>
            <a:endParaRPr sz="1800" b="1" cap="none">
              <a:solidFill>
                <a:srgbClr val="000000"/>
              </a:solidFill>
            </a:endParaRPr>
          </a:p>
          <a:p>
            <a:pPr marL="0" indent="0">
              <a:buClr>
                <a:schemeClr val="tx1"/>
              </a:buClr>
              <a:buFont typeface="Wingdings" pitchFamily="0" charset="2"/>
              <a:buChar char="§"/>
            </a:pPr>
            <a:r>
              <a:rPr sz="1800" b="1" cap="none">
                <a:solidFill>
                  <a:srgbClr val="262626"/>
                </a:solidFill>
              </a:rPr>
              <a:t> </a:t>
            </a:r>
            <a:r>
              <a:rPr sz="1700" b="1" cap="none">
                <a:solidFill>
                  <a:srgbClr val="262626"/>
                </a:solidFill>
              </a:rPr>
              <a:t>общие требования к ИС, предназначенные для программной реализации, корректно переработаны в спецификацию требований высокого уровня к комплексу программ, удовлетворяющих исходным системным требованиям;</a:t>
            </a:r>
            <a:endParaRPr sz="1700" b="1" cap="none">
              <a:solidFill>
                <a:srgbClr val="262626"/>
              </a:solidFill>
            </a:endParaRPr>
          </a:p>
          <a:p>
            <a:pPr marL="0" indent="0">
              <a:buClr>
                <a:schemeClr val="tx1"/>
              </a:buClr>
              <a:buFont typeface="Wingdings" pitchFamily="0" charset="2"/>
              <a:buChar char="§"/>
            </a:pPr>
            <a:r>
              <a:rPr sz="1700" b="1" cap="none">
                <a:solidFill>
                  <a:srgbClr val="262626"/>
                </a:solidFill>
              </a:rPr>
              <a:t> требования высокого уровня правильно переработаны в архитектуру ПC и в спецификации требований к функциональным компонентам низкого уровня, которые удовлетворяют требованиям высокого уровня;</a:t>
            </a:r>
            <a:endParaRPr sz="1700" b="1" cap="none">
              <a:solidFill>
                <a:srgbClr val="262626"/>
              </a:solidFill>
            </a:endParaRPr>
          </a:p>
          <a:p>
            <a:pPr marL="0" indent="0">
              <a:buClr>
                <a:schemeClr val="tx1"/>
              </a:buClr>
              <a:buFont typeface="Wingdings" pitchFamily="0" charset="2"/>
              <a:buChar char="§"/>
            </a:pPr>
            <a:r>
              <a:rPr sz="1700" b="1" cap="none">
                <a:solidFill>
                  <a:srgbClr val="262626"/>
                </a:solidFill>
              </a:rPr>
              <a:t> спецификации требований к функциональным компонентам ПC, расположенным между компонентами высокого и низкого уровня, каждый раз удовлетворяют требованиям более высокого уровня;</a:t>
            </a:r>
            <a:endParaRPr sz="1700" b="1" cap="none">
              <a:solidFill>
                <a:srgbClr val="262626"/>
              </a:solidFill>
            </a:endParaRPr>
          </a:p>
          <a:p>
            <a:pPr marL="0" indent="0">
              <a:buClr>
                <a:schemeClr val="tx1"/>
              </a:buClr>
              <a:buFont typeface="Wingdings" pitchFamily="0" charset="2"/>
              <a:buChar char="§"/>
            </a:pPr>
            <a:r>
              <a:rPr sz="1700" b="1" cap="none">
                <a:solidFill>
                  <a:srgbClr val="262626"/>
                </a:solidFill>
              </a:rPr>
              <a:t>  архитектура ПC и спецификации требований к компонентам низкого уровня корректно переработаны в, удовлетворяющие им, исходные тексты программных и информационных модулей;</a:t>
            </a:r>
            <a:endParaRPr sz="1700" b="1" cap="none">
              <a:solidFill>
                <a:srgbClr val="262626"/>
              </a:solidFill>
            </a:endParaRPr>
          </a:p>
          <a:p>
            <a:pPr marL="0" indent="0">
              <a:buClr>
                <a:schemeClr val="tx1"/>
              </a:buClr>
              <a:buFont typeface="Wingdings" pitchFamily="0" charset="2"/>
              <a:buChar char="§"/>
            </a:pPr>
            <a:r>
              <a:rPr sz="1700" b="1" cap="none">
                <a:solidFill>
                  <a:srgbClr val="262626"/>
                </a:solidFill>
              </a:rPr>
              <a:t> исполняемый объектный код удовлетворяет требованиям к исходному тексту программных компонентов.</a:t>
            </a:r>
            <a:endParaRPr sz="1700" b="1" cap="none">
              <a:solidFill>
                <a:srgbClr val="26262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  <a:extLst>
              <a:ext uri="smNativeData">
                <pr:smNativeData xmlns:pr="smNativeData" xmlns="smNativeData" val="SMDATA_17_6yRcZRMAAAAlAAAAEQAAAC0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AcAAAA4AAAAAAAAAAAAAAAAAAAA////AAAAAAAAAAAAAAAAAAAAAAAAAAAAAAAAAAAAAABkAAAAZAAAAAAAAAAjAAAABAAAAGQAAAAXAAAAFAAAAAAAAAAAAAAA/38AAP9/AAAAAAAACQAAAAQAAAD8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t4KgX///8BAAAAAAAAAAAAAAAAAAAAAAAAAAAAAAAAAAAAAAAAAABNTU0Cf39/AKHKZgPMzMwAwMD/AH9/fwAAAAAAAAAAAAAAAAD///8AAAAAACEAAAAYAAAAFAAAADgEAABmGgAAyjUAADA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291330"/>
            <a:ext cx="8058150" cy="256667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Заголовок 1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B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Cq8n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3gqBf///wEAAAAAAAAAAAAAAAAAAAAAAAAAAAAAAAAAAAAAAAAAAE1NTQJ/f38AocpmA8zMzADAwP8Af39/AAAAAAAAAAAAAAAAAAAAAAAAAAAAIQAAABgAAAAUAAAAKQQAAAAAAACANAAAaAQAABAAAAAmAAAACAAAAP//////////"/>
              </a:ext>
            </a:extLst>
          </p:cNvSpPr>
          <p:nvPr>
            <p:ph type="title" idx="4294967295"/>
          </p:nvPr>
        </p:nvSpPr>
        <p:spPr>
          <a:xfrm>
            <a:off x="676275" y="0"/>
            <a:ext cx="7858125" cy="71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sz="3600" b="1" cap="none">
                <a:solidFill>
                  <a:srgbClr val="263C15"/>
                </a:solidFill>
              </a:rPr>
              <a:t>НАГРУЗОЧНОЕ ТЕСТИРОВАНИЕ</a:t>
            </a:r>
            <a:endParaRPr sz="3600" b="1" cap="none">
              <a:solidFill>
                <a:srgbClr val="263C15"/>
              </a:solidFill>
            </a:endParaRPr>
          </a:p>
        </p:txBody>
      </p:sp>
      <p:sp>
        <p:nvSpPr>
          <p:cNvPr id="4" name="Содержимое 2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Cq8n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3gqBf///wEAAAAAAAAAAAAAAAAAAAAAAAAAAAAAAAAAAAAAAAAAAE1NTQJ/f38AocpmA8zMzADAwP8Af39/AAAAAAAAAAAAAAAAAAAAAAAAAAAAIQAAABgAAAAUAAAAAAAAADgEAABAOAAAOCIAABAAAAAmAAAACAAAAP//////////"/>
              </a:ext>
            </a:extLst>
          </p:cNvSpPr>
          <p:nvPr>
            <p:ph type="obj" idx="4294967295"/>
          </p:nvPr>
        </p:nvSpPr>
        <p:spPr>
          <a:xfrm>
            <a:off x="0" y="685800"/>
            <a:ext cx="9144000" cy="4876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buNone/>
            </a:pPr>
            <a:r>
              <a:rPr sz="2400" b="1" cap="none">
                <a:solidFill>
                  <a:srgbClr val="C00000"/>
                </a:solidFill>
              </a:rPr>
              <a:t>Нагрузочное тестирование</a:t>
            </a:r>
            <a:r>
              <a:rPr sz="2400" b="1" cap="none">
                <a:solidFill>
                  <a:srgbClr val="262626"/>
                </a:solidFill>
              </a:rPr>
              <a:t> (</a:t>
            </a:r>
            <a:r>
              <a:rPr sz="2400" b="1" i="1" cap="none">
                <a:solidFill>
                  <a:srgbClr val="262626"/>
                </a:solidFill>
              </a:rPr>
              <a:t>Load Testing</a:t>
            </a:r>
            <a:r>
              <a:rPr sz="2400" b="1" cap="none">
                <a:solidFill>
                  <a:srgbClr val="262626"/>
                </a:solidFill>
              </a:rPr>
              <a:t>) - это автоматизированное тестирование, имитирующее работу определенного количества бизнес пользователей на каком-либо общем (разделяемом ими) ресурсе.</a:t>
            </a:r>
            <a:endParaRPr sz="2400" b="1" cap="none">
              <a:solidFill>
                <a:srgbClr val="262626"/>
              </a:solidFill>
            </a:endParaRPr>
          </a:p>
          <a:p>
            <a:pPr marL="0" indent="0">
              <a:buNone/>
            </a:pPr>
            <a:r>
              <a:rPr sz="2400" b="1" cap="none">
                <a:solidFill>
                  <a:srgbClr val="262626"/>
                </a:solidFill>
              </a:rPr>
              <a:t>В отличии от функционального тестирования, нагрузочное редко дает однозначные ответы, а лишь указывает в каком направлении улучшать продукт. </a:t>
            </a:r>
            <a:endParaRPr sz="2400" b="1" cap="none">
              <a:solidFill>
                <a:srgbClr val="262626"/>
              </a:solidFill>
            </a:endParaRPr>
          </a:p>
          <a:p>
            <a:pPr marL="0" indent="0">
              <a:buNone/>
            </a:pPr>
            <a:r>
              <a:rPr sz="2000" b="1" i="1" cap="none">
                <a:solidFill>
                  <a:srgbClr val="303030"/>
                </a:solidFill>
              </a:rPr>
              <a:t>Поскольку нагрузку можно увеличивать до бесконечности, никакой код и сервер не сможет устоять под таким натиском, но  важно узнать под каким давлением он способен полноценно работать.</a:t>
            </a:r>
            <a:endParaRPr sz="2000" b="1" i="1" cap="none">
              <a:solidFill>
                <a:srgbClr val="303030"/>
              </a:solidFill>
            </a:endParaRPr>
          </a:p>
          <a:p>
            <a:pPr marL="0" indent="0">
              <a:buNone/>
              <a:defRPr sz="2400" b="1" cap="none">
                <a:solidFill>
                  <a:srgbClr val="262626"/>
                </a:solidFill>
              </a:defRPr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2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P//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3gqBf///wEAAAAAAAAAAAAAAAAAAAAAAAAAAAAAAAAAAAAAAAAAAE1NTQJ/f38AocpmA8zMzADAwP8Af39/AAAAAAAAAAAAAAAAAAAAAAAAAAAAIQAAABgAAAAUAAAAJwYAAHAIAAAnMwAAsCIAABAAAAAmAAAACAAAAP//////////"/>
              </a:ext>
            </a:extLst>
          </p:cNvSpPr>
          <p:nvPr>
            <p:ph type="obj" idx="4294967295"/>
          </p:nvPr>
        </p:nvSpPr>
        <p:spPr>
          <a:xfrm>
            <a:off x="1000125" y="1371600"/>
            <a:ext cx="7315200" cy="426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</a:p>
        </p:txBody>
      </p:sp>
      <p:pic>
        <p:nvPicPr>
          <p:cNvPr id="3" name="Picture 5"/>
          <p:cNvPicPr>
            <a:picLocks noChangeAspect="1"/>
            <a:extLst>
              <a:ext uri="smNativeData">
                <pr:smNativeData xmlns:pr="smNativeData" xmlns="smNativeData" val="SMDATA_17_6yRcZRMAAAAlAAAAEQAAAC0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AcAAAA4AAAAAAAAAAAAAAAAAAAA////AAAAAAAAAAAAAAAAAAAAAAAAAAAAAAAAAAAAAABkAAAAZAAAAAAAAAAjAAAABAAAAGQAAAAXAAAAFAAAAAAAAAAAAAAA/38AAP9/AAAAAAAACQAAAAQAAAD+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t4KgX///8BAAAAAAAAAAAAAAAAAAAAAAAAAAAAAAAAAAAAAAAAAABNTU0Cf39/AKHKZgPMzMwAwMD/AH9/fwAAAAAAAAAAAAAAAAD///8AAAAAACEAAAAYAAAAFAAAADwAAAB0BAAABDgAALwl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723900"/>
            <a:ext cx="9067800" cy="54102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Заголовок 1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B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P//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3gqBf///wEAAAAAAAAAAAAAAAAAAAAAAAAAAAAAAAAAAAAAAAAAAE1NTQJ/f38AocpmA8zMzADAwP8Af39/AAAAAAAAAAAAAAAAAAAAAAAAAAAAIQAAABgAAAAUAAAASAMAAPAAAADoNQAAWAUAABAAAAAmAAAACAAAAP//////////"/>
              </a:ext>
            </a:extLst>
          </p:cNvSpPr>
          <p:nvPr>
            <p:ph type="title" idx="4294967295"/>
          </p:nvPr>
        </p:nvSpPr>
        <p:spPr>
          <a:xfrm>
            <a:off x="533400" y="152400"/>
            <a:ext cx="8229600" cy="71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sz="3600" b="1" cap="none">
                <a:solidFill>
                  <a:srgbClr val="263C15"/>
                </a:solidFill>
              </a:rPr>
              <a:t>НАГРУЗОЧНОЕ ТЕСТИРОВАНИЕ</a:t>
            </a:r>
            <a:endParaRPr sz="3600" b="1" cap="none">
              <a:solidFill>
                <a:srgbClr val="263C1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2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P//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3gqBf///wEAAAAAAAAAAAAAAAAAAAAAAAAAAAAAAAAAAAAAAAAAAE1NTQJ/f38AocpmA8zMzADAwP8Af39/AAAAAAAAAAAAAAAAAAAAAAAAAAAAIQAAABgAAAAUAAAAAAAAAKAFAABAOAAAMCoAABAAAAAmAAAACAAAAP//////////"/>
              </a:ext>
            </a:extLst>
          </p:cNvSpPr>
          <p:nvPr>
            <p:ph type="obj" idx="4294967295"/>
          </p:nvPr>
        </p:nvSpPr>
        <p:spPr>
          <a:xfrm>
            <a:off x="0" y="914400"/>
            <a:ext cx="9144000" cy="5943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buNone/>
            </a:pPr>
            <a:r>
              <a:rPr sz="2400" b="1" i="1" cap="none">
                <a:solidFill>
                  <a:srgbClr val="C00000"/>
                </a:solidFill>
              </a:rPr>
              <a:t>Направления нагрузочного тестирования:</a:t>
            </a:r>
            <a:endParaRPr sz="2400" b="1" i="1" cap="none">
              <a:solidFill>
                <a:srgbClr val="C00000"/>
              </a:solidFill>
            </a:endParaRPr>
          </a:p>
          <a:p>
            <a:pPr marL="0" indent="0">
              <a:buClr>
                <a:schemeClr val="tx1"/>
              </a:buClr>
              <a:buFont typeface="Wingdings" pitchFamily="0" charset="2"/>
              <a:buChar char="Ø"/>
            </a:pPr>
            <a:r>
              <a:rPr sz="2400" b="1" cap="none">
                <a:solidFill>
                  <a:srgbClr val="303030"/>
                </a:solidFill>
              </a:rPr>
              <a:t> тестирование производительности;</a:t>
            </a:r>
            <a:endParaRPr sz="2400" b="1" cap="none">
              <a:solidFill>
                <a:srgbClr val="303030"/>
              </a:solidFill>
            </a:endParaRPr>
          </a:p>
          <a:p>
            <a:pPr marL="0" indent="0">
              <a:buClr>
                <a:schemeClr val="tx1"/>
              </a:buClr>
              <a:buFont typeface="Wingdings" pitchFamily="0" charset="2"/>
              <a:buChar char="Ø"/>
            </a:pPr>
            <a:r>
              <a:rPr sz="2400" b="1" cap="none">
                <a:solidFill>
                  <a:srgbClr val="303030"/>
                </a:solidFill>
              </a:rPr>
              <a:t> тестирование стабильности;</a:t>
            </a:r>
            <a:endParaRPr sz="2400" b="1" cap="none">
              <a:solidFill>
                <a:srgbClr val="303030"/>
              </a:solidFill>
            </a:endParaRPr>
          </a:p>
          <a:p>
            <a:pPr marL="0" indent="0">
              <a:buClr>
                <a:schemeClr val="tx1"/>
              </a:buClr>
              <a:buFont typeface="Wingdings" pitchFamily="0" charset="2"/>
              <a:buChar char="Ø"/>
            </a:pPr>
            <a:r>
              <a:rPr sz="2400" b="1" cap="none">
                <a:solidFill>
                  <a:srgbClr val="303030"/>
                </a:solidFill>
              </a:rPr>
              <a:t> стресс-тестирование;</a:t>
            </a:r>
            <a:endParaRPr sz="2400" b="1" cap="none">
              <a:solidFill>
                <a:srgbClr val="303030"/>
              </a:solidFill>
            </a:endParaRPr>
          </a:p>
          <a:p>
            <a:pPr marL="0" indent="0">
              <a:buClr>
                <a:schemeClr val="tx1"/>
              </a:buClr>
              <a:buFont typeface="Wingdings" pitchFamily="0" charset="2"/>
              <a:buChar char="Ø"/>
            </a:pPr>
            <a:r>
              <a:rPr sz="2400" b="1" cap="none">
                <a:solidFill>
                  <a:srgbClr val="303030"/>
                </a:solidFill>
              </a:rPr>
              <a:t> тестирование на достижимость бизнес-планов;</a:t>
            </a:r>
            <a:endParaRPr sz="2400" b="1" cap="none">
              <a:solidFill>
                <a:srgbClr val="303030"/>
              </a:solidFill>
            </a:endParaRPr>
          </a:p>
          <a:p>
            <a:pPr marL="0" indent="0">
              <a:buClr>
                <a:schemeClr val="tx1"/>
              </a:buClr>
              <a:buFont typeface="Wingdings" pitchFamily="0" charset="2"/>
              <a:buChar char="Ø"/>
            </a:pPr>
            <a:r>
              <a:rPr sz="2400" b="1" cap="none">
                <a:solidFill>
                  <a:srgbClr val="303030"/>
                </a:solidFill>
              </a:rPr>
              <a:t> объемное тестирование;</a:t>
            </a:r>
            <a:endParaRPr sz="2400" b="1" cap="none">
              <a:solidFill>
                <a:srgbClr val="303030"/>
              </a:solidFill>
            </a:endParaRPr>
          </a:p>
          <a:p>
            <a:pPr marL="0" indent="0">
              <a:buClr>
                <a:schemeClr val="tx1"/>
              </a:buClr>
              <a:buFont typeface="Wingdings" pitchFamily="0" charset="2"/>
              <a:buChar char="Ø"/>
            </a:pPr>
            <a:r>
              <a:rPr sz="2400" b="1" cap="none">
                <a:solidFill>
                  <a:srgbClr val="303030"/>
                </a:solidFill>
              </a:rPr>
              <a:t> тестирование сервера;</a:t>
            </a:r>
            <a:endParaRPr sz="2400" b="1" cap="none">
              <a:solidFill>
                <a:srgbClr val="303030"/>
              </a:solidFill>
            </a:endParaRPr>
          </a:p>
          <a:p>
            <a:pPr marL="0" indent="0">
              <a:buClr>
                <a:schemeClr val="tx1"/>
              </a:buClr>
              <a:buFont typeface="Wingdings" pitchFamily="0" charset="2"/>
              <a:buChar char="Ø"/>
            </a:pPr>
            <a:r>
              <a:rPr sz="2400" b="1" cap="none">
                <a:solidFill>
                  <a:srgbClr val="303030"/>
                </a:solidFill>
              </a:rPr>
              <a:t> подбор оборудования;</a:t>
            </a:r>
            <a:endParaRPr sz="2400" b="1" cap="none">
              <a:solidFill>
                <a:srgbClr val="303030"/>
              </a:solidFill>
            </a:endParaRPr>
          </a:p>
          <a:p>
            <a:pPr marL="0" indent="0">
              <a:buClr>
                <a:schemeClr val="tx1"/>
              </a:buClr>
              <a:buFont typeface="Wingdings" pitchFamily="0" charset="2"/>
              <a:buChar char="Ø"/>
            </a:pPr>
            <a:r>
              <a:rPr sz="2400" b="1" cap="none">
                <a:solidFill>
                  <a:srgbClr val="303030"/>
                </a:solidFill>
              </a:rPr>
              <a:t> разработка вспомогательных источников нагрузки.</a:t>
            </a:r>
            <a:endParaRPr sz="2400" b="1" cap="none">
              <a:solidFill>
                <a:srgbClr val="303030"/>
              </a:solidFill>
            </a:endParaRPr>
          </a:p>
          <a:p>
            <a:pPr marL="0" indent="0">
              <a:buNone/>
              <a:defRPr sz="2400" b="1" cap="none">
                <a:solidFill>
                  <a:srgbClr val="303030"/>
                </a:solidFill>
              </a:defRPr>
            </a:pPr>
          </a:p>
          <a:p>
            <a:pPr marL="0" indent="0">
              <a:buNone/>
            </a:pPr>
            <a:r>
              <a:rPr sz="2400" b="1" cap="none">
                <a:solidFill>
                  <a:srgbClr val="303030"/>
                </a:solidFill>
              </a:rPr>
              <a:t>При выполнении нагрузочного тестирования используют продукты ведущих вендоров отрасли: HP LoadRunner, Apache JMeter, IBM Performance Tester, MS Visual Studio Ultimate.</a:t>
            </a:r>
            <a:endParaRPr sz="2400" b="1" cap="none">
              <a:solidFill>
                <a:srgbClr val="303030"/>
              </a:solidFill>
            </a:endParaRPr>
          </a:p>
        </p:txBody>
      </p:sp>
      <p:sp>
        <p:nvSpPr>
          <p:cNvPr id="3" name="Заголовок 1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B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P//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3gqBf///wEAAAAAAAAAAAAAAAAAAAAAAAAAAAAAAAAAAAAAAAAAAE1NTQJ/f38AocpmA8zMzADAwP8Af39/AAAAAAAAAAAAAAAAAAAAAAAAAAAAIQAAABgAAAAUAAAASAMAAEkAAAD4NAAAsAQAABAAAAAmAAAACAAAAP//////////"/>
              </a:ext>
            </a:extLst>
          </p:cNvSpPr>
          <p:nvPr>
            <p:ph type="title" idx="4294967295"/>
          </p:nvPr>
        </p:nvSpPr>
        <p:spPr>
          <a:xfrm>
            <a:off x="533400" y="46355"/>
            <a:ext cx="8077200" cy="715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sz="3600" b="1" cap="none">
                <a:solidFill>
                  <a:srgbClr val="263C15"/>
                </a:solidFill>
              </a:rPr>
              <a:t>НАГРУЗОЧНОЕ ТЕСТИРОВАНИЕ</a:t>
            </a:r>
            <a:endParaRPr sz="3600" b="1" cap="none">
              <a:solidFill>
                <a:srgbClr val="263C1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B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P//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3gqBf///wEAAAAAAAAAAAAAAAAAAAAAAAAAAAAAAAAAAAAAAAAAAE1NTQJ/f38AocpmA8zMzADAwP8Af39/AAAAAAAAAAAAAAAAAAAAAAAAAAAAIQAAABgAAAAUAAAAJwYAAMADAAAnMwAAKAgAABAAAAAmAAAACAAAAP//////////"/>
              </a:ext>
            </a:extLst>
          </p:cNvSpPr>
          <p:nvPr>
            <p:ph type="title" idx="4294967295"/>
          </p:nvPr>
        </p:nvSpPr>
        <p:spPr>
          <a:xfrm>
            <a:off x="1000125" y="609600"/>
            <a:ext cx="7315200" cy="71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</a:p>
        </p:txBody>
      </p:sp>
      <p:sp>
        <p:nvSpPr>
          <p:cNvPr id="3" name="Содержимое 2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P//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3gqBf///wEAAAAAAAAAAAAAAAAAAAAAAAAAAAAAAAAAAAAAAAAAAE1NTQJ/f38AocpmA8zMzADAwP8Af39/AAAAAAAAAAAAAAAAAAAAAAAAAAAAIQAAABgAAAAUAAAAJwYAAHAIAAAnMwAAsCIAABAAAAAmAAAACAAAAP//////////"/>
              </a:ext>
            </a:extLst>
          </p:cNvSpPr>
          <p:nvPr>
            <p:ph type="obj" idx="4294967295"/>
          </p:nvPr>
        </p:nvSpPr>
        <p:spPr>
          <a:xfrm>
            <a:off x="1000125" y="1371600"/>
            <a:ext cx="7315200" cy="426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</a:p>
        </p:txBody>
      </p:sp>
      <p:pic>
        <p:nvPicPr>
          <p:cNvPr id="4" name="Picture 2" descr="http://images.myshared.ru/4/163083/slide_25.jpg"/>
          <p:cNvPicPr>
            <a:picLocks noChangeAspect="1"/>
            <a:extLst>
              <a:ext uri="smNativeData">
                <pr:smNativeData xmlns:pr="smNativeData" xmlns="smNativeData" val="SMDATA_17_6yRcZRMAAAAlAAAAEQAAAC0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AcAAAA4AAAAAAAAAAAAAAAAAAAA////AAAAAAAAAAAAAAAAAAAAAAAAAAAAAAAAAAAAAABkAAAAZAAAAAAAAAAjAAAABAAAAGQAAAAXAAAAFAAAAAAAAAAAAAAA/38AAP9/AAAAAAAACQAAAAQAAAD+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t4KgX///8BAAAAAAAAAAAAAAAAAAAAAAAAAAAAAAAAAAAAAAAAAABNTU0Cf39/AKHKZgPMzMwAwMD/AH9/fwAAAAAAAAAAAAAAAAD///8AAAAAACEAAAAYAAAAFAAAAAAAAAAAAAAAQDgAADA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2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3gqBf///wEAAAAAAAAAAAAAAAAAAAAAAAAAAAAAAAAAAAAAAAAAAE1NTQJ/f38AocpmA8zMzADAwP8Af39/AAAAAAAAAAAAAAAAAAAAAAAAAAAAIQAAABgAAAAUAAAAAAAAAKAFAABAOAAAMCoAABAAAAAmAAAACAAAAP//////////"/>
              </a:ext>
            </a:extLst>
          </p:cNvSpPr>
          <p:nvPr>
            <p:ph type="obj" idx="4294967295"/>
          </p:nvPr>
        </p:nvSpPr>
        <p:spPr>
          <a:xfrm>
            <a:off x="0" y="914400"/>
            <a:ext cx="9144000" cy="5943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buNone/>
            </a:pPr>
            <a:r>
              <a:rPr sz="2400" b="1" i="1" cap="none">
                <a:solidFill>
                  <a:srgbClr val="C00000"/>
                </a:solidFill>
              </a:rPr>
              <a:t>Тестирование надежности (</a:t>
            </a:r>
            <a:r>
              <a:rPr sz="2400" b="1" cap="none">
                <a:solidFill>
                  <a:srgbClr val="202020"/>
                </a:solidFill>
              </a:rPr>
              <a:t>reliability testing) - проверка работоспособности системы в течение длительного времени эксплуатации, в том числе с большими объемами данных и высокой нагрузкой.</a:t>
            </a:r>
            <a:endParaRPr sz="2400" b="1" cap="none">
              <a:solidFill>
                <a:srgbClr val="202020"/>
              </a:solidFill>
            </a:endParaRPr>
          </a:p>
          <a:p>
            <a:pPr marL="0" indent="0">
              <a:buNone/>
            </a:pPr>
            <a:r>
              <a:rPr sz="2400" b="1" cap="none">
                <a:solidFill>
                  <a:srgbClr val="202020"/>
                </a:solidFill>
              </a:rPr>
              <a:t>В процессе тестирования при типовых и критических условиях определяются значения:</a:t>
            </a:r>
            <a:endParaRPr sz="2400" b="1" cap="none">
              <a:solidFill>
                <a:srgbClr val="202020"/>
              </a:solidFill>
            </a:endParaRPr>
          </a:p>
          <a:p>
            <a:pPr marL="0" indent="0">
              <a:buClr>
                <a:schemeClr val="tx1"/>
              </a:buClr>
              <a:buFont typeface="Wingdings" pitchFamily="0" charset="2"/>
              <a:buChar char="Ø"/>
            </a:pPr>
            <a:r>
              <a:rPr sz="2400" b="1" cap="none">
                <a:solidFill>
                  <a:srgbClr val="202020"/>
                </a:solidFill>
              </a:rPr>
              <a:t> наработки на отказ, </a:t>
            </a:r>
            <a:endParaRPr sz="2400" b="1" cap="none">
              <a:solidFill>
                <a:srgbClr val="202020"/>
              </a:solidFill>
            </a:endParaRPr>
          </a:p>
          <a:p>
            <a:pPr marL="0" indent="0">
              <a:buClr>
                <a:schemeClr val="tx1"/>
              </a:buClr>
              <a:buFont typeface="Wingdings" pitchFamily="0" charset="2"/>
              <a:buChar char="Ø"/>
            </a:pPr>
            <a:r>
              <a:rPr sz="2400" b="1" cap="none">
                <a:solidFill>
                  <a:srgbClr val="202020"/>
                </a:solidFill>
              </a:rPr>
              <a:t> длительности восстановления, </a:t>
            </a:r>
            <a:endParaRPr sz="2400" b="1" cap="none">
              <a:solidFill>
                <a:srgbClr val="202020"/>
              </a:solidFill>
            </a:endParaRPr>
          </a:p>
          <a:p>
            <a:pPr marL="0" indent="0">
              <a:buClr>
                <a:schemeClr val="tx1"/>
              </a:buClr>
              <a:buFont typeface="Wingdings" pitchFamily="0" charset="2"/>
              <a:buChar char="Ø"/>
            </a:pPr>
            <a:r>
              <a:rPr sz="2400" b="1" cap="none">
                <a:solidFill>
                  <a:srgbClr val="202020"/>
                </a:solidFill>
              </a:rPr>
              <a:t> коэффициента готовности и других показателей.</a:t>
            </a:r>
            <a:endParaRPr sz="2400" b="1" cap="none">
              <a:solidFill>
                <a:srgbClr val="202020"/>
              </a:solidFill>
            </a:endParaRPr>
          </a:p>
          <a:p>
            <a:pPr marL="0" indent="0">
              <a:buNone/>
              <a:defRPr sz="2400" b="1" cap="none">
                <a:solidFill>
                  <a:srgbClr val="202020"/>
                </a:solidFill>
              </a:defRPr>
            </a:pPr>
          </a:p>
          <a:p>
            <a:pPr marL="0" indent="0">
              <a:buNone/>
            </a:pPr>
            <a:r>
              <a:rPr sz="2400" b="1" cap="none">
                <a:solidFill>
                  <a:srgbClr val="202020"/>
                </a:solidFill>
              </a:rPr>
              <a:t>Для </a:t>
            </a:r>
            <a:r>
              <a:rPr sz="2400" b="1" i="1" cap="none">
                <a:solidFill>
                  <a:srgbClr val="263C15"/>
                </a:solidFill>
              </a:rPr>
              <a:t>сложных систем реального времени </a:t>
            </a:r>
            <a:r>
              <a:rPr sz="2400" b="1" cap="none">
                <a:solidFill>
                  <a:srgbClr val="202020"/>
                </a:solidFill>
              </a:rPr>
              <a:t>организуются многочасовые прогоны ИС при стохастических исходных данных, при которых регистрируются искажения результатов и выделяются нарушения работоспособности программ.</a:t>
            </a:r>
            <a:endParaRPr sz="2400" b="1" cap="none">
              <a:solidFill>
                <a:srgbClr val="202020"/>
              </a:solidFill>
            </a:endParaRPr>
          </a:p>
        </p:txBody>
      </p:sp>
      <p:sp>
        <p:nvSpPr>
          <p:cNvPr id="3" name="Заголовок 1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B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3gqBf///wEAAAAAAAAAAAAAAAAAAAAAAAAAAAAAAAAAAAAAAAAAAE1NTQJ/f38AocpmA8zMzADAwP8Af39/AAAAAAAAAAAAAAAAAAAAAAAAAAAAIQAAABgAAAAUAAAAWAIAAPAAAADoNQAAWAUAABAAAAAmAAAACAAAAP//////////"/>
              </a:ext>
            </a:extLst>
          </p:cNvSpPr>
          <p:nvPr>
            <p:ph type="title" idx="4294967295"/>
          </p:nvPr>
        </p:nvSpPr>
        <p:spPr>
          <a:xfrm>
            <a:off x="381000" y="152400"/>
            <a:ext cx="8382000" cy="71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sz="3600" b="1" cap="none">
                <a:solidFill>
                  <a:srgbClr val="263C15"/>
                </a:solidFill>
              </a:rPr>
              <a:t>ТЕСТИРОВАНИЕ НАДЕЖНОСТИ</a:t>
            </a:r>
            <a:endParaRPr sz="3600" b="1" cap="none">
              <a:solidFill>
                <a:srgbClr val="263C1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2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EMEI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3gqBf///wEAAAAAAAAAAAAAAAAAAAAAAAAAAAAAAAAAAAAAAAAAAE1NTQJ/f38AocpmA8zMzADAwP8Af39/AAAAAAAAAAAAAAAAAAAAAAAAAAAAIQAAABgAAAAUAAAAAAAAAKAFAABAOAAAMCoAABAAAAAmAAAACAAAAP//////////"/>
              </a:ext>
            </a:extLst>
          </p:cNvSpPr>
          <p:nvPr>
            <p:ph type="obj" idx="4294967295"/>
          </p:nvPr>
        </p:nvSpPr>
        <p:spPr>
          <a:xfrm>
            <a:off x="0" y="914400"/>
            <a:ext cx="9144000" cy="5943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buNone/>
            </a:pPr>
            <a:r>
              <a:rPr sz="2400" b="1" cap="none">
                <a:solidFill>
                  <a:srgbClr val="262626"/>
                </a:solidFill>
              </a:rPr>
              <a:t>Для </a:t>
            </a:r>
            <a:r>
              <a:rPr sz="2400" b="1" i="1" cap="none">
                <a:solidFill>
                  <a:srgbClr val="263C15"/>
                </a:solidFill>
              </a:rPr>
              <a:t>ИС с высокими показателями надежности </a:t>
            </a:r>
            <a:r>
              <a:rPr sz="2400" b="1" cap="none">
                <a:solidFill>
                  <a:srgbClr val="262626"/>
                </a:solidFill>
              </a:rPr>
              <a:t>могут применяться форсированные методы тестирования, при которых искусственно повышается интенсивность искажения исходных данных, вводятся частичные отказы и повышенные уровни сбоев в аппаратуре. </a:t>
            </a:r>
            <a:endParaRPr sz="2400" b="1" cap="none">
              <a:solidFill>
                <a:srgbClr val="262626"/>
              </a:solidFill>
            </a:endParaRPr>
          </a:p>
          <a:p>
            <a:pPr marL="0" indent="0">
              <a:buNone/>
            </a:pPr>
            <a:r>
              <a:rPr sz="2400" b="1" cap="none">
                <a:solidFill>
                  <a:srgbClr val="262626"/>
                </a:solidFill>
              </a:rPr>
              <a:t>Значения надежности при форсированных испытаниях затем должны корректно пересчитываться на нормальные условия эксплуатации.</a:t>
            </a:r>
            <a:endParaRPr sz="2400" b="1" cap="none">
              <a:solidFill>
                <a:srgbClr val="262626"/>
              </a:solidFill>
            </a:endParaRPr>
          </a:p>
          <a:p>
            <a:pPr marL="0" indent="0">
              <a:buNone/>
            </a:pPr>
            <a:r>
              <a:rPr sz="2400" b="1" cap="none">
                <a:solidFill>
                  <a:srgbClr val="262626"/>
                </a:solidFill>
              </a:rPr>
              <a:t>Имитация исходных данных и регистрация отказов может производиться автоматически, при этом особенно важно обеспечить регистрацию условий нарушения работоспособности.</a:t>
            </a:r>
            <a:endParaRPr sz="2400" b="1" cap="none">
              <a:solidFill>
                <a:srgbClr val="262626"/>
              </a:solidFill>
            </a:endParaRPr>
          </a:p>
          <a:p>
            <a:pPr marL="0" indent="0">
              <a:buNone/>
            </a:pPr>
            <a:r>
              <a:rPr sz="2400" b="1" i="1" cap="none">
                <a:solidFill>
                  <a:srgbClr val="263C15"/>
                </a:solidFill>
              </a:rPr>
              <a:t>Тестирование надежности помогает обнаружить много проблем в проектировании и функциональности ИС.</a:t>
            </a:r>
            <a:endParaRPr sz="2400" b="1" i="1" cap="none">
              <a:solidFill>
                <a:srgbClr val="263C15"/>
              </a:solidFill>
            </a:endParaRPr>
          </a:p>
        </p:txBody>
      </p:sp>
      <p:sp>
        <p:nvSpPr>
          <p:cNvPr id="3" name="Заголовок 1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B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P//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3gqBf///wEAAAAAAAAAAAAAAAAAAAAAAAAAAAAAAAAAAAAAAAAAAE1NTQJ/f38AocpmA8zMzADAwP8Af39/AAAAAAAAAAAAAAAAAAAAAAAAAAAAIQAAABgAAAAUAAAAWAIAAPAAAADoNQAAWAUAABAAAAAmAAAACAAAAP//////////"/>
              </a:ext>
            </a:extLst>
          </p:cNvSpPr>
          <p:nvPr>
            <p:ph type="title" idx="4294967295"/>
          </p:nvPr>
        </p:nvSpPr>
        <p:spPr>
          <a:xfrm>
            <a:off x="381000" y="152400"/>
            <a:ext cx="8382000" cy="71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sz="3600" b="1" cap="none">
                <a:solidFill>
                  <a:srgbClr val="263C15"/>
                </a:solidFill>
              </a:rPr>
              <a:t>ТЕСТИРОВАНИЕ НАДЕЖНОСТИ</a:t>
            </a:r>
            <a:endParaRPr sz="3600" b="1" cap="none">
              <a:solidFill>
                <a:srgbClr val="263C1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2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3gqBf///wEAAAAAAAAAAAAAAAAAAAAAAAAAAAAAAAAAAAAAAAAAAE1NTQJ/f38AocpmA8zMzADAwP8Af39/AAAAAAAAAAAAAAAAAAAAAAAAAAAAIQAAABgAAAAUAAAAAAAAAKAFAABAOAAAMCoAABAAAAAmAAAACAAAAP//////////"/>
              </a:ext>
            </a:extLst>
          </p:cNvSpPr>
          <p:nvPr>
            <p:ph type="obj" idx="4294967295"/>
          </p:nvPr>
        </p:nvSpPr>
        <p:spPr>
          <a:xfrm>
            <a:off x="0" y="914400"/>
            <a:ext cx="9144000" cy="5943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buNone/>
            </a:pPr>
            <a:r>
              <a:rPr sz="2400" b="1" i="1" cap="none">
                <a:solidFill>
                  <a:srgbClr val="C00000"/>
                </a:solidFill>
              </a:rPr>
              <a:t>Синтетическое тестирование </a:t>
            </a:r>
            <a:r>
              <a:rPr sz="2400" b="1" cap="none">
                <a:solidFill>
                  <a:srgbClr val="262626"/>
                </a:solidFill>
              </a:rPr>
              <a:t>- стандартизированные тесты, показывающие производительность ИТ-системы в разрезе аппаратных и программных метрик производительности, таких как скорость чтения или записи на диск, скорость страничного обмена памяти, утилизация сети.</a:t>
            </a:r>
            <a:endParaRPr sz="2400" b="1" cap="none">
              <a:solidFill>
                <a:srgbClr val="262626"/>
              </a:solidFill>
            </a:endParaRPr>
          </a:p>
          <a:p>
            <a:pPr marL="0" indent="0">
              <a:buNone/>
            </a:pPr>
            <a:r>
              <a:rPr sz="2400" b="1" cap="none">
                <a:solidFill>
                  <a:srgbClr val="262626"/>
                </a:solidFill>
              </a:rPr>
              <a:t>Синтетическое тестирование позволяет </a:t>
            </a:r>
            <a:r>
              <a:rPr sz="2400" b="1" i="1" cap="none">
                <a:solidFill>
                  <a:srgbClr val="263C15"/>
                </a:solidFill>
              </a:rPr>
              <a:t>подобрать наиболее производительную конфигурацию</a:t>
            </a:r>
            <a:r>
              <a:rPr sz="2400" b="1" cap="none">
                <a:solidFill>
                  <a:srgbClr val="262626"/>
                </a:solidFill>
              </a:rPr>
              <a:t> с учетом специфики ее работы, а так же показать ее текущие «узкие места».</a:t>
            </a:r>
            <a:endParaRPr sz="2400" b="1" cap="none">
              <a:solidFill>
                <a:srgbClr val="262626"/>
              </a:solidFill>
            </a:endParaRPr>
          </a:p>
          <a:p>
            <a:pPr marL="0" indent="0">
              <a:buNone/>
            </a:pPr>
            <a:r>
              <a:rPr sz="2400" b="1" cap="none">
                <a:solidFill>
                  <a:srgbClr val="262626"/>
                </a:solidFill>
              </a:rPr>
              <a:t>Помимо сравнения аппаратной части системы, синтетическое тестирование поможет </a:t>
            </a:r>
            <a:r>
              <a:rPr sz="2400" b="1" i="1" cap="none">
                <a:solidFill>
                  <a:srgbClr val="263C15"/>
                </a:solidFill>
              </a:rPr>
              <a:t>в выборе наиболее производительной программной платформы</a:t>
            </a:r>
            <a:r>
              <a:rPr sz="2400" b="1" cap="none">
                <a:solidFill>
                  <a:srgbClr val="262626"/>
                </a:solidFill>
              </a:rPr>
              <a:t>, отвечая на вопросы:</a:t>
            </a:r>
            <a:endParaRPr sz="2400" b="1" cap="none">
              <a:solidFill>
                <a:srgbClr val="262626"/>
              </a:solidFill>
            </a:endParaRPr>
          </a:p>
          <a:p>
            <a:pPr marL="0" indent="0">
              <a:buClr>
                <a:schemeClr val="tx1"/>
              </a:buClr>
              <a:buFont typeface="Wingdings" pitchFamily="0" charset="2"/>
              <a:buChar char="Ø"/>
            </a:pPr>
            <a:r>
              <a:rPr sz="2400" b="1" cap="none">
                <a:solidFill>
                  <a:srgbClr val="262626"/>
                </a:solidFill>
              </a:rPr>
              <a:t> Какую операционную систему выбрать?</a:t>
            </a:r>
            <a:endParaRPr sz="2400" b="1" cap="none">
              <a:solidFill>
                <a:srgbClr val="262626"/>
              </a:solidFill>
            </a:endParaRPr>
          </a:p>
          <a:p>
            <a:pPr marL="0" indent="0">
              <a:buClr>
                <a:schemeClr val="tx1"/>
              </a:buClr>
              <a:buFont typeface="Wingdings" pitchFamily="0" charset="2"/>
              <a:buChar char="Ø"/>
            </a:pPr>
            <a:r>
              <a:rPr sz="2400" b="1" cap="none">
                <a:solidFill>
                  <a:srgbClr val="262626"/>
                </a:solidFill>
              </a:rPr>
              <a:t> Какая база данных быстрее для текущей задачи?</a:t>
            </a:r>
            <a:endParaRPr sz="2400" b="1" cap="none">
              <a:solidFill>
                <a:srgbClr val="262626"/>
              </a:solidFill>
            </a:endParaRPr>
          </a:p>
          <a:p>
            <a:pPr marL="0" indent="0">
              <a:buClr>
                <a:schemeClr val="tx1"/>
              </a:buClr>
              <a:buFont typeface="Wingdings" pitchFamily="0" charset="2"/>
              <a:buChar char="Ø"/>
            </a:pPr>
            <a:r>
              <a:rPr sz="2400" b="1" cap="none">
                <a:solidFill>
                  <a:srgbClr val="262626"/>
                </a:solidFill>
              </a:rPr>
              <a:t> Какой сервер приложений использовать?</a:t>
            </a:r>
            <a:endParaRPr sz="2400" b="1" cap="none">
              <a:solidFill>
                <a:srgbClr val="262626"/>
              </a:solidFill>
            </a:endParaRPr>
          </a:p>
        </p:txBody>
      </p:sp>
      <p:sp>
        <p:nvSpPr>
          <p:cNvPr id="3" name="Заголовок 1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B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3gqBf///wEAAAAAAAAAAAAAAAAAAAAAAAAAAAAAAAAAAAAAAAAAAE1NTQJ/f38AocpmA8zMzADAwP8Af39/AAAAAAAAAAAAAAAAAAAAAAAAAAAAIQAAABgAAAAUAAAAAAAAAPAAAABAOAAAWAUAABAAAAAmAAAACAAAAP//////////"/>
              </a:ext>
            </a:extLst>
          </p:cNvSpPr>
          <p:nvPr>
            <p:ph type="title" idx="4294967295"/>
          </p:nvPr>
        </p:nvSpPr>
        <p:spPr>
          <a:xfrm>
            <a:off x="0" y="152400"/>
            <a:ext cx="9144000" cy="71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sz="3600" b="1" cap="none">
                <a:solidFill>
                  <a:srgbClr val="263C15"/>
                </a:solidFill>
              </a:rPr>
              <a:t>СИНТЕТИЧЕСКОЕ ТЕСТИРОВАНИЕ</a:t>
            </a:r>
            <a:endParaRPr sz="3600" b="1" cap="none">
              <a:solidFill>
                <a:srgbClr val="263C1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B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3gqBf///wEAAAAAAAAAAAAAAAAAAAAAAAAAAAAAAAAAAAAAAAAAAE1NTQJ/f38AocpmA8zMzADAwP8Af39/AAAAAAAAAAAAAAAAAAAAAAAAAAAAIQAAABgAAAAUAAAAJwYAAPAAAAAnMwAAWAUAABAAAAAmAAAACAAAAP//////////"/>
              </a:ext>
            </a:extLst>
          </p:cNvSpPr>
          <p:nvPr>
            <p:ph type="title" idx="4294967295"/>
          </p:nvPr>
        </p:nvSpPr>
        <p:spPr>
          <a:xfrm>
            <a:off x="1000125" y="152400"/>
            <a:ext cx="7315200" cy="71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sz="3600" b="1" cap="none">
                <a:solidFill>
                  <a:srgbClr val="263C15"/>
                </a:solidFill>
              </a:rPr>
              <a:t>РАЗРАБОТКА ТЕСТ-КЕЙСОВ</a:t>
            </a:r>
            <a:endParaRPr sz="3600" b="1" cap="none">
              <a:solidFill>
                <a:srgbClr val="263C15"/>
              </a:solidFill>
            </a:endParaRPr>
          </a:p>
        </p:txBody>
      </p:sp>
      <p:sp>
        <p:nvSpPr>
          <p:cNvPr id="3" name="Содержимое 2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3gqBf///wEAAAAAAAAAAAAAAAAAAAAAAAAAAAAAAAAAAAAAAAAAAE1NTQJ/f38AocpmA8zMzADAwP8Af39/AAAAAAAAAAAAAAAAAAAAAAAAAAAAIQAAABgAAAAUAAAAJwYAAHAIAAAnMwAAsCIAABAAAAAmAAAACAAAAP//////////"/>
              </a:ext>
            </a:extLst>
          </p:cNvSpPr>
          <p:nvPr>
            <p:ph type="obj" idx="4294967295"/>
          </p:nvPr>
        </p:nvSpPr>
        <p:spPr>
          <a:xfrm>
            <a:off x="1000125" y="1371600"/>
            <a:ext cx="7315200" cy="426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</a:p>
        </p:txBody>
      </p:sp>
      <p:sp>
        <p:nvSpPr>
          <p:cNvPr id="4" name="AutoShape 2" descr="https://doitsmartly.ru/images/testcase_tamplate-img.png"/>
          <p:cNvSpPr>
            <a:extLst>
              <a:ext uri="smNativeData">
                <pr:smNativeData xmlns:pr="smNativeData" xmlns="smNativeData" val="SMDATA_15_6yRcZRMAAAAlAAAAZAAAAC0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3gqBf///wEAAAAAAAAAAAAAAAAAAAAAAAAAAAAAAAAAAAAAAAAAAE1NTQJ/f38AocpmA8zMzADAwP8Af39/AAAAAAAAAAAAAAAAAAAAAAAAAAAAIQAAABgAAAAUAAAA7BsAAOH+///MHQAAwQAAABAAAAAmAAAACAAAAP//////////"/>
              </a:ext>
            </a:extLst>
          </p:cNvSpPr>
          <p:nvPr/>
        </p:nvSpPr>
        <p:spPr>
          <a:xfrm>
            <a:off x="4538980" y="-182245"/>
            <a:ext cx="3048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spcBef>
                <a:spcPts val="0"/>
              </a:spcBef>
            </a:pPr>
          </a:p>
        </p:txBody>
      </p:sp>
      <p:pic>
        <p:nvPicPr>
          <p:cNvPr id="5" name="Picture 3"/>
          <p:cNvPicPr>
            <a:picLocks noChangeAspect="1"/>
            <a:extLst>
              <a:ext uri="smNativeData">
                <pr:smNativeData xmlns:pr="smNativeData" xmlns="smNativeData" val="SMDATA_17_6yRcZRMAAAAlAAAAEQAAAC0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AcAAAA4AAAAAAAAAAAAAAAAAAAA////AAAAAAAAAAAAAAAAAAAAAAAAAAAAAAAAAAAAAABkAAAAZAAAAAAAAAAjAAAABAAAAGQAAAAXAAAAFAAAAAAAAAAAAAAA/38AAP9/AAAAAAAACQAAAAQAAAD/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t4KgX///8BAAAAAAAAAAAAAAAAAAAAAAAAAAAAAAAAAAAAAAAAAABNTU0Cf39/AKHKZgPMzMwAwMD/AH9/fwAAAAAAAAAAAAAAAAD///8AAAAAACEAAAAYAAAAFAAAAAAAAACYBgAArzcAAAYl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1880"/>
            <a:ext cx="9051925" cy="49466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2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3gqBf///wEAAAAAAAAAAAAAAAAAAAAAAAAAAAAAAAAAAAAAAAAAAE1NTQJ/f38AocpmA8zMzADAwP8Af39/AAAAAAAAAAAAAAAAAAAAAAAAAAAAIQAAABgAAAAUAAAAAAAAACgFAABAOAAAMCoAABAAAAAmAAAACAAAAP//////////"/>
              </a:ext>
            </a:extLst>
          </p:cNvSpPr>
          <p:nvPr>
            <p:ph type="obj" idx="4294967295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buNone/>
            </a:pPr>
            <a:r>
              <a:rPr sz="2600" b="1" cap="none">
                <a:solidFill>
                  <a:srgbClr val="263C15"/>
                </a:solidFill>
              </a:rPr>
              <a:t>Параметры тест-кейса:</a:t>
            </a:r>
            <a:endParaRPr sz="2600" b="1" cap="none">
              <a:solidFill>
                <a:srgbClr val="263C15"/>
              </a:solidFill>
            </a:endParaRPr>
          </a:p>
          <a:p>
            <a:pPr>
              <a:buNone/>
              <a:defRPr sz="2400" b="1" cap="none">
                <a:solidFill>
                  <a:srgbClr val="262626"/>
                </a:solidFill>
              </a:defRPr>
            </a:pPr>
          </a:p>
          <a:p>
            <a:pPr>
              <a:buClr>
                <a:schemeClr val="tx1"/>
              </a:buClr>
              <a:buAutoNum type="arabicPeriod" startAt="1"/>
            </a:pPr>
            <a:r>
              <a:rPr sz="2400" b="1" cap="none">
                <a:solidFill>
                  <a:srgbClr val="262626"/>
                </a:solidFill>
              </a:rPr>
              <a:t>Номер (ID) тест-кейса – уникальный (например, числовой) идентификатор</a:t>
            </a:r>
            <a:endParaRPr sz="2400" b="1" cap="none">
              <a:solidFill>
                <a:srgbClr val="262626"/>
              </a:solidFill>
            </a:endParaRPr>
          </a:p>
          <a:p>
            <a:pPr>
              <a:buClr>
                <a:schemeClr val="tx1"/>
              </a:buClr>
              <a:buAutoNum type="arabicPeriod" startAt="1"/>
            </a:pPr>
            <a:r>
              <a:rPr sz="2400" b="1" cap="none">
                <a:solidFill>
                  <a:srgbClr val="262626"/>
                </a:solidFill>
              </a:rPr>
              <a:t>Краткое описание тест-кейса – одна или несколько фраз, из которых ясно, что проверяется данным сценарием</a:t>
            </a:r>
            <a:endParaRPr sz="2400" b="1" cap="none">
              <a:solidFill>
                <a:srgbClr val="262626"/>
              </a:solidFill>
            </a:endParaRPr>
          </a:p>
          <a:p>
            <a:pPr>
              <a:buClr>
                <a:schemeClr val="tx1"/>
              </a:buClr>
              <a:buAutoNum type="arabicPeriod" startAt="1"/>
            </a:pPr>
            <a:r>
              <a:rPr sz="2400" b="1" cap="none">
                <a:solidFill>
                  <a:srgbClr val="262626"/>
                </a:solidFill>
              </a:rPr>
              <a:t>Ссылка на требования – прямая ссылка или указание названия и версии документа с требованиями</a:t>
            </a:r>
            <a:endParaRPr sz="2400" b="1" cap="none">
              <a:solidFill>
                <a:srgbClr val="262626"/>
              </a:solidFill>
            </a:endParaRPr>
          </a:p>
          <a:p>
            <a:pPr>
              <a:buClr>
                <a:schemeClr val="tx1"/>
              </a:buClr>
              <a:buAutoNum type="arabicPeriod" startAt="1"/>
            </a:pPr>
            <a:r>
              <a:rPr sz="2400" b="1" cap="none">
                <a:solidFill>
                  <a:srgbClr val="262626"/>
                </a:solidFill>
              </a:rPr>
              <a:t>Автор тест-кейса – тестировщик, разработавший тест-кейс</a:t>
            </a:r>
            <a:endParaRPr sz="2400" b="1" cap="none">
              <a:solidFill>
                <a:srgbClr val="262626"/>
              </a:solidFill>
            </a:endParaRPr>
          </a:p>
          <a:p>
            <a:pPr>
              <a:buClr>
                <a:schemeClr val="tx1"/>
              </a:buClr>
              <a:buAutoNum type="arabicPeriod" startAt="1"/>
            </a:pPr>
            <a:r>
              <a:rPr sz="2400" b="1" cap="none">
                <a:solidFill>
                  <a:srgbClr val="262626"/>
                </a:solidFill>
              </a:rPr>
              <a:t>Приоритет тест-кейса – насколько важен тест-кейс для проверки данного функционала</a:t>
            </a:r>
            <a:endParaRPr sz="2400" b="1" cap="none">
              <a:solidFill>
                <a:srgbClr val="262626"/>
              </a:solidFill>
            </a:endParaRPr>
          </a:p>
          <a:p>
            <a:pPr>
              <a:buClr>
                <a:schemeClr val="tx1"/>
              </a:buClr>
              <a:buAutoNum type="arabicPeriod" startAt="1"/>
            </a:pPr>
            <a:r>
              <a:rPr sz="2400" b="1" cap="none">
                <a:solidFill>
                  <a:srgbClr val="262626"/>
                </a:solidFill>
              </a:rPr>
              <a:t>Название\модуль\версия ПО – точное описание тестируемого ПО</a:t>
            </a:r>
            <a:endParaRPr sz="2400" b="1" cap="none">
              <a:solidFill>
                <a:srgbClr val="262626"/>
              </a:solidFill>
            </a:endParaRPr>
          </a:p>
        </p:txBody>
      </p:sp>
      <p:sp>
        <p:nvSpPr>
          <p:cNvPr id="3" name="Заголовок 1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B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3gqBf///wEAAAAAAAAAAAAAAAAAAAAAAAAAAAAAAAAAAAAAAAAAAE1NTQJ/f38AocpmA8zMzADAwP8Af39/AAAAAAAAAAAAAAAAAAAAAAAAAAAAIQAAABgAAAAUAAAAJwYAAPAAAAAnMwAAWAUAABAAAAAmAAAACAAAAP//////////"/>
              </a:ext>
            </a:extLst>
          </p:cNvSpPr>
          <p:nvPr>
            <p:ph type="title" idx="4294967295"/>
          </p:nvPr>
        </p:nvSpPr>
        <p:spPr>
          <a:xfrm>
            <a:off x="1000125" y="152400"/>
            <a:ext cx="7315200" cy="71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sz="3600" b="1" cap="none">
                <a:solidFill>
                  <a:srgbClr val="263C15"/>
                </a:solidFill>
              </a:rPr>
              <a:t>РАЗРАБОТКА ТЕСТ-КЕЙСОВ</a:t>
            </a:r>
            <a:endParaRPr sz="3600" b="1" cap="none">
              <a:solidFill>
                <a:srgbClr val="263C1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2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3gqBf///wEAAAAAAAAAAAAAAAAAAAAAAAAAAAAAAAAAAAAAAAAAAE1NTQJ/f38AocpmA8zMzADAwP8Af39/AAAAAAAAAAAAAAAAAAAAAAAAAAAAIQAAABgAAAAUAAAAAAAAAKAFAABAOAAAMCoAABAAAAAmAAAACAAAAP//////////"/>
              </a:ext>
            </a:extLst>
          </p:cNvSpPr>
          <p:nvPr>
            <p:ph type="obj" idx="4294967295"/>
          </p:nvPr>
        </p:nvSpPr>
        <p:spPr>
          <a:xfrm>
            <a:off x="0" y="914400"/>
            <a:ext cx="9144000" cy="5943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buNone/>
            </a:pPr>
            <a:r>
              <a:rPr sz="2600" b="1" cap="none">
                <a:solidFill>
                  <a:srgbClr val="263C15"/>
                </a:solidFill>
              </a:rPr>
              <a:t>Настройка среды и данные для тестирования</a:t>
            </a:r>
            <a:endParaRPr sz="2600" b="1" cap="none">
              <a:solidFill>
                <a:srgbClr val="263C15"/>
              </a:solidFill>
            </a:endParaRPr>
          </a:p>
          <a:p>
            <a:pPr>
              <a:buClr>
                <a:schemeClr val="tx1"/>
              </a:buClr>
              <a:buAutoNum type="arabicPeriod" startAt="1"/>
            </a:pPr>
            <a:r>
              <a:rPr sz="2400" b="1" cap="none">
                <a:solidFill>
                  <a:srgbClr val="262626"/>
                </a:solidFill>
              </a:rPr>
              <a:t>Данные и параметры для тестирования – исходные данные, необходимые для выполнения проверок</a:t>
            </a:r>
            <a:endParaRPr sz="2400" b="1" cap="none">
              <a:solidFill>
                <a:srgbClr val="262626"/>
              </a:solidFill>
            </a:endParaRPr>
          </a:p>
          <a:p>
            <a:pPr>
              <a:buClr>
                <a:schemeClr val="tx1"/>
              </a:buClr>
              <a:buAutoNum type="arabicPeriod" startAt="1"/>
            </a:pPr>
            <a:r>
              <a:rPr sz="2400" b="1" cap="none">
                <a:solidFill>
                  <a:srgbClr val="262626"/>
                </a:solidFill>
              </a:rPr>
              <a:t>Предварительная настройка окружения\системы (pre-conditions) – подготовка необходимой аппаратной части и\или выполнение программных настроек</a:t>
            </a:r>
            <a:endParaRPr sz="2400" b="1" cap="none">
              <a:solidFill>
                <a:srgbClr val="262626"/>
              </a:solidFill>
            </a:endParaRPr>
          </a:p>
          <a:p>
            <a:pPr>
              <a:buNone/>
              <a:defRPr sz="2600" b="1" cap="none">
                <a:solidFill>
                  <a:srgbClr val="262626"/>
                </a:solidFill>
              </a:defRPr>
            </a:pPr>
          </a:p>
          <a:p>
            <a:pPr>
              <a:buNone/>
            </a:pPr>
            <a:r>
              <a:rPr sz="2600" b="1" cap="none">
                <a:solidFill>
                  <a:srgbClr val="263C15"/>
                </a:solidFill>
              </a:rPr>
              <a:t>Сценарий тестирования</a:t>
            </a:r>
            <a:endParaRPr sz="2600" b="1" cap="none">
              <a:solidFill>
                <a:srgbClr val="263C15"/>
              </a:solidFill>
            </a:endParaRPr>
          </a:p>
          <a:p>
            <a:pPr>
              <a:buClr>
                <a:schemeClr val="tx1"/>
              </a:buClr>
              <a:buAutoNum type="arabicPeriod" startAt="1"/>
            </a:pPr>
            <a:r>
              <a:rPr sz="2400" b="1" cap="none">
                <a:solidFill>
                  <a:srgbClr val="262626"/>
                </a:solidFill>
              </a:rPr>
              <a:t>Шаги теста – кратко и четко описанное атомарное действие, необходимое для проверки</a:t>
            </a:r>
            <a:endParaRPr sz="2400" b="1" cap="none">
              <a:solidFill>
                <a:srgbClr val="262626"/>
              </a:solidFill>
            </a:endParaRPr>
          </a:p>
          <a:p>
            <a:pPr>
              <a:buClr>
                <a:schemeClr val="tx1"/>
              </a:buClr>
              <a:buAutoNum type="arabicPeriod" startAt="1"/>
            </a:pPr>
            <a:r>
              <a:rPr sz="2400" b="1" cap="none">
                <a:solidFill>
                  <a:srgbClr val="262626"/>
                </a:solidFill>
              </a:rPr>
              <a:t>Ожидаемый результат – что ждем после этого действия</a:t>
            </a:r>
            <a:endParaRPr sz="2400" b="1" cap="none">
              <a:solidFill>
                <a:srgbClr val="262626"/>
              </a:solidFill>
            </a:endParaRPr>
          </a:p>
          <a:p>
            <a:pPr>
              <a:buClr>
                <a:schemeClr val="tx1"/>
              </a:buClr>
              <a:buAutoNum type="arabicPeriod" startAt="1"/>
            </a:pPr>
            <a:r>
              <a:rPr sz="2400" b="1" cap="none">
                <a:solidFill>
                  <a:srgbClr val="262626"/>
                </a:solidFill>
              </a:rPr>
              <a:t>Фактический результат – что получаем в реальности (совпадает или нет с ожиданием)</a:t>
            </a:r>
            <a:endParaRPr sz="2400" b="1" cap="none">
              <a:solidFill>
                <a:srgbClr val="262626"/>
              </a:solidFill>
            </a:endParaRPr>
          </a:p>
        </p:txBody>
      </p:sp>
      <p:sp>
        <p:nvSpPr>
          <p:cNvPr id="3" name="Заголовок 1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B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3gqBf///wEAAAAAAAAAAAAAAAAAAAAAAAAAAAAAAAAAAAAAAAAAAE1NTQJ/f38AocpmA8zMzADAwP8Af39/AAAAAAAAAAAAAAAAAAAAAAAAAAAAIQAAABgAAAAUAAAAJwYAAPAAAAAnMwAAWAUAABAAAAAmAAAACAAAAP//////////"/>
              </a:ext>
            </a:extLst>
          </p:cNvSpPr>
          <p:nvPr>
            <p:ph type="title" idx="4294967295"/>
          </p:nvPr>
        </p:nvSpPr>
        <p:spPr>
          <a:xfrm>
            <a:off x="1000125" y="152400"/>
            <a:ext cx="7315200" cy="71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sz="3600" b="1" cap="none">
                <a:solidFill>
                  <a:srgbClr val="263C15"/>
                </a:solidFill>
              </a:rPr>
              <a:t>РАЗРАБОТКА ТЕСТ-КЕЙСОВ</a:t>
            </a:r>
            <a:endParaRPr sz="3600" b="1" cap="none">
              <a:solidFill>
                <a:srgbClr val="263C1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B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QAAAAAAAAAEAAAAAAAAAAEAAACdvCoOAAAAAAAAAAAAAAAAZAAAAGQAAAAAAAAAy8vLAAAAAAAAAAAAA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3gqBf///wEAAAAAAAAAAAAAAAAAAAAAAAAAAAAAAAAAAAAAAAAAAE1NTQJ/f38AnbwqB8vLywDAwP8Af39/AAAAAAAAAAAAAAAAAAAAAAAAAAAAIQAAABgAAAAUAAAASAMAAAAAAADgLgAA4AQAABAAAAAmAAAACAAAAP//////////"/>
              </a:ext>
            </a:extLst>
          </p:cNvSpPr>
          <p:nvPr>
            <p:ph type="title" idx="4294967295"/>
          </p:nvPr>
        </p:nvSpPr>
        <p:spPr>
          <a:xfrm>
            <a:off x="533400" y="0"/>
            <a:ext cx="7086600" cy="792480"/>
          </a:xfrm>
          <a:prstGeom prst="rect">
            <a:avLst/>
          </a:prstGeom>
          <a:noFill/>
          <a:ln>
            <a:noFill/>
          </a:ln>
          <a:effectLst>
            <a:outerShdw blurRad="12700" dist="0" dir="0" algn="ctr">
              <a:schemeClr val="hlink"/>
            </a:outerShdw>
          </a:effectLst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sz="4000" b="1" cap="none"/>
              <a:t>ТЕСТИРОВАНИЕ</a:t>
            </a:r>
            <a:endParaRPr sz="4000" b="1" cap="none"/>
          </a:p>
        </p:txBody>
      </p:sp>
      <p:sp>
        <p:nvSpPr>
          <p:cNvPr id="3" name="Rectangle 3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GbKo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3gqBf///wEAAAAAAAAAAAAAAAAAAAAAAAAAAAAAAAAAAAAAAAAAAE1NTQJ/f38AocpmA8zMzADAwP8Af39/AAAAAAAAAAAAAAAAAAAAAAAAAAAAIQAAABgAAAAUAAAAAAAAACgFAABAOAAAUCgAABAAAAAmAAAACAAAAP//////////"/>
              </a:ext>
            </a:extLst>
          </p:cNvSpPr>
          <p:nvPr>
            <p:ph type="body" idx="4294967295"/>
          </p:nvPr>
        </p:nvSpPr>
        <p:spPr>
          <a:xfrm>
            <a:off x="0" y="838200"/>
            <a:ext cx="9144000" cy="5715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sz="2400" b="1" cap="none">
                <a:solidFill>
                  <a:srgbClr val="263C15"/>
                </a:solidFill>
              </a:rPr>
              <a:t>Тестирование </a:t>
            </a:r>
            <a:r>
              <a:rPr sz="2400" b="1" cap="none">
                <a:solidFill>
                  <a:srgbClr val="262626"/>
                </a:solidFill>
              </a:rPr>
              <a:t>– проверка соответствия между реальным и ожидаемым поведением программы, осуществляемая на конечном наборе тестов, выбранном определенным образом. </a:t>
            </a:r>
            <a:endParaRPr sz="2400" b="1" cap="none">
              <a:solidFill>
                <a:srgbClr val="262626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sz="2400" b="1" cap="none">
                <a:solidFill>
                  <a:srgbClr val="263C15"/>
                </a:solidFill>
              </a:rPr>
              <a:t>Тестирование </a:t>
            </a:r>
            <a:r>
              <a:rPr sz="2400" b="1" cap="none">
                <a:solidFill>
                  <a:srgbClr val="262626"/>
                </a:solidFill>
              </a:rPr>
              <a:t>- это управляемое выполнение программы с целью обнаружения несоответствий ее поведения и требований.</a:t>
            </a:r>
            <a:endParaRPr sz="2400" b="1" cap="none">
              <a:solidFill>
                <a:srgbClr val="262626"/>
              </a:solidFill>
            </a:endParaRPr>
          </a:p>
          <a:p>
            <a:pPr marL="0" indent="0">
              <a:buNone/>
            </a:pPr>
            <a:r>
              <a:rPr sz="2400" b="1" cap="none">
                <a:solidFill>
                  <a:srgbClr val="262626"/>
                </a:solidFill>
              </a:rPr>
              <a:t>Критерии подбора тестов, методы и инструменты их проведения, участники процесса тестирования и его временные рамки определяются при разработке стратегии тестирования.</a:t>
            </a:r>
            <a:endParaRPr sz="2400" b="1" cap="none">
              <a:solidFill>
                <a:srgbClr val="262626"/>
              </a:solidFill>
            </a:endParaRPr>
          </a:p>
          <a:p>
            <a:pPr marL="0" indent="0">
              <a:buNone/>
            </a:pPr>
            <a:r>
              <a:rPr sz="2400" b="1" cap="none">
                <a:solidFill>
                  <a:srgbClr val="263C15"/>
                </a:solidFill>
              </a:rPr>
              <a:t>Стратегия тестирования </a:t>
            </a:r>
            <a:r>
              <a:rPr sz="2400" b="1" cap="none">
                <a:solidFill>
                  <a:srgbClr val="262626"/>
                </a:solidFill>
              </a:rPr>
              <a:t>– это план проведения работ по тестированию системы или её модуля, учитывающий специфику функциональности и зависимости с другими компонентами системы и платформы.</a:t>
            </a:r>
            <a:endParaRPr sz="2400" b="1" cap="none">
              <a:solidFill>
                <a:srgbClr val="262626"/>
              </a:solidFill>
            </a:endParaRPr>
          </a:p>
          <a:p>
            <a:pPr marL="0" indent="0">
              <a:lnSpc>
                <a:spcPct val="80000"/>
              </a:lnSpc>
              <a:buClr>
                <a:schemeClr val="tx1"/>
              </a:buClr>
              <a:defRPr sz="2400" cap="none">
                <a:solidFill>
                  <a:schemeClr val="tx2"/>
                </a:solidFill>
              </a:defRPr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2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3gqBf///wEAAAAAAAAAAAAAAAAAAAAAAAAAAAAAAAAAAAAAAAAAAE1NTQJ/f38AocpmA8zMzADAwP8Af39/AAAAAAAAAAAAAAAAAAAAAAAAAAAAIQAAABgAAAAUAAAAAAAAAKAFAABAOAAAMCoAABAAAAAmAAAACAAAAP//////////"/>
              </a:ext>
            </a:extLst>
          </p:cNvSpPr>
          <p:nvPr>
            <p:ph type="obj" idx="4294967295"/>
          </p:nvPr>
        </p:nvSpPr>
        <p:spPr>
          <a:xfrm>
            <a:off x="0" y="914400"/>
            <a:ext cx="9144000" cy="5943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buNone/>
            </a:pPr>
            <a:r>
              <a:rPr sz="2600" b="1" cap="none">
                <a:solidFill>
                  <a:srgbClr val="263C15"/>
                </a:solidFill>
              </a:rPr>
              <a:t>Результаты тестирования</a:t>
            </a:r>
            <a:endParaRPr sz="2600" b="1" cap="none">
              <a:solidFill>
                <a:srgbClr val="263C15"/>
              </a:solidFill>
            </a:endParaRPr>
          </a:p>
          <a:p>
            <a:pPr>
              <a:buClr>
                <a:schemeClr val="tx1"/>
              </a:buClr>
              <a:buAutoNum type="arabicPeriod" startAt="1"/>
            </a:pPr>
            <a:r>
              <a:rPr sz="2400" b="1" cap="none">
                <a:solidFill>
                  <a:srgbClr val="262626"/>
                </a:solidFill>
              </a:rPr>
              <a:t>Статус тест-кейса – текущие состояние теста (например, «разработан», «отправлен в архив»)</a:t>
            </a:r>
            <a:endParaRPr sz="2400" b="1" cap="none">
              <a:solidFill>
                <a:srgbClr val="262626"/>
              </a:solidFill>
            </a:endParaRPr>
          </a:p>
          <a:p>
            <a:pPr>
              <a:buClr>
                <a:schemeClr val="tx1"/>
              </a:buClr>
              <a:buAutoNum type="arabicPeriod" startAt="1"/>
            </a:pPr>
            <a:r>
              <a:rPr sz="2400" b="1" cap="none">
                <a:solidFill>
                  <a:srgbClr val="262626"/>
                </a:solidFill>
              </a:rPr>
              <a:t>Дата выполнения тест-кейса – дата, когда тест проходили последний раз</a:t>
            </a:r>
            <a:endParaRPr sz="2400" b="1" cap="none">
              <a:solidFill>
                <a:srgbClr val="262626"/>
              </a:solidFill>
            </a:endParaRPr>
          </a:p>
          <a:p>
            <a:pPr>
              <a:buClr>
                <a:schemeClr val="tx1"/>
              </a:buClr>
              <a:buAutoNum type="arabicPeriod" startAt="1"/>
            </a:pPr>
            <a:r>
              <a:rPr sz="2400" b="1" cap="none">
                <a:solidFill>
                  <a:srgbClr val="262626"/>
                </a:solidFill>
              </a:rPr>
              <a:t>Фактический результат - результат выполнения тест-кейса (например, «пройден», «заблокирован»)</a:t>
            </a:r>
            <a:endParaRPr sz="2400" b="1" cap="none">
              <a:solidFill>
                <a:srgbClr val="262626"/>
              </a:solidFill>
            </a:endParaRPr>
          </a:p>
          <a:p>
            <a:pPr>
              <a:buNone/>
              <a:defRPr sz="2400" b="1" cap="none">
                <a:solidFill>
                  <a:srgbClr val="262626"/>
                </a:solidFill>
              </a:defRPr>
            </a:pPr>
          </a:p>
          <a:p>
            <a:pPr>
              <a:buNone/>
            </a:pPr>
            <a:r>
              <a:rPr sz="2600" b="1" cap="none">
                <a:solidFill>
                  <a:srgbClr val="263C15"/>
                </a:solidFill>
              </a:rPr>
              <a:t>Настройка среды </a:t>
            </a:r>
            <a:endParaRPr sz="2600" b="1" cap="none">
              <a:solidFill>
                <a:srgbClr val="263C15"/>
              </a:solidFill>
            </a:endParaRPr>
          </a:p>
          <a:p>
            <a:pPr>
              <a:buClr>
                <a:schemeClr val="tx1"/>
              </a:buClr>
              <a:buAutoNum type="arabicPeriod" startAt="1"/>
            </a:pPr>
            <a:r>
              <a:rPr sz="2400" b="1" cap="none">
                <a:solidFill>
                  <a:srgbClr val="262626"/>
                </a:solidFill>
              </a:rPr>
              <a:t>Возвращение окружения\системы к начальному состоянию (post-conditions) – отмена всех сделанных ранее настроек</a:t>
            </a:r>
            <a:endParaRPr sz="2400" b="1" cap="none">
              <a:solidFill>
                <a:srgbClr val="262626"/>
              </a:solidFill>
            </a:endParaRPr>
          </a:p>
        </p:txBody>
      </p:sp>
      <p:sp>
        <p:nvSpPr>
          <p:cNvPr id="3" name="Заголовок 1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B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3gqBf///wEAAAAAAAAAAAAAAAAAAAAAAAAAAAAAAAAAAAAAAAAAAE1NTQJ/f38AocpmA8zMzADAwP8Af39/AAAAAAAAAAAAAAAAAAAAAAAAAAAAIQAAABgAAAAUAAAAJwYAAPAAAAAnMwAAWAUAABAAAAAmAAAACAAAAP//////////"/>
              </a:ext>
            </a:extLst>
          </p:cNvSpPr>
          <p:nvPr>
            <p:ph type="title" idx="4294967295"/>
          </p:nvPr>
        </p:nvSpPr>
        <p:spPr>
          <a:xfrm>
            <a:off x="1000125" y="152400"/>
            <a:ext cx="7315200" cy="71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sz="3600" b="1" cap="none">
                <a:solidFill>
                  <a:srgbClr val="263C15"/>
                </a:solidFill>
              </a:rPr>
              <a:t>РАЗРАБОТКА ТЕСТ-КЕЙСОВ</a:t>
            </a:r>
            <a:endParaRPr sz="3600" b="1" cap="none">
              <a:solidFill>
                <a:srgbClr val="263C1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2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GbKo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3gqBf///wEAAAAAAAAAAAAAAAAAAAAAAAAAAAAAAAAAAAAAAAAAAE1NTQJ/f38AocpmA8zMzADAwP8Af39/AAAAAAAAAAAAAAAAAAAAAAAAAAAAIQAAABgAAAAUAAAAAAAAAKAFAABAOAAAMCoAABAAAAAmAAAACAAAAP//////////"/>
              </a:ext>
            </a:extLst>
          </p:cNvSpPr>
          <p:nvPr>
            <p:ph type="obj" idx="4294967295"/>
          </p:nvPr>
        </p:nvSpPr>
        <p:spPr>
          <a:xfrm>
            <a:off x="0" y="914400"/>
            <a:ext cx="9144000" cy="5943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buNone/>
            </a:pPr>
            <a:r>
              <a:rPr sz="2400" b="1" i="1" cap="none">
                <a:solidFill>
                  <a:srgbClr val="263C15"/>
                </a:solidFill>
              </a:rPr>
              <a:t>Тест план  </a:t>
            </a:r>
            <a:r>
              <a:rPr sz="2400" b="1" cap="none">
                <a:solidFill>
                  <a:srgbClr val="262626"/>
                </a:solidFill>
              </a:rPr>
              <a:t>(</a:t>
            </a:r>
            <a:r>
              <a:rPr sz="2400" b="1" i="1" cap="none">
                <a:solidFill>
                  <a:srgbClr val="262626"/>
                </a:solidFill>
              </a:rPr>
              <a:t>Test Plan) </a:t>
            </a:r>
            <a:r>
              <a:rPr sz="2400" b="1" cap="none">
                <a:solidFill>
                  <a:srgbClr val="262626"/>
                </a:solidFill>
              </a:rPr>
              <a:t>— это документ, описывающий весь объем работ по тестированию, начиная с описания объекта, стратегии, расписания, критериев начала и окончания тестирования, до необходимого в процессе работы оборудования, специальных знаний, а также оценки рисков с вариантами их разрешения.</a:t>
            </a:r>
            <a:endParaRPr sz="2400" b="1" cap="none">
              <a:solidFill>
                <a:srgbClr val="262626"/>
              </a:solidFill>
            </a:endParaRPr>
          </a:p>
          <a:p>
            <a:pPr marL="0" indent="0">
              <a:buNone/>
            </a:pPr>
            <a:r>
              <a:rPr sz="2400" b="1" cap="none">
                <a:solidFill>
                  <a:srgbClr val="262626"/>
                </a:solidFill>
              </a:rPr>
              <a:t>Отвечает на вопросы:</a:t>
            </a:r>
            <a:endParaRPr sz="2400" b="1" cap="none">
              <a:solidFill>
                <a:srgbClr val="262626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0" charset="2"/>
              <a:buChar char="Ø"/>
            </a:pPr>
            <a:r>
              <a:rPr sz="2400" b="1" cap="none">
                <a:solidFill>
                  <a:srgbClr val="262626"/>
                </a:solidFill>
              </a:rPr>
              <a:t> Что надо тестировать?</a:t>
            </a:r>
            <a:endParaRPr sz="2400" b="1" cap="none">
              <a:solidFill>
                <a:srgbClr val="262626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0" charset="2"/>
              <a:buChar char="Ø"/>
            </a:pPr>
            <a:r>
              <a:rPr sz="2400" b="1" cap="none">
                <a:solidFill>
                  <a:srgbClr val="262626"/>
                </a:solidFill>
              </a:rPr>
              <a:t> Что будете тестировать?</a:t>
            </a:r>
            <a:endParaRPr sz="2400" b="1" cap="none">
              <a:solidFill>
                <a:srgbClr val="262626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0" charset="2"/>
              <a:buChar char="Ø"/>
            </a:pPr>
            <a:r>
              <a:rPr sz="2400" b="1" cap="none">
                <a:solidFill>
                  <a:srgbClr val="262626"/>
                </a:solidFill>
              </a:rPr>
              <a:t> Как будете тестировать?</a:t>
            </a:r>
            <a:endParaRPr sz="2400" b="1" cap="none">
              <a:solidFill>
                <a:srgbClr val="262626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0" charset="2"/>
              <a:buChar char="Ø"/>
            </a:pPr>
            <a:r>
              <a:rPr sz="2400" b="1" cap="none">
                <a:solidFill>
                  <a:srgbClr val="262626"/>
                </a:solidFill>
              </a:rPr>
              <a:t> Когда будете тестировать?</a:t>
            </a:r>
            <a:endParaRPr sz="2400" b="1" cap="none">
              <a:solidFill>
                <a:srgbClr val="262626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0" charset="2"/>
              <a:buChar char="Ø"/>
            </a:pPr>
            <a:r>
              <a:rPr sz="2400" b="1" cap="none">
                <a:solidFill>
                  <a:srgbClr val="262626"/>
                </a:solidFill>
              </a:rPr>
              <a:t> Критерии начала                                                                           тестирования.</a:t>
            </a:r>
            <a:endParaRPr sz="2400" b="1" cap="none">
              <a:solidFill>
                <a:srgbClr val="262626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0" charset="2"/>
              <a:buChar char="Ø"/>
            </a:pPr>
            <a:r>
              <a:rPr sz="2400" b="1" cap="none">
                <a:solidFill>
                  <a:srgbClr val="262626"/>
                </a:solidFill>
              </a:rPr>
              <a:t> Критерии окончания тестирования</a:t>
            </a:r>
            <a:r>
              <a:rPr sz="2400" cap="none"/>
              <a:t>.</a:t>
            </a:r>
            <a:endParaRPr sz="2400" cap="none"/>
          </a:p>
        </p:txBody>
      </p:sp>
      <p:sp>
        <p:nvSpPr>
          <p:cNvPr id="3" name="Rectangle 2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B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QAAAAAAAAAEAAAAAAAAAAEAAACdvCoOAAAAAAAAAAAAAAAAZAAAAGQAAAAAAAAAy8vLAAAAAAAAAAAAAAAAAGQAAABkAAAAAAAAABcAAAAUAAAAAAAAAAAAAAD/fwAA/38AAAAAAAAJAAAABAAAAGbKo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3gqBf///wEAAAAAAAAAAAAAAAAAAAAAAAAAAAAAAAAAAAAAAAAAAE1NTQJ/f38AnbwqB8vLywDAwP8Af39/AAAAAAAAAAAAAAAAAAAAAAAAAAAAIQAAABgAAAAUAAAAJwYAAGgBAAAnMwAA0AUAABAAAAAmAAAACAAAAP//////////"/>
              </a:ext>
            </a:extLst>
          </p:cNvSpPr>
          <p:nvPr>
            <p:ph type="title" idx="4294967295"/>
          </p:nvPr>
        </p:nvSpPr>
        <p:spPr>
          <a:xfrm>
            <a:off x="1000125" y="228600"/>
            <a:ext cx="7315200" cy="716280"/>
          </a:xfrm>
          <a:prstGeom prst="rect">
            <a:avLst/>
          </a:prstGeom>
          <a:noFill/>
          <a:ln>
            <a:noFill/>
          </a:ln>
          <a:effectLst>
            <a:outerShdw blurRad="12700" dist="0" dir="0" algn="ctr">
              <a:schemeClr val="hlink"/>
            </a:outerShdw>
          </a:effectLst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sz="4000" b="1" cap="none"/>
              <a:t>ТЕСТИРОВАНИЕ</a:t>
            </a:r>
            <a:endParaRPr sz="4000" b="1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2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GbKo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3gqBf///wEAAAAAAAAAAAAAAAAAAAAAAAAAAAAAAAAAAAAAAAAAAE1NTQJ/f38AocpmA8zMzADAwP8Af39/AAAAAAAAAAAAAAAAAAAAAAAAAAAAIQAAABgAAAAUAAAAJwYAAHAIAAAnMwAAsCIAABAAAAAmAAAACAAAAP//////////"/>
              </a:ext>
            </a:extLst>
          </p:cNvSpPr>
          <p:nvPr>
            <p:ph type="obj" idx="4294967295"/>
          </p:nvPr>
        </p:nvSpPr>
        <p:spPr>
          <a:xfrm>
            <a:off x="1000125" y="1371600"/>
            <a:ext cx="7315200" cy="426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</a:p>
        </p:txBody>
      </p:sp>
      <p:sp>
        <p:nvSpPr>
          <p:cNvPr id="3" name="Rectangle 2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B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QAAAAAAAAAEAAAAAAAAAAEAAACdvCoOAAAAAAAAAAAAAAAAZAAAAGQAAAAAAAAAy8vLAAAAAAAAAAAAAAAAAGQAAABkAAAAAAAAABcAAAAUAAAAAAAAAAAAAAD/fwAA/38AAAAAAAAJAAAABAAAAGbKo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3gqBf///wEAAAAAAAAAAAAAAAAAAAAAAAAAAAAAAAAAAAAAAAAAAE1NTQJ/f38AnbwqB8vLywDAwP8Af39/AAAAAAAAAAAAAAAAAAAAAAAAAAAAIQAAABgAAAAUAAAAoAUAANACAACgMgAAOAcAABAAAAAmAAAACAAAAP//////////"/>
              </a:ext>
            </a:extLst>
          </p:cNvSpPr>
          <p:nvPr>
            <p:ph type="title" idx="4294967295"/>
          </p:nvPr>
        </p:nvSpPr>
        <p:spPr>
          <a:xfrm>
            <a:off x="914400" y="457200"/>
            <a:ext cx="7315200" cy="716280"/>
          </a:xfrm>
          <a:prstGeom prst="rect">
            <a:avLst/>
          </a:prstGeom>
          <a:noFill/>
          <a:ln>
            <a:noFill/>
          </a:ln>
          <a:effectLst>
            <a:outerShdw blurRad="12700" dist="0" dir="0" algn="ctr">
              <a:schemeClr val="hlink"/>
            </a:outerShdw>
          </a:effectLst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sz="4000" b="1" cap="none"/>
              <a:t>ТЕСТИРОВАНИЕ</a:t>
            </a:r>
            <a:endParaRPr sz="4000" b="1" cap="none"/>
          </a:p>
        </p:txBody>
      </p:sp>
      <p:pic>
        <p:nvPicPr>
          <p:cNvPr id="4" name="Picture 7" descr="http://infocom.uz/wp-content/uploads/2012/04/test_26_04_2012.jpg"/>
          <p:cNvPicPr>
            <a:picLocks noChangeAspect="1"/>
            <a:extLst>
              <a:ext uri="smNativeData">
                <pr:smNativeData xmlns:pr="smNativeData" xmlns="smNativeData" val="SMDATA_17_6yRcZRMAAAAlAAAAEQAAAC0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AcAAAA4AAAAAAAAAAAAAAAAAAAA////AAAAAAAAAAAAAAAAAAAAAAAAAAAAAAAAAAAAAABkAAAAZAAAAAAAAAAjAAAABAAAAGQAAAAXAAAAFAAAAAAAAAAAAAAA/38AAP9/AAAAAAAACQAAAAQAAAA/BDgE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t4KgX///8BAAAAAAAAAAAAAAAAAAAAAAAAAAAAAAAAAAAAAAAAAABNTU0Cf39/AKHKZgPMzMwAwMD/AH9/fwAAAAAAAAAAAAAAAAD///8AAAAAACEAAAAYAAAAFAAAAPAAAADiBwAADTcAAJAk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81430"/>
            <a:ext cx="8796655" cy="466217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B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GbKo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3gqBf///wEAAAAAAAAAAAAAAAAAAAAAAAAAAAAAAAAAAAAAAAAAAE1NTQJ/f38AocpmA8zMzADAwP8Af39/AAAAAAAAAAAAAAAAAAAAAAAAAAAAIQAAABgAAAAUAAAAJwYAAOABAAAnMwAASAYAABAAAAAmAAAACAAAAP//////////"/>
              </a:ext>
            </a:extLst>
          </p:cNvSpPr>
          <p:nvPr>
            <p:ph type="title" idx="4294967295"/>
          </p:nvPr>
        </p:nvSpPr>
        <p:spPr>
          <a:xfrm>
            <a:off x="1000125" y="304800"/>
            <a:ext cx="7315200" cy="71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sz="4000" b="1" cap="none"/>
              <a:t>ВАЛИДАЦИЯ</a:t>
            </a:r>
            <a:endParaRPr sz="4000" b="1" cap="none"/>
          </a:p>
        </p:txBody>
      </p:sp>
      <p:sp>
        <p:nvSpPr>
          <p:cNvPr id="3" name="Содержимое 2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3gqBf///wEAAAAAAAAAAAAAAAAAAAAAAAAAAAAAAAAAAAAAAAAAAE1NTQJ/f38AocpmA8zMzADAwP8Af39/AAAAAAAAAAAAAAAAAAAAAAAAAAAAIQAAABgAAAAUAAAAAAAAACgjAABAOAAAMCoAABAAAAAmAAAACAAAAP//////////"/>
              </a:ext>
            </a:extLst>
          </p:cNvSpPr>
          <p:nvPr>
            <p:ph type="obj" idx="4294967295"/>
          </p:nvPr>
        </p:nvSpPr>
        <p:spPr>
          <a:xfrm>
            <a:off x="0" y="5715000"/>
            <a:ext cx="91440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buNone/>
            </a:pPr>
            <a:r>
              <a:rPr sz="2200" b="1" cap="none">
                <a:solidFill>
                  <a:srgbClr val="263C15"/>
                </a:solidFill>
              </a:rPr>
              <a:t>Валидация</a:t>
            </a:r>
            <a:r>
              <a:rPr sz="2200" b="1" cap="none">
                <a:solidFill>
                  <a:srgbClr val="262626"/>
                </a:solidFill>
              </a:rPr>
              <a:t> - доказательство того, что в результате разработки системы достигли тех целей, которые планировали достичь благодаря ее использованию.</a:t>
            </a:r>
            <a:endParaRPr sz="2200" b="1" cap="none">
              <a:solidFill>
                <a:srgbClr val="262626"/>
              </a:solidFill>
            </a:endParaRPr>
          </a:p>
        </p:txBody>
      </p:sp>
      <p:sp>
        <p:nvSpPr>
          <p:cNvPr id="4" name="AutoShape 2" descr="Тестирование, верификация и валидация"/>
          <p:cNvSpPr>
            <a:extLst>
              <a:ext uri="smNativeData">
                <pr:smNativeData xmlns:pr="smNativeData" xmlns="smNativeData" val="SMDATA_15_6yRcZRMAAAAlAAAAZAAAAC0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GbKo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3gqBf///wEAAAAAAAAAAAAAAAAAAAAAAAAAAAAAAAAAAAAAAAAAAE1NTQJ/f38AocpmA8zMzADAwP8Af39/AAAAAAAAAAAAAAAAAAAAAAAAAAAAIQAAABgAAAAUAAAA7BsAAOH+///MHQAAwQAAABAAAAAmAAAACAAAAP//////////"/>
              </a:ext>
            </a:extLst>
          </p:cNvSpPr>
          <p:nvPr/>
        </p:nvSpPr>
        <p:spPr>
          <a:xfrm>
            <a:off x="4538980" y="-182245"/>
            <a:ext cx="3048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spcBef>
                <a:spcPts val="0"/>
              </a:spcBef>
            </a:pPr>
          </a:p>
        </p:txBody>
      </p:sp>
      <p:pic>
        <p:nvPicPr>
          <p:cNvPr id="5" name="Picture 3"/>
          <p:cNvPicPr>
            <a:picLocks noChangeAspect="1"/>
            <a:extLst>
              <a:ext uri="smNativeData">
                <pr:smNativeData xmlns:pr="smNativeData" xmlns="smNativeData" val="SMDATA_17_6yRcZRMAAAAlAAAAEQAAAC0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AcAAAA4AAAAAAAAAAAAAAAAAAAA////AAAAAAAAAAAAAAAAAAAAAAAAAAAAAAAAAAAAAABkAAAAZAAAAAAAAAAjAAAABAAAAGQAAAAXAAAAFAAAAAAAAAAAAAAA/38AAP9/AAAAAAAACQAAAAQAAAAwBEcE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t4KgX///8BAAAAAAAAAAAAAAAAAAAAAAAAAAAAAAAAAAAAAAAAAABNTU0Cf39/AKHKZgPMzMwAwMD/AH9/fwAAAAAAAAAAAAAAAAD///8AAAAAACEAAAAYAAAAFAAAAAAAAAAIBwAADysAAK4d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6999605" cy="368173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Скругленная прямоугольная выноска 6"/>
          <p:cNvSpPr>
            <a:extLst>
              <a:ext uri="smNativeData">
                <pr:smNativeData xmlns:pr="smNativeData" xmlns="smNativeData" val="SMDATA_15_6yRcZRMAAAAlAAAA9QEAAA0AAAAAkAAAAEgAAACQAAAASAAAAAAAAAABAAAAAAAAAAEAAABQAAAApVq7xnzd6j9zBkUuwgANwAAAAAAAAOA/AAAAAAAA4D8AAAAAAADgPwAAAAAAAOA/AAAAAAAA4D8AAAAAAADgPwAAAAAAAOA/AAAAAAAA4D8CAAAAjAAAAAEAAAAAAAAAx9+jAP///wgAAAAAAAAAAAAAAAAAAAAAAAAAAAAAAAAAAAAAeAAAAAEAAABAAAAAAAAAAAAAAAB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GbKo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x9+jAP///wEAAAAAAAAAAAAAAAAAAAAAAAAAAAAAAAAAAAAAAAAAAE1NTQJ/f38AocpmA8zMzADAwP8Af39/AAAAAAAAAAAAAAAAAAAAAAAAAAAAIQAAABgAAAAUAAAA4BAAAJgcAACwIgAAWCAAABAgAAAmAAAACAAAAP//////////"/>
              </a:ext>
            </a:extLst>
          </p:cNvSpPr>
          <p:nvPr/>
        </p:nvSpPr>
        <p:spPr>
          <a:xfrm>
            <a:off x="2743200" y="4648200"/>
            <a:ext cx="2895600" cy="609600"/>
          </a:xfrm>
          <a:prstGeom prst="wedgeRoundRectCallout">
            <a:avLst>
              <a:gd name="adj1" fmla="val 41977"/>
              <a:gd name="adj2" fmla="val -181269"/>
              <a:gd name="adj3" fmla="val 12500"/>
            </a:avLst>
          </a:prstGeom>
          <a:solidFill>
            <a:srgbClr val="C7DFA3"/>
          </a:solidFill>
          <a:ln>
            <a:noFill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spcBef>
                <a:spcPts val="0"/>
              </a:spcBef>
            </a:pPr>
            <a:r>
              <a:rPr sz="2000" b="1" i="1" cap="none">
                <a:solidFill>
                  <a:srgbClr val="262626"/>
                </a:solidFill>
              </a:rPr>
              <a:t>Как это сделано?</a:t>
            </a:r>
            <a:endParaRPr sz="2000" b="1" i="1" cap="none">
              <a:solidFill>
                <a:srgbClr val="262626"/>
              </a:solidFill>
            </a:endParaRPr>
          </a:p>
        </p:txBody>
      </p:sp>
      <p:sp>
        <p:nvSpPr>
          <p:cNvPr id="7" name="Скругленная прямоугольная выноска 7"/>
          <p:cNvSpPr>
            <a:extLst>
              <a:ext uri="smNativeData">
                <pr:smNativeData xmlns:pr="smNativeData" xmlns="smNativeData" val="SMDATA_15_6yRcZRMAAAAlAAAA9QEAAA0AAAAAkAAAAEgAAACQAAAASAAAAAAAAAABAAAAAAAAAAEAAABQAAAAWfKLJb9Y7r8/6ZM+6ZMJwAAAAAAAAOA/AAAAAAAA4D8AAAAAAADgPwAAAAAAAOA/AAAAAAAA4D8AAAAAAADgPwAAAAAAAOA/AAAAAAAA4D8CAAAAjAAAAAEAAAAAAAAAx9+jAP///wgAAAAAAAAAAAAAAAAAAAAAAAAAAAAAAAAAAAAAeAAAAAEAAABAAAAAAAAAAAAAAAB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GbKo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x9+jAP///wEAAAAAAAAAAAAAAAAAAAAAAAAAAAAAAAAAAAAAAAAAAE1NTQJ/f38AocpmA8zMzADAwP8Af39/AAAAAAAAAAAAAAAAAAAAAAAAAAAAIQAAABgAAAAUAAAAGCQAAHAXAADoNQAAtBwAABAgAAAmAAAACAAAAP//////////"/>
              </a:ext>
            </a:extLst>
          </p:cNvSpPr>
          <p:nvPr/>
        </p:nvSpPr>
        <p:spPr>
          <a:xfrm>
            <a:off x="5867400" y="3810000"/>
            <a:ext cx="2895600" cy="855980"/>
          </a:xfrm>
          <a:prstGeom prst="wedgeRoundRectCallout">
            <a:avLst>
              <a:gd name="adj1" fmla="val -47417"/>
              <a:gd name="adj2" fmla="val -159861"/>
              <a:gd name="adj3" fmla="val 12500"/>
            </a:avLst>
          </a:prstGeom>
          <a:solidFill>
            <a:srgbClr val="C7DFA3"/>
          </a:solidFill>
          <a:ln>
            <a:noFill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spcBef>
                <a:spcPts val="0"/>
              </a:spcBef>
            </a:pPr>
            <a:r>
              <a:rPr sz="2000" b="1" i="1" cap="none">
                <a:solidFill>
                  <a:srgbClr val="262626"/>
                </a:solidFill>
              </a:rPr>
              <a:t>Что сделано?</a:t>
            </a:r>
            <a:endParaRPr sz="2000" b="1" i="1" cap="none">
              <a:solidFill>
                <a:srgbClr val="262626"/>
              </a:solidFill>
            </a:endParaRPr>
          </a:p>
        </p:txBody>
      </p:sp>
      <p:sp>
        <p:nvSpPr>
          <p:cNvPr id="8" name="Скругленная прямоугольная выноска 8"/>
          <p:cNvSpPr>
            <a:extLst>
              <a:ext uri="smNativeData">
                <pr:smNativeData xmlns:pr="smNativeData" xmlns="smNativeData" val="SMDATA_15_6yRcZRMAAAAlAAAA9QEAAA0AAAAAkAAAAEgAAACQAAAASAAAAAAAAAABAAAAAAAAAAEAAABQAAAA404QJ5NU8b/WufKAZB0GwAAAAAAAAOA/AAAAAAAA4D8AAAAAAADgPwAAAAAAAOA/AAAAAAAA4D8AAAAAAADgPwAAAAAAAOA/AAAAAAAA4D8CAAAAjAAAAAEAAAAAAAAAx9+jAP///wgAAAAAAAAAAAAAAAAAAAAAAAAAAAAAAAAAAAAAeAAAAAEAAABAAAAAAAAAAAAAAAB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GbKo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x9+jAP///wEAAAAAAAAAAAAAAAAAAAAAAAAAAAAAAAAAAAAAAAAAAE1NTQJ/f38AocpmA8zMzADAwP8Af39/AAAAAAAAAAAAAAAAAAAAAAAAAAAAIQAAABgAAAAUAAAAUCgAAPAPAABQNwAA6RQAABAgAAAmAAAACAAAAP//////////"/>
              </a:ext>
            </a:extLst>
          </p:cNvSpPr>
          <p:nvPr/>
        </p:nvSpPr>
        <p:spPr>
          <a:xfrm>
            <a:off x="6553200" y="2590800"/>
            <a:ext cx="2438400" cy="808355"/>
          </a:xfrm>
          <a:prstGeom prst="wedgeRoundRectCallout">
            <a:avLst>
              <a:gd name="adj1" fmla="val -54157"/>
              <a:gd name="adj2" fmla="val -138218"/>
              <a:gd name="adj3" fmla="val 12500"/>
            </a:avLst>
          </a:prstGeom>
          <a:solidFill>
            <a:srgbClr val="C7DFA3"/>
          </a:solidFill>
          <a:ln>
            <a:noFill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spcBef>
                <a:spcPts val="0"/>
              </a:spcBef>
            </a:pPr>
            <a:r>
              <a:rPr sz="2000" b="1" i="1" cap="none">
                <a:solidFill>
                  <a:srgbClr val="262626"/>
                </a:solidFill>
              </a:rPr>
              <a:t>Сделано ли то, </a:t>
            </a:r>
            <a:endParaRPr sz="2000" b="1" i="1" cap="none">
              <a:solidFill>
                <a:srgbClr val="262626"/>
              </a:solidFill>
            </a:endParaRPr>
          </a:p>
          <a:p>
            <a:pPr/>
            <a:r>
              <a:rPr sz="2000" b="1" i="1" cap="none">
                <a:solidFill>
                  <a:srgbClr val="262626"/>
                </a:solidFill>
              </a:rPr>
              <a:t>что нужно?</a:t>
            </a:r>
            <a:endParaRPr sz="2000" b="1" i="1" cap="none">
              <a:solidFill>
                <a:srgbClr val="26262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/>
            <a:extLst>
              <a:ext uri="smNativeData">
                <pr:smNativeData xmlns:pr="smNativeData" xmlns="smNativeData" val="SMDATA_17_6yRcZRMAAAAlAAAAEQAAAC0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AcAAAA4AAAAAAAAAAAAAAAAAAAA////AAAAAAAAAAAAAAAAAAAAAAAAAAAAAAAAAAAAAABkAAAAZAAAAAAAAAAjAAAABAAAAGQAAAAXAAAAFAAAAAAAAAAAAAAA/38AAP9/AAAAAAAACQAAAAQAAADx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t4KgX///8BAAAAAAAAAAAAAAAAAAAAAAAAAAAAAAAAAAAAAAAAAABNTU0Cf39/AKHKZgPMzMwAwMD/AH9/fwAAAAAAAAAAAAAAAAD///8AAAAAACEAAAAYAAAAFAAAAAAAAADQAgAA+BEAAFgR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2921000" cy="23622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Схема 5"/>
          <p:cNvPicPr>
            <a:extLst>
              <a:ext uri="smNativeData">
                <pr:smNativeData xmlns:pr="smNativeData" xmlns="smNativeData" val="SMDATA_17_6yRcZRMAAAAlAAAAEQAAAA0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AcAAAA4AAAAAAAAAAAAAAAAAAAA////AAAAAAAAAAAAAAAAAAAAAAAAAAAAAAAAAAAAAABkAAAAZAAAAAAAAAAjAAAABAAAAGQAAAAXAAAAFAAAAAAAAAAAAAAA/38AAP9/AAAAAAAACQAAAAQAAAAF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t4KgX///8BAAAAAAAAAAAAAAAAAAAAAAAAAAAAAAAAAAAAAAAAAABNTU0Cf39/AKHKZgPMzMwAwMD/AH9/fwAAAAAAAAAAAAAAAAD///8AAAAAACEAAAAYAAAAFAAAAPf////3////KjoAADoq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-5715" y="-5715"/>
            <a:ext cx="9460865" cy="687006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AutoShape 4" descr="https://smartprogress.do/uploadImages/000909519_m.jpg"/>
          <p:cNvSpPr>
            <a:extLst>
              <a:ext uri="smNativeData">
                <pr:smNativeData xmlns:pr="smNativeData" xmlns="smNativeData" val="SMDATA_15_6yRcZRMAAAAlAAAAZAAAAC0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GbKo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3gqBf///wEAAAAAAAAAAAAAAAAAAAAAAAAAAAAAAAAAAAAAAAAAAE1NTQJ/f38AocpmA8zMzADAwP8Af39/AAAAAAAAAAAAAAAAAAAAAAAAAAAAIQAAABgAAAAUAAAAAAAAAOH+///gAQAAwQAAABAAAAAmAAAACAAAAP//////////"/>
              </a:ext>
            </a:extLst>
          </p:cNvSpPr>
          <p:nvPr/>
        </p:nvSpPr>
        <p:spPr>
          <a:xfrm>
            <a:off x="0" y="-182245"/>
            <a:ext cx="3048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spcBef>
                <a:spcPts val="0"/>
              </a:spcBef>
            </a:pPr>
          </a:p>
        </p:txBody>
      </p:sp>
      <p:sp>
        <p:nvSpPr>
          <p:cNvPr id="5" name="AutoShape 6" descr="https://smartprogress.do/uploadImages/000909519_m.jpg"/>
          <p:cNvSpPr>
            <a:extLst>
              <a:ext uri="smNativeData">
                <pr:smNativeData xmlns:pr="smNativeData" xmlns="smNativeData" val="SMDATA_15_6yRcZRMAAAAlAAAAZAAAAC0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GbKo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3gqBf///wEAAAAAAAAAAAAAAAAAAAAAAAAAAAAAAAAAAAAAAAAAAE1NTQJ/f38AocpmA8zMzADAwP8Af39/AAAAAAAAAAAAAAAAAAAAAAAAAAAAIQAAABgAAAAUAAAAAAAAAOH+///gAQAAwQAAABAAAAAmAAAACAAAAP//////////"/>
              </a:ext>
            </a:extLst>
          </p:cNvSpPr>
          <p:nvPr/>
        </p:nvSpPr>
        <p:spPr>
          <a:xfrm>
            <a:off x="0" y="-182245"/>
            <a:ext cx="3048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spcBef>
                <a:spcPts val="0"/>
              </a:spcBef>
            </a:pPr>
          </a:p>
        </p:txBody>
      </p:sp>
      <p:sp>
        <p:nvSpPr>
          <p:cNvPr id="6" name="AutoShape 8" descr="https://smartprogress.do/uploadImages/000909519_m.jpg"/>
          <p:cNvSpPr>
            <a:extLst>
              <a:ext uri="smNativeData">
                <pr:smNativeData xmlns:pr="smNativeData" xmlns="smNativeData" val="SMDATA_15_6yRcZRMAAAAlAAAAZAAAAC0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GbKo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3gqBf///wEAAAAAAAAAAAAAAAAAAAAAAAAAAAAAAAAAAAAAAAAAAE1NTQJ/f38AocpmA8zMzADAwP8Af39/AAAAAAAAAAAAAAAAAAAAAAAAAAAAIQAAABgAAAAUAAAAAAAAAOH+///gAQAAwQAAABAAAAAmAAAACAAAAP//////////"/>
              </a:ext>
            </a:extLst>
          </p:cNvSpPr>
          <p:nvPr/>
        </p:nvSpPr>
        <p:spPr>
          <a:xfrm>
            <a:off x="0" y="-182245"/>
            <a:ext cx="3048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spcBef>
                <a:spcPts val="0"/>
              </a:spcBef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Функциональное тестирование"/>
          <p:cNvPicPr>
            <a:picLocks noChangeAspect="1"/>
            <a:extLst>
              <a:ext uri="smNativeData">
                <pr:smNativeData xmlns:pr="smNativeData" xmlns="smNativeData" val="SMDATA_17_6yRcZRMAAAAlAAAAEQAAAC0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AcAAAA4AAAAAAAAAAAAAAAAAAAA////AAAAAAAAAAAAAAAAAAAAAAAAAAAAAAAAAAAAAABkAAAAZAAAAAAAAAAjAAAABAAAAGQAAAAXAAAAFAAAAAAAAAAAAAAA/38AAP9/AAAAAAAACQAAAAQAAAD2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t4KgX///8BAAAAAAAAAAAAAAAAAAAAAAAAAAAAAAAAAAAAAAAAAABNTU0Cf39/AKHKZgPMzMwAwMD/AH9/fwAAAAAAAAAAAAAAAAD///8AAAAAACEAAAAYAAAAFAAAAMgoAAC4GgAAQDgAADAq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4343400"/>
            <a:ext cx="2514600" cy="2514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Заголовок 1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B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GbKo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3gqBf///wEAAAAAAAAAAAAAAAAAAAAAAAAAAAAAAAAAAAAAAAAAAE1NTQJ/f38AocpmA8zMzADAwP8Af39/AAAAAAAAAAAAAAAAAAAAAAAAAAAAIQAAABgAAAAUAAAAeAAAAGgBAABQNwAA0AUAABAAAAAmAAAACAAAAP//////////"/>
              </a:ext>
            </a:extLst>
          </p:cNvSpPr>
          <p:nvPr>
            <p:ph type="title" idx="4294967295"/>
          </p:nvPr>
        </p:nvSpPr>
        <p:spPr>
          <a:xfrm>
            <a:off x="76200" y="228600"/>
            <a:ext cx="8915400" cy="71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sz="3600" b="1" cap="none">
                <a:solidFill>
                  <a:srgbClr val="263C15"/>
                </a:solidFill>
              </a:rPr>
              <a:t>ФУНКЦИОНАЛЬНОЕ ТЕСТИРОВАНИЕ</a:t>
            </a:r>
            <a:endParaRPr sz="3600" b="1" cap="none">
              <a:solidFill>
                <a:srgbClr val="263C15"/>
              </a:solidFill>
            </a:endParaRPr>
          </a:p>
        </p:txBody>
      </p:sp>
      <p:sp>
        <p:nvSpPr>
          <p:cNvPr id="4" name="Содержимое 2"/>
          <p:cNvSpPr>
            <a:spLocks noGrp="1" noChangeArrowheads="1"/>
            <a:extLst>
              <a:ext uri="smNativeData">
                <pr:smNativeData xmlns:pr="smNativeData" xmlns="smNativeData" val="SMDATA_15_6yRcZRMAAAAlAAAAZAAAAA0AAAAAkAAAAEgAAACQAAAASAAAAAAAAAAAAAAAAAAAAAEAAABQAAAAAAAAAAAA4D8AAAAAAADgPwAAAAAAAOA/AAAAAAAA4D8AAAAAAADgPwAAAAAAAOA/AAAAAAAA4D8AAAAAAADgPwAAAAAAAOA/AAAAAAAA4D8CAAAAjAAAAAAAAAAAAAAAS3gqDP///wgAAAAAAAAAAAAAAAAAAAAAAAAAAAAAAAAAAAAAZAAAAAEAAABAAAAAAAAAAAAAAAAAAAAAAAAAAAAAAAAAAAAAAAAAAAAAAAAAAAAAAAAAAAAAAAAAAAAAAAAAAAAAAAAAAAAAAAAAAAAAAAAAAAAAAAAAAAAAAAAAAAAAFAAAADwAAAAAAAAAAAAAAE1NTQkUAAAAAQAAABQAAAAUAAAAFAAAAAEAAAAAAAAAZAAAAGQAAAAAAAAAZAAAAGQAAAAVAAAAYAAAAAAAAAAAAAAADwAAACADAAAAAAAAAAAAAAEAAACgMgAAVgcAAKr4//8BAAAAf39/AAEAAABkAAAAAAAAABQAAABAHwAAAAAAACYAAAAAAAAAwOD//wAAAAAmAAAAZAAAABYAAABMAAAAAAAAAAAAAAAEAAAAAAAAAAEAAAChymYKAAAAACgAAAAoAAAAZAAAAGQAAAAAAAAAzMzMAAAAAABQAAAAUAAAAGQAAABkAAAAAAAAABcAAAAUAAAAAAAAAAAAAAD/fwAA/38AAAAAAAAJAAAABAAAAGbKo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3gqBf///wEAAAAAAAAAAAAAAAAAAAAAAAAAAAAAAAAAAAAAAAAAAE1NTQJ/f38AocpmA8zMzADAwP8Af39/AAAAAAAAAAAAAAAAAAAAAAAAAAAAIQAAABgAAAAUAAAAAAAAABgGAABAOAAA+CUAABAAAAAmAAAACAAAAP//////////"/>
              </a:ext>
            </a:extLst>
          </p:cNvSpPr>
          <p:nvPr>
            <p:ph type="obj" idx="4294967295"/>
          </p:nvPr>
        </p:nvSpPr>
        <p:spPr>
          <a:xfrm>
            <a:off x="0" y="990600"/>
            <a:ext cx="9144000" cy="5181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buNone/>
            </a:pPr>
            <a:r>
              <a:rPr sz="2400" b="1" i="1" cap="none">
                <a:solidFill>
                  <a:srgbClr val="263C15"/>
                </a:solidFill>
              </a:rPr>
              <a:t>Функциональное тестирование  (Functional testing)– </a:t>
            </a:r>
            <a:r>
              <a:rPr sz="2400" b="1" cap="none">
                <a:solidFill>
                  <a:srgbClr val="262626"/>
                </a:solidFill>
              </a:rPr>
              <a:t>проверка соответствия системы заявленным функциональным требованиям. Специалист, проводящий тестирование, проверяет реализацию и работоспособность всех функций, заявленных в ТЗ. </a:t>
            </a:r>
            <a:endParaRPr sz="2400" b="1" cap="none">
              <a:solidFill>
                <a:srgbClr val="262626"/>
              </a:solidFill>
            </a:endParaRPr>
          </a:p>
          <a:p>
            <a:pPr marL="0" indent="0">
              <a:buNone/>
            </a:pPr>
            <a:r>
              <a:rPr sz="2400" b="1" cap="none">
                <a:solidFill>
                  <a:srgbClr val="262626"/>
                </a:solidFill>
              </a:rPr>
              <a:t>Этапы:</a:t>
            </a:r>
            <a:endParaRPr sz="2400" b="1" cap="none">
              <a:solidFill>
                <a:srgbClr val="262626"/>
              </a:solidFill>
            </a:endParaRPr>
          </a:p>
          <a:p>
            <a:pPr marL="0" indent="0">
              <a:buClr>
                <a:schemeClr val="tx1"/>
              </a:buClr>
              <a:buFont typeface="Wingdings" pitchFamily="0" charset="2"/>
              <a:buChar char="Ø"/>
            </a:pPr>
            <a:r>
              <a:rPr sz="2400" b="1" cap="none">
                <a:solidFill>
                  <a:srgbClr val="262626"/>
                </a:solidFill>
              </a:rPr>
              <a:t> анализ требований, которые были выдвинуты заказчиком к информационной системе, </a:t>
            </a:r>
            <a:endParaRPr sz="2400" b="1" cap="none">
              <a:solidFill>
                <a:srgbClr val="262626"/>
              </a:solidFill>
            </a:endParaRPr>
          </a:p>
          <a:p>
            <a:pPr marL="0" indent="0">
              <a:buClr>
                <a:schemeClr val="tx1"/>
              </a:buClr>
              <a:buFont typeface="Wingdings" pitchFamily="0" charset="2"/>
              <a:buChar char="Ø"/>
            </a:pPr>
            <a:r>
              <a:rPr sz="2400" b="1" cap="none">
                <a:solidFill>
                  <a:srgbClr val="262626"/>
                </a:solidFill>
              </a:rPr>
              <a:t> разработка функциональных тест-кейсов, </a:t>
            </a:r>
            <a:endParaRPr sz="2400" b="1" cap="none">
              <a:solidFill>
                <a:srgbClr val="262626"/>
              </a:solidFill>
            </a:endParaRPr>
          </a:p>
          <a:p>
            <a:pPr marL="0" indent="0">
              <a:buClr>
                <a:schemeClr val="tx1"/>
              </a:buClr>
              <a:buFont typeface="Wingdings" pitchFamily="0" charset="2"/>
              <a:buChar char="Ø"/>
            </a:pPr>
            <a:r>
              <a:rPr sz="2400" b="1" cap="none">
                <a:solidFill>
                  <a:srgbClr val="262626"/>
                </a:solidFill>
              </a:rPr>
              <a:t> проведение автоматизированного и ручного функционального тестирования, </a:t>
            </a:r>
            <a:endParaRPr sz="2400" b="1" cap="none">
              <a:solidFill>
                <a:srgbClr val="262626"/>
              </a:solidFill>
            </a:endParaRPr>
          </a:p>
          <a:p>
            <a:pPr marL="0" indent="0">
              <a:buClr>
                <a:schemeClr val="tx1"/>
              </a:buClr>
              <a:buFont typeface="Wingdings" pitchFamily="0" charset="2"/>
              <a:buChar char="Ø"/>
            </a:pPr>
            <a:r>
              <a:rPr sz="2400" b="1" cap="none">
                <a:solidFill>
                  <a:srgbClr val="262626"/>
                </a:solidFill>
              </a:rPr>
              <a:t> анализ результатов тестирования.</a:t>
            </a:r>
            <a:endParaRPr sz="2400" b="1" cap="none">
              <a:solidFill>
                <a:srgbClr val="26262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6">
      <a:dk1>
        <a:srgbClr val="4D4D4D"/>
      </a:dk1>
      <a:lt1>
        <a:srgbClr val="FFFFFF"/>
      </a:lt1>
      <a:dk2>
        <a:srgbClr val="4D4D4D"/>
      </a:dk2>
      <a:lt2>
        <a:srgbClr val="A1CA66"/>
      </a:lt2>
      <a:accent1>
        <a:srgbClr val="4B782A"/>
      </a:accent1>
      <a:accent2>
        <a:srgbClr val="B1D774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9DBC2A"/>
      </a:hlink>
      <a:folHlink>
        <a:srgbClr val="DDDDDD"/>
      </a:folHlink>
    </a:clrScheme>
    <a:fontScheme name="Presentation">
      <a:majorFont>
        <a:latin typeface="Microsoft Sans Serif"/>
        <a:ea typeface="Microsoft Sans Serif"/>
        <a:cs typeface="Microsoft Sans Serif"/>
      </a:majorFont>
      <a:minorFont>
        <a:latin typeface="Microsoft Sans Serif"/>
        <a:ea typeface="Microsoft Sans Serif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0">
          <a:gsLst>
            <a:gs pos="0">
              <a:schemeClr val="bg2"/>
            </a:gs>
            <a:gs pos="100000">
              <a:schemeClr val="bg2">
                <a:tint val="25000"/>
              </a:schemeClr>
            </a:gs>
          </a:gsLst>
          <a:lin ang="16200000" scaled="0"/>
          <a:tileRect/>
        </a:gradFill>
        <a:ln>
          <a:noFill/>
        </a:ln>
      </a:spPr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4D4D4D"/>
        </a:dk1>
        <a:lt1>
          <a:srgbClr val="FFFFFF"/>
        </a:lt1>
        <a:dk2>
          <a:srgbClr val="4D4D4D"/>
        </a:dk2>
        <a:lt2>
          <a:srgbClr val="800000"/>
        </a:lt2>
        <a:accent1>
          <a:srgbClr val="FF9933"/>
        </a:accent1>
        <a:accent2>
          <a:srgbClr val="009900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4D4D4D"/>
        </a:dk1>
        <a:lt1>
          <a:srgbClr val="FFFFFF"/>
        </a:lt1>
        <a:dk2>
          <a:srgbClr val="4D4D4D"/>
        </a:dk2>
        <a:lt2>
          <a:srgbClr val="17593B"/>
        </a:lt2>
        <a:accent1>
          <a:srgbClr val="2167BF"/>
        </a:accent1>
        <a:accent2>
          <a:srgbClr val="7F7863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45886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4D4D4D"/>
        </a:dk1>
        <a:lt1>
          <a:srgbClr val="FFFFFF"/>
        </a:lt1>
        <a:dk2>
          <a:srgbClr val="4D4D4D"/>
        </a:dk2>
        <a:lt2>
          <a:srgbClr val="2C86AA"/>
        </a:lt2>
        <a:accent1>
          <a:srgbClr val="4B782A"/>
        </a:accent1>
        <a:accent2>
          <a:srgbClr val="38AFD0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9DBC2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4D4D4D"/>
        </a:dk1>
        <a:lt1>
          <a:srgbClr val="FFFFFF"/>
        </a:lt1>
        <a:dk2>
          <a:srgbClr val="4D4D4D"/>
        </a:dk2>
        <a:lt2>
          <a:srgbClr val="A1CA66"/>
        </a:lt2>
        <a:accent1>
          <a:srgbClr val="B1D774"/>
        </a:accent1>
        <a:accent2>
          <a:srgbClr val="C9E784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BFE27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4D4D4D"/>
        </a:dk1>
        <a:lt1>
          <a:srgbClr val="FFFFFF"/>
        </a:lt1>
        <a:dk2>
          <a:srgbClr val="4D4D4D"/>
        </a:dk2>
        <a:lt2>
          <a:srgbClr val="A1CA66"/>
        </a:lt2>
        <a:accent1>
          <a:srgbClr val="4B782A"/>
        </a:accent1>
        <a:accent2>
          <a:srgbClr val="B1D774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9DBC2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Microsoft Sans Serif"/>
        <a:ea typeface="Microsoft Sans Serif"/>
        <a:cs typeface="Microsoft Sans Serif"/>
      </a:majorFont>
      <a:minorFont>
        <a:latin typeface="Microsoft Sans Serif"/>
        <a:ea typeface="Microsoft Sans Serif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0">
          <a:gsLst>
            <a:gs pos="0">
              <a:schemeClr val="bg2"/>
            </a:gs>
            <a:gs pos="100000">
              <a:schemeClr val="bg2">
                <a:tint val="25000"/>
              </a:schemeClr>
            </a:gs>
          </a:gsLst>
          <a:lin ang="16200000" scaled="0"/>
          <a:tileRect/>
        </a:gradFill>
        <a:ln>
          <a:noFill/>
        </a:ln>
      </a:spPr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Presentation">
  <a:themeElements>
    <a:clrScheme name="Presentation 6">
      <a:dk1>
        <a:srgbClr val="4D4D4D"/>
      </a:dk1>
      <a:lt1>
        <a:srgbClr val="FFFFFF"/>
      </a:lt1>
      <a:dk2>
        <a:srgbClr val="4D4D4D"/>
      </a:dk2>
      <a:lt2>
        <a:srgbClr val="A1CA66"/>
      </a:lt2>
      <a:accent1>
        <a:srgbClr val="4B782A"/>
      </a:accent1>
      <a:accent2>
        <a:srgbClr val="B1D774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9DBC2A"/>
      </a:hlink>
      <a:folHlink>
        <a:srgbClr val="DDDDDD"/>
      </a:folHlink>
    </a:clrScheme>
    <a:fontScheme name="Presentation">
      <a:majorFont>
        <a:latin typeface="Microsoft Sans Serif"/>
        <a:ea typeface="Microsoft Sans Serif"/>
        <a:cs typeface="Microsoft Sans Serif"/>
      </a:majorFont>
      <a:minorFont>
        <a:latin typeface="Microsoft Sans Serif"/>
        <a:ea typeface="Microsoft Sans Serif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0">
          <a:gsLst>
            <a:gs pos="0">
              <a:schemeClr val="bg2"/>
            </a:gs>
            <a:gs pos="100000">
              <a:schemeClr val="bg2">
                <a:tint val="25000"/>
              </a:schemeClr>
            </a:gs>
          </a:gsLst>
          <a:lin ang="16200000" scaled="0"/>
          <a:tileRect/>
        </a:gradFill>
        <a:ln>
          <a:noFill/>
        </a:ln>
      </a:spPr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4D4D4D"/>
        </a:dk1>
        <a:lt1>
          <a:srgbClr val="FFFFFF"/>
        </a:lt1>
        <a:dk2>
          <a:srgbClr val="4D4D4D"/>
        </a:dk2>
        <a:lt2>
          <a:srgbClr val="800000"/>
        </a:lt2>
        <a:accent1>
          <a:srgbClr val="FF9933"/>
        </a:accent1>
        <a:accent2>
          <a:srgbClr val="009900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4D4D4D"/>
        </a:dk1>
        <a:lt1>
          <a:srgbClr val="FFFFFF"/>
        </a:lt1>
        <a:dk2>
          <a:srgbClr val="4D4D4D"/>
        </a:dk2>
        <a:lt2>
          <a:srgbClr val="17593B"/>
        </a:lt2>
        <a:accent1>
          <a:srgbClr val="2167BF"/>
        </a:accent1>
        <a:accent2>
          <a:srgbClr val="7F7863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45886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4D4D4D"/>
        </a:dk1>
        <a:lt1>
          <a:srgbClr val="FFFFFF"/>
        </a:lt1>
        <a:dk2>
          <a:srgbClr val="4D4D4D"/>
        </a:dk2>
        <a:lt2>
          <a:srgbClr val="2C86AA"/>
        </a:lt2>
        <a:accent1>
          <a:srgbClr val="4B782A"/>
        </a:accent1>
        <a:accent2>
          <a:srgbClr val="38AFD0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9DBC2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4D4D4D"/>
        </a:dk1>
        <a:lt1>
          <a:srgbClr val="FFFFFF"/>
        </a:lt1>
        <a:dk2>
          <a:srgbClr val="4D4D4D"/>
        </a:dk2>
        <a:lt2>
          <a:srgbClr val="A1CA66"/>
        </a:lt2>
        <a:accent1>
          <a:srgbClr val="B1D774"/>
        </a:accent1>
        <a:accent2>
          <a:srgbClr val="C9E784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BFE27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4D4D4D"/>
        </a:dk1>
        <a:lt1>
          <a:srgbClr val="FFFFFF"/>
        </a:lt1>
        <a:dk2>
          <a:srgbClr val="4D4D4D"/>
        </a:dk2>
        <a:lt2>
          <a:srgbClr val="A1CA66"/>
        </a:lt2>
        <a:accent1>
          <a:srgbClr val="4B782A"/>
        </a:accent1>
        <a:accent2>
          <a:srgbClr val="B1D774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9DBC2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subject/>
  <dc:creator>SmileTemplates.com</dc:creator>
  <cp:keywords/>
  <dc:description/>
  <cp:lastModifiedBy>79137</cp:lastModifiedBy>
  <cp:revision>0</cp:revision>
  <dcterms:created xsi:type="dcterms:W3CDTF">2007-07-20T05:06:43Z</dcterms:created>
  <dcterms:modified xsi:type="dcterms:W3CDTF">2023-11-21T03:32:59Z</dcterms:modified>
</cp:coreProperties>
</file>