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97" r:id="rId5"/>
  </p:sldMasterIdLst>
  <p:notesMasterIdLst>
    <p:notesMasterId r:id="rId6"/>
  </p:notesMasterIdLst>
  <p:sldIdLst>
    <p:sldId id="256" r:id="rId7"/>
    <p:sldId id="314" r:id="rId8"/>
    <p:sldId id="320" r:id="rId9"/>
    <p:sldId id="317" r:id="rId10"/>
    <p:sldId id="321" r:id="rId11"/>
    <p:sldId id="315" r:id="rId12"/>
    <p:sldId id="323" r:id="rId13"/>
    <p:sldId id="324" r:id="rId14"/>
    <p:sldId id="325" r:id="rId15"/>
    <p:sldId id="326" r:id="rId16"/>
    <p:sldId id="322" r:id="rId17"/>
    <p:sldId id="327" r:id="rId18"/>
    <p:sldId id="319" r:id="rId19"/>
    <p:sldId id="328" r:id="rId20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5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99910180" val="1068" revOS="4"/>
      <pr:smFileRevision xmlns:pr="smNativeData" xmlns="smNativeData" dt="1699910180" val="101"/>
      <pr:guideOptions xmlns:pr="smNativeData" xmlns="smNativeData" dt="1699910180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72" d="100"/>
          <a:sy n="72" d="100"/>
        </p:scale>
        <p:origin x="1692" y="216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>
      <p:cViewPr>
        <p:scale>
          <a:sx n="72" d="100"/>
          <a:sy n="72" d="100"/>
        </p:scale>
        <p:origin x="1692" y="21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zzn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AIAABAAAAAmAAAACAAAAP//////////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sz="1200" cap="none"/>
            </a:pP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Sjn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AAAAAAuKgAA0AIAABAAAAAmAAAACAAAAP//////////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r">
              <a:spcBef>
                <a:spcPts val="0"/>
              </a:spcBef>
              <a:defRPr sz="1200" cap="none"/>
            </a:pP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P//////////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SDn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G41AABIEgAAPjgAABAAAAAmAAAACAAAAP//////////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sz="1200" cap="none"/>
            </a:pPr>
          </a:p>
        </p:txBody>
      </p:sp>
      <p:sp>
        <p:nvSpPr>
          <p:cNvPr id="7" name="Rectangle 7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P//////////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r">
              <a:spcBef>
                <a:spcPts val="0"/>
              </a:spcBef>
            </a:pPr>
            <a:fld id="{2F152217-59C2-40D4-8CAD-AF816CE37AFA}" type="slidenum">
              <a:rPr sz="1200" cap="none"/>
              <a:t/>
            </a:fld>
            <a:endParaRPr sz="1200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5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Титульный слайд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BgRQAAJhYAABAAAAAmAAAACAAAAAEAAAAD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GAAAAD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1522BA-F4C2-40D4-8CAD-02816CE37A57}" type="datetime13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1574D4-9AC2-4082-8CAD-6CD73AE37A39}" type="slidenum">
              <a:t>{Nr.}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1563F2-BCC2-4095-8CAD-4AC02DE37A1F}" type="datetime13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157195-DBC2-4087-8CAD-2DD23FE37A78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1525D1-9FC2-40D3-8CAD-69866BE37A3C}" type="datetime13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15039B-D5C2-40F5-8CAD-23A04DE37A76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15375F-11C2-40C1-8CAD-E79479E37AB2}" type="datetime13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15105F-11C2-40E6-8CAD-E7B35EE37AB2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152DA6-E8C2-40DB-8CAD-1E8E63E37A4B}" type="datetime13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156564-2AC2-4093-8CAD-DCC62BE37A89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155CDB-95C2-40AA-8CAD-63FF12E37A36}" type="datetime13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152496-D8C2-40D2-8CAD-2E876AE37A7B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157C17-59C2-408A-8CAD-AFDF32E37AFA}" type="datetime13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1517D3-9DC2-40E1-8CAD-6BB459E37A3E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157926-68C2-408F-8CAD-9EDA37E37ACB}" type="datetime13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150E1D-53C2-40F8-8CAD-A5AD40E37AF0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152D05-4BC2-40DB-8CAD-BD8E63E37AE8}" type="datetime13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156F9C-D2C2-4099-8CAD-24CC21E37A71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153D13-5DC2-40CB-8CAD-AB9E73E37AFE}" type="datetime13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1526B1-FFC2-40D0-8CAD-098568E37A5C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154838-76C2-40BE-8CAD-80EB06E37AD5}" type="datetime13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154F6B-25C2-40B9-8CAD-D3EC01E37A86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Blue sk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2F15040C-42C2-40F2-8CAD-B4A74AE37AE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JJJSZ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F152A2C-62C2-40DC-8CAD-948964E37AC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2wQAAEALAABQNwAA7RoAAAAAAAAmAAAACAAAAL+/AAAAAAAA"/>
              </a:ext>
            </a:extLst>
          </p:cNvSpPr>
          <p:nvPr>
            <p:ph type="ctrTitle" idx="4294967295"/>
          </p:nvPr>
        </p:nvSpPr>
        <p:spPr>
          <a:xfrm>
            <a:off x="789305" y="1828800"/>
            <a:ext cx="8202295" cy="254825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1" i="0" u="none" strike="noStrike" kern="1" cap="none" spc="0" baseline="0">
                <a:solidFill>
                  <a:srgbClr val="333333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rPr sz="5000" cap="none"/>
              <a:t>Паттерны = Шаблоны проектирования</a:t>
            </a:r>
            <a:endParaRPr sz="5000" cap="none"/>
          </a:p>
        </p:txBody>
      </p:sp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JJJSZRMAAAAlAAAAZAAAAA0AAAAAHAAAABEAAAAcAAAAEQ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0AIAANACAABAOAAAIgkAABAAAAAmAAAACAAAAL+/AAAAAAAA"/>
              </a:ext>
            </a:extLst>
          </p:cNvSpPr>
          <p:nvPr>
            <p:ph type="title" idx="4294967295"/>
          </p:nvPr>
        </p:nvSpPr>
        <p:spPr>
          <a:xfrm>
            <a:off x="457200" y="457200"/>
            <a:ext cx="8686800" cy="1027430"/>
          </a:xfrm>
          <a:prstGeom prst="rect">
            <a:avLst/>
          </a:prstGeom>
        </p:spPr>
        <p:txBody>
          <a:bodyPr vert="horz" wrap="square" lIns="17780" tIns="10795" rIns="17780" bIns="10795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4000" cap="none"/>
              <a:t>Типы шаблонов проектирования: Поведенческие (Behavioral)</a:t>
            </a:r>
            <a:endParaRPr sz="4000" cap="none"/>
          </a:p>
        </p:txBody>
      </p:sp>
      <p:graphicFrame>
        <p:nvGraphicFramePr>
          <p:cNvPr id="3" name="Group 71"/>
          <p:cNvGraphicFramePr>
            <a:graphicFrameLocks noGrp="1"/>
          </p:cNvGraphicFramePr>
          <p:nvPr/>
        </p:nvGraphicFramePr>
        <p:xfrm>
          <a:off x="179705" y="1828800"/>
          <a:ext cx="8785225" cy="4780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0225"/>
                <a:gridCol w="6985000"/>
              </a:tblGrid>
              <a:tr h="212725"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Название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Описание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212725"/>
                  </a:ext>
                </a:extLst>
              </a:tr>
              <a:tr h="64135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Наблюдатель (Observer, Publish-Subscribe,Listener)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событии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641350"/>
                  </a:ext>
                </a:extLst>
              </a:tr>
              <a:tr h="21272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Слуга (Servant)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Используется для обеспечения общей функциональности группе классов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212725"/>
                  </a:ext>
                </a:extLst>
              </a:tr>
              <a:tr h="42735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Спецификация (Specification)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Служит для связывания бизнес-логики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7355"/>
                  </a:ext>
                </a:extLst>
              </a:tr>
              <a:tr h="42672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Состояние (State, Objects for States)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Используется в тех случаях, когда во время выполнения программы объект должен менять свое поведение в зависимости от своего состояния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6720"/>
                  </a:ext>
                </a:extLst>
              </a:tr>
              <a:tr h="57658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Стратегия (Strategy)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Предназначен для определения семейства алгоритмов, инкапсуляции каждого из них и обеспечения их взаимозаменяемости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576580"/>
                  </a:ext>
                </a:extLst>
              </a:tr>
              <a:tr h="57594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Шаблонный метод (Template method)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Определяет основу алгоритма и позволяет наследникам переопределять некоторые шаги алгоритма, не изменяя его структуру в целом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575945"/>
                  </a:ext>
                </a:extLst>
              </a:tr>
              <a:tr h="42545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Посетитель (Visitor)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Описывает операцию, которая выполняется над объектами других классов. При изменении класса Visitor нет необходимости изменять обслуживаемые классы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5450"/>
                  </a:ext>
                </a:extLst>
              </a:tr>
              <a:tr h="64135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Одноразовый посетитель (Single-serving visitor)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Оптимизирует реализацию шаблона посетитель, который инициализируется, единожды используется, и затем удаляется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641350"/>
                  </a:ext>
                </a:extLst>
              </a:tr>
              <a:tr h="64008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Иерархический посетитель (Hierarchical visitor)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Предоставляет способ обхода всех вершин иерархической структуры данных (напр. древовидной)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64008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JJJSZRMAAAAlAAAAZAAAAA0AAAAAHAAAABEAAAAcAAAAEQ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0AIAANACAABAOAAAIgkAABAAAAAmAAAACAAAAL+/AAAAAAAA"/>
              </a:ext>
            </a:extLst>
          </p:cNvSpPr>
          <p:nvPr>
            <p:ph type="title" idx="4294967295"/>
          </p:nvPr>
        </p:nvSpPr>
        <p:spPr>
          <a:xfrm>
            <a:off x="457200" y="457200"/>
            <a:ext cx="8686800" cy="1027430"/>
          </a:xfrm>
          <a:prstGeom prst="rect">
            <a:avLst/>
          </a:prstGeom>
        </p:spPr>
        <p:txBody>
          <a:bodyPr vert="horz" wrap="square" lIns="17780" tIns="10795" rIns="17780" bIns="10795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4000" cap="none"/>
              <a:t>Типы шаблонов проектирования: Частные</a:t>
            </a:r>
            <a:endParaRPr sz="4000" cap="none"/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wEAAAUKAAAmNwAABykAABAAAAAmAAAACAAAAL+/AAAAAAAA"/>
              </a:ext>
            </a:extLst>
          </p:cNvSpPr>
          <p:nvPr>
            <p:ph type="body" idx="4294967295"/>
          </p:nvPr>
        </p:nvSpPr>
        <p:spPr>
          <a:xfrm>
            <a:off x="179705" y="1628775"/>
            <a:ext cx="8785225" cy="504063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sz="1800" b="1" cap="none"/>
              <a:t>Шаблоны параллельного программирования - </a:t>
            </a:r>
            <a:r>
              <a:rPr sz="1800" cap="none"/>
              <a:t>используются для более эффективного написания многопоточных программ, и предоставляет готовые решения проблем синхронизации.</a:t>
            </a:r>
            <a:endParaRPr sz="1800" b="1" cap="none"/>
          </a:p>
          <a:p>
            <a:pPr>
              <a:lnSpc>
                <a:spcPct val="80000"/>
              </a:lnSpc>
            </a:pPr>
            <a:r>
              <a:rPr sz="1800" b="1" cap="none"/>
              <a:t>Active Object</a:t>
            </a:r>
            <a:r>
              <a:rPr sz="1800" cap="none"/>
              <a:t> Служит для отделения потока выполнения метода от потока, в котором он был вызван. Использует шаблоны асинхронный вызов методов и планировщик</a:t>
            </a:r>
            <a:endParaRPr sz="1800" cap="none"/>
          </a:p>
          <a:p>
            <a:pPr>
              <a:lnSpc>
                <a:spcPct val="80000"/>
              </a:lnSpc>
            </a:pPr>
            <a:r>
              <a:rPr sz="1800" b="1" cap="none"/>
              <a:t>Balking</a:t>
            </a:r>
            <a:r>
              <a:rPr sz="1800" cap="none"/>
              <a:t> Служит для выполнения действия над объектом только тогда, когда тот находится в корректном состоянии.</a:t>
            </a:r>
            <a:endParaRPr sz="1800" cap="none"/>
          </a:p>
          <a:p>
            <a:pPr>
              <a:lnSpc>
                <a:spcPct val="80000"/>
              </a:lnSpc>
            </a:pPr>
            <a:r>
              <a:rPr sz="1800" b="1" cap="none"/>
              <a:t>Обмен сообщениями (Messaging design pattern, MDP)</a:t>
            </a:r>
            <a:r>
              <a:rPr sz="1800" cap="none"/>
              <a:t> Позволяет компонентам и приложениям обмениваться информацией (сообщениями)</a:t>
            </a:r>
            <a:endParaRPr sz="1800" cap="none"/>
          </a:p>
          <a:p>
            <a:pPr>
              <a:lnSpc>
                <a:spcPct val="80000"/>
              </a:lnSpc>
              <a:defRPr sz="1800" cap="none"/>
            </a:pPr>
          </a:p>
          <a:p>
            <a:pPr>
              <a:lnSpc>
                <a:spcPct val="80000"/>
              </a:lnSpc>
            </a:pPr>
            <a:r>
              <a:rPr sz="1800" b="1" cap="none"/>
              <a:t>Шаблоны архитектуры системы</a:t>
            </a:r>
            <a:endParaRPr sz="1800" b="1" cap="none"/>
          </a:p>
          <a:p>
            <a:pPr lvl="1">
              <a:lnSpc>
                <a:spcPct val="80000"/>
              </a:lnSpc>
            </a:pPr>
            <a:r>
              <a:rPr sz="1800" cap="none"/>
              <a:t>Model-View-Controller (MVC) </a:t>
            </a:r>
            <a:endParaRPr sz="1800" cap="none"/>
          </a:p>
          <a:p>
            <a:pPr lvl="1">
              <a:lnSpc>
                <a:spcPct val="80000"/>
              </a:lnSpc>
            </a:pPr>
            <a:r>
              <a:rPr sz="1800" cap="none"/>
              <a:t>Модель-представление-контроллер</a:t>
            </a:r>
            <a:endParaRPr sz="1800" cap="none"/>
          </a:p>
          <a:p>
            <a:pPr lvl="1">
              <a:lnSpc>
                <a:spcPct val="80000"/>
              </a:lnSpc>
            </a:pPr>
            <a:r>
              <a:rPr sz="1800" cap="none"/>
              <a:t>Model-View-Presenter</a:t>
            </a:r>
            <a:endParaRPr sz="1800" cap="none"/>
          </a:p>
          <a:p>
            <a:pPr lvl="1">
              <a:lnSpc>
                <a:spcPct val="80000"/>
              </a:lnSpc>
            </a:pPr>
            <a:r>
              <a:rPr sz="1800" cap="none"/>
              <a:t>Model-View-View Model</a:t>
            </a:r>
            <a:endParaRPr sz="1800" cap="none"/>
          </a:p>
          <a:p>
            <a:pPr lvl="1">
              <a:lnSpc>
                <a:spcPct val="80000"/>
              </a:lnSpc>
            </a:pPr>
            <a:r>
              <a:rPr sz="1800" cap="none"/>
              <a:t>Presentation-Abstraction-Control</a:t>
            </a:r>
            <a:endParaRPr sz="1800" cap="none"/>
          </a:p>
        </p:txBody>
      </p:sp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JJJSZRMAAAAlAAAAZAAAAA0AAAAAHAAAABEAAAAcAAAAEQ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0AIAANACAABAOAAAIgkAABAAAAAmAAAACAAAAL+/AAAAAAAA"/>
              </a:ext>
            </a:extLst>
          </p:cNvSpPr>
          <p:nvPr>
            <p:ph type="title" idx="4294967295"/>
          </p:nvPr>
        </p:nvSpPr>
        <p:spPr>
          <a:xfrm>
            <a:off x="457200" y="457200"/>
            <a:ext cx="8686800" cy="1027430"/>
          </a:xfrm>
          <a:prstGeom prst="rect">
            <a:avLst/>
          </a:prstGeom>
        </p:spPr>
        <p:txBody>
          <a:bodyPr vert="horz" wrap="square" lIns="17780" tIns="10795" rIns="17780" bIns="10795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4000" cap="none"/>
              <a:t>Типы шаблонов проектирования: Прочие</a:t>
            </a:r>
            <a:endParaRPr sz="4000" cap="none"/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wEAAAUKAAAmNwAABykAABAAAAAmAAAACAAAAL+/AAAAAAAA"/>
              </a:ext>
            </a:extLst>
          </p:cNvSpPr>
          <p:nvPr>
            <p:ph type="body" idx="4294967295"/>
          </p:nvPr>
        </p:nvSpPr>
        <p:spPr>
          <a:xfrm>
            <a:off x="179705" y="1628775"/>
            <a:ext cx="8785225" cy="504063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sz="2000" b="1" cap="none"/>
              <a:t>Carrier Rider Mapper</a:t>
            </a:r>
            <a:r>
              <a:rPr sz="2000" cap="none"/>
              <a:t> описывают предоставление доступа к хранимой информации</a:t>
            </a:r>
            <a:endParaRPr sz="2000" cap="none"/>
          </a:p>
          <a:p>
            <a:pPr>
              <a:lnSpc>
                <a:spcPct val="90000"/>
              </a:lnSpc>
              <a:defRPr sz="2000" cap="none"/>
            </a:pPr>
          </a:p>
          <a:p>
            <a:pPr>
              <a:lnSpc>
                <a:spcPct val="90000"/>
              </a:lnSpc>
            </a:pPr>
            <a:r>
              <a:rPr sz="2000" b="1" cap="none"/>
              <a:t>Аналитические шаблоны</a:t>
            </a:r>
            <a:r>
              <a:rPr sz="2000" cap="none"/>
              <a:t> описывают основной подход для составления требований для программного обеспечения (requirement analysis) до начала самого процесса программной разработки</a:t>
            </a:r>
            <a:endParaRPr sz="2000" cap="none"/>
          </a:p>
          <a:p>
            <a:pPr>
              <a:lnSpc>
                <a:spcPct val="90000"/>
              </a:lnSpc>
              <a:defRPr sz="2000" cap="none"/>
            </a:pPr>
          </a:p>
          <a:p>
            <a:pPr>
              <a:lnSpc>
                <a:spcPct val="90000"/>
              </a:lnSpc>
            </a:pPr>
            <a:r>
              <a:rPr sz="2000" b="1" cap="none"/>
              <a:t>Коммуникационные шаблоны</a:t>
            </a:r>
            <a:r>
              <a:rPr sz="2000" cap="none"/>
              <a:t> описывают процесс общения между отдельными участниками/сотрудниками организации</a:t>
            </a:r>
            <a:endParaRPr sz="2000" cap="none"/>
          </a:p>
          <a:p>
            <a:pPr>
              <a:lnSpc>
                <a:spcPct val="90000"/>
              </a:lnSpc>
              <a:defRPr sz="2000" cap="none"/>
            </a:pPr>
          </a:p>
          <a:p>
            <a:pPr>
              <a:lnSpc>
                <a:spcPct val="90000"/>
              </a:lnSpc>
            </a:pPr>
            <a:r>
              <a:rPr sz="2000" b="1" cap="none"/>
              <a:t>Организационные шаблоны</a:t>
            </a:r>
            <a:r>
              <a:rPr sz="2000" cap="none"/>
              <a:t> описывают организационную иерархию предприятия/фирмы</a:t>
            </a:r>
            <a:endParaRPr sz="2000" cap="none"/>
          </a:p>
          <a:p>
            <a:pPr>
              <a:lnSpc>
                <a:spcPct val="90000"/>
              </a:lnSpc>
              <a:defRPr sz="2000" cap="none"/>
            </a:pPr>
          </a:p>
          <a:p>
            <a:pPr>
              <a:lnSpc>
                <a:spcPct val="90000"/>
              </a:lnSpc>
            </a:pPr>
            <a:r>
              <a:rPr sz="2000" b="1" cap="none"/>
              <a:t>Анти-паттерны (Anti-Design-Patterns)</a:t>
            </a:r>
            <a:r>
              <a:rPr sz="2000" cap="none"/>
              <a:t> описывают, как не следует поступать при разработке программ, показывая характерные ошибки в дизайне и в реализации</a:t>
            </a:r>
            <a:endParaRPr sz="2000" cap="none"/>
          </a:p>
        </p:txBody>
      </p:sp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JJJSZRMAAAAlAAAAZAAAAA0AAAAAHAAAABEAAAAcAAAAEQ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0AIAANACAABAOAAAIgkAABAAAAAmAAAACAAAAL+/AAAAAAAA"/>
              </a:ext>
            </a:extLst>
          </p:cNvSpPr>
          <p:nvPr>
            <p:ph type="title" idx="4294967295"/>
          </p:nvPr>
        </p:nvSpPr>
        <p:spPr>
          <a:xfrm>
            <a:off x="457200" y="457200"/>
            <a:ext cx="8686800" cy="1027430"/>
          </a:xfrm>
          <a:prstGeom prst="rect">
            <a:avLst/>
          </a:prstGeom>
        </p:spPr>
        <p:txBody>
          <a:bodyPr vert="horz" wrap="square" lIns="17780" tIns="10795" rIns="17780" bIns="10795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Еще раз коротко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wEAAAUKAAAmNwAABykAABAAAAAmAAAACAAAAL+/AAAAAAAA"/>
              </a:ext>
            </a:extLst>
          </p:cNvSpPr>
          <p:nvPr>
            <p:ph type="body" idx="4294967295"/>
          </p:nvPr>
        </p:nvSpPr>
        <p:spPr>
          <a:xfrm>
            <a:off x="179705" y="1628775"/>
            <a:ext cx="8785225" cy="504063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 typeface="Wingdings" pitchFamily="0" charset="2"/>
              <a:buChar char="n"/>
            </a:pPr>
            <a:r>
              <a:rPr sz="2400" b="1" cap="none"/>
              <a:t>Паттерны = Шаблоны проектирования</a:t>
            </a:r>
            <a:r>
              <a:rPr sz="2400" cap="none"/>
              <a:t> — это проверенные и готовые к использованию решения часто возникающих в повседневном программировании задач. </a:t>
            </a:r>
            <a:endParaRPr sz="2400" cap="none"/>
          </a:p>
          <a:p>
            <a:pPr>
              <a:lnSpc>
                <a:spcPct val="80000"/>
              </a:lnSpc>
              <a:buFont typeface="Wingdings" pitchFamily="0" charset="2"/>
              <a:buChar char="n"/>
            </a:pPr>
            <a:r>
              <a:rPr sz="2400" cap="none"/>
              <a:t>Это не класс и не библиотека, которую можно подключить к проекту, это нечто большее. </a:t>
            </a:r>
            <a:endParaRPr sz="2400" cap="none"/>
          </a:p>
          <a:p>
            <a:pPr>
              <a:lnSpc>
                <a:spcPct val="80000"/>
              </a:lnSpc>
              <a:buFont typeface="Wingdings" pitchFamily="0" charset="2"/>
              <a:buChar char="n"/>
            </a:pPr>
            <a:r>
              <a:rPr sz="2400" cap="none"/>
              <a:t>Шаблон проектирования, подходящий под задачу, реализуется в каждом конкретном случае. </a:t>
            </a:r>
            <a:endParaRPr sz="2400" cap="none"/>
          </a:p>
          <a:p>
            <a:pPr>
              <a:lnSpc>
                <a:spcPct val="80000"/>
              </a:lnSpc>
              <a:buFont typeface="Wingdings" pitchFamily="0" charset="2"/>
              <a:buChar char="n"/>
            </a:pPr>
            <a:r>
              <a:rPr sz="2400" cap="none"/>
              <a:t>Шаблон не зависит от языка программирования. Хороший шаблон легко реализуется в большинстве, если не во всех языках, в зависимости от выразительных средств языка. </a:t>
            </a:r>
            <a:endParaRPr sz="2400" cap="none"/>
          </a:p>
          <a:p>
            <a:pPr>
              <a:lnSpc>
                <a:spcPct val="80000"/>
              </a:lnSpc>
              <a:buFont typeface="Wingdings" pitchFamily="0" charset="2"/>
              <a:buChar char="n"/>
            </a:pPr>
            <a:r>
              <a:rPr sz="2400" cap="none"/>
              <a:t>Шаблон, будучи примененным неправильно или к неподходящей задаче, может принести немало проблем. </a:t>
            </a:r>
            <a:endParaRPr sz="2400" cap="none"/>
          </a:p>
          <a:p>
            <a:pPr>
              <a:lnSpc>
                <a:spcPct val="80000"/>
              </a:lnSpc>
              <a:buFont typeface="Wingdings" pitchFamily="0" charset="2"/>
              <a:buChar char="n"/>
            </a:pPr>
            <a:r>
              <a:rPr sz="2400" cap="none"/>
              <a:t>Правильно примененный шаблон поможет решить задачу легко и просто.</a:t>
            </a:r>
            <a:endParaRPr sz="2400" cap="none"/>
          </a:p>
        </p:txBody>
      </p:sp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  <p:bldP spid="3" grpId="2" animBg="1" advAuto="0"/>
      <p:bldP spid="3" grpId="3" animBg="1" advAuto="0"/>
      <p:bldP spid="3" grpId="4" animBg="1" advAuto="0"/>
      <p:bldP spid="3" grpId="5" animBg="1" advAuto="0"/>
    </p:bldLst>
    <p:extLst>
      <p:ext uri="smNativeData">
        <pr:smNativeData xmlns:pr="smNativeData" xmlns="smNativeData" val="JJJSZQYAAAAFAAAAAAAAAAEAAAAOAAAACgAAAAAAAAAAAAAAAAAAAAoAAAABAAAAAQAAAA4AAAAKAAAAAAAAAAAAAAAAAAAADwAAAAIAAAABAAAADgAAAAoAAAAAAAAAAAAAAAAAAAAUAAAAAwAAAAEAAAAOAAAACgAAAAAAAAAAAAAAAAAAABkAAAAEAAAAAQAAAA4AAAAKAAAAAAAAAAAAAAAAAAAAHgAAAAUAAAABAAAADgAAAAoAAAAAAAAAAAAAAAAAAAA="/>
      </p:ext>
    </p:ext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JJJSZRMAAAAlAAAAZAAAAA0AAAAAHAAAABEAAAAcAAAAEQ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0AIAANACAABAOAAAIgkAABAAAAAmAAAACAAAAL+/AAAAAAAA"/>
              </a:ext>
            </a:extLst>
          </p:cNvSpPr>
          <p:nvPr>
            <p:ph type="title" idx="4294967295"/>
          </p:nvPr>
        </p:nvSpPr>
        <p:spPr>
          <a:xfrm>
            <a:off x="457200" y="457200"/>
            <a:ext cx="8686800" cy="1027430"/>
          </a:xfrm>
          <a:prstGeom prst="rect">
            <a:avLst/>
          </a:prstGeom>
        </p:spPr>
        <p:txBody>
          <a:bodyPr vert="horz" wrap="square" lIns="17780" tIns="10795" rIns="17780" bIns="10795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Еще раз коротко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wEAAAUKAAAmNwAABykAABAAAAAmAAAACAAAAL+/AAAAAAAA"/>
              </a:ext>
            </a:extLst>
          </p:cNvSpPr>
          <p:nvPr>
            <p:ph type="body" idx="4294967295"/>
          </p:nvPr>
        </p:nvSpPr>
        <p:spPr>
          <a:xfrm>
            <a:off x="179705" y="1628775"/>
            <a:ext cx="8785225" cy="504063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2400" cap="none"/>
              <a:t>Существует три типа шаблонов:</a:t>
            </a:r>
            <a:endParaRPr sz="2400" cap="none"/>
          </a:p>
          <a:p>
            <a:pPr>
              <a:buFont typeface="Wingdings" pitchFamily="0" charset="2"/>
              <a:buChar char="n"/>
            </a:pPr>
            <a:r>
              <a:rPr sz="2400" cap="none"/>
              <a:t>структурные;</a:t>
            </a:r>
            <a:endParaRPr sz="2400" cap="none"/>
          </a:p>
          <a:p>
            <a:pPr>
              <a:buFont typeface="Wingdings" pitchFamily="0" charset="2"/>
              <a:buChar char="n"/>
            </a:pPr>
            <a:r>
              <a:rPr sz="2400" cap="none"/>
              <a:t>порождающие;</a:t>
            </a:r>
            <a:endParaRPr sz="2400" cap="none"/>
          </a:p>
          <a:p>
            <a:pPr>
              <a:buFont typeface="Wingdings" pitchFamily="0" charset="2"/>
              <a:buChar char="n"/>
            </a:pPr>
            <a:r>
              <a:rPr sz="2400" cap="none"/>
              <a:t>поведенческие.</a:t>
            </a:r>
            <a:endParaRPr sz="2400" cap="none"/>
          </a:p>
          <a:p>
            <a:pPr/>
            <a:r>
              <a:rPr sz="2400" b="1" cap="none"/>
              <a:t>Структурные</a:t>
            </a:r>
            <a:r>
              <a:rPr sz="2400" cap="none"/>
              <a:t> шаблоны определяют отношения между классами и объектами, позволяя им работать совместно.</a:t>
            </a:r>
            <a:endParaRPr sz="2400" b="1" cap="none"/>
          </a:p>
          <a:p>
            <a:pPr/>
            <a:r>
              <a:rPr sz="2400" b="1" cap="none"/>
              <a:t>Порождающие</a:t>
            </a:r>
            <a:r>
              <a:rPr sz="2400" cap="none"/>
              <a:t> шаблоны предоставляют механизмы инициализации, позволяя создавать объекты удобным способом.</a:t>
            </a:r>
            <a:endParaRPr sz="2400" b="1" cap="none"/>
          </a:p>
          <a:p>
            <a:pPr/>
            <a:r>
              <a:rPr sz="2400" b="1" cap="none"/>
              <a:t>Поведенческие</a:t>
            </a:r>
            <a:r>
              <a:rPr sz="2400" cap="none"/>
              <a:t> шаблоны используются для того, чтобы упростить взаимодействие между сущностями.</a:t>
            </a:r>
            <a:endParaRPr sz="2400" cap="none"/>
          </a:p>
        </p:txBody>
      </p:sp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JJJSZQcAAAAFAAAAAAAAAAEAAAAOAAAACgAAAAAAAAAAAAAAAAAAAAoAAAABAAAAAQAAAA4AAAAKAAAAAAAAAAAAAAAAAAAADwAAAAIAAAABAAAADgAAAAoAAAAAAAAAAAAAAAAAAAAUAAAAAwAAAAEAAAAOAAAACgAAAAAAAAAAAAAAAAAAABkAAAAEAAAAAQAAAA4AAAAKAAAAAAAAAAAAAAAAAAAAHgAAAAUAAAABAAAADgAAAAoAAAAAAAAAAAAAAAAAAAAjAAAABgAAAAEAAAAOAAAACgAAAAAAAAAAAAAAAAAAAA=="/>
      </p:ext>
    </p:ext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JJJSZRMAAAAlAAAAZAAAAA0AAAAAHAAAABEAAAAcAAAAEQ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wEAAE0AAADDNgAAnwYAABAAAAAmAAAACAAAAL+/AAAAAAAA"/>
              </a:ext>
            </a:extLst>
          </p:cNvSpPr>
          <p:nvPr>
            <p:ph type="title" idx="4294967295"/>
          </p:nvPr>
        </p:nvSpPr>
        <p:spPr>
          <a:xfrm>
            <a:off x="215265" y="48895"/>
            <a:ext cx="8686800" cy="1027430"/>
          </a:xfrm>
          <a:prstGeom prst="rect">
            <a:avLst/>
          </a:prstGeom>
        </p:spPr>
        <p:txBody>
          <a:bodyPr vert="horz" wrap="square" lIns="17780" tIns="10795" rIns="17780" bIns="10795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Определения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4gAAABAHAADtNgAAnCgAAAAAAAAmAAAACAAAAL+/AAAAAAAA"/>
              </a:ext>
            </a:extLst>
          </p:cNvSpPr>
          <p:nvPr>
            <p:ph type="body" idx="4294967295"/>
          </p:nvPr>
        </p:nvSpPr>
        <p:spPr>
          <a:xfrm>
            <a:off x="143510" y="1148080"/>
            <a:ext cx="8785225" cy="54533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3000" cap="none"/>
            </a:pPr>
            <a:r>
              <a:rPr b="1" cap="none"/>
              <a:t>Шаблон проектирования</a:t>
            </a:r>
            <a:r>
              <a:rPr cap="none"/>
              <a:t> или </a:t>
            </a:r>
            <a:r>
              <a:rPr b="1" cap="none"/>
              <a:t>паттерн</a:t>
            </a:r>
            <a:r>
              <a:rPr cap="none"/>
              <a:t> (</a:t>
            </a:r>
            <a:r>
              <a:rPr i="1" cap="none"/>
              <a:t>design pattern</a:t>
            </a:r>
            <a:r>
              <a:rPr cap="none"/>
              <a:t>) в разработке ПО — повторимая архитектурная конструкция, представляющая собой решение проблемы проектирования в рамках некоторого часто возникающего контекста.</a:t>
            </a:r>
            <a:endParaRPr cap="none"/>
          </a:p>
          <a:p>
            <a:pPr>
              <a:lnSpc>
                <a:spcPct val="90000"/>
              </a:lnSpc>
              <a:defRPr sz="3000" cap="none"/>
            </a:pPr>
            <a:r>
              <a:rPr b="1" cap="none"/>
              <a:t>Шаблон</a:t>
            </a:r>
            <a:r>
              <a:rPr cap="none"/>
              <a:t> – не законченный образец, не код; это пример решения задачи, который можно использовать в различных ситуациях.</a:t>
            </a:r>
            <a:endParaRPr cap="none"/>
          </a:p>
          <a:p>
            <a:pPr>
              <a:lnSpc>
                <a:spcPct val="90000"/>
              </a:lnSpc>
              <a:defRPr sz="3000" cap="none"/>
            </a:pPr>
            <a:r>
              <a:rPr b="1" cap="none"/>
              <a:t>ОО шаблоны</a:t>
            </a:r>
            <a:r>
              <a:rPr cap="none"/>
              <a:t> показывают отношения и взаимодействия между классами или объектами, без определения того, какие конечные классы или объекты приложения будут использоваться.</a:t>
            </a:r>
            <a:endParaRPr cap="none"/>
          </a:p>
        </p:txBody>
      </p:sp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JJJSZQMAAAAFAAAAAAAAAAEAAAAOAAAACgAAAAAAAAAAAAAAAAAAAAoAAAABAAAAAQAAAA4AAAAKAAAAAAAAAAAAAAAAAAAADwAAAAIAAAABAAAADgAAAAoAAAAAAAAAAAAAAAAAAAA="/>
      </p:ext>
    </p:ext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JJJSZRMAAAAlAAAAZAAAAA0AAAAAHAAAABEAAAAcAAAAEQ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0AIAANACAABAOAAAIgkAABAAAAAmAAAACAAAAL+/AAAAAAAA"/>
              </a:ext>
            </a:extLst>
          </p:cNvSpPr>
          <p:nvPr>
            <p:ph type="title" idx="4294967295"/>
          </p:nvPr>
        </p:nvSpPr>
        <p:spPr>
          <a:xfrm>
            <a:off x="457200" y="457200"/>
            <a:ext cx="8686800" cy="1027430"/>
          </a:xfrm>
          <a:prstGeom prst="rect">
            <a:avLst/>
          </a:prstGeom>
        </p:spPr>
        <p:txBody>
          <a:bodyPr vert="horz" wrap="square" lIns="17780" tIns="10795" rIns="17780" bIns="10795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Определения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wEAAAUKAAAmNwAABykAABAAAAAmAAAACAAAAL+/AAAAAAAA"/>
              </a:ext>
            </a:extLst>
          </p:cNvSpPr>
          <p:nvPr>
            <p:ph type="body" idx="4294967295"/>
          </p:nvPr>
        </p:nvSpPr>
        <p:spPr>
          <a:xfrm>
            <a:off x="179705" y="1628775"/>
            <a:ext cx="8785225" cy="504063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b="1" cap="none"/>
              <a:t>Идиомы</a:t>
            </a:r>
            <a:r>
              <a:rPr cap="none"/>
              <a:t> – «низкоуровневые» шаблоны, учитывающие специфику конкретного языка программирования. Они не универсальные.</a:t>
            </a:r>
            <a:endParaRPr cap="none"/>
          </a:p>
          <a:p>
            <a:pPr/>
            <a:r>
              <a:rPr b="1" cap="none"/>
              <a:t>Архитектурные шаблоны</a:t>
            </a:r>
            <a:r>
              <a:rPr cap="none"/>
              <a:t> –  «наивысший» уровень, охватывают архитектуру всей программной системы.</a:t>
            </a:r>
            <a:endParaRPr cap="none"/>
          </a:p>
          <a:p>
            <a:pPr/>
            <a:r>
              <a:rPr b="1" cap="none"/>
              <a:t>Алгоритмы </a:t>
            </a:r>
            <a:r>
              <a:rPr cap="none"/>
              <a:t>– шаблоны вычисления, так как решают вычислительные задачи.</a:t>
            </a:r>
            <a:endParaRPr cap="none"/>
          </a:p>
        </p:txBody>
      </p:sp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JJJSZQMAAAAFAAAAAAAAAAEAAAAOAAAACgAAAAAAAAAAAAAAAAAAAAoAAAABAAAAAQAAAA4AAAAKAAAAAAAAAAAAAAAAAAAADwAAAAIAAAABAAAADgAAAAoAAAAAAAAAAAAAAAAAAAA="/>
      </p:ext>
    </p:ext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JJJSZRMAAAAlAAAAZAAAAA0AAAAAHAAAABEAAAAcAAAAEQ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0AIAANACAABAOAAAIgkAABAAAAAmAAAACAAAAL+/AAAAAAAA"/>
              </a:ext>
            </a:extLst>
          </p:cNvSpPr>
          <p:nvPr>
            <p:ph type="title" idx="4294967295"/>
          </p:nvPr>
        </p:nvSpPr>
        <p:spPr>
          <a:xfrm>
            <a:off x="457200" y="457200"/>
            <a:ext cx="8686800" cy="1027430"/>
          </a:xfrm>
          <a:prstGeom prst="rect">
            <a:avLst/>
          </a:prstGeom>
        </p:spPr>
        <p:txBody>
          <a:bodyPr vert="horz" wrap="square" lIns="17780" tIns="10795" rIns="17780" bIns="10795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Плюсы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wEAAAUKAAAmNwAABykAABAAAAAmAAAACAAAAL+/AAAAAAAA"/>
              </a:ext>
            </a:extLst>
          </p:cNvSpPr>
          <p:nvPr>
            <p:ph type="body" idx="4294967295"/>
          </p:nvPr>
        </p:nvSpPr>
        <p:spPr>
          <a:xfrm>
            <a:off x="179705" y="1628775"/>
            <a:ext cx="8785225" cy="504063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lvl="1">
              <a:spcBef>
                <a:spcPts val="0"/>
              </a:spcBef>
            </a:pPr>
            <a:r>
              <a:rPr sz="2400" cap="none"/>
              <a:t>Снижение сложности разработки за счёт готовых абстракций для решения целого класса проблем.</a:t>
            </a:r>
            <a:endParaRPr sz="2400" cap="none"/>
          </a:p>
          <a:p>
            <a:pPr lvl="1"/>
            <a:r>
              <a:rPr sz="2400" cap="none"/>
              <a:t>Облегчение коммуникации между разработчиками, позволяя ссылаться на известные шаблоны. </a:t>
            </a:r>
            <a:endParaRPr sz="2400" cap="none"/>
          </a:p>
          <a:p>
            <a:pPr lvl="1"/>
            <a:r>
              <a:rPr sz="2400" cap="none"/>
              <a:t>Снижение количества ошибок за счет унификации деталей решений (модулей, элементов проекта, …).</a:t>
            </a:r>
            <a:endParaRPr sz="2400" cap="none"/>
          </a:p>
          <a:p>
            <a:pPr lvl="1"/>
            <a:r>
              <a:rPr sz="2400" cap="none"/>
              <a:t>Возможность многократно использовать удачное решение (≈ как использование готовых библиотек кода).</a:t>
            </a:r>
            <a:endParaRPr sz="2400" cap="none"/>
          </a:p>
          <a:p>
            <a:pPr lvl="1"/>
            <a:r>
              <a:rPr sz="2400" cap="none"/>
              <a:t>Возможность выбрать наиболее подходящий вариант проектирования из набора шаблонов.</a:t>
            </a:r>
            <a:endParaRPr sz="2400" cap="none"/>
          </a:p>
        </p:txBody>
      </p:sp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JJJSZQUAAAAFAAAAAAAAAAEAAAAOAAAACgAAAAAAAAAAAAAAAAAAAAoAAAABAAAAAQAAAA4AAAAKAAAAAAAAAAAAAAAAAAAADwAAAAIAAAABAAAADgAAAAoAAAAAAAAAAAAAAAAAAAAUAAAAAwAAAAEAAAAOAAAACgAAAAAAAAAAAAAAAAAAABkAAAAEAAAAAQAAAA4AAAAKAAAAAAAAAAAAAAAAAAAA"/>
      </p:ext>
    </p:ext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JJJSZRMAAAAlAAAAZAAAAA0AAAAAHAAAABEAAAAcAAAAEQ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0AIAANACAABAOAAAIgkAABAAAAAmAAAACAAAAL+/AAAAAAAA"/>
              </a:ext>
            </a:extLst>
          </p:cNvSpPr>
          <p:nvPr>
            <p:ph type="title" idx="4294967295"/>
          </p:nvPr>
        </p:nvSpPr>
        <p:spPr>
          <a:xfrm>
            <a:off x="457200" y="457200"/>
            <a:ext cx="8686800" cy="1027430"/>
          </a:xfrm>
          <a:prstGeom prst="rect">
            <a:avLst/>
          </a:prstGeom>
        </p:spPr>
        <p:txBody>
          <a:bodyPr vert="horz" wrap="square" lIns="17780" tIns="10795" rIns="17780" bIns="10795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Минусы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JJJSZR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wEAAAUKAAAmNwAABykAABAAAAAmAAAACAAAAL+/AAAAAAAA"/>
              </a:ext>
            </a:extLst>
          </p:cNvSpPr>
          <p:nvPr>
            <p:ph type="body" idx="4294967295"/>
          </p:nvPr>
        </p:nvSpPr>
        <p:spPr>
          <a:xfrm>
            <a:off x="179705" y="1628775"/>
            <a:ext cx="8785225" cy="504063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sz="2400" cap="none"/>
              <a:t>Слепое следование шаблону может привести к усложнению программы.</a:t>
            </a:r>
            <a:endParaRPr sz="2400" cap="none"/>
          </a:p>
          <a:p>
            <a:pPr lvl="1">
              <a:lnSpc>
                <a:spcPct val="80000"/>
              </a:lnSpc>
            </a:pPr>
            <a:r>
              <a:rPr sz="2400" cap="none"/>
              <a:t>Использование шаблона без особых оснований.</a:t>
            </a:r>
            <a:endParaRPr sz="2400" cap="none"/>
          </a:p>
          <a:p>
            <a:pPr lvl="1">
              <a:lnSpc>
                <a:spcPct val="80000"/>
              </a:lnSpc>
            </a:pPr>
            <a:r>
              <a:rPr sz="2400" cap="none"/>
              <a:t>Шаблоны проектирования в ООП – идиоматическое воспроизведение </a:t>
            </a:r>
            <a:r>
              <a:rPr sz="2400" i="1" cap="none"/>
              <a:t>элементов </a:t>
            </a:r>
            <a:r>
              <a:rPr sz="2400" cap="none"/>
              <a:t>функциональных языков.</a:t>
            </a:r>
            <a:endParaRPr sz="2400" cap="none"/>
          </a:p>
          <a:p>
            <a:pPr lvl="1">
              <a:lnSpc>
                <a:spcPct val="80000"/>
              </a:lnSpc>
            </a:pPr>
            <a:r>
              <a:rPr sz="2400" cap="none"/>
              <a:t>Питер Норвиг: «16 из 23 шаблонов </a:t>
            </a:r>
            <a:r>
              <a:rPr sz="2400" i="1" cap="none"/>
              <a:t>GoF</a:t>
            </a:r>
            <a:r>
              <a:rPr sz="2400" cap="none"/>
              <a:t> в Lisp реализуются существенно проще, чем в С++, либо оказываются незаметны».</a:t>
            </a:r>
            <a:endParaRPr sz="2400" cap="none"/>
          </a:p>
          <a:p>
            <a:pPr lvl="1">
              <a:lnSpc>
                <a:spcPct val="80000"/>
              </a:lnSpc>
            </a:pPr>
            <a:r>
              <a:rPr sz="2400" cap="none"/>
              <a:t>Пол Грэхэм: идея шаблонов проектирования = анти-паттерн, сигнал, что система не обладает достаточным уровнем абстракции, и необходима её тщательная переработка.</a:t>
            </a:r>
            <a:endParaRPr sz="2400" cap="none"/>
          </a:p>
          <a:p>
            <a:pPr lvl="1">
              <a:lnSpc>
                <a:spcPct val="80000"/>
              </a:lnSpc>
            </a:pPr>
            <a:r>
              <a:rPr sz="2400" cap="none"/>
              <a:t>Шаблон = «</a:t>
            </a:r>
            <a:r>
              <a:rPr sz="2400" i="1" cap="none"/>
              <a:t>готовое решение, но не прямое обращение к библиотеке</a:t>
            </a:r>
            <a:r>
              <a:rPr sz="2400" cap="none"/>
              <a:t>» = отказ от повторного использования в пользу дублирования.</a:t>
            </a:r>
            <a:endParaRPr sz="2400" cap="none"/>
          </a:p>
        </p:txBody>
      </p:sp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JJJSZQYAAAAFAAAAAAAAAAEAAAAOAAAACgAAAAAAAAAAAAAAAAAAAAoAAAABAAAAAQAAAA4AAAAKAAAAAAAAAAAAAAAAAAAADwAAAAIAAAABAAAADgAAAAoAAAAAAAAAAAAAAAAAAAAUAAAAAwAAAAEAAAAOAAAACgAAAAAAAAAAAAAAAAAAABkAAAAEAAAAAQAAAA4AAAAKAAAAAAAAAAAAAAAAAAAAHgAAAAUAAAABAAAADgAAAAoAAAAAAAAAAAAAAAAAAAA="/>
      </p:ext>
    </p:ext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0"/>
          <p:cNvSpPr>
            <a:spLocks noGrp="1" noChangeArrowheads="1"/>
            <a:extLst>
              <a:ext uri="smNativeData">
                <pr:smNativeData xmlns:pr="smNativeData" xmlns="smNativeData" val="SMDATA_15_JJJSZRMAAAAlAAAAZAAAAA0AAAAAHAAAABEAAAAcAAAAEQ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QIAAC8BAAClNwAAgQcAABAAAAAmAAAACAAAAL+/AAAAAAAA"/>
              </a:ext>
            </a:extLst>
          </p:cNvSpPr>
          <p:nvPr>
            <p:ph type="title" idx="4294967295"/>
          </p:nvPr>
        </p:nvSpPr>
        <p:spPr>
          <a:xfrm>
            <a:off x="358775" y="192405"/>
            <a:ext cx="8686800" cy="1027430"/>
          </a:xfrm>
          <a:prstGeom prst="rect">
            <a:avLst/>
          </a:prstGeom>
        </p:spPr>
        <p:txBody>
          <a:bodyPr vert="horz" wrap="square" lIns="17780" tIns="10795" rIns="17780" bIns="10795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4000" cap="none"/>
              <a:t>Типы шаблонов проектирования: Основные (Fundamental)</a:t>
            </a:r>
            <a:endParaRPr sz="4000" cap="none"/>
          </a:p>
        </p:txBody>
      </p:sp>
      <p:graphicFrame>
        <p:nvGraphicFramePr>
          <p:cNvPr id="3" name="Group 112"/>
          <p:cNvGraphicFramePr>
            <a:graphicFrameLocks noGrp="1"/>
          </p:cNvGraphicFramePr>
          <p:nvPr/>
        </p:nvGraphicFramePr>
        <p:xfrm>
          <a:off x="184150" y="1265555"/>
          <a:ext cx="8785225" cy="53359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68425"/>
                <a:gridCol w="1008380"/>
                <a:gridCol w="5652770"/>
                <a:gridCol w="755650"/>
              </a:tblGrid>
              <a:tr h="640080"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Название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Оригинал. название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Описание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Описан в Design Patterns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640080"/>
                  </a:ext>
                </a:extLst>
              </a:tr>
              <a:tr h="63944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Шаблон делегирования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Delegation pattern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Объект внешне выражает некоторое поведение, но в реальности передаёт ответственность за выполнение этого поведения связанному объекту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Н/Д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639445"/>
                  </a:ext>
                </a:extLst>
              </a:tr>
              <a:tr h="64135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Шаблон функциональ-ного дизайна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Functional design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Гарантирует, что каждый модуль компьютерной программы имеет только одну обязанность и исполняет её с минимумом побочных эффектов на другие части программы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Н/Д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641350"/>
                  </a:ext>
                </a:extLst>
              </a:tr>
              <a:tr h="42545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Неизменяемый интерфейс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Immutable interface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Создание неизменяемого объекта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Н/Д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5450"/>
                  </a:ext>
                </a:extLst>
              </a:tr>
              <a:tr h="42735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Интерфейс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Interface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Общий метод для структурирования компьютерных программ для того, чтобы их было проще понять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Н/Д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7355"/>
                  </a:ext>
                </a:extLst>
              </a:tr>
              <a:tr h="42672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Интерфейс-маркер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Marker interface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В качестве атрибута применяется наличие или отсутствие реализации интерфейса-маркера. 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Н/Д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6720"/>
                  </a:ext>
                </a:extLst>
              </a:tr>
              <a:tr h="64008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Контейнер свойств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Property Container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Позволяет добавлять дополнительные свойства для класса в контейнер (внутри класса), вместо расширения класса новыми свойствами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Н/Д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640080"/>
                  </a:ext>
                </a:extLst>
              </a:tr>
              <a:tr h="149352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Event Channel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Event Channel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Расширяет шаблон Publish/Subscribe, создавая централизованный канал для событий. Использует объект-представитель для подписки и объект-представитель для публикации события в канале. Представитель существует отдельно от реального издателя или подписчика. Подписчик может получать опубликованные события от более чем одного объекта, даже если он зарегистрирован только на одном канале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Н/Д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14935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JJJSZRMAAAAlAAAAZAAAAA0AAAAAHAAAABEAAAAcAAAAEQ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QIAAL4AAAClNwAAEAcAABAAAAAmAAAACAAAAL+/AAAAAAAA"/>
              </a:ext>
            </a:extLst>
          </p:cNvSpPr>
          <p:nvPr>
            <p:ph type="title" idx="4294967295"/>
          </p:nvPr>
        </p:nvSpPr>
        <p:spPr>
          <a:xfrm>
            <a:off x="358775" y="120650"/>
            <a:ext cx="8686800" cy="1027430"/>
          </a:xfrm>
          <a:prstGeom prst="rect">
            <a:avLst/>
          </a:prstGeom>
        </p:spPr>
        <p:txBody>
          <a:bodyPr vert="horz" wrap="square" lIns="17780" tIns="10795" rIns="17780" bIns="10795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4000" cap="none"/>
              <a:t>Типы шаблонов проектирования: Порождающие (Creational)</a:t>
            </a:r>
            <a:endParaRPr sz="4000" cap="none"/>
          </a:p>
        </p:txBody>
      </p:sp>
      <p:graphicFrame>
        <p:nvGraphicFramePr>
          <p:cNvPr id="3" name="Group 176"/>
          <p:cNvGraphicFramePr>
            <a:graphicFrameLocks noGrp="1"/>
          </p:cNvGraphicFramePr>
          <p:nvPr/>
        </p:nvGraphicFramePr>
        <p:xfrm>
          <a:off x="179705" y="2913380"/>
          <a:ext cx="8785225" cy="38398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9150"/>
                <a:gridCol w="6696075"/>
              </a:tblGrid>
              <a:tr h="212725"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Название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Описание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212725"/>
                  </a:ext>
                </a:extLst>
              </a:tr>
              <a:tr h="42672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Абстрактная фабрика (Abstract factory)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Класс, который представляет собой интерфейс для создания компонентов системы 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6720"/>
                  </a:ext>
                </a:extLst>
              </a:tr>
              <a:tr h="21463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Строитель (Builder)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Класс, который представляет собой интерфейс для создания сложного объекта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214630"/>
                  </a:ext>
                </a:extLst>
              </a:tr>
              <a:tr h="42545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Фабричный метод (Factory method)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Определяет интерфейс для создания объекта, но оставляет подклассам решение о том, какой класс инстанцировать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5450"/>
                  </a:ext>
                </a:extLst>
              </a:tr>
              <a:tr h="42672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Отложенная инициали-зация (Lazy initialization)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Объект, инициализируемый во время первого обращения к нему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6720"/>
                  </a:ext>
                </a:extLst>
              </a:tr>
              <a:tr h="42735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Пул одиночек (Multiton)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Гарантирует, что класс имеет поименованные экземпляры объекта и обеспечивает глобальную точку доступа к ним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7355"/>
                  </a:ext>
                </a:extLst>
              </a:tr>
              <a:tr h="42672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Объектный пул (Object pool)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Класс, который представляет собой интерфейс для работы с набором инициализированных и готовых к использованию объектов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6720"/>
                  </a:ext>
                </a:extLst>
              </a:tr>
              <a:tr h="42735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Прототип (Prototype)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Определяет интерфейс создания объекта через клонирование другого объекта вместо создания через конструктор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7355"/>
                  </a:ext>
                </a:extLst>
              </a:tr>
              <a:tr h="63944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Получение ресурса есть инициализация (Resour-ce acquisition is initializat)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Получение некоторого ресурса совмещается с инициализацией, а освобождение — с уничтожением объекта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639445"/>
                  </a:ext>
                </a:extLst>
              </a:tr>
              <a:tr h="21272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Одиночка (Singleton)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Класс, который может иметь только один экземпляр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212725"/>
                  </a:ext>
                </a:extLst>
              </a:tr>
            </a:tbl>
          </a:graphicData>
        </a:graphic>
      </p:graphicFrame>
      <p:sp>
        <p:nvSpPr>
          <p:cNvPr id="4" name="Rectangle 151"/>
          <p:cNvSpPr>
            <a:extLst>
              <a:ext uri="smNativeData">
                <pr:smNativeData xmlns:pr="smNativeData" xmlns="smNativeData" val="SMDATA_15_JJJSZRMAAAAlAAAAZAAAAE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wEAAEEIAADdNgAARBEAABAgAAAmAAAACAAAAP//////////"/>
              </a:ext>
            </a:extLst>
          </p:cNvSpPr>
          <p:nvPr/>
        </p:nvSpPr>
        <p:spPr>
          <a:xfrm>
            <a:off x="179705" y="1341755"/>
            <a:ext cx="8738870" cy="1464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spcBef>
                <a:spcPts val="0"/>
              </a:spcBef>
            </a:pPr>
            <a:r>
              <a:rPr b="1" cap="none"/>
              <a:t>Абстрагируют процесс инстанцирования. 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инстанцируемый класс, а шаблон, порождающий объекты, делегирует инстанцирование другому объекту </a:t>
            </a:r>
            <a:endParaRPr b="1" cap="none"/>
          </a:p>
        </p:txBody>
      </p:sp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</p:bldLst>
    <p:extLst>
      <p:ext uri="smNativeData">
        <pr:smNativeData xmlns:pr="smNativeData" xmlns="smNativeData" val="JJJSZQIAAAAFAAAA/f///wEAAAAOAAAACgAAAAAAAAAAAAAAAAAAAAoAAAD9////AQAAAA4AAAAKAAAAAAAAAAAAAAAAAAAA"/>
      </p:ext>
    </p:ext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  <a:extLst>
              <a:ext uri="smNativeData">
                <pr:smNativeData xmlns:pr="smNativeData" xmlns="smNativeData" val="SMDATA_15_JJJSZRMAAAAlAAAAZAAAAA0AAAAAHAAAABEAAAAcAAAAEQ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0AIAANACAABAOAAAIgkAABAAAAAmAAAACAAAAL+/AAAAAAAA"/>
              </a:ext>
            </a:extLst>
          </p:cNvSpPr>
          <p:nvPr>
            <p:ph type="title" idx="4294967295"/>
          </p:nvPr>
        </p:nvSpPr>
        <p:spPr>
          <a:xfrm>
            <a:off x="457200" y="457200"/>
            <a:ext cx="8686800" cy="1027430"/>
          </a:xfrm>
          <a:prstGeom prst="rect">
            <a:avLst/>
          </a:prstGeom>
        </p:spPr>
        <p:txBody>
          <a:bodyPr vert="horz" wrap="square" lIns="17780" tIns="10795" rIns="17780" bIns="10795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4000" cap="none"/>
              <a:t>Типы шаблонов проектирования: Структурные (Structural)</a:t>
            </a:r>
            <a:endParaRPr sz="4000" cap="none"/>
          </a:p>
        </p:txBody>
      </p:sp>
      <p:graphicFrame>
        <p:nvGraphicFramePr>
          <p:cNvPr id="3" name="Group 102"/>
          <p:cNvGraphicFramePr>
            <a:graphicFrameLocks noGrp="1"/>
          </p:cNvGraphicFramePr>
          <p:nvPr/>
        </p:nvGraphicFramePr>
        <p:xfrm>
          <a:off x="179705" y="2840355"/>
          <a:ext cx="8785225" cy="38398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4325"/>
                <a:gridCol w="7200900"/>
              </a:tblGrid>
              <a:tr h="212725"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Название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Описание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212725"/>
                  </a:ext>
                </a:extLst>
              </a:tr>
              <a:tr h="42672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Адаптер (Adapter / Wrapper)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Объект, обеспечивающий взаимодействие двух других объектов, один из которых использует, а другой предоставляет несовместимый с первым интерфейс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6720"/>
                  </a:ext>
                </a:extLst>
              </a:tr>
              <a:tr h="64008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Мост (Bridge)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Структура, позволяющая изменять интерфейс обращения и интерфейс реализации класса независимо Да Компоновщик Composite Объект, который объединяет в себе объекты, подобные ему самому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640080"/>
                  </a:ext>
                </a:extLst>
              </a:tr>
              <a:tr h="64135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Декоратор или Обёртка (Wrapper/ Decorator)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Класс, расширяющий функциональность другого класса без использования наследования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641350"/>
                  </a:ext>
                </a:extLst>
              </a:tr>
              <a:tr h="42545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Фасад (Facade)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Объект, который абстрагирует работу с несколькими классами, объединяя их в единое целое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5450"/>
                  </a:ext>
                </a:extLst>
              </a:tr>
              <a:tr h="64135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Единая точка входа (Front Controller)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Обеспечивает унифицированный интерфейс для интерфейсов в подсистеме. Front Controller определяет высокоуровневый интерфейс, упрощающий использование подсистемы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641350"/>
                  </a:ext>
                </a:extLst>
              </a:tr>
              <a:tr h="42545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Приспособленец (Flyweight)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Это объект, представляющий себя как уникальный экземпляр в разных местах программы, но по факту не являющийся таковым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5450"/>
                  </a:ext>
                </a:extLst>
              </a:tr>
              <a:tr h="42672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Заместитель (Proxy)</a:t>
                      </a:r>
                      <a:endParaRPr sz="1400" cap="none"/>
                    </a:p>
                  </a:txBody>
                  <a:tcPr marL="17780" marR="0" marT="17780" marB="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Объект, который является посредником между двумя другими объектами, и который реализует/ограничивает доступ к объекту, к которому обращаются через него</a:t>
                      </a:r>
                      <a:endParaRPr sz="1400" cap="none"/>
                    </a:p>
                  </a:txBody>
                  <a:tcPr marL="17780" marR="0" marT="17780" marB="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426720"/>
                  </a:ext>
                </a:extLst>
              </a:tr>
            </a:tbl>
          </a:graphicData>
        </a:graphic>
      </p:graphicFrame>
      <p:sp>
        <p:nvSpPr>
          <p:cNvPr id="4" name="Rectangle 95"/>
          <p:cNvSpPr>
            <a:extLst>
              <a:ext uri="smNativeData">
                <pr:smNativeData xmlns:pr="smNativeData" xmlns="smNativeData" val="SMDATA_15_JJJSZRMAAAAlAAAAZAAAAE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wEAAHYKAAAkNgAAGBAAABAgAAAmAAAACAAAAP//////////"/>
              </a:ext>
            </a:extLst>
          </p:cNvSpPr>
          <p:nvPr/>
        </p:nvSpPr>
        <p:spPr>
          <a:xfrm>
            <a:off x="179705" y="1700530"/>
            <a:ext cx="8621395" cy="9156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spcBef>
                <a:spcPts val="0"/>
              </a:spcBef>
            </a:pPr>
            <a:r>
              <a:rPr b="1" cap="none"/>
              <a:t>Определяют различные сложные структуры, которые изменяют интерфейс уже существующих объектов или его реализацию, позволяя облегчить разработку и оптимизировать программу </a:t>
            </a:r>
            <a:endParaRPr b="1" cap="none"/>
          </a:p>
        </p:txBody>
      </p:sp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</p:bldLst>
    <p:extLst>
      <p:ext uri="smNativeData">
        <pr:smNativeData xmlns:pr="smNativeData" xmlns="smNativeData" val="JJJSZQIAAAAFAAAA/f///wEAAAAOAAAACgAAAAAAAAAAAAAAAAAAAAoAAAD9////AQAAAA4AAAAKAAAAAAAAAAAAAAAAAAAA"/>
      </p:ext>
    </p:ext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JJJSZRMAAAAlAAAAZAAAAA0AAAAAHAAAABEAAAAcAAAAEQ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0AIAANACAABAOAAAIgkAABAAAAAmAAAACAAAAL+/AAAAAAAA"/>
              </a:ext>
            </a:extLst>
          </p:cNvSpPr>
          <p:nvPr>
            <p:ph type="title" idx="4294967295"/>
          </p:nvPr>
        </p:nvSpPr>
        <p:spPr>
          <a:xfrm>
            <a:off x="457200" y="457200"/>
            <a:ext cx="8686800" cy="1027430"/>
          </a:xfrm>
          <a:prstGeom prst="rect">
            <a:avLst/>
          </a:prstGeom>
        </p:spPr>
        <p:txBody>
          <a:bodyPr vert="horz" wrap="square" lIns="17780" tIns="10795" rIns="17780" bIns="10795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4000" cap="none"/>
              <a:t>Типы шаблонов проектирования: Поведенческие (Behavioral)</a:t>
            </a:r>
            <a:endParaRPr sz="4000" cap="none"/>
          </a:p>
        </p:txBody>
      </p:sp>
      <p:graphicFrame>
        <p:nvGraphicFramePr>
          <p:cNvPr id="3" name="Group 148"/>
          <p:cNvGraphicFramePr>
            <a:graphicFrameLocks noGrp="1"/>
          </p:cNvGraphicFramePr>
          <p:nvPr/>
        </p:nvGraphicFramePr>
        <p:xfrm>
          <a:off x="179705" y="2403475"/>
          <a:ext cx="8785225" cy="4145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9150"/>
                <a:gridCol w="6696075"/>
              </a:tblGrid>
              <a:tr h="304800"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Название</a:t>
                      </a:r>
                      <a:endParaRPr sz="1400" cap="none"/>
                    </a:p>
                  </a:txBody>
                  <a:tcPr marL="91440" marR="45720" marT="91440" marB="4572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sz="1400" cap="none"/>
                        <a:t>Описание</a:t>
                      </a:r>
                      <a:endParaRPr sz="1400" cap="none"/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304800"/>
                  </a:ext>
                </a:extLst>
              </a:tr>
              <a:tr h="51752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Цепочка обязанностей (Chain of responsibility)</a:t>
                      </a:r>
                      <a:endParaRPr sz="1400" cap="none"/>
                    </a:p>
                  </a:txBody>
                  <a:tcPr marL="91440" marR="45720" marT="91440" marB="4572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Предназначен для организации в системе уровней ответственности</a:t>
                      </a:r>
                      <a:endParaRPr sz="1400" cap="none"/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517525"/>
                  </a:ext>
                </a:extLst>
              </a:tr>
              <a:tr h="51943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Команда (Command, Action, Transaction)</a:t>
                      </a:r>
                      <a:endParaRPr sz="1400" cap="none"/>
                    </a:p>
                  </a:txBody>
                  <a:tcPr marL="91440" marR="45720" marT="91440" marB="4572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Представляет действие. Объект команды заключает в себе само действие и его параметры</a:t>
                      </a:r>
                      <a:endParaRPr sz="1400" cap="none"/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519430"/>
                  </a:ext>
                </a:extLst>
              </a:tr>
              <a:tr h="51752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Интерпретатор (Interpreter)</a:t>
                      </a:r>
                      <a:endParaRPr sz="1400" cap="none"/>
                    </a:p>
                  </a:txBody>
                  <a:tcPr marL="91440" marR="45720" marT="91440" marB="4572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Решает часто встречающуюся, но подверженную изменениям, задачу</a:t>
                      </a:r>
                      <a:endParaRPr sz="1400" cap="none"/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517525"/>
                  </a:ext>
                </a:extLst>
              </a:tr>
              <a:tr h="73152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Итератор (Iterator, Cursor)</a:t>
                      </a:r>
                      <a:endParaRPr sz="1400" cap="none"/>
                    </a:p>
                  </a:txBody>
                  <a:tcPr marL="91440" marR="45720" marT="91440" marB="4572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входящих в состав агрегации</a:t>
                      </a:r>
                      <a:endParaRPr sz="1400" cap="none"/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731520"/>
                  </a:ext>
                </a:extLst>
              </a:tr>
              <a:tr h="73215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Посредник (Mediator)</a:t>
                      </a:r>
                      <a:endParaRPr sz="1400" cap="none"/>
                    </a:p>
                  </a:txBody>
                  <a:tcPr marL="91440" marR="45720" marT="91440" marB="4572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Обеспечивает взаимодействие множества объектов, формируя при этом слабую связанность и избавляя объекты от необходимости явно ссылаться друг на друга</a:t>
                      </a:r>
                      <a:endParaRPr sz="1400" cap="none"/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732155"/>
                  </a:ext>
                </a:extLst>
              </a:tr>
              <a:tr h="51752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Хранитель (Memento, Token)</a:t>
                      </a:r>
                      <a:endParaRPr sz="1400" cap="none"/>
                    </a:p>
                  </a:txBody>
                  <a:tcPr marL="91440" marR="45720" marT="91440" marB="4572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Позволяет не нарушая инкапсуляцию зафиксировать и сохранить внутренние состояния объекта так, чтобы позднее восстановить его в этих состояниях</a:t>
                      </a:r>
                      <a:endParaRPr sz="1400" cap="none"/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517525"/>
                  </a:ext>
                </a:extLst>
              </a:tr>
              <a:tr h="30480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Null Object</a:t>
                      </a:r>
                      <a:endParaRPr sz="1400" cap="none"/>
                    </a:p>
                  </a:txBody>
                  <a:tcPr marL="91440" marR="45720" marT="91440" marB="45720" vert="horz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1400" cap="none"/>
                        <a:t>Предотвращает нулевые указатели, предоставляя объект «по умолчанию»</a:t>
                      </a:r>
                      <a:endParaRPr sz="1400" cap="none"/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9910180" type="min" val="304800"/>
                  </a:ext>
                </a:extLst>
              </a:tr>
            </a:tbl>
          </a:graphicData>
        </a:graphic>
      </p:graphicFrame>
      <p:sp>
        <p:nvSpPr>
          <p:cNvPr id="4" name="Rectangle 147"/>
          <p:cNvSpPr>
            <a:extLst>
              <a:ext uri="smNativeData">
                <pr:smNativeData xmlns:pr="smNativeData" xmlns="smNativeData" val="SMDATA_15_JJJSZRMAAAAlAAAAZAAAAE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wEAAAUKAAAmNwAA9w0AABAgAAAmAAAACAAAAP//////////"/>
              </a:ext>
            </a:extLst>
          </p:cNvSpPr>
          <p:nvPr/>
        </p:nvSpPr>
        <p:spPr>
          <a:xfrm>
            <a:off x="179705" y="1628775"/>
            <a:ext cx="878522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spcBef>
                <a:spcPts val="0"/>
              </a:spcBef>
            </a:pPr>
            <a:r>
              <a:rPr b="1" cap="none"/>
              <a:t>определяют взаимодействие между объектами, увеличивая таким образом его гибкость </a:t>
            </a:r>
            <a:endParaRPr b="1" cap="none"/>
          </a:p>
        </p:txBody>
      </p:sp>
    </p:spTree>
  </p:cSld>
  <p:clrMapOvr>
    <a:masterClrMapping/>
  </p:clrMapOvr>
  <p:transition spd="fast" p14:dur="800">
    <p:randomBar/>
    <p:extLst>
      <p:ext uri="smNativeData">
        <pr:smNativeData xmlns:pr="smNativeData" xmlns="smNativeData" val="JJJSZQAAAAAgAwAAAAAAAAg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EMA</dc:creator>
  <cp:keywords/>
  <dc:description/>
  <cp:lastModifiedBy>79137</cp:lastModifiedBy>
  <cp:revision>0</cp:revision>
  <dcterms:created xsi:type="dcterms:W3CDTF">2019-09-04T15:21:20Z</dcterms:created>
  <dcterms:modified xsi:type="dcterms:W3CDTF">2023-11-13T21:16:20Z</dcterms:modified>
</cp:coreProperties>
</file>