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1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/>
  <p:notesSz cx="7559675" cy="1069213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Arial" pitchFamily="2" charset="-52"/>
        <a:ea typeface="DejaVu Sans" pitchFamily="0" charset="0"/>
        <a:cs typeface="DejaVu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01745599" val="1068" revOS="4"/>
      <pr:smFileRevision xmlns:pr="smNativeData" xmlns="smNativeData" dt="1701745599" val="0"/>
      <pr:guideOptions xmlns:pr="smNativeData" xmlns="smNativeData" dt="1701745599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59" d="100"/>
          <a:sy n="59" d="100"/>
        </p:scale>
        <p:origin x="2630" y="214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7" d="100"/>
        <a:sy n="17" d="100"/>
      </p:scale>
      <p:origin x="0" y="0"/>
    </p:cViewPr>
  </p:sorterViewPr>
  <p:notesViewPr>
    <p:cSldViewPr snapToObjects="1" showGuides="1">
      <p:cViewPr>
        <p:scale>
          <a:sx n="59" d="100"/>
          <a:sy n="59" d="100"/>
        </p:scale>
        <p:origin x="2630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HvWy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BZlN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8C80-CED3-E47A-9D09-382FC2476B6D}" type="slidenum">
              <a:t/>
            </a:fld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B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822896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BvNQ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822896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F4AF-E1D3-E402-9D09-1757BA476B42}" type="slidenum">
              <a:t>&lt;#&gt;</a:t>
            </a:fld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CA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ihU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CEGw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KcWAAB1NQAAUiIAABAAAAAmAAAACAAAAD0gAAD/HwAA"/>
              </a:ext>
            </a:extLst>
          </p:cNvSpPr>
          <p:nvPr>
            <p:ph idx="1"/>
          </p:nvPr>
        </p:nvSpPr>
        <p:spPr>
          <a:xfrm>
            <a:off x="4674235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C1A5-EBD3-E437-9D09-1D628F476B48}" type="slidenum">
              <a:t>&lt;#&gt;</a:t>
            </a:fld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AdEwAAihUAABAAAAAmAAAACAAAAD0gAAD/HwAA"/>
              </a:ext>
            </a:extLst>
          </p:cNvSpPr>
          <p:nvPr>
            <p:ph idx="6"/>
          </p:nvPr>
        </p:nvSpPr>
        <p:spPr>
          <a:xfrm>
            <a:off x="457200" y="1604645"/>
            <a:ext cx="264985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hMAAN8JAAA6JAAAihUAABAAAAAmAAAACAAAAD0gAAD/HwAA"/>
              </a:ext>
            </a:extLst>
          </p:cNvSpPr>
          <p:nvPr>
            <p:ph idx="5"/>
          </p:nvPr>
        </p:nvSpPr>
        <p:spPr>
          <a:xfrm>
            <a:off x="3239770" y="160464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CUAAN8JAABYNQAAihUAABAAAAAmAAAACAAAAD0gAAD/HwAA"/>
              </a:ext>
            </a:extLst>
          </p:cNvSpPr>
          <p:nvPr>
            <p:ph idx="4"/>
          </p:nvPr>
        </p:nvSpPr>
        <p:spPr>
          <a:xfrm>
            <a:off x="6022340" y="160464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AdEwAAUiIAABAAAAAmAAAACAAAAD0gAAD/HwAA"/>
              </a:ext>
            </a:extLst>
          </p:cNvSpPr>
          <p:nvPr>
            <p:ph idx="3"/>
          </p:nvPr>
        </p:nvSpPr>
        <p:spPr>
          <a:xfrm>
            <a:off x="457200" y="3682365"/>
            <a:ext cx="264985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hMAAKcWAAA6JAAAUiIAABAAAAAmAAAACAAAAD0gAAD/HwAA"/>
              </a:ext>
            </a:extLst>
          </p:cNvSpPr>
          <p:nvPr>
            <p:ph idx="2"/>
          </p:nvPr>
        </p:nvSpPr>
        <p:spPr>
          <a:xfrm>
            <a:off x="3239770" y="368236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CUAAKcWAABYNQAAUiIAABAAAAAmAAAACAAAAD0gAAD/HwAA"/>
              </a:ext>
            </a:extLst>
          </p:cNvSpPr>
          <p:nvPr>
            <p:ph idx="1"/>
          </p:nvPr>
        </p:nvSpPr>
        <p:spPr>
          <a:xfrm>
            <a:off x="6022340" y="368236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90CA-84D3-E466-9D09-7233DE476B27}" type="slidenum">
              <a:t>&lt;#&gt;</a:t>
            </a:fld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E470-3ED3-E412-9D09-C847AA476B9D}" type="slidenum">
              <a:t/>
            </a:fld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ViIAABAAAAAmAAAACAAAALwgAAD/HwAA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 algn="ctr">
              <a:buNone/>
            </a:pPr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E533-7DD3-E413-9D09-8B46AB476BDE}" type="slidenum">
              <a:t>&lt;#&gt;</a:t>
            </a:fld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ViIAABAAAAAmAAAACAAAADwgAAD/HwAA"/>
              </a:ext>
            </a:extLst>
          </p:cNvSpPr>
          <p:nvPr>
            <p:ph idx="1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FE9D-D3D3-E408-9D09-255DB0476B70}" type="slidenum">
              <a:t>&lt;#&gt;</a:t>
            </a:fld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ViI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ViI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B965-2BD3-E44F-9D09-DD1AF7476B88}" type="slidenum">
              <a:t>&lt;#&gt;</a:t>
            </a:fld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E9AF-E1D3-E41F-9D09-174AA7476B42}" type="slidenum">
              <a:t>&lt;#&gt;</a:t>
            </a:fld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ViIAABAAAAAmAAAACAAAAL0gAAD/HwAA"/>
              </a:ext>
            </a:extLst>
          </p:cNvSpPr>
          <p:nvPr>
            <p:ph type="subTitle" idx="1"/>
          </p:nvPr>
        </p:nvSpPr>
        <p:spPr>
          <a:xfrm>
            <a:off x="457200" y="273685"/>
            <a:ext cx="8228965" cy="530796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8CCE-80D3-E47A-9D09-762FC2476B23}" type="slidenum">
              <a:t>&lt;#&gt;</a:t>
            </a:fld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ViI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CEGw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B168-26D3-E447-9D09-D012FF476B85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B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Gw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ViIAABAAAAAmAAAACAAAAL0gAAD/HwAA"/>
              </a:ext>
            </a:extLst>
          </p:cNvSpPr>
          <p:nvPr>
            <p:ph type="subTitle" idx="1"/>
          </p:nvPr>
        </p:nvSpPr>
        <p:spPr>
          <a:xfrm>
            <a:off x="457200" y="1604645"/>
            <a:ext cx="8228965" cy="39770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 algn="ctr">
              <a:buNone/>
            </a:pPr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KYWfw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JC3Tw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A750-1ED3-E451-9D09-E804E9476BBD}" type="slidenum">
              <a:t>&lt;#&gt;</a:t>
            </a:fld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ViI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ihU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KcWAAB1NQAAUiIAABAAAAAmAAAACAAAAD0gAAD/HwAA"/>
              </a:ext>
            </a:extLst>
          </p:cNvSpPr>
          <p:nvPr>
            <p:ph idx="1"/>
          </p:nvPr>
        </p:nvSpPr>
        <p:spPr>
          <a:xfrm>
            <a:off x="4674235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EF36-78D3-E419-9D09-8E4CA1476BDB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ihU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BvNQ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822896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A737-79D3-E451-9D09-8F04E9476BDA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822896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BvNQ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822896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A5E6-A8D3-E453-9D09-5E06EB476B0B}" type="slidenum">
              <a:t>&lt;#&gt;</a:t>
            </a:fld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ihU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CEGw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KcWAAB1NQAAUiIAABAAAAAmAAAACAAAAD0gAAD/HwAA"/>
              </a:ext>
            </a:extLst>
          </p:cNvSpPr>
          <p:nvPr>
            <p:ph idx="1"/>
          </p:nvPr>
        </p:nvSpPr>
        <p:spPr>
          <a:xfrm>
            <a:off x="4674235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DF91-DFD3-E429-9D09-297C91476B7C}" type="slidenum">
              <a:t>&lt;#&gt;</a:t>
            </a:fld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wgAAD/HwAA"/>
              </a:ext>
            </a:extLst>
          </p:cNvSpPr>
          <p:nvPr>
            <p:ph type="title"/>
          </p:nvPr>
        </p:nvSpPr>
        <p:spPr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AdEwAAihUAABAAAAAmAAAACAAAAD0gAAD/HwAA"/>
              </a:ext>
            </a:extLst>
          </p:cNvSpPr>
          <p:nvPr>
            <p:ph idx="6"/>
          </p:nvPr>
        </p:nvSpPr>
        <p:spPr>
          <a:xfrm>
            <a:off x="457200" y="1604645"/>
            <a:ext cx="264985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hMAAN8JAAA6JAAAihUAABAAAAAmAAAACAAAAD0gAAD/HwAA"/>
              </a:ext>
            </a:extLst>
          </p:cNvSpPr>
          <p:nvPr>
            <p:ph idx="5"/>
          </p:nvPr>
        </p:nvSpPr>
        <p:spPr>
          <a:xfrm>
            <a:off x="3239770" y="160464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CUAAN8JAABYNQAAihUAABAAAAAmAAAACAAAAD0gAAD/HwAA"/>
              </a:ext>
            </a:extLst>
          </p:cNvSpPr>
          <p:nvPr>
            <p:ph idx="4"/>
          </p:nvPr>
        </p:nvSpPr>
        <p:spPr>
          <a:xfrm>
            <a:off x="6022340" y="160464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AdEwAAUiIAABAAAAAmAAAACAAAAD0gAAD/HwAA"/>
              </a:ext>
            </a:extLst>
          </p:cNvSpPr>
          <p:nvPr>
            <p:ph idx="3"/>
          </p:nvPr>
        </p:nvSpPr>
        <p:spPr>
          <a:xfrm>
            <a:off x="457200" y="3682365"/>
            <a:ext cx="264985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hMAAKcWAAA6JAAAUiIAABAAAAAmAAAACAAAAD0gAAD/HwAA"/>
              </a:ext>
            </a:extLst>
          </p:cNvSpPr>
          <p:nvPr>
            <p:ph idx="2"/>
          </p:nvPr>
        </p:nvSpPr>
        <p:spPr>
          <a:xfrm>
            <a:off x="3239770" y="368236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DCUAAKcWAABYNQAAUiIAABAAAAAmAAAACAAAAD0gAAD/HwAA"/>
              </a:ext>
            </a:extLst>
          </p:cNvSpPr>
          <p:nvPr>
            <p:ph idx="1"/>
          </p:nvPr>
        </p:nvSpPr>
        <p:spPr>
          <a:xfrm>
            <a:off x="6022340" y="3682365"/>
            <a:ext cx="264922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9" name="PlaceHolder 8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8B67-29D3-E47D-9D09-DF28C5476B8A}" type="slidenum">
              <a:t>&lt;#&gt;</a:t>
            </a:fld>
          </a:p>
        </p:txBody>
      </p:sp>
      <p:sp>
        <p:nvSpPr>
          <p:cNvPr id="11" name="PlaceHolder 10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EzFDL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ViI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8228965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9yZ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E91D-53D3-E41F-9D09-A54AA7476BF0}" type="slidenum">
              <a:t>&lt;#&gt;</a:t>
            </a:fld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OSiY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ViI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I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ViI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E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FC8C-C2D3-E40A-9D09-345FB2476B61}" type="slidenum">
              <a:t>&lt;#&gt;</a:t>
            </a:fld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F948-06D3-E40F-9D09-F05AB7476BA5}" type="slidenum">
              <a:t>&lt;#&gt;</a:t>
            </a:fld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ViIAABAAAAAmAAAACAAAAL0gAAD/HwAA"/>
              </a:ext>
            </a:extLst>
          </p:cNvSpPr>
          <p:nvPr>
            <p:ph type="subTitle" idx="1"/>
          </p:nvPr>
        </p:nvSpPr>
        <p:spPr>
          <a:xfrm>
            <a:off x="457200" y="273685"/>
            <a:ext cx="8228965" cy="530796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algn="ctr"/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C5EC-A2D3-E433-9D09-54668B476B01}" type="slidenum">
              <a:t>&lt;#&gt;</a:t>
            </a:fld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OWdV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ViI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CEGw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D/AQ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A64F-01D3-E450-9D09-F705E8476BA2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D/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H/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ViI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397700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ihU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KcWAAB1NQAAUiIAABAAAAAmAAAACAAAAD0gAAD/HwAA"/>
              </a:ext>
            </a:extLst>
          </p:cNvSpPr>
          <p:nvPr>
            <p:ph idx="1"/>
          </p:nvPr>
        </p:nvSpPr>
        <p:spPr>
          <a:xfrm>
            <a:off x="4674235" y="368236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AFFE-B0D3-E459-9D09-460CE1476B13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D0g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CEGwAAihUAABAAAAAmAAAACAAAAD0gAAD/HwAA"/>
              </a:ext>
            </a:extLst>
          </p:cNvSpPr>
          <p:nvPr>
            <p:ph idx="1"/>
          </p:nvPr>
        </p:nvSpPr>
        <p:spPr>
          <a:xfrm>
            <a:off x="457200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RwAAN8JAAB1NQAAihUAABAAAAAmAAAACAAAAD0gAAD/HwAA"/>
              </a:ext>
            </a:extLst>
          </p:cNvSpPr>
          <p:nvPr>
            <p:ph idx="1"/>
          </p:nvPr>
        </p:nvSpPr>
        <p:spPr>
          <a:xfrm>
            <a:off x="4674235" y="1604645"/>
            <a:ext cx="4015740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cWAABvNQAAUiIAABAAAAAmAAAACAAAAD0gAAD/HwAA"/>
              </a:ext>
            </a:extLst>
          </p:cNvSpPr>
          <p:nvPr>
            <p:ph idx="1"/>
          </p:nvPr>
        </p:nvSpPr>
        <p:spPr>
          <a:xfrm>
            <a:off x="457200" y="3682365"/>
            <a:ext cx="8228965" cy="1896745"/>
          </a:xfr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indent="0">
              <a:spcBef>
                <a:spcPts val="1415"/>
              </a:spcBef>
              <a:buNone/>
            </a:pP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AAAAAAAAAAA"/>
              </a:ext>
            </a:extLst>
          </p:cNvSpPr>
          <p:nvPr>
            <p:ph type="ftr" idx="11"/>
          </p:nvPr>
        </p:nvSpPr>
        <p:spPr/>
        <p:txBody>
          <a:bodyPr/>
          <a:lstStyle/>
          <a:p>
            <a:pPr>
              <a:defRPr lang="en-us"/>
            </a:pPr>
            <a:r>
              <a:t>Footer</a:t>
            </a: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AAAAAAAAAAA"/>
              </a:ext>
            </a:extLst>
          </p:cNvSpPr>
          <p:nvPr>
            <p:ph type="sldNum" idx="12"/>
          </p:nvPr>
        </p:nvSpPr>
        <p:spPr/>
        <p:txBody>
          <a:bodyPr/>
          <a:lstStyle/>
          <a:p>
            <a:pPr>
              <a:defRPr lang="ru-ru"/>
            </a:pPr>
            <a:fld id="{3EB1B482-CCD3-E442-9D09-3A17FA476B6F}" type="slidenum">
              <a:t>&lt;#&gt;</a:t>
            </a:fld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8A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AAAAAAAAAAA"/>
              </a:ext>
            </a:extLst>
          </p:cNvSpPr>
          <p:nvPr>
            <p:ph type="dt" idx="10"/>
          </p:nvPr>
        </p:nvSpPr>
        <p:spPr/>
        <p:txBody>
          <a:bodyPr/>
          <a:lstStyle/>
          <a:p>
            <a:pPr>
              <a:defRPr lang="ru-ru"/>
            </a:pPr>
            <a:endParaRPr lang="en-us" cap="none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6"/>
          <p:cNvSpPr>
            <a:extLst>
              <a:ext uri="smNativeData">
                <pr:smNativeData xmlns:pr="smNativeData" xmlns="smNativeData" val="SMDATA_15_v5NuZRMAAAAlAAAACgAAAA0AAAAAkAAAAAIAAACQAAAAA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CiLgAPAAAAAQAAACMAAAAjAAAAIwAAAB4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CiLgB/f38A++7JA8zMzADAwP8Af39/AAAAAAAAAAAAAAAAAAAAAAAAAAAAIQAAABgAAAAUAAAAKgMAAHcGAABAOAAAegYAABAAAAAmAAAACAAAAP//////////"/>
              </a:ext>
            </a:extLst>
          </p:cNvSpPr>
          <p:nvPr/>
        </p:nvSpPr>
        <p:spPr>
          <a:xfrm>
            <a:off x="514350" y="1050925"/>
            <a:ext cx="8629650" cy="1905"/>
          </a:xfrm>
          <a:prstGeom prst="line">
            <a:avLst/>
          </a:prstGeom>
          <a:noFill/>
          <a:ln w="9525" cap="flat" cmpd="sng" algn="ctr">
            <a:solidFill>
              <a:srgbClr val="F0A22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1270" rIns="91440" bIns="1270" numCol="1" spcCol="215900" anchor="t"/>
          <a:lstStyle/>
          <a:p>
            <a:pPr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  <a:latin typeface="Franklin Gothic Book" pitchFamily="0" charset="0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3" name="Прямая соединительная линия 8"/>
          <p:cNvSpPr>
            <a:extLst>
              <a:ext uri="smNativeData">
                <pr:smNativeData xmlns:pr="smNativeData" xmlns="smNativeData" val="SMDATA_15_v5NuZRMAAAAlAAAACgAAAA0AAAAAkAAAAAIAAACQAAAAA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CiLgAPAAAAAQAAACMAAAAjAAAAIwAAAB4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CiLgB/f38A++7JA8zMzADAwP8Af39/AAAAAAAAAAAAAAAAAAAAAAAAAAAAIQAAABgAAAAUAAAAKgMAAHcGAABAOAAAegYAABAAAAAmAAAACAAAAP//////////"/>
              </a:ext>
            </a:extLst>
          </p:cNvSpPr>
          <p:nvPr/>
        </p:nvSpPr>
        <p:spPr>
          <a:xfrm>
            <a:off x="514350" y="1050925"/>
            <a:ext cx="8629650" cy="1905"/>
          </a:xfrm>
          <a:prstGeom prst="line">
            <a:avLst/>
          </a:prstGeom>
          <a:noFill/>
          <a:ln w="9525" cap="flat" cmpd="sng" algn="ctr">
            <a:solidFill>
              <a:srgbClr val="F0A22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1270" rIns="91440" bIns="1270" numCol="1" spcCol="215900" anchor="t"/>
          <a:lstStyle/>
          <a:p>
            <a:pPr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  <a:latin typeface="Franklin Gothic Book" pitchFamily="0" charset="0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4" name="Прямая соединительная линия 11"/>
          <p:cNvSpPr>
            <a:extLst>
              <a:ext uri="smNativeData">
                <pr:smNativeData xmlns:pr="smNativeData" xmlns="smNativeData" val="SMDATA_15_v5NuZRMAAAAlAAAACgAAAA0AAAAAkAAAAAIAAACQAAAAA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CiLgAPAAAAAQAAACMAAAAjAAAAIwAAAB4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CiLgB/f38A++7JA8zMzADAwP8Af39/AAAAAAAAAAAAAAAAAAAAAAAAAAAAIQAAABgAAAAUAAAAKgMAAIIGAABAOAAAhgYAABAAAAAmAAAACAAAAP//////////"/>
              </a:ext>
            </a:extLst>
          </p:cNvSpPr>
          <p:nvPr/>
        </p:nvSpPr>
        <p:spPr>
          <a:xfrm>
            <a:off x="514350" y="1057910"/>
            <a:ext cx="8629650" cy="2540"/>
          </a:xfrm>
          <a:prstGeom prst="line">
            <a:avLst/>
          </a:prstGeom>
          <a:noFill/>
          <a:ln w="9525" cap="flat" cmpd="sng" algn="ctr">
            <a:solidFill>
              <a:srgbClr val="F0A22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1270" rIns="91440" bIns="1270" numCol="1" spcCol="215900" anchor="t"/>
          <a:lstStyle/>
          <a:p>
            <a:pPr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  <a:latin typeface="Franklin Gothic Book" pitchFamily="0" charset="0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5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EAANACAABQNwAA9wcAABAAAAAmAAAACAAAAL0vAAD/HwAA"/>
              </a:ext>
            </a:extLst>
          </p:cNvSpPr>
          <p:nvPr>
            <p:ph type="title"/>
          </p:nvPr>
        </p:nvSpPr>
        <p:spPr>
          <a:xfrm>
            <a:off x="304800" y="457200"/>
            <a:ext cx="8686800" cy="83756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indent="0">
              <a:lnSpc>
                <a:spcPct val="100000"/>
              </a:lnSpc>
              <a:buNone/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SimSun" pitchFamily="0" charset="0"/>
                <a:cs typeface="Times New Roman" pitchFamily="1" charset="-52"/>
              </a:rPr>
              <a:t>Образец заголовка</a:t>
            </a:r>
            <a:endParaRPr lang="ru-ru" sz="3600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C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AEAAI8JAABQNwAAZiUAABAAAAAmAAAACAAAAL0vAAD/HwAA"/>
              </a:ext>
            </a:extLst>
          </p:cNvSpPr>
          <p:nvPr>
            <p:ph type="body"/>
          </p:nvPr>
        </p:nvSpPr>
        <p:spPr>
          <a:xfrm>
            <a:off x="304800" y="1553845"/>
            <a:ext cx="8686800" cy="452564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F0A22E"/>
              </a:buClr>
              <a:buSzPts val="2240"/>
              <a:buFont typeface="Wingdings 2" pitchFamily="0" charset="0"/>
              <a:buChar char="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Образец текста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1" marL="742950" indent="-285750">
              <a:lnSpc>
                <a:spcPct val="100000"/>
              </a:lnSpc>
              <a:spcBef>
                <a:spcPts val="560"/>
              </a:spcBef>
              <a:buClr>
                <a:srgbClr val="F0A22E"/>
              </a:buClr>
              <a:buSzPts val="1960"/>
              <a:buFont typeface="Wingdings 2" pitchFamily="0" charset="0"/>
              <a:buChar char="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Второй уровень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2" marL="1143000" indent="-2286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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Третий уровень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F0A22E"/>
              </a:buClr>
              <a:buSzPts val="1400"/>
              <a:buFont typeface="Wingdings 2" pitchFamily="0" charset="0"/>
              <a:buChar char="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Четвертый уровень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00"/>
              <a:buFont typeface="Wingdings 2" pitchFamily="0" charset="0"/>
              <a:buChar char="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Пятый уровень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7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L2vAAD/HwAA"/>
              </a:ext>
            </a:extLst>
          </p:cNvSpPr>
          <p:nvPr>
            <p:ph type="dt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>
            <a:lvl1pPr indent="0">
              <a:lnSpc>
                <a:spcPct val="100000"/>
              </a:lnSpc>
              <a:buNone/>
              <a:defRPr lang="ru-ru" sz="1200" b="0" strike="noStrike" cap="none" spc="0">
                <a:solidFill>
                  <a:srgbClr val="D38E28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defRPr>
            </a:lvl1pPr>
          </a:lstStyle>
          <a:p>
            <a:pPr indent="0">
              <a:lnSpc>
                <a:spcPct val="100000"/>
              </a:lnSpc>
              <a:buNone/>
              <a:defRPr lang="ru-ru"/>
            </a:pPr>
            <a:r>
              <a:t>&lt;date/time&gt;</a:t>
            </a:r>
            <a:endParaRPr lang="en-us" cap="none">
              <a:solidFill>
                <a:srgbClr val="000000"/>
              </a:solidFill>
              <a:latin typeface="Times New Roman" pitchFamily="1" charset="-52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8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BYAAHgAAADXJwAAPwIAABAAAAAmAAAACAAAAL2vAAD/HwAA"/>
              </a:ext>
            </a:extLst>
          </p:cNvSpPr>
          <p:nvPr>
            <p:ph type="ftr" idx="3"/>
          </p:nvPr>
        </p:nvSpPr>
        <p:spPr>
          <a:xfrm>
            <a:off x="3581400" y="76200"/>
            <a:ext cx="2894965" cy="288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>
            <a:lvl1pPr indent="0" algn="ctr">
              <a:buNone/>
              <a:defRPr lang="en-us" sz="1400" b="0" strike="noStrike" cap="none" spc="0">
                <a:solidFill>
                  <a:srgbClr val="000000"/>
                </a:solidFill>
                <a:latin typeface="Times New Roman" pitchFamily="1" charset="-52"/>
                <a:ea typeface="SimSun" pitchFamily="0" charset="0"/>
                <a:cs typeface="Times New Roman" pitchFamily="1" charset="-52"/>
              </a:defRPr>
            </a:lvl1pPr>
          </a:lstStyle>
          <a:p>
            <a:pPr indent="0" algn="ctr">
              <a:buNone/>
              <a:defRPr lang="en-us"/>
            </a:pPr>
            <a:r>
              <a:t>&lt;footer&gt;</a:t>
            </a:r>
          </a:p>
        </p:txBody>
      </p:sp>
      <p:sp>
        <p:nvSpPr>
          <p:cNvPr id="9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C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MnAABLNwAAVykAABAAAAAmAAAACAAAAL2vAAD/HwAA"/>
              </a:ext>
            </a:extLst>
          </p:cNvSpPr>
          <p:nvPr>
            <p:ph type="sldNum" idx="4"/>
          </p:nvPr>
        </p:nvSpPr>
        <p:spPr>
          <a:xfrm>
            <a:off x="8229600" y="6473825"/>
            <a:ext cx="758825" cy="246380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>
            <a:lvl1pPr indent="0" algn="r">
              <a:lnSpc>
                <a:spcPct val="100000"/>
              </a:lnSpc>
              <a:buNone/>
              <a:defRPr lang="ru-ru" sz="1200" b="0" strike="noStrike" cap="none" spc="0">
                <a:solidFill>
                  <a:srgbClr val="D38E28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defRPr>
            </a:lvl1pPr>
          </a:lstStyle>
          <a:p>
            <a:pPr indent="0" algn="r">
              <a:lnSpc>
                <a:spcPct val="100000"/>
              </a:lnSpc>
              <a:buNone/>
              <a:defRPr lang="ru-ru"/>
            </a:pPr>
            <a:fld id="{3EB1AFF8-B6D3-E459-9D09-400CE1476B15}" type="slidenum">
              <a:t/>
            </a:fld>
            <a:endParaRPr lang="en-us" cap="none">
              <a:solidFill>
                <a:srgbClr val="000000"/>
              </a:solidFill>
              <a:latin typeface="Times New Roman" pitchFamily="1" charset="-52"/>
              <a:ea typeface="SimSun" pitchFamily="0" charset="0"/>
              <a:cs typeface="Times New Roman" pitchFamily="1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ая соединительная линия 6"/>
          <p:cNvSpPr>
            <a:extLst>
              <a:ext uri="smNativeData">
                <pr:smNativeData xmlns:pr="smNativeData" xmlns="smNativeData" val="SMDATA_15_v5NuZRMAAAAlAAAACgAAAA0AAAAAkAAAAAIAAACQAAAAA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CiLgAPAAAAAQAAACMAAAAjAAAAIwAAAB4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OPNh+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CiLgB/f38A++7JA8zMzADAwP8Af39/AAAAAAAAAAAAAAAAAAAAAAAAAAAAIQAAABgAAAAUAAAAKgMAAHcGAABAOAAAegYAABAAAAAmAAAACAAAAP//////////"/>
              </a:ext>
            </a:extLst>
          </p:cNvSpPr>
          <p:nvPr/>
        </p:nvSpPr>
        <p:spPr>
          <a:xfrm>
            <a:off x="514350" y="1050925"/>
            <a:ext cx="8629650" cy="1905"/>
          </a:xfrm>
          <a:prstGeom prst="line">
            <a:avLst/>
          </a:prstGeom>
          <a:noFill/>
          <a:ln w="9525" cap="flat" cmpd="sng" algn="ctr">
            <a:solidFill>
              <a:srgbClr val="F0A22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1270" rIns="91440" bIns="1270" numCol="1" spcCol="215900" anchor="t"/>
          <a:lstStyle/>
          <a:p>
            <a:pPr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  <a:latin typeface="Franklin Gothic Book" pitchFamily="0" charset="0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3" name="Прямая соединительная линия 8"/>
          <p:cNvSpPr>
            <a:extLst>
              <a:ext uri="smNativeData">
                <pr:smNativeData xmlns:pr="smNativeData" xmlns="smNativeData" val="SMDATA_15_v5NuZRMAAAAlAAAACgAAAA0AAAAAkAAAAAIAAACQAAAAA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CiLgAPAAAAAQAAACMAAAAjAAAAIwAAAB4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OTOie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CiLgB/f38A++7JA8zMzADAwP8Af39/AAAAAAAAAAAAAAAAAAAAAAAAAAAAIQAAABgAAAAUAAAAKgMAAHcGAABAOAAAegYAABAAAAAmAAAACAAAAP//////////"/>
              </a:ext>
            </a:extLst>
          </p:cNvSpPr>
          <p:nvPr/>
        </p:nvSpPr>
        <p:spPr>
          <a:xfrm>
            <a:off x="514350" y="1050925"/>
            <a:ext cx="8629650" cy="1905"/>
          </a:xfrm>
          <a:prstGeom prst="line">
            <a:avLst/>
          </a:prstGeom>
          <a:noFill/>
          <a:ln w="9525" cap="flat" cmpd="sng" algn="ctr">
            <a:solidFill>
              <a:srgbClr val="F0A22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1270" rIns="91440" bIns="1270" numCol="1" spcCol="215900" anchor="t"/>
          <a:lstStyle/>
          <a:p>
            <a:pPr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  <a:latin typeface="Franklin Gothic Book" pitchFamily="0" charset="0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4" name="Прямая соединительная линия 11"/>
          <p:cNvSpPr>
            <a:extLst>
              <a:ext uri="smNativeData">
                <pr:smNativeData xmlns:pr="smNativeData" xmlns="smNativeData" val="SMDATA_15_v5NuZRMAAAAlAAAACgAAAA0AAAAAkAAAAAIAAACQAAAAAg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PCiLgAPAAAAAQAAACMAAAAjAAAAIwAAAB4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ObPje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PCiLgB/f38A++7JA8zMzADAwP8Af39/AAAAAAAAAAAAAAAAAAAAAAAAAAAAIQAAABgAAAAUAAAAKgMAAIIGAABAOAAAhgYAABAAAAAmAAAACAAAAP//////////"/>
              </a:ext>
            </a:extLst>
          </p:cNvSpPr>
          <p:nvPr/>
        </p:nvSpPr>
        <p:spPr>
          <a:xfrm>
            <a:off x="514350" y="1057910"/>
            <a:ext cx="8629650" cy="2540"/>
          </a:xfrm>
          <a:prstGeom prst="line">
            <a:avLst/>
          </a:prstGeom>
          <a:noFill/>
          <a:ln w="9525" cap="flat" cmpd="sng" algn="ctr">
            <a:solidFill>
              <a:srgbClr val="F0A22E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1270" rIns="91440" bIns="1270" numCol="1" spcCol="215900" anchor="t"/>
          <a:lstStyle/>
          <a:p>
            <a:pPr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  <a:latin typeface="Franklin Gothic Book" pitchFamily="0" charset="0"/>
              <a:ea typeface="DejaVu Sans" pitchFamily="0" charset="0"/>
              <a:cs typeface="DejaVu Sans" pitchFamily="0" charset="0"/>
            </a:endParaRPr>
          </a:p>
        </p:txBody>
      </p:sp>
      <p:sp>
        <p:nvSpPr>
          <p:cNvPr id="5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GVpb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CcAAHgAAABQNwAAPwIAABAAAAAmAAAACAAAAL2vAAD/HwAA"/>
              </a:ext>
            </a:extLst>
          </p:cNvSpPr>
          <p:nvPr>
            <p:ph type="dt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>
            <a:lvl1pPr indent="0">
              <a:lnSpc>
                <a:spcPct val="100000"/>
              </a:lnSpc>
              <a:buNone/>
              <a:defRPr lang="ru-ru" sz="1200" b="0" strike="noStrike" cap="none" spc="0">
                <a:solidFill>
                  <a:srgbClr val="D38E28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defRPr>
            </a:lvl1pPr>
          </a:lstStyle>
          <a:p>
            <a:pPr indent="0">
              <a:lnSpc>
                <a:spcPct val="100000"/>
              </a:lnSpc>
              <a:buNone/>
              <a:defRPr lang="ru-ru"/>
            </a:pPr>
            <a:r>
              <a:t>&lt;date/time&gt;</a:t>
            </a:r>
            <a:endParaRPr lang="en-us" cap="none">
              <a:solidFill>
                <a:srgbClr val="000000"/>
              </a:solidFill>
              <a:latin typeface="Times New Roman" pitchFamily="1" charset="-52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6" name="PlaceHolder 2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EC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HgAAADXJwAAPwIAABAAAAAmAAAACAAAAL2vAAD/HwAA"/>
              </a:ext>
            </a:extLst>
          </p:cNvSpPr>
          <p:nvPr>
            <p:ph type="ftr" idx="3"/>
          </p:nvPr>
        </p:nvSpPr>
        <p:spPr>
          <a:xfrm>
            <a:off x="3124200" y="76200"/>
            <a:ext cx="3352165" cy="288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>
            <a:lvl1pPr indent="0" algn="ctr">
              <a:buNone/>
              <a:defRPr lang="en-us" sz="1400" b="0" strike="noStrike" cap="none" spc="0">
                <a:solidFill>
                  <a:srgbClr val="000000"/>
                </a:solidFill>
                <a:latin typeface="Times New Roman" pitchFamily="1" charset="-52"/>
                <a:ea typeface="SimSun" pitchFamily="0" charset="0"/>
                <a:cs typeface="Times New Roman" pitchFamily="1" charset="-52"/>
              </a:defRPr>
            </a:lvl1pPr>
          </a:lstStyle>
          <a:p>
            <a:pPr indent="0" algn="ctr">
              <a:buNone/>
              <a:defRPr lang="en-us"/>
            </a:pPr>
            <a:r>
              <a:t>&lt;footer&gt;</a:t>
            </a:r>
          </a:p>
        </p:txBody>
      </p:sp>
      <p:sp>
        <p:nvSpPr>
          <p:cNvPr id="7" name="PlaceHolder 3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HTTOA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DIAANgnAABQNwAAWSkAABAAAAAmAAAACAAAAL2vAAD/HwAA"/>
              </a:ext>
            </a:extLst>
          </p:cNvSpPr>
          <p:nvPr>
            <p:ph type="sldNum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  <a:noFill/>
          <a:ln>
            <a:noFill/>
          </a:ln>
        </p:spPr>
        <p:txBody>
          <a:bodyPr vert="horz" wrap="square" lIns="90170" tIns="45085" rIns="90170" bIns="45085" numCol="1" spcCol="215900" anchor="t">
            <a:prstTxWarp prst="textNoShape">
              <a:avLst/>
            </a:prstTxWarp>
          </a:bodyPr>
          <a:lstStyle>
            <a:lvl1pPr indent="0" algn="r">
              <a:lnSpc>
                <a:spcPct val="100000"/>
              </a:lnSpc>
              <a:buNone/>
              <a:defRPr lang="ru-ru" sz="1200" b="0" strike="noStrike" cap="none" spc="0">
                <a:solidFill>
                  <a:srgbClr val="D38E28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defRPr>
            </a:lvl1pPr>
          </a:lstStyle>
          <a:p>
            <a:pPr indent="0" algn="r">
              <a:lnSpc>
                <a:spcPct val="100000"/>
              </a:lnSpc>
              <a:buNone/>
              <a:defRPr lang="ru-ru"/>
            </a:pPr>
            <a:fld id="{3EB1BFF7-B9D3-E449-9D09-4F1CF1476B1A}" type="slidenum">
              <a:t/>
            </a:fld>
            <a:endParaRPr lang="en-us" cap="none">
              <a:solidFill>
                <a:srgbClr val="000000"/>
              </a:solidFill>
              <a:latin typeface="Times New Roman" pitchFamily="1" charset="-52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8" name="PlaceHolder 4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K8BAABvNQAAuggAABAAAAAmAAAACAAAAL0vAAD/HwAA"/>
              </a:ext>
            </a:extLst>
          </p:cNvSpPr>
          <p:nvPr>
            <p:ph type="title"/>
          </p:nvPr>
        </p:nvSpPr>
        <p:spPr>
          <a:xfrm>
            <a:off x="457200" y="273685"/>
            <a:ext cx="8228965" cy="114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 indent="0">
              <a:buNone/>
            </a:pPr>
            <a:r>
              <a:rPr lang="ru-ru" cap="none">
                <a:solidFill>
                  <a:srgbClr val="00000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Click to edit the title text format</a:t>
            </a:r>
            <a:endParaRPr lang="ru-ru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sp>
        <p:nvSpPr>
          <p:cNvPr id="9" name="PlaceHolder 5"/>
          <p:cNvSpPr>
            <a:spLocks noGrp="1" noChangeArrowheads="1"/>
            <a:extLst>
              <a:ext uri="smNativeData">
                <pr:smNativeData xmlns:pr="smNativeData" xmlns="smNativeData" val="SMDATA_15_v5NuZRMAAAAlAAAAZAAAAA0AAAAAAAAAAAAAAAAAAAAAA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N8JAABvNQAAViIAABAAAAAmAAAACAAAAL0vAAD/HwAA"/>
              </a:ext>
            </a:extLst>
          </p:cNvSpPr>
          <p:nvPr>
            <p:ph type="body"/>
          </p:nvPr>
        </p:nvSpPr>
        <p:spPr>
          <a:xfrm>
            <a:off x="457200" y="1604645"/>
            <a:ext cx="8228965" cy="39770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ts val="1440"/>
              <a:buFont typeface="Wingdings" pitchFamily="0" charset="2"/>
              <a:buChar char="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Click to edit the outline text format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1" marL="864235" indent="-323850">
              <a:spcBef>
                <a:spcPts val="1130"/>
              </a:spcBef>
              <a:buClr>
                <a:srgbClr val="000000"/>
              </a:buClr>
              <a:buSzPts val="1800"/>
              <a:buFont typeface="Symbol" pitchFamily="1" charset="2"/>
              <a:buChar char=""/>
            </a:pPr>
            <a:r>
              <a:rPr lang="ru-ru" sz="2400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Second Outline Level</a:t>
            </a:r>
            <a:endParaRPr lang="ru-ru" sz="2400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2" marL="1296035" indent="-288290">
              <a:spcBef>
                <a:spcPts val="85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rPr lang="ru-ru" sz="2000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Third Outline Level</a:t>
            </a:r>
            <a:endParaRPr lang="ru-ru" sz="2000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3" marL="1727835" indent="-215900">
              <a:spcBef>
                <a:spcPts val="565"/>
              </a:spcBef>
              <a:buClr>
                <a:srgbClr val="000000"/>
              </a:buClr>
              <a:buSzPts val="1500"/>
              <a:buFont typeface="Symbol" pitchFamily="1" charset="2"/>
              <a:buChar char="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Fourth Outline Level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4" marL="21602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Fifth Outline Level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5" marL="25920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Sixth Outline Level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  <a:p>
            <a:pPr lvl="6" marL="3023870" indent="-215900">
              <a:spcBef>
                <a:spcPts val="280"/>
              </a:spcBef>
              <a:buClr>
                <a:srgbClr val="000000"/>
              </a:buClr>
              <a:buSzPts val="900"/>
              <a:buFont typeface="Wingdings" pitchFamily="0" charset="2"/>
              <a:buChar char=""/>
            </a:pPr>
            <a:r>
              <a:rPr lang="ru-ru" cap="none">
                <a:solidFill>
                  <a:srgbClr val="4E3B30"/>
                </a:solidFill>
                <a:latin typeface="Franklin Gothic Book" pitchFamily="0" charset="0"/>
                <a:ea typeface="SimSun" pitchFamily="0" charset="0"/>
                <a:cs typeface="Times New Roman" pitchFamily="1" charset="-52"/>
              </a:rPr>
              <a:t>Seventh Outline Level</a:t>
            </a:r>
            <a:endParaRPr lang="ru-ru" cap="none">
              <a:solidFill>
                <a:srgbClr val="4E3B3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</p:titleStyle>
    <p:bodyStyle>
      <a:lvl1pPr marL="342900" marR="0" indent="-3429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I0RAABtNwAAtBYAABAAAAAmAAAACAAAAL2gAAD/HwAA"/>
              </a:ext>
            </a:extLst>
          </p:cNvSpPr>
          <p:nvPr>
            <p:ph type="title"/>
          </p:nvPr>
        </p:nvSpPr>
        <p:spPr>
          <a:xfrm>
            <a:off x="323850" y="2853055"/>
            <a:ext cx="8686165" cy="837565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indent="0" algn="ctr">
              <a:lnSpc>
                <a:spcPct val="100000"/>
              </a:lnSpc>
              <a:buNone/>
              <a:defRPr sz="1330" cap="none"/>
            </a:pPr>
            <a:r>
              <a:rPr lang="ru-ru" sz="2665" cap="all">
                <a:solidFill>
                  <a:srgbClr val="4E3B30"/>
                </a:solidFill>
                <a:latin typeface="Franklin Gothic Medium" pitchFamily="2" charset="-52"/>
                <a:ea typeface="SimSun" pitchFamily="0" charset="0"/>
                <a:cs typeface="Times New Roman" pitchFamily="1" charset="-52"/>
              </a:rPr>
              <a:t>Тестирование информационной системы</a:t>
            </a:r>
            <a:endParaRPr lang="ru-ru" sz="2665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Приемочное тестирование 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22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wwMAAHYKAAALNAAAwxEAABAgAAAmAAAACAAAAP//////////"/>
              </a:ext>
            </a:extLst>
          </p:cNvSpPr>
          <p:nvPr/>
        </p:nvSpPr>
        <p:spPr>
          <a:xfrm>
            <a:off x="611505" y="1700530"/>
            <a:ext cx="7848600" cy="1186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b="1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Приемочное тестирование</a:t>
            </a:r>
            <a:r>
              <a:rPr lang="ru-ru" sz="2400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- тестирование  ИС  конечными пользователями в реальном окружении. </a:t>
            </a:r>
            <a:endParaRPr lang="en-us" sz="24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wwMAAKcUAABCNgAAtBkAABAgAAAmAAAACAAAAP//////////"/>
              </a:ext>
            </a:extLst>
          </p:cNvSpPr>
          <p:nvPr/>
        </p:nvSpPr>
        <p:spPr>
          <a:xfrm>
            <a:off x="611505" y="3357245"/>
            <a:ext cx="8208645" cy="821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Приемочные тесты разрабатываются пользователями (обычно в виде сценариев).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xmlns="smNativeData" val="v5NuZQIAAAAFAAAA/f///wEAAAABAAAAAAAAAAAAAAAAAAAAAAAAAAkAAAD9////AQAAAAEAAAAAAAAAAAAAAAAAAAAAAAAA"/>
      </p:ext>
    </p:ext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UgMAADUUAABgNQAAoSgAABAgAAAmAAAACAAAAP//////////"/>
              </a:ext>
            </a:extLst>
          </p:cNvSpPr>
          <p:nvPr/>
        </p:nvSpPr>
        <p:spPr>
          <a:xfrm>
            <a:off x="539750" y="3284855"/>
            <a:ext cx="8136890" cy="3319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just"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1200" cap="none">
              <a:solidFill>
                <a:srgbClr val="000000"/>
              </a:solidFill>
            </a:endParaRPr>
          </a:p>
          <a:p>
            <a:pPr algn="just"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b="1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нефункциональное тестирование</a:t>
            </a:r>
            <a:r>
              <a:rPr lang="ru-ru" sz="28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:</a:t>
            </a:r>
            <a:endParaRPr lang="en-us" sz="2800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тестирование производительности;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стрессовое тестирование; 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нагрузочное тестирование;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тестирование удобства использования;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тестирование интерфейса пользователя;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тестирование безопасности;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тестирование локализации;</a:t>
            </a:r>
            <a:endParaRPr lang="en-us" cap="none">
              <a:solidFill>
                <a:srgbClr val="000000"/>
              </a:solidFill>
            </a:endParaRPr>
          </a:p>
          <a:p>
            <a:pPr indent="-215900" defTabSz="914400">
              <a:lnSpc>
                <a:spcPct val="100000"/>
              </a:lnSpc>
              <a:buClrTx/>
              <a:buFont typeface="Wingdings" pitchFamily="0" charset="2"/>
              <a:buChar char="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тестирование совместимости.</a:t>
            </a:r>
            <a:endParaRPr lang="en-us" cap="none">
              <a:solidFill>
                <a:srgbClr val="000000"/>
              </a:solidFill>
            </a:endParaRPr>
          </a:p>
          <a:p>
            <a:pPr algn="just"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800" cap="none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vf3//5oBAAA7OwAAJwUAABAgAAAmAAAACAAAAP//////////"/>
              </a:ext>
            </a:extLst>
          </p:cNvSpPr>
          <p:nvPr/>
        </p:nvSpPr>
        <p:spPr>
          <a:xfrm>
            <a:off x="-367665" y="260350"/>
            <a:ext cx="9996170" cy="577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Другой пример разделения на категории</a:t>
            </a:r>
            <a:endParaRPr lang="en-us" sz="32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Bw0AAOsGAACjKQAAeAoAABAgAAAmAAAACAAAAP//////////"/>
              </a:ext>
            </a:extLst>
          </p:cNvSpPr>
          <p:nvPr/>
        </p:nvSpPr>
        <p:spPr>
          <a:xfrm>
            <a:off x="2117725" y="1124585"/>
            <a:ext cx="4650740" cy="577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b="1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Тестирование по целям</a:t>
            </a:r>
            <a:r>
              <a:rPr lang="ru-ru" sz="32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:</a:t>
            </a:r>
            <a:endParaRPr lang="en-us" sz="3200" cap="none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bwIAAMsLAABgNQAACBQAABAgAAAmAAAACAAAAP//////////"/>
              </a:ext>
            </a:extLst>
          </p:cNvSpPr>
          <p:nvPr/>
        </p:nvSpPr>
        <p:spPr>
          <a:xfrm>
            <a:off x="395605" y="1917065"/>
            <a:ext cx="8281035" cy="1339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b="1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функциональное тестирование </a:t>
            </a:r>
            <a:r>
              <a:rPr lang="ru-ru" sz="28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- </a:t>
            </a: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каждое функциональное требование транслируется в сценарии тестирования (используя техники «черного ящика») для того, чтобы проверить, что система функционирует в точности, как и описано в спецификации (техническом задании на разработку)</a:t>
            </a:r>
            <a:endParaRPr lang="en-us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4" grpId="0" animBg="1" advAuto="0"/>
      <p:bldP spid="5" grpId="0" animBg="1" advAuto="0"/>
    </p:bldLst>
    <p:extLst>
      <p:ext uri="smNativeData">
        <pr:smNativeData xmlns:pr="smNativeData" xmlns="smNativeData" val="v5NuZQMAAAAFAAAA/f///wEAAAABAAAAAAAAAAAAAAAAAAAAAAAAAAkAAAD9////AQAAAAEAAAAAAAAAAAAAAAAAAAAAAAAADQAAAP3///8BAAAAAQAAAAAAAAAAAAAAAAAAAAAAAAA="/>
      </p:ext>
    </p:ext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FITAAAlNwAAcCYAABAgAAAmAAAACAAAAP//////////"/>
              </a:ext>
            </a:extLst>
          </p:cNvSpPr>
          <p:nvPr/>
        </p:nvSpPr>
        <p:spPr>
          <a:xfrm>
            <a:off x="323850" y="3140710"/>
            <a:ext cx="8640445" cy="3107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перечень сценариев тестирования программного родукта с подробным описанием шагов; 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каждый шаг сценария тестирования характеризуется действиями пользователя 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 (специалиста по тестированию) и ожидаемыми результатами – ответной реакции 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 программы на эти действия;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программа и методика испытаний обязана имитировать эксплуатацию 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    программного продукта в реальном режиме;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сценарий тестирования должен быть построен на основе анализа операций, которые будут выполнять будущие пользователи системы, а не быть искусственно составленной последовательностью понятных только разработчику манипуляций.</a:t>
            </a:r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3" name="Прямоугольник 2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ywMAAJoBAAD6MwAAJwUAABAgAAAmAAAACAAAAP//////////"/>
              </a:ext>
            </a:extLst>
          </p:cNvSpPr>
          <p:nvPr/>
        </p:nvSpPr>
        <p:spPr>
          <a:xfrm>
            <a:off x="616585" y="260350"/>
            <a:ext cx="7832725" cy="5772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Функциональное тестирование</a:t>
            </a:r>
            <a:endParaRPr lang="en-us" sz="32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4AIAAOsGAAALNAAAGQ0AABAgAAAmAAAACAAAAP//////////"/>
              </a:ext>
            </a:extLst>
          </p:cNvSpPr>
          <p:nvPr/>
        </p:nvSpPr>
        <p:spPr>
          <a:xfrm>
            <a:off x="467360" y="1124585"/>
            <a:ext cx="7992745" cy="1004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just"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Для проведения </a:t>
            </a:r>
            <a:r>
              <a:rPr lang="ru-ru" sz="2000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функционального тестирования 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персоналом отдела </a:t>
            </a:r>
            <a:endParaRPr lang="en-us" sz="2000" cap="none">
              <a:solidFill>
                <a:srgbClr val="000000"/>
              </a:solidFill>
            </a:endParaRPr>
          </a:p>
          <a:p>
            <a:pPr algn="just"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технического контроля разрабатывается </a:t>
            </a:r>
            <a:r>
              <a:rPr lang="ru-ru" sz="2000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документ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«</a:t>
            </a:r>
            <a:r>
              <a:rPr lang="ru-ru" sz="2000" b="1" i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Программа и методика испытаний функционала приложения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» (ПМИ). </a:t>
            </a:r>
            <a:endParaRPr lang="en-us" sz="2000" cap="none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VQQAAOUOAAAnGwAAshEAABAgAAAmAAAACAAAAP//////////"/>
              </a:ext>
            </a:extLst>
          </p:cNvSpPr>
          <p:nvPr/>
        </p:nvSpPr>
        <p:spPr>
          <a:xfrm>
            <a:off x="704215" y="2421255"/>
            <a:ext cx="3709670" cy="4552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Документ ПМИ содержит: 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  <p:bldP spid="4" grpId="0" animBg="1" advAuto="0"/>
      <p:bldP spid="5" grpId="0" animBg="1" advAuto="0"/>
    </p:bldLst>
    <p:extLst>
      <p:ext uri="smNativeData">
        <pr:smNativeData xmlns:pr="smNativeData" xmlns="smNativeData" val="v5NuZQMAAAAFAAAA/f///wEAAAABAAAAAAAAAAAAAAAAAAAAAAAAAAkAAAD9////AQAAAAEAAAAAAAAAAAAAAAAAAAAAAAAADQAAAP3///8BAAAAAQAAAAAAAAAAAAAAAAAAAAAAAAA="/>
      </p:ext>
    </p:ext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jAEAACkBAAAkNwAAuQQAABAAAAAmAAAACAAAAP//////////"/>
              </a:ext>
            </a:extLst>
          </p:cNvSpPr>
          <p:nvPr/>
        </p:nvSpPr>
        <p:spPr>
          <a:xfrm>
            <a:off x="251460" y="188595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Классы тестов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jAEAAJMJAAAQNwAApBgAABAAAAAmAAAACAAAAP//////////"/>
              </a:ext>
            </a:extLst>
          </p:cNvSpPr>
          <p:nvPr/>
        </p:nvSpPr>
        <p:spPr>
          <a:xfrm>
            <a:off x="251460" y="1556385"/>
            <a:ext cx="8699500" cy="24491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b="1" i="1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Классом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можно назвать группу значений, которые программа обрабатывает одним и тем же способом. </a:t>
            </a:r>
            <a:endParaRPr lang="en-us" sz="24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75"/>
              </a:spcBef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Граничные значения класса – те входные данные, на которых программа меняет свое поведение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Границу нужно протестировать с двух сторон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HcBAACWNwAAqAQAABAAAAAmAAAACAAAAP//////////"/>
              </a:ext>
            </a:extLst>
          </p:cNvSpPr>
          <p:nvPr/>
        </p:nvSpPr>
        <p:spPr>
          <a:xfrm>
            <a:off x="323850" y="238125"/>
            <a:ext cx="8712200" cy="518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Виды тестов</a:t>
            </a:r>
            <a:endParaRPr lang="en-us" sz="28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SQIAACYFAAA/OAAALCQAABAAAAAmAAAACAAAAP//////////"/>
              </a:ext>
            </a:extLst>
          </p:cNvSpPr>
          <p:nvPr/>
        </p:nvSpPr>
        <p:spPr>
          <a:xfrm>
            <a:off x="371475" y="836930"/>
            <a:ext cx="8771890" cy="50431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Базовый тест - простой тестовый пример.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Инвентаризация -определить различные категории данных и создать тесты для каждого элемента категории.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Комбинированные тесты -скомбинировать различные входные данные.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Граничные оценки - оценить поведение программы при граничных значениях данных.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Ошибочные данные -оценить отклик системы на ввод неправильных данных.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Нагрузочные тесты, создание напряжений -попытаться вывести систему из строя.</a:t>
            </a:r>
            <a:endParaRPr lang="en-us" sz="2400" cap="none">
              <a:solidFill>
                <a:srgbClr val="000000"/>
              </a:solidFill>
            </a:endParaRPr>
          </a:p>
          <a:p>
            <a:pPr marL="742950" indent="-285750" defTabSz="914400">
              <a:lnSpc>
                <a:spcPct val="80000"/>
              </a:lnSpc>
              <a:spcBef>
                <a:spcPts val="56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800" cap="none">
              <a:solidFill>
                <a:srgbClr val="000000"/>
              </a:solidFill>
            </a:endParaRPr>
          </a:p>
          <a:p>
            <a:pPr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32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7gkAANEDAADAKwAAvwcAABAgAAAmAAAACAAAAP//////////"/>
              </a:ext>
            </a:extLst>
          </p:cNvSpPr>
          <p:nvPr/>
        </p:nvSpPr>
        <p:spPr>
          <a:xfrm>
            <a:off x="1614170" y="620395"/>
            <a:ext cx="5497830" cy="6388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Фазы тестирования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1"/>
          <p:cNvSpPr>
            <a:extLst>
              <a:ext uri="smNativeData">
                <pr:smNativeData xmlns:pr="smNativeData" xmlns="smNativeData" val="SMDATA_15_v5NuZRMAAAAlAAAAZAAAAE0AAAAAkAAAAEgAAACQAAAAS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YAEAADUgAADNNgAARCgAABAgAAAmAAAACAAAAP//////////"/>
              </a:ext>
            </a:extLst>
          </p:cNvSpPr>
          <p:nvPr/>
        </p:nvSpPr>
        <p:spPr>
          <a:xfrm>
            <a:off x="223520" y="5235575"/>
            <a:ext cx="8684895" cy="13100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800" cap="none">
              <a:solidFill>
                <a:srgbClr val="000000"/>
              </a:solidFill>
            </a:endParaRPr>
          </a:p>
          <a:p>
            <a:pPr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4) оценка результатов выполнения программы на </a:t>
            </a:r>
            <a:r>
              <a:rPr lang="ru-ru" sz="2400" i="1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наборе тестов </a:t>
            </a:r>
            <a:br/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с целью принятия решения о продолжении или остановке </a:t>
            </a:r>
            <a:br/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тестирования.</a:t>
            </a: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GwEAAM4HAAAlNwAA2wwAABAgAAAmAAAACAAAAP//////////"/>
              </a:ext>
            </a:extLst>
          </p:cNvSpPr>
          <p:nvPr/>
        </p:nvSpPr>
        <p:spPr>
          <a:xfrm>
            <a:off x="179705" y="1268730"/>
            <a:ext cx="8784590" cy="8210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1)  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создание </a:t>
            </a:r>
            <a:r>
              <a:rPr lang="ru-ru" sz="2400" i="1" u="sng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тестового набора 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– </a:t>
            </a: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набора входных и ожидаемых выходных </a:t>
            </a:r>
            <a:br/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параметров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;</a:t>
            </a: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jAEAAJANAAA/OAAAThQAABAgAAAmAAAACAAAAP//////////"/>
              </a:ext>
            </a:extLst>
          </p:cNvSpPr>
          <p:nvPr/>
        </p:nvSpPr>
        <p:spPr>
          <a:xfrm>
            <a:off x="251460" y="2204720"/>
            <a:ext cx="8891905" cy="1096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2) прогон программы на нем в соответствии со </a:t>
            </a:r>
            <a:r>
              <a:rPr lang="ru-ru" sz="2400" i="1" u="sng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сценарием </a:t>
            </a:r>
            <a:endParaRPr lang="en-us" sz="2400" cap="none">
              <a:solidFill>
                <a:srgbClr val="000000"/>
              </a:solidFill>
            </a:endParaRPr>
          </a:p>
          <a:p>
            <a:pPr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i="1" u="sng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тестирования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 - </a:t>
            </a: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специальным образом разработанное описание последовательности действий в системе и ожидаемое поведение;</a:t>
            </a:r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6" name="Прямоугольник 5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ZwEAABgVAAA/OAAABR8AABAgAAAmAAAACAAAAP//////////"/>
              </a:ext>
            </a:extLst>
          </p:cNvSpPr>
          <p:nvPr/>
        </p:nvSpPr>
        <p:spPr>
          <a:xfrm>
            <a:off x="227965" y="3429000"/>
            <a:ext cx="8915400" cy="16135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tabLst>
                <a:tab pos="45720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8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3) получение </a:t>
            </a:r>
            <a:r>
              <a:rPr lang="ru-ru" sz="2800" i="1" u="sng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протокола тестирования </a:t>
            </a:r>
            <a:r>
              <a:rPr lang="ru-ru" sz="28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 - </a:t>
            </a: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специальным образом оформленные документы по каждому тесту, которые  должны содержать информацию,  достаточную для повторения теста (сценарий тестирования, тестовый набор, результаты тестирования, связанные с контрольными  примерами, включая все ошибки, выявленные при  выполнении теста, штат персонала, вовлеченного в тестирование); </a:t>
            </a:r>
            <a:endParaRPr lang="en-us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5" grpId="0" animBg="1" advAuto="0"/>
      <p:bldP spid="6" grpId="0" animBg="1" advAuto="0"/>
    </p:bldLst>
    <p:extLst>
      <p:ext uri="smNativeData">
        <pr:smNativeData xmlns:pr="smNativeData" xmlns="smNativeData" val="v5NuZQQAAAAFAAAA/f///wEAAAABAAAAAAAAAAAAAAAAAAAAAAAAAAkAAAD9////AQAAAAEAAAAAAAAAAAAAAAAAAAAAAAAADQAAAP3///8BAAAAAQAAAAAAAAAAAAAAAAAAAAAAAAARAAAA/f///wEAAAABAAAAAAAAAAAAAAAAAAAAAAAAAA=="/>
      </p:ext>
    </p:ext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Характеристики хорошего теста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M4HAACBNwAALxwAABAAAAAmAAAACAAAAP//////////"/>
              </a:ext>
            </a:extLst>
          </p:cNvSpPr>
          <p:nvPr/>
        </p:nvSpPr>
        <p:spPr>
          <a:xfrm>
            <a:off x="323850" y="1268730"/>
            <a:ext cx="8698865" cy="3312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существует вероятность выявления тестом ошибок;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определены входные данные;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определен ожидаемый результат, считаемый «хорошим»;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 избыточен;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воспроизводим;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тестовый набор должен быть наилучшим в своей категории;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 должен быть слишком простым или слишком сложным;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некорректное поведение программы должно проявляться с достаточной очевидностью;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экономичный (нет избыточных шагов).</a:t>
            </a:r>
            <a:endParaRPr lang="en-us" sz="24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75"/>
              </a:spcBef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GwEAAAUKAAC0NgAAUSMAABAgAAAmAAAACAAAAP//////////"/>
              </a:ext>
            </a:extLst>
          </p:cNvSpPr>
          <p:nvPr/>
        </p:nvSpPr>
        <p:spPr>
          <a:xfrm>
            <a:off x="179705" y="1628775"/>
            <a:ext cx="8712835" cy="41122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слишком длинный сценарий;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неполное, неправильное или непоследовательное описание условий тестирования или подготовки тестового окружения ;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пропущенные «очевидные» шаги ;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использование устаревшей информации о тестируемой системе ;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неочевидно, кто должен выполнить действие: пользователь или система ;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неясно, что является успешным результатом.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отсутствие очистки системы. </a:t>
            </a: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Основные ошибки при составлении тестовых сценариев</a:t>
            </a:r>
            <a:endParaRPr lang="en-us" sz="36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M4HAAAlNwAA/B8AABAgAAAmAAAACAAAAP//////////"/>
              </a:ext>
            </a:extLst>
          </p:cNvSpPr>
          <p:nvPr/>
        </p:nvSpPr>
        <p:spPr>
          <a:xfrm>
            <a:off x="323850" y="1268730"/>
            <a:ext cx="8640445" cy="3930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Цель теста (объект тестирования): </a:t>
            </a:r>
            <a:endParaRPr lang="en-us" sz="20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8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Метод тестирования: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endParaRPr lang="en-us" sz="20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8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Окружение, данные, подготовка системы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: </a:t>
            </a:r>
            <a:endParaRPr lang="en-us" sz="20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8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Сценарий:</a:t>
            </a:r>
            <a:r>
              <a:rPr lang="ru-ru" sz="20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(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шаги, оформленные таблицей или списком) </a:t>
            </a:r>
            <a:endParaRPr lang="en-us" sz="20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Arial" pitchFamily="2" charset="-52"/>
              <a:buChar char="•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действия; </a:t>
            </a:r>
            <a:endParaRPr lang="en-us" sz="20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Arial" pitchFamily="2" charset="-52"/>
              <a:buChar char="•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ожидаемые результаты. </a:t>
            </a:r>
            <a:endParaRPr lang="en-us" sz="20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8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u="sng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Опциональная дополнительная информация:</a:t>
            </a: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endParaRPr lang="en-us" sz="20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Arial" pitchFamily="2" charset="-52"/>
              <a:buChar char="•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снимки экрана; </a:t>
            </a:r>
            <a:endParaRPr lang="en-us" sz="20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Arial" pitchFamily="2" charset="-52"/>
              <a:buChar char="•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логи; </a:t>
            </a:r>
            <a:endParaRPr lang="en-us" sz="20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Arial" pitchFamily="2" charset="-52"/>
              <a:buChar char="•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файлы, сгенерированные в процессе теста; </a:t>
            </a:r>
            <a:endParaRPr lang="en-us" sz="20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Arial" pitchFamily="2" charset="-52"/>
              <a:buChar char="•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0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 …. </a:t>
            </a:r>
            <a:endParaRPr lang="en-us" sz="2000" cap="none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составляющие теста</a:t>
            </a:r>
            <a:endParaRPr lang="en-us" sz="36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Подход к созданию тестов на примере</a:t>
            </a:r>
            <a:endParaRPr lang="en-us" sz="32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GwEAAFwHAACeNgAAcg4AABAAAAAmAAAACAAAAP//////////"/>
              </a:ext>
            </a:extLst>
          </p:cNvSpPr>
          <p:nvPr/>
        </p:nvSpPr>
        <p:spPr>
          <a:xfrm>
            <a:off x="179705" y="1196340"/>
            <a:ext cx="8698865" cy="1151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Объект тестирования: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br/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программа, которая вводит два числа и выводит их сумму</a:t>
            </a:r>
            <a:r>
              <a:rPr lang="ru-ru" sz="3200" cap="none">
                <a:solidFill>
                  <a:srgbClr val="4E3B30"/>
                </a:solidFill>
                <a:latin typeface="Franklin Gothic Book" pitchFamily="0" charset="0"/>
                <a:ea typeface="DejaVu Sans" pitchFamily="0" charset="0"/>
                <a:cs typeface="DejaVu Sans" pitchFamily="0" charset="0"/>
              </a:rPr>
              <a:t>.</a:t>
            </a:r>
            <a:endParaRPr lang="en-us" sz="32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nAEAANoaAADbOQAAjyMAABAgAAAmAAAACAAAAP//////////"/>
              </a:ext>
            </a:extLst>
          </p:cNvSpPr>
          <p:nvPr/>
        </p:nvSpPr>
        <p:spPr>
          <a:xfrm>
            <a:off x="261620" y="4364990"/>
            <a:ext cx="9143365" cy="1415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 defTabSz="914400">
              <a:lnSpc>
                <a:spcPct val="100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Возможные ошибки: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ошибка проектирования: нет сопроводительной информации, что вводить;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ошибка проектирования: как остановить программу;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ошибка кодирования: ответ в стороне от исходных данных.</a:t>
            </a:r>
            <a:endParaRPr lang="en-us" cap="none">
              <a:solidFill>
                <a:srgbClr val="000000"/>
              </a:solidFill>
            </a:endParaRPr>
          </a:p>
        </p:txBody>
      </p:sp>
      <p:sp>
        <p:nvSpPr>
          <p:cNvPr id="5" name="Прямоугольник 4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jAEAAHMOAADRNQAAIBkAABAgAAAmAAAACAAAAP//////////"/>
              </a:ext>
            </a:extLst>
          </p:cNvSpPr>
          <p:nvPr/>
        </p:nvSpPr>
        <p:spPr>
          <a:xfrm>
            <a:off x="251460" y="2348865"/>
            <a:ext cx="8496935" cy="17354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 defTabSz="914400">
              <a:lnSpc>
                <a:spcPct val="100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Сценарий тестирования :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ввести два числа - каждое из чисел содержит цифры;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ввод каждого числа отображается на экране;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после ввода чисел расчет суммы производится командой; </a:t>
            </a:r>
            <a:endParaRPr lang="en-us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после вызова команды выводится сумма введенных чисел.</a:t>
            </a:r>
            <a:endParaRPr lang="en-us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  <p:bldP spid="5" grpId="0" animBg="1" advAuto="0"/>
    </p:bldLst>
    <p:extLst>
      <p:ext uri="smNativeData">
        <pr:smNativeData xmlns:pr="smNativeData" xmlns="smNativeData" val="v5NuZQMAAAAFAAAA/f///wEAAAABAAAAAAAAAAAAAAAAAAAAAAAAAAkAAAD9////AQAAAAEAAAAAAAAAAAAAAAAAAAAAAAAADQAAAP3///8BAAAAAQAAAAAAAAAAAAAAAAAAAAAAAAA="/>
      </p:ext>
    </p:ext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K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wwMAANEDAADuNAAAHwsAABAgAAAmAAAACAAAAP//////////"/>
              </a:ext>
            </a:extLst>
          </p:cNvSpPr>
          <p:nvPr/>
        </p:nvSpPr>
        <p:spPr>
          <a:xfrm>
            <a:off x="611505" y="620395"/>
            <a:ext cx="7992745" cy="1187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Тестирование информационной системы 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(ИС) – процесс, решающий задачу верификации соответствия требований выдвинутых к ИС и их программной реализации.</a:t>
            </a: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3" name="Rectangle 1"/>
          <p:cNvSpPr>
            <a:extLst>
              <a:ext uri="smNativeData">
                <pr:smNativeData xmlns:pr="smNativeData" xmlns="smNativeData" val="SMDATA_15_v5NuZRMAAAAlAAAAZAAAAE0AAAAAkAAAAEgAAACQAAAASA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owIAAHcOAAAgHwAARREAABAgAAAmAAAACAAAAP//////////"/>
              </a:ext>
            </a:extLst>
          </p:cNvSpPr>
          <p:nvPr/>
        </p:nvSpPr>
        <p:spPr>
          <a:xfrm>
            <a:off x="428625" y="2351405"/>
            <a:ext cx="4631055" cy="4559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spcCol="215900" anchor="ctr"/>
          <a:lstStyle/>
          <a:p>
            <a:pPr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b="1" cap="none">
                <a:solidFill>
                  <a:srgbClr val="00000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Тестирование ИС обеспечивает:</a:t>
            </a:r>
            <a:endParaRPr lang="en-us" sz="24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4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HASAAC0NgAA/RsAABAgAAAmAAAACAAAAP//////////"/>
              </a:ext>
            </a:extLst>
          </p:cNvSpPr>
          <p:nvPr/>
        </p:nvSpPr>
        <p:spPr>
          <a:xfrm>
            <a:off x="323850" y="2997200"/>
            <a:ext cx="8568690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indent="-215900">
              <a:lnSpc>
                <a:spcPct val="100000"/>
              </a:lnSpc>
              <a:buClrTx/>
              <a:buFont typeface="Symbol" pitchFamily="1" charset="2"/>
              <a:buChar char="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 </a:t>
            </a: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обнаружение ошибок;</a:t>
            </a:r>
            <a:endParaRPr lang="en-us" sz="24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Symbol" pitchFamily="1" charset="2"/>
              <a:buChar char="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 демонстрацию соответствия функций ИС их назначению;</a:t>
            </a:r>
            <a:endParaRPr lang="en-us" sz="24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Symbol" pitchFamily="1" charset="2"/>
              <a:buChar char="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 демонстрацию реализации требований к характеристикам ИС;</a:t>
            </a:r>
            <a:endParaRPr lang="en-us" sz="2400" cap="none">
              <a:solidFill>
                <a:srgbClr val="000000"/>
              </a:solidFill>
            </a:endParaRPr>
          </a:p>
          <a:p>
            <a:pPr indent="-215900">
              <a:lnSpc>
                <a:spcPct val="100000"/>
              </a:lnSpc>
              <a:buClrTx/>
              <a:buFont typeface="Symbol" pitchFamily="1" charset="2"/>
              <a:buChar char="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DejaVu Sans" pitchFamily="0" charset="0"/>
              </a:rPr>
              <a:t> отображение надежности как индикатора качества ИС.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xmlns="smNativeData" val="v5NuZQIAAAAFAAAA/f///wEAAAABAAAAAAAAAAAAAAAAAAAAAAAAAAkAAAD9////AQAAAAEAAAAAAAAAAAAAAAAAAAAAAAAA"/>
      </p:ext>
    </p:ext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xmlns="smNativeData" val="SMDATA_15_v5NuZRMAAAAlAAAAZAAAAA0AAAAAjgAAAEcAAACOAAAARwAAAAAAAAAB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JHT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AAAAANACAAA/OAAA9wcAABAAAAAmAAAACAAAAL2gAAD/HwAA"/>
              </a:ext>
            </a:extLst>
          </p:cNvSpPr>
          <p:nvPr>
            <p:ph type="title"/>
          </p:nvPr>
        </p:nvSpPr>
        <p:spPr>
          <a:xfrm>
            <a:off x="0" y="457200"/>
            <a:ext cx="9143365" cy="837565"/>
          </a:xfrm>
          <a:noFill/>
          <a:ln>
            <a:noFill/>
          </a:ln>
        </p:spPr>
        <p:txBody>
          <a:bodyPr vert="horz" wrap="square" lIns="90170" tIns="45085" rIns="90170" bIns="45085" numCol="1" spcCol="215900" anchor="ctr">
            <a:prstTxWarp prst="textNoShape">
              <a:avLst/>
            </a:prstTxWarp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ru-ru" sz="2400" cap="all">
                <a:solidFill>
                  <a:srgbClr val="4E3B30"/>
                </a:solidFill>
                <a:latin typeface="Franklin Gothic Medium" pitchFamily="2" charset="-52"/>
                <a:ea typeface="SimSun" pitchFamily="0" charset="0"/>
                <a:cs typeface="Times New Roman" pitchFamily="1" charset="-52"/>
              </a:rPr>
              <a:t>Взаимосвязь этапов разработки </a:t>
            </a:r>
            <a:r>
              <a:rPr lang="ru-ru" sz="3200" cap="all">
                <a:solidFill>
                  <a:srgbClr val="4E3B30"/>
                </a:solidFill>
                <a:latin typeface="Franklin Gothic Medium" pitchFamily="2" charset="-52"/>
                <a:ea typeface="SimSun" pitchFamily="0" charset="0"/>
                <a:cs typeface="Times New Roman" pitchFamily="1" charset="-52"/>
              </a:rPr>
              <a:t>ИС</a:t>
            </a:r>
            <a:r>
              <a:rPr lang="ru-ru" sz="2400" cap="all">
                <a:solidFill>
                  <a:srgbClr val="4E3B30"/>
                </a:solidFill>
                <a:latin typeface="Franklin Gothic Medium" pitchFamily="2" charset="-52"/>
                <a:ea typeface="SimSun" pitchFamily="0" charset="0"/>
                <a:cs typeface="Times New Roman" pitchFamily="1" charset="-52"/>
              </a:rPr>
              <a:t> и тестирования  </a:t>
            </a:r>
            <a:r>
              <a:rPr lang="ru-ru" sz="3200" cap="all">
                <a:solidFill>
                  <a:srgbClr val="4E3B30"/>
                </a:solidFill>
                <a:latin typeface="Franklin Gothic Medium" pitchFamily="2" charset="-52"/>
                <a:ea typeface="SimSun" pitchFamily="0" charset="0"/>
                <a:cs typeface="Times New Roman" pitchFamily="1" charset="-52"/>
              </a:rPr>
              <a:t>ИС</a:t>
            </a:r>
            <a:endParaRPr lang="ru-ru" sz="3200" cap="none">
              <a:solidFill>
                <a:srgbClr val="000000"/>
              </a:solidFill>
              <a:latin typeface="Franklin Gothic Book" pitchFamily="0" charset="0"/>
              <a:ea typeface="SimSun" pitchFamily="0" charset="0"/>
              <a:cs typeface="Times New Roman" pitchFamily="1" charset="-52"/>
            </a:endParaRPr>
          </a:p>
        </p:txBody>
      </p:sp>
      <p:pic>
        <p:nvPicPr>
          <p:cNvPr id="3" name="Содержимое 5" descr="V-model.jpg"/>
          <p:cNvPicPr>
            <a:extLst>
              <a:ext uri="smNativeData">
                <pr:smNativeData xmlns:pr="smNativeData" xmlns="smNativeData" val="SMDATA_17_v5NuZRMAAAAlAAAAEQAAAA0AAAAAkAAAAEgAAACQAAAASA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CiLgX///8BAAAAAAAAAAAAAAAAAAAAAAAAAAAAAAAAAAAAAAAAAAAAAAACf39/APvuyQPMzMwAwMD/AH9/fwAAAAAAAAAAAAAAAAD///8AAAAAACEAAAAYAAAAFAAAAGkLAACPCQAAxy0AAGYl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854835" y="1553845"/>
            <a:ext cx="5586730" cy="45256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qAIAALQEAAA/OAAARAgAABAAAAAmAAAACAAAAP//////////"/>
              </a:ext>
            </a:extLst>
          </p:cNvSpPr>
          <p:nvPr/>
        </p:nvSpPr>
        <p:spPr>
          <a:xfrm>
            <a:off x="431800" y="764540"/>
            <a:ext cx="8711565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Уровни и виды тестирования </a:t>
            </a:r>
            <a:r>
              <a:rPr lang="ru-ru" sz="44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ИС</a:t>
            </a:r>
            <a:endParaRPr lang="en-us" sz="44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SQIAAAEOAAA/OAAAZh4AABAAAAAmAAAACAAAAP//////////"/>
              </a:ext>
            </a:extLst>
          </p:cNvSpPr>
          <p:nvPr/>
        </p:nvSpPr>
        <p:spPr>
          <a:xfrm>
            <a:off x="371475" y="2276475"/>
            <a:ext cx="8771890" cy="2665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81000" indent="-381000">
              <a:lnSpc>
                <a:spcPct val="100000"/>
              </a:lnSpc>
              <a:spcBef>
                <a:spcPts val="640"/>
              </a:spcBef>
              <a:buClr>
                <a:srgbClr val="F0A22E"/>
              </a:buClr>
              <a:buSzPts val="224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модульное тестирование;</a:t>
            </a:r>
            <a:endParaRPr lang="en-us" sz="3200" cap="none">
              <a:solidFill>
                <a:srgbClr val="000000"/>
              </a:solidFill>
            </a:endParaRPr>
          </a:p>
          <a:p>
            <a:pPr marL="381000" indent="-381000">
              <a:lnSpc>
                <a:spcPct val="100000"/>
              </a:lnSpc>
              <a:spcBef>
                <a:spcPts val="640"/>
              </a:spcBef>
              <a:buClr>
                <a:srgbClr val="F0A22E"/>
              </a:buClr>
              <a:buSzPts val="224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интеграционное тестирование;</a:t>
            </a:r>
            <a:endParaRPr lang="en-us" sz="3200" cap="none">
              <a:solidFill>
                <a:srgbClr val="000000"/>
              </a:solidFill>
            </a:endParaRPr>
          </a:p>
          <a:p>
            <a:pPr marL="381000" indent="-381000">
              <a:lnSpc>
                <a:spcPct val="100000"/>
              </a:lnSpc>
              <a:spcBef>
                <a:spcPts val="640"/>
              </a:spcBef>
              <a:buClr>
                <a:srgbClr val="F0A22E"/>
              </a:buClr>
              <a:buSzPts val="224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системное тестирование;</a:t>
            </a:r>
            <a:endParaRPr lang="en-us" sz="3200" cap="none">
              <a:solidFill>
                <a:srgbClr val="000000"/>
              </a:solidFill>
            </a:endParaRPr>
          </a:p>
          <a:p>
            <a:pPr marL="381000" indent="-381000">
              <a:lnSpc>
                <a:spcPct val="100000"/>
              </a:lnSpc>
              <a:spcBef>
                <a:spcPts val="640"/>
              </a:spcBef>
              <a:buClr>
                <a:srgbClr val="F0A22E"/>
              </a:buClr>
              <a:buSzPts val="224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приемочное тестирование – пользователи.</a:t>
            </a:r>
            <a:endParaRPr lang="en-us" sz="3200" cap="none">
              <a:solidFill>
                <a:srgbClr val="000000"/>
              </a:solidFill>
            </a:endParaRPr>
          </a:p>
          <a:p>
            <a:pPr marL="381000" indent="-381000"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3200" cap="none">
              <a:solidFill>
                <a:srgbClr val="000000"/>
              </a:solidFill>
            </a:endParaRPr>
          </a:p>
          <a:p>
            <a:pPr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3200" cap="none">
              <a:solidFill>
                <a:srgbClr val="000000"/>
              </a:solidFill>
            </a:endParaRPr>
          </a:p>
          <a:p>
            <a:pPr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3200" cap="none">
              <a:solidFill>
                <a:srgbClr val="000000"/>
              </a:solidFill>
            </a:endParaRPr>
          </a:p>
          <a:p>
            <a:pPr marL="381000" indent="-381000"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3200" cap="none">
              <a:solidFill>
                <a:srgbClr val="000000"/>
              </a:solidFill>
            </a:endParaRPr>
          </a:p>
          <a:p>
            <a:pPr defTabSz="914400">
              <a:lnSpc>
                <a:spcPct val="100000"/>
              </a:lnSpc>
              <a:spcBef>
                <a:spcPts val="640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32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Модульное тестирование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GwEAALEIAAAKNAAA2xoAABAAAAAmAAAACAAAAP//////////"/>
              </a:ext>
            </a:extLst>
          </p:cNvSpPr>
          <p:nvPr/>
        </p:nvSpPr>
        <p:spPr>
          <a:xfrm>
            <a:off x="179705" y="1412875"/>
            <a:ext cx="8279765" cy="295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b="1" i="1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Модульное тестирование</a:t>
            </a: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- это тестирование ИС на уровне отдельно взятых модулей, функций или классов. </a:t>
            </a:r>
            <a:endParaRPr lang="en-us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Цель модульного тестирования </a:t>
            </a: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состоит в выявлении локализованных в модуле ошибок в реализации алгоритмов, а также в определении степени готовности системы к переходу на следующий уровень разработки и тестирования. </a:t>
            </a:r>
            <a:endParaRPr lang="en-us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Модульное тестирование чаще всего проводится </a:t>
            </a:r>
            <a:r>
              <a:rPr lang="ru-ru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по принципу </a:t>
            </a: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"белого ящика“. </a:t>
            </a:r>
            <a:endParaRPr lang="en-us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360"/>
              </a:spcBef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F0A22E"/>
              </a:buClr>
              <a:buSzPts val="126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Модульное тестирование обычно подразумевает создание вокруг каждого модуля определенной среды </a:t>
            </a:r>
            <a:endParaRPr lang="en-us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GwEAAJoBAACzNgAAKwUAABAAAAAmAAAACAAAAP//////////"/>
              </a:ext>
            </a:extLst>
          </p:cNvSpPr>
          <p:nvPr/>
        </p:nvSpPr>
        <p:spPr>
          <a:xfrm>
            <a:off x="179705" y="260350"/>
            <a:ext cx="8712200" cy="579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Обнаруживаемые ошибки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4AIAAAUKAABgNQAA4RIAABAAAAAmAAAACAAAAP//////////"/>
              </a:ext>
            </a:extLst>
          </p:cNvSpPr>
          <p:nvPr/>
        </p:nvSpPr>
        <p:spPr>
          <a:xfrm>
            <a:off x="467360" y="1628775"/>
            <a:ext cx="8209280" cy="14401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На уровне модульного тестирования проще всего обнаружить дефекты, связанные с алгоритмическими ошибками и ошибками кодирования алгоритмов. </a:t>
            </a:r>
            <a:endParaRPr lang="en-us" sz="2400" cap="none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endParaRPr lang="en-us" sz="2000" cap="none">
              <a:solidFill>
                <a:srgbClr val="000000"/>
              </a:solidFill>
            </a:endParaRPr>
          </a:p>
        </p:txBody>
      </p:sp>
      <p:sp>
        <p:nvSpPr>
          <p:cNvPr id="4" name="Прямоугольник 3"/>
          <p:cNvSpPr>
            <a:extLst>
              <a:ext uri="smNativeData">
                <pr:smNativeData xmlns:pr="smNativeData" xmlns="smNativeData" val="SMDATA_15_v5NuZRMAAAAlAAAAZAAAAE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AgMAADUUAAC7MwAAwh0AABAgAAAmAAAACAAAAP//////////"/>
              </a:ext>
            </a:extLst>
          </p:cNvSpPr>
          <p:nvPr/>
        </p:nvSpPr>
        <p:spPr>
          <a:xfrm>
            <a:off x="488950" y="3284855"/>
            <a:ext cx="7920355" cy="155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Ошибки, связанные с неверной трактовкой данных, некорректной реализацией интерфейсов, совместимостью, производительностью и т.п. обычно выявляются на более поздних стадиях тестирования.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4" grpId="0" animBg="1" advAuto="0"/>
    </p:bldLst>
    <p:extLst>
      <p:ext uri="smNativeData">
        <pr:smNativeData xmlns:pr="smNativeData" xmlns="smNativeData" val="v5NuZQIAAAAFAAAA/f///wEAAAABAAAAAAAAAAAAAAAAAAAAAAAAAAkAAAD9////AQAAAAEAAAAAAAAAAAAAAAAAAAAAAAAA"/>
      </p:ext>
    </p:ext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IwA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Интеграционное тестирование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AAAAAOsGAAA/OAAAlygAABAAAAAmAAAACAAAAP//////////"/>
              </a:ext>
            </a:extLst>
          </p:cNvSpPr>
          <p:nvPr/>
        </p:nvSpPr>
        <p:spPr>
          <a:xfrm>
            <a:off x="0" y="1124585"/>
            <a:ext cx="9143365" cy="547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 defTabSz="914400">
              <a:lnSpc>
                <a:spcPct val="95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b="1" i="1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Интеграционное тестирование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(тестирование сборки) - тестирование части системы, состоящей из двух и более модулей.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5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Основная задача 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- поиск дефектов, связанных с ошибками в реализации и интерпретации </a:t>
            </a:r>
            <a:r>
              <a:rPr lang="ru-ru" sz="2400" i="1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взаимодействия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r>
              <a:rPr lang="ru-ru" sz="2400" i="1" cap="none">
                <a:solidFill>
                  <a:schemeClr val="hlink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между модулями.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5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Так же, как и модульное тестирование, оперирует интерфейсами модулей и подсистем и требует создания тестового окружения  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5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Основная разница между модульным и интеграционным тестированием состоит в типах обнаруживаемых дефектов. В частности, на уровне интеграционного тестирования часто применяются методы, связанные с покрытием интерфейсов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 defTabSz="914400">
              <a:lnSpc>
                <a:spcPct val="95000"/>
              </a:lnSpc>
              <a:spcBef>
                <a:spcPts val="475"/>
              </a:spcBef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Интеграционное тестирование использует модель </a:t>
            </a: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"белого ящика" 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на модульном уровне.  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6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Системное тестирование </a:t>
            </a:r>
            <a:endParaRPr lang="en-us" sz="3600" cap="none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MAEAAFwHAAByNwAACCkAABAAAAAmAAAACAAAAP//////////"/>
              </a:ext>
            </a:extLst>
          </p:cNvSpPr>
          <p:nvPr/>
        </p:nvSpPr>
        <p:spPr>
          <a:xfrm>
            <a:off x="193040" y="1196340"/>
            <a:ext cx="8820150" cy="547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Основная </a:t>
            </a:r>
            <a:r>
              <a:rPr lang="ru-ru" sz="2400" i="1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задача системного тестирования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- выявление дефектов, связанных с работой системы в целом:</a:t>
            </a:r>
            <a:endParaRPr lang="en-us" sz="2400" cap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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отсутствующая или неверная функциональность;</a:t>
            </a:r>
            <a:endParaRPr lang="en-us" sz="2400" cap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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неверное использование ресурсов системы;</a:t>
            </a:r>
            <a:endParaRPr lang="en-us" sz="2400" cap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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непредусмотренные комбинации данных пользовательского уровня; </a:t>
            </a:r>
            <a:endParaRPr lang="en-us" sz="2400" cap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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несовместимость с окружением; </a:t>
            </a:r>
            <a:endParaRPr lang="en-us" sz="2400" cap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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непредусмотренные сценарии использования;</a:t>
            </a:r>
            <a:endParaRPr lang="en-us" sz="2400" cap="none">
              <a:solidFill>
                <a:srgbClr val="000000"/>
              </a:solidFill>
            </a:endParaRPr>
          </a:p>
          <a:p>
            <a:pPr lvl="1" marL="742950" indent="-28575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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неудобство в применении и тому подобное.</a:t>
            </a:r>
            <a:endParaRPr lang="en-us" sz="2400" cap="none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475"/>
              </a:spcBef>
              <a:buClr>
                <a:srgbClr val="F0A22E"/>
              </a:buClr>
              <a:buSzPts val="1680"/>
              <a:buFont typeface="Wingdings 2" pitchFamily="0" charset="0"/>
              <a:buChar char=""/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Системное тестирование производится над проектом в целом с помощью </a:t>
            </a: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метода</a:t>
            </a:r>
            <a:r>
              <a:rPr lang="ru-ru" sz="2400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 </a:t>
            </a:r>
            <a:r>
              <a:rPr lang="ru-ru" sz="2400" u="sng" cap="none">
                <a:solidFill>
                  <a:srgbClr val="4E3B30"/>
                </a:solidFill>
                <a:latin typeface="Times New Roman" pitchFamily="1" charset="-52"/>
                <a:ea typeface="DejaVu Sans" pitchFamily="0" charset="0"/>
                <a:cs typeface="DejaVu Sans" pitchFamily="0" charset="0"/>
              </a:rPr>
              <a:t>«черного ящика». </a:t>
            </a:r>
            <a:endParaRPr lang="en-us" sz="24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1"/>
          </p:cNvGraphicFramePr>
          <p:nvPr/>
        </p:nvGraphicFramePr>
        <p:xfrm>
          <a:off x="755650" y="1700530"/>
          <a:ext cx="7920355" cy="33655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7650"/>
                <a:gridCol w="2170430"/>
                <a:gridCol w="2587625"/>
                <a:gridCol w="2914650"/>
              </a:tblGrid>
              <a:tr h="667385"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5000"/>
                        </a:lnSpc>
                        <a:spcBef>
                          <a:spcPts val="795"/>
                        </a:spcBef>
                        <a:spcAft>
                          <a:spcPts val="795"/>
                        </a:spcAft>
                        <a:buNone/>
                        <a:tabLst>
                          <a:tab pos="0" algn="l"/>
                        </a:tabLst>
                      </a:pPr>
                      <a:endParaRPr lang="ru-ru" sz="32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ru-ru" sz="2000" b="1" i="1" cap="none">
                          <a:solidFill>
                            <a:srgbClr val="000000"/>
                          </a:solidFill>
                          <a:latin typeface="Times New Roman" pitchFamily="1" charset="-52"/>
                          <a:ea typeface="SimSun" pitchFamily="0" charset="0"/>
                          <a:cs typeface="Times New Roman" pitchFamily="1" charset="-52"/>
                        </a:rPr>
                        <a:t>Модульное</a:t>
                      </a:r>
                      <a:endParaRPr lang="en-us" sz="20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ru-ru" sz="2000" b="1" i="1" cap="none">
                          <a:solidFill>
                            <a:srgbClr val="000000"/>
                          </a:solidFill>
                          <a:latin typeface="Times New Roman" pitchFamily="1" charset="-52"/>
                          <a:ea typeface="SimSun" pitchFamily="0" charset="0"/>
                          <a:cs typeface="Times New Roman" pitchFamily="1" charset="-52"/>
                        </a:rPr>
                        <a:t>Интеграционное</a:t>
                      </a:r>
                      <a:endParaRPr lang="en-us" sz="20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ru-ru" sz="2000" b="1" i="1" cap="none">
                          <a:solidFill>
                            <a:srgbClr val="000000"/>
                          </a:solidFill>
                          <a:latin typeface="Times New Roman" pitchFamily="1" charset="-52"/>
                          <a:ea typeface="SimSun" pitchFamily="0" charset="0"/>
                          <a:cs typeface="Times New Roman" pitchFamily="1" charset="-52"/>
                        </a:rPr>
                        <a:t>Системное</a:t>
                      </a:r>
                      <a:endParaRPr lang="en-us" sz="20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smNativeData">
                    <pr:rowheight xmlns="" xmlns:pr="smNativeData" dt="1701745599" type="min" val="667385"/>
                  </a:ext>
                </a:extLst>
              </a:tr>
              <a:tr h="2698115">
                <a:tc gridSpan="2"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ru-ru" sz="1600" cap="none">
                          <a:solidFill>
                            <a:srgbClr val="000000"/>
                          </a:solidFill>
                          <a:latin typeface="Times New Roman" pitchFamily="1" charset="-52"/>
                          <a:ea typeface="SimSun" pitchFamily="0" charset="0"/>
                          <a:cs typeface="Times New Roman" pitchFamily="1" charset="-52"/>
                        </a:rPr>
                        <a:t>Локальные дефекты</a:t>
                      </a:r>
                      <a:endParaRPr lang="en-us" sz="16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ru-ru" sz="1600" cap="none">
                          <a:solidFill>
                            <a:srgbClr val="000000"/>
                          </a:solidFill>
                          <a:latin typeface="Times New Roman" pitchFamily="1" charset="-52"/>
                          <a:ea typeface="SimSun" pitchFamily="0" charset="0"/>
                          <a:cs typeface="Times New Roman" pitchFamily="1" charset="-52"/>
                        </a:rPr>
                        <a:t>Интерфейсные дефекты</a:t>
                      </a:r>
                      <a:endParaRPr lang="en-us" sz="16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ru-ru" sz="1600" cap="none">
                          <a:solidFill>
                            <a:srgbClr val="000000"/>
                          </a:solidFill>
                          <a:latin typeface="Times New Roman" pitchFamily="1" charset="-52"/>
                          <a:ea typeface="SimSun" pitchFamily="0" charset="0"/>
                          <a:cs typeface="Times New Roman" pitchFamily="1" charset="-52"/>
                        </a:rPr>
                        <a:t>Отсутствующая функциональность, ошибки совместимости, документации, переносимости, проблемы производительности, инсталляции и т.п.</a:t>
                      </a:r>
                      <a:endParaRPr lang="en-us" sz="1600" cap="none">
                        <a:solidFill>
                          <a:srgbClr val="000000"/>
                        </a:solidFill>
                      </a:endParaRPr>
                    </a:p>
                  </a:txBody>
                  <a:tcPr marL="91440" marR="-635" marT="91440" marB="-635" vert="horz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smNativeData">
                    <pr:rowheight xmlns="" xmlns:pr="smNativeData" dt="1701745599" type="min" val="2698115"/>
                  </a:ext>
                </a:extLst>
              </a:tr>
            </a:tbl>
          </a:graphicData>
        </a:graphic>
      </p:graphicFrame>
      <p:sp>
        <p:nvSpPr>
          <p:cNvPr id="3" name="Rectangle 2"/>
          <p:cNvSpPr>
            <a:extLst>
              <a:ext uri="smNativeData">
                <pr:smNativeData xmlns:pr="smNativeData" xmlns="smNativeData" val="SMDATA_15_v5NuZRMAAAAlAAAAZAAAAA0AAAAAjgAAAEcAAACOAAAARwAAAAAAAAAAAAAAAAAAAAEAAABQAAAAAAAAAAAA4D8AAAAAAADgPwAAAAAAAOA/AAAAAAAA4D8AAAAAAADgPwAAAAAAAOA/AAAAAAAA4D8AAAAAAADgPwAAAAAAAOA/AAAAAAAA4D8CAAAAjAAAAAAAAAAAAAAA8KIu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77sk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8KIuBf///wEAAAAAAAAAAAAAAAAAAAAAAAAAAAAAAAAAAAAAAAAAAAAAAAJ/f38A++7JA8zMzADAwP8Af39/AAAAAAAAAAAAAAAAAAAAAAAAAAAAIQAAABgAAAAUAAAA/gEAABgBAACWNwAAqAQAABAAAAAmAAAACAAAAP//////////"/>
              </a:ext>
            </a:extLst>
          </p:cNvSpPr>
          <p:nvPr/>
        </p:nvSpPr>
        <p:spPr>
          <a:xfrm>
            <a:off x="323850" y="177800"/>
            <a:ext cx="8712200" cy="5791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  <a:defRPr cap="none">
                <a:latin typeface="Arial" pitchFamily="2" charset="-52"/>
                <a:ea typeface="DejaVu Sans" pitchFamily="0" charset="0"/>
                <a:cs typeface="DejaVu Sans" pitchFamily="0" charset="0"/>
              </a:defRPr>
            </a:pPr>
            <a:r>
              <a:rPr lang="ru-ru" sz="3200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Типы дефектов </a:t>
            </a:r>
            <a:r>
              <a:rPr lang="ru-ru" sz="3600" b="1" cap="all">
                <a:solidFill>
                  <a:srgbClr val="4E3B30"/>
                </a:solidFill>
                <a:latin typeface="Franklin Gothic Medium" pitchFamily="2" charset="-52"/>
                <a:ea typeface="DejaVu Sans" pitchFamily="0" charset="0"/>
                <a:cs typeface="DejaVu Sans" pitchFamily="0" charset="0"/>
              </a:rPr>
              <a:t>ИС</a:t>
            </a:r>
            <a:endParaRPr lang="en-us" sz="3600" cap="none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  <p:extLst>
      <p:ext uri="smNativeData">
        <pr:smNativeData xmlns:pr="smNativeData" xmlns="smNativeData" val="v5NuZQEAAAAFAAAA/f///wEAAAABAAAAAAAAAAAAAAAAAAAAAAAAAA=="/>
      </p:ext>
    </p:ext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E3B30"/>
        </a:dk2>
        <a:lt2>
          <a:srgbClr val="FBEEC9"/>
        </a:lt2>
        <a:accent1>
          <a:srgbClr val="F0A22E"/>
        </a:accent1>
        <a:accent2>
          <a:srgbClr val="A5644E"/>
        </a:accent2>
        <a:accent3>
          <a:srgbClr val="B58B80"/>
        </a:accent3>
        <a:accent4>
          <a:srgbClr val="C3986D"/>
        </a:accent4>
        <a:accent5>
          <a:srgbClr val="A19574"/>
        </a:accent5>
        <a:accent6>
          <a:srgbClr val="C17529"/>
        </a:accent6>
        <a:hlink>
          <a:srgbClr val="AD1F1F"/>
        </a:hlink>
        <a:folHlink>
          <a:srgbClr val="FFC42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программного продукта</dc:title>
  <dc:subject/>
  <dc:creator>User</dc:creator>
  <cp:keywords/>
  <dc:description/>
  <cp:lastModifiedBy>79137</cp:lastModifiedBy>
  <cp:revision>0</cp:revision>
  <dcterms:created xsi:type="dcterms:W3CDTF">2016-11-27T22:11:39Z</dcterms:created>
  <dcterms:modified xsi:type="dcterms:W3CDTF">2023-12-05T03:06:39Z</dcterms:modified>
</cp:coreProperties>
</file>