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70" r:id="rId5"/>
    <p:sldId id="272" r:id="rId6"/>
    <p:sldId id="273" r:id="rId7"/>
    <p:sldId id="276" r:id="rId8"/>
    <p:sldId id="277" r:id="rId9"/>
    <p:sldId id="279" r:id="rId10"/>
    <p:sldId id="278" r:id="rId11"/>
    <p:sldId id="280" r:id="rId12"/>
    <p:sldId id="281" r:id="rId13"/>
    <p:sldId id="275" r:id="rId14"/>
    <p:sldId id="282" r:id="rId15"/>
    <p:sldId id="284" r:id="rId16"/>
    <p:sldId id="283" r:id="rId17"/>
    <p:sldId id="285" r:id="rId18"/>
    <p:sldId id="267" r:id="rId19"/>
    <p:sldId id="28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" initials="П" lastIdx="1" clrIdx="0">
    <p:extLst>
      <p:ext uri="{19B8F6BF-5375-455C-9EA6-DF929625EA0E}">
        <p15:presenceInfo xmlns:p15="http://schemas.microsoft.com/office/powerpoint/2012/main" userId="Пользовател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3FEF2CE-495D-4044-88A7-A856E7173901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649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55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77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89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FEF2CE-495D-4044-88A7-A856E7173901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58495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232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51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48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85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3FEF2CE-495D-4044-88A7-A856E7173901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4635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3FEF2CE-495D-4044-88A7-A856E7173901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62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3FEF2CE-495D-4044-88A7-A856E7173901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294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15045" y="5940007"/>
            <a:ext cx="8045373" cy="742279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37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6550" y="130630"/>
            <a:ext cx="8895980" cy="572411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требований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37534"/>
              </p:ext>
            </p:extLst>
          </p:nvPr>
        </p:nvGraphicFramePr>
        <p:xfrm>
          <a:off x="796834" y="703041"/>
          <a:ext cx="10845163" cy="6135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063">
                  <a:extLst>
                    <a:ext uri="{9D8B030D-6E8A-4147-A177-3AD203B41FA5}">
                      <a16:colId xmlns:a16="http://schemas.microsoft.com/office/drawing/2014/main" val="3370100500"/>
                    </a:ext>
                  </a:extLst>
                </a:gridCol>
                <a:gridCol w="10133100">
                  <a:extLst>
                    <a:ext uri="{9D8B030D-6E8A-4147-A177-3AD203B41FA5}">
                      <a16:colId xmlns:a16="http://schemas.microsoft.com/office/drawing/2014/main" val="170803327"/>
                    </a:ext>
                  </a:extLst>
                </a:gridCol>
              </a:tblGrid>
              <a:tr h="377966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694985"/>
                  </a:ext>
                </a:extLst>
              </a:tr>
              <a:tr h="5757391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Требования к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UX \ UI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UX-1. Форма создания пользователя должна быть реализована в соответствии с </a:t>
                      </a:r>
                      <a:r>
                        <a:rPr lang="ru-RU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мокапом</a:t>
                      </a: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lvl="0"/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746425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82" y="1473332"/>
            <a:ext cx="6644477" cy="520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6550" y="130630"/>
            <a:ext cx="8895980" cy="572411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требований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254728"/>
              </p:ext>
            </p:extLst>
          </p:nvPr>
        </p:nvGraphicFramePr>
        <p:xfrm>
          <a:off x="945018" y="1826448"/>
          <a:ext cx="10845163" cy="4129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063">
                  <a:extLst>
                    <a:ext uri="{9D8B030D-6E8A-4147-A177-3AD203B41FA5}">
                      <a16:colId xmlns:a16="http://schemas.microsoft.com/office/drawing/2014/main" val="3370100500"/>
                    </a:ext>
                  </a:extLst>
                </a:gridCol>
                <a:gridCol w="10133100">
                  <a:extLst>
                    <a:ext uri="{9D8B030D-6E8A-4147-A177-3AD203B41FA5}">
                      <a16:colId xmlns:a16="http://schemas.microsoft.com/office/drawing/2014/main" val="170803327"/>
                    </a:ext>
                  </a:extLst>
                </a:gridCol>
              </a:tblGrid>
              <a:tr h="340327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694985"/>
                  </a:ext>
                </a:extLst>
              </a:tr>
              <a:tr h="3763762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Требования к </a:t>
                      </a:r>
                      <a:r>
                        <a:rPr lang="ru-RU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логгированию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LOG-1. В системе должны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логироваться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следующие события</a:t>
                      </a: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746425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6" y="3181795"/>
            <a:ext cx="12419979" cy="178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03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8990" y="2414580"/>
            <a:ext cx="10118022" cy="1358537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Design \ </a:t>
            </a:r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614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0236" y="137543"/>
            <a:ext cx="10472160" cy="1358537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Составляется архитектура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архитектуры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34" y="1496080"/>
            <a:ext cx="8539636" cy="526610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917771" y="2460563"/>
            <a:ext cx="27646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there might be: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развертывания;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соответствующих ролей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628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0236" y="137543"/>
            <a:ext cx="10472160" cy="1358537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инструменты, языки и фреймворки </a:t>
            </a:r>
          </a:p>
        </p:txBody>
      </p:sp>
      <p:pic>
        <p:nvPicPr>
          <p:cNvPr id="6146" name="Picture 2" descr="https://habrastorage.org/webt/_3/cs/fl/_3csflkwq-p0lhu6dmamcplniq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534" y="1724025"/>
            <a:ext cx="4060263" cy="248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316" y="1708150"/>
            <a:ext cx="4762500" cy="2381250"/>
          </a:xfrm>
          <a:prstGeom prst="rect">
            <a:avLst/>
          </a:prstGeom>
        </p:spPr>
      </p:pic>
      <p:pic>
        <p:nvPicPr>
          <p:cNvPr id="6150" name="Picture 6" descr="PostgreSQL - ÑÑÑÐ°Ð½Ð¾Ð²ÐºÐ° Ð¸ Ð½Ð°ÑÑÑÐ¾Ð¹ÐºÐ° ÑÐµÑÐ²ÐµÑÐ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855" y="4419369"/>
            <a:ext cx="4323622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Android | ÐÐ»Ð°ÑÑÐ¾ÑÐ¼Ð°, ÑÐ°ÑÑÐ¸ÑÑÑÑÐ°Ñ Ð²Ð¾Ð·Ð¼Ð¾Ð¶Ð½Ð¾ÑÑÐ¸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t="32528" r="16211" b="26332"/>
          <a:stretch/>
        </p:blipFill>
        <p:spPr bwMode="auto">
          <a:xfrm>
            <a:off x="6193080" y="4957717"/>
            <a:ext cx="4863336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39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5978" y="352697"/>
            <a:ext cx="10118022" cy="1358537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(3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29583" y="1609344"/>
            <a:ext cx="10039906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Реализация проекта </a:t>
            </a:r>
          </a:p>
          <a:p>
            <a:r>
              <a:rPr lang="ru-RU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команде разработки:</a:t>
            </a:r>
          </a:p>
          <a:p>
            <a:endParaRPr lang="en-US" sz="44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BE: 2 =               +</a:t>
            </a:r>
          </a:p>
          <a:p>
            <a:endParaRPr lang="en-US" sz="44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FE: 4 =           +         +           +</a:t>
            </a:r>
            <a:endParaRPr lang="ru-RU" sz="44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interruptions (</a:t>
            </a:r>
            <a:r>
              <a:rPr lang="ru-RU" sz="4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хотелки</a:t>
            </a:r>
            <a:r>
              <a:rPr lang="ru-RU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Google Ð·Ð°ÐºÑÑÐ»Ð° Ð´Ð¾ÑÑÑÐ¿ Ð² Play ÐÐ°ÑÐºÐµÑ Ð¿Ð¾Ð»ÑÐ·Ð¾Ð²Ð°ÑÐµÐ»ÑÐ¼ ÑÑÐ°ÑÑÑ Ð²ÐµÑÑÐ¸Ð¹ Androi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8" t="9672" r="33042" b="9328"/>
          <a:stretch/>
        </p:blipFill>
        <p:spPr bwMode="auto">
          <a:xfrm>
            <a:off x="6853144" y="4658965"/>
            <a:ext cx="1054100" cy="121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oogle Ð·Ð°ÐºÑÑÐ»Ð° Ð´Ð¾ÑÑÑÐ¿ Ð² Play ÐÐ°ÑÐºÐµÑ Ð¿Ð¾Ð»ÑÐ·Ð¾Ð²Ð°ÑÐµÐ»ÑÐ¼ ÑÑÐ°ÑÑÑ Ð²ÐµÑÑÐ¸Ð¹ Androi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8" t="9672" r="33042" b="9328"/>
          <a:stretch/>
        </p:blipFill>
        <p:spPr bwMode="auto">
          <a:xfrm>
            <a:off x="8492659" y="4658965"/>
            <a:ext cx="1054100" cy="121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n AngularJS to Angular Migration Case Study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" t="1256" r="61677" b="9631"/>
          <a:stretch/>
        </p:blipFill>
        <p:spPr bwMode="auto">
          <a:xfrm>
            <a:off x="3535455" y="4778139"/>
            <a:ext cx="835772" cy="110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n AngularJS to Angular Migration Case Study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" t="1256" r="61677" b="9631"/>
          <a:stretch/>
        </p:blipFill>
        <p:spPr bwMode="auto">
          <a:xfrm>
            <a:off x="5174970" y="4778138"/>
            <a:ext cx="835772" cy="110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ÐÑÑÑÑ Java Spring Ð´Ð»Ñ ÑÐ¿ÑÐ¾ÑÐµÐ½Ð½Ð¾Ð¹ ÑÐ°Ð·ÑÐ°Ð±Ð¾ÑÐºÐ¸ 2017 â Inbenef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523" y="3568700"/>
            <a:ext cx="1329244" cy="8284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6" descr="ÐÑÑÑÑ Java Spring Ð´Ð»Ñ ÑÐ¿ÑÐ¾ÑÐµÐ½Ð½Ð¾Ð¹ ÑÐ°Ð·ÑÐ°Ð±Ð¾ÑÐºÐ¸ 2017 â Inbenef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463" y="3568700"/>
            <a:ext cx="1329244" cy="8284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8299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5978" y="352697"/>
            <a:ext cx="10118022" cy="1358537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 m.)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43883" y="2587244"/>
            <a:ext cx="1003990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</a:p>
          <a:p>
            <a:r>
              <a:rPr lang="ru-RU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команде 2 </a:t>
            </a:r>
            <a:r>
              <a:rPr lang="ru-RU" sz="4400" dirty="0" err="1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тестировщика</a:t>
            </a:r>
            <a:r>
              <a:rPr lang="ru-RU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sz="44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+</a:t>
            </a:r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Google Ð·Ð°ÐºÑÑÐ»Ð° Ð´Ð¾ÑÑÑÐ¿ Ð² Play ÐÐ°ÑÐºÐµÑ Ð¿Ð¾Ð»ÑÐ·Ð¾Ð²Ð°ÑÐµÐ»ÑÐ¼ ÑÑÐ°ÑÑÑ Ð²ÐµÑÑÐ¸Ð¹ Androi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8" t="9672" r="33042" b="9328"/>
          <a:stretch/>
        </p:blipFill>
        <p:spPr bwMode="auto">
          <a:xfrm>
            <a:off x="5811744" y="4239865"/>
            <a:ext cx="1054100" cy="121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n AngularJS to Angular Migration Case Study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" t="1256" r="61677" b="9631"/>
          <a:stretch/>
        </p:blipFill>
        <p:spPr bwMode="auto">
          <a:xfrm>
            <a:off x="3943070" y="4359038"/>
            <a:ext cx="835772" cy="110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8400" y="352697"/>
            <a:ext cx="10515600" cy="1358537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обслуживание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68400" y="2117344"/>
            <a:ext cx="1003990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Завершение разработки и тестирования, сдача проекта.		</a:t>
            </a:r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44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0027"/>
          </a:xfrm>
        </p:spPr>
        <p:txBody>
          <a:bodyPr/>
          <a:lstStyle/>
          <a:p>
            <a:pPr algn="ctr"/>
            <a:r>
              <a:rPr lang="en-US" dirty="0"/>
              <a:t>Agile</a:t>
            </a:r>
            <a:endParaRPr lang="ru-RU" dirty="0"/>
          </a:p>
        </p:txBody>
      </p:sp>
      <p:pic>
        <p:nvPicPr>
          <p:cNvPr id="11266" name="Picture 2" descr="ÐÐµÑÐ¾Ð´Ð¾Ð»Ð¾Ð³Ð¸Ñ ÑÐ°Ð·ÑÐ°Ð±Ð¾ÑÐºÐ¸ AGILE: ÐºÐ¾Ð¼Ð¿ÑÐ¾Ð¼Ð¸ÑÑ Ð¼ÐµÐ¶Ð´Ñ ÑÐºÐ¾ÑÐ¾ÑÑÑÑ Ð¸ Ð³Ð¸Ð±ÐºÐ¾ÑÑÑÑ  Ð¿ÑÐ¾ÑÐµÑÑÐ° | Ð¢ÐÐ¥ÐÐÐÐÐÐÐ, ÐÐÐÐÐÐÐ ÐÐÐ, ÐÐÐÐÐÐÐ¦ÐÐ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91" y="1332412"/>
            <a:ext cx="6330496" cy="464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661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0961" y="2877812"/>
            <a:ext cx="10178322" cy="950027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13845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0027"/>
          </a:xfrm>
        </p:spPr>
        <p:txBody>
          <a:bodyPr/>
          <a:lstStyle/>
          <a:p>
            <a:pPr algn="ctr"/>
            <a:r>
              <a:rPr lang="ru-RU" dirty="0"/>
              <a:t>План: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Warm up. What have we studied last time?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Спецификации и разработка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на примере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UStories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их разработка на примере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</a:p>
          <a:p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4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0027"/>
          </a:xfrm>
        </p:spPr>
        <p:txBody>
          <a:bodyPr/>
          <a:lstStyle/>
          <a:p>
            <a:pPr algn="ctr"/>
            <a:r>
              <a:rPr lang="en-US" dirty="0"/>
              <a:t>WARM UP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8353" y="2024743"/>
            <a:ext cx="10384971" cy="4271553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RUP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Scrum, XP, Kanban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27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5029" y="199505"/>
            <a:ext cx="10178322" cy="950027"/>
          </a:xfrm>
        </p:spPr>
        <p:txBody>
          <a:bodyPr/>
          <a:lstStyle/>
          <a:p>
            <a:pPr algn="ctr"/>
            <a:r>
              <a:rPr lang="ru-RU" dirty="0"/>
              <a:t>Разработка спеки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5029" y="1149532"/>
            <a:ext cx="10384971" cy="557783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спеки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Акцент на деталях и их четкое определение.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Забота о недопущении неверного толкования.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Непротиворечивость внутри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спека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 другими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спеками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Логическая взаимосвязь компонентов.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Полнота охвата предмета.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Соответствие нормативным актам.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Соответствие деловой практике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спеки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Уникальное наименование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Уникальное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1987" y="6910251"/>
            <a:ext cx="151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75 Савин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921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8250" y="408510"/>
            <a:ext cx="8294915" cy="95002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ХХХХХ 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Ltd.</a:t>
            </a: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57600" y="2325189"/>
            <a:ext cx="7772400" cy="440218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60745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57127" y="1123406"/>
            <a:ext cx="8771711" cy="1358537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требований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42216" y="2881543"/>
            <a:ext cx="1070129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0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требований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40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требований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Документирование требований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(SRS &amp;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BReqSpecs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02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1050" y="107631"/>
            <a:ext cx="7054118" cy="822960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требований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385178"/>
              </p:ext>
            </p:extLst>
          </p:nvPr>
        </p:nvGraphicFramePr>
        <p:xfrm>
          <a:off x="810254" y="1038222"/>
          <a:ext cx="10834914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390">
                  <a:extLst>
                    <a:ext uri="{9D8B030D-6E8A-4147-A177-3AD203B41FA5}">
                      <a16:colId xmlns:a16="http://schemas.microsoft.com/office/drawing/2014/main" val="3370100500"/>
                    </a:ext>
                  </a:extLst>
                </a:gridCol>
                <a:gridCol w="10123524">
                  <a:extLst>
                    <a:ext uri="{9D8B030D-6E8A-4147-A177-3AD203B41FA5}">
                      <a16:colId xmlns:a16="http://schemas.microsoft.com/office/drawing/2014/main" val="170803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694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Сценарии использования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</a:t>
                      </a:r>
                      <a:r>
                        <a:rPr lang="en-US" sz="1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</a:t>
                      </a:r>
                      <a:r>
                        <a:rPr lang="ru-RU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 Создание пользователя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Пользователь с ролью «Менеджер» в разделе пользователей добавляет пользователя.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Пользователь указывает ФИО, контакты,</a:t>
                      </a:r>
                      <a:r>
                        <a:rPr lang="ru-RU" sz="18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паспортные данные (серия и номер)</a:t>
                      </a: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роли нового пользователя.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создается пользователь с одной из следующих ролей: «Рабочий»,</a:t>
                      </a: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«Бригадир» или «Начальник цеха»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 пользователь  указывает цех</a:t>
                      </a: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нового пользователя.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Пользователь сохраняет нового пользователя.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Система проверяет, </a:t>
                      </a: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что пользователь с указанными паспортными</a:t>
                      </a:r>
                      <a:r>
                        <a:rPr lang="ru-RU" sz="18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данными </a:t>
                      </a: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отсутствует в системе.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пользователь не найден, то система создает нового пользователя.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ru-RU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SC-2. Создание пользователя - пользователь с таким паспортом уже существует в системе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Пользователь с ролью «Менеджер" в разделе пользователей добавляет пользователя.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Пользователь указывает ФИО, контакты,</a:t>
                      </a:r>
                      <a:r>
                        <a:rPr lang="ru-RU" sz="18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паспортные данные (серия и номер)</a:t>
                      </a: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роли нового пользователя.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Пользователь сохраняет нового пользователя.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Система проверяет, что пользователь с указанным паспортом отсутствует в системе.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пользователь найден, то система отказывает в создании пользователя с соответствующей ошибкой.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746425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99845" y="361074"/>
            <a:ext cx="3726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Функциональные требования.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2.1.1 Создание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770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0818" y="130630"/>
            <a:ext cx="8771711" cy="822960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требований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133602"/>
              </p:ext>
            </p:extLst>
          </p:nvPr>
        </p:nvGraphicFramePr>
        <p:xfrm>
          <a:off x="869216" y="953590"/>
          <a:ext cx="10834914" cy="5830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390">
                  <a:extLst>
                    <a:ext uri="{9D8B030D-6E8A-4147-A177-3AD203B41FA5}">
                      <a16:colId xmlns:a16="http://schemas.microsoft.com/office/drawing/2014/main" val="3370100500"/>
                    </a:ext>
                  </a:extLst>
                </a:gridCol>
                <a:gridCol w="10123524">
                  <a:extLst>
                    <a:ext uri="{9D8B030D-6E8A-4147-A177-3AD203B41FA5}">
                      <a16:colId xmlns:a16="http://schemas.microsoft.com/office/drawing/2014/main" val="170803327"/>
                    </a:ext>
                  </a:extLst>
                </a:gridCol>
              </a:tblGrid>
              <a:tr h="526699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694985"/>
                  </a:ext>
                </a:extLst>
              </a:tr>
              <a:tr h="1688321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Функциональные требования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FR-1. </a:t>
                      </a: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 странице "Пользователи" должна быть доступна кнопка "Добавить пользователя". 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 нажатии на кнопку должна отображаться форма создания пользователя со следующими полями:</a:t>
                      </a: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746425"/>
                  </a:ext>
                </a:extLst>
              </a:tr>
            </a:tbl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086" y="2198746"/>
            <a:ext cx="8114593" cy="458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11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6550" y="130630"/>
            <a:ext cx="8895980" cy="572411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требований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89778"/>
              </p:ext>
            </p:extLst>
          </p:nvPr>
        </p:nvGraphicFramePr>
        <p:xfrm>
          <a:off x="796834" y="703041"/>
          <a:ext cx="11025052" cy="6135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874">
                  <a:extLst>
                    <a:ext uri="{9D8B030D-6E8A-4147-A177-3AD203B41FA5}">
                      <a16:colId xmlns:a16="http://schemas.microsoft.com/office/drawing/2014/main" val="3370100500"/>
                    </a:ext>
                  </a:extLst>
                </a:gridCol>
                <a:gridCol w="10301178">
                  <a:extLst>
                    <a:ext uri="{9D8B030D-6E8A-4147-A177-3AD203B41FA5}">
                      <a16:colId xmlns:a16="http://schemas.microsoft.com/office/drawing/2014/main" val="170803327"/>
                    </a:ext>
                  </a:extLst>
                </a:gridCol>
              </a:tblGrid>
              <a:tr h="377966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694985"/>
                  </a:ext>
                </a:extLst>
              </a:tr>
              <a:tr h="5757391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Функциональные требования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FR-2. </a:t>
                      </a:r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 нажатии на кнопку "Сохранить" система должна выполнить следующие проверки:</a:t>
                      </a:r>
                    </a:p>
                    <a:p>
                      <a:pPr lvl="0"/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746425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23" y="1491172"/>
            <a:ext cx="7340193" cy="543231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155846" y="5165540"/>
            <a:ext cx="4552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Если ошибки не выявлены, то система должна создать пользователя и перенаправить пользователя на страницу "Пользователи".</a:t>
            </a:r>
          </a:p>
        </p:txBody>
      </p:sp>
    </p:spTree>
    <p:extLst>
      <p:ext uri="{BB962C8B-B14F-4D97-AF65-F5344CB8AC3E}">
        <p14:creationId xmlns:p14="http://schemas.microsoft.com/office/powerpoint/2010/main" val="274407604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3004</TotalTime>
  <Words>508</Words>
  <Application>Microsoft Office PowerPoint</Application>
  <PresentationFormat>Широкоэкранный</PresentationFormat>
  <Paragraphs>135</Paragraphs>
  <Slides>19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Corbel</vt:lpstr>
      <vt:lpstr>Gill Sans MT</vt:lpstr>
      <vt:lpstr>Impact</vt:lpstr>
      <vt:lpstr>Times New Roman</vt:lpstr>
      <vt:lpstr>Badge</vt:lpstr>
      <vt:lpstr>QA</vt:lpstr>
      <vt:lpstr>План:</vt:lpstr>
      <vt:lpstr>WARM UP</vt:lpstr>
      <vt:lpstr>Разработка спеки</vt:lpstr>
      <vt:lpstr>ХХХХХ  Ltd.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Agile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</dc:title>
  <dc:creator>Пользователь</dc:creator>
  <cp:lastModifiedBy>Ойбек Бекчанов</cp:lastModifiedBy>
  <cp:revision>94</cp:revision>
  <dcterms:created xsi:type="dcterms:W3CDTF">2020-08-07T13:03:58Z</dcterms:created>
  <dcterms:modified xsi:type="dcterms:W3CDTF">2022-09-06T02:24:15Z</dcterms:modified>
</cp:coreProperties>
</file>