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91" r:id="rId3"/>
    <p:sldId id="290" r:id="rId4"/>
    <p:sldId id="292" r:id="rId5"/>
    <p:sldId id="293" r:id="rId6"/>
    <p:sldId id="294" r:id="rId7"/>
    <p:sldId id="295" r:id="rId8"/>
    <p:sldId id="271" r:id="rId9"/>
    <p:sldId id="272" r:id="rId10"/>
    <p:sldId id="273" r:id="rId11"/>
    <p:sldId id="274" r:id="rId12"/>
    <p:sldId id="276" r:id="rId13"/>
    <p:sldId id="278" r:id="rId14"/>
    <p:sldId id="277" r:id="rId15"/>
    <p:sldId id="280" r:id="rId16"/>
    <p:sldId id="279" r:id="rId17"/>
    <p:sldId id="281" r:id="rId18"/>
    <p:sldId id="275" r:id="rId19"/>
    <p:sldId id="283" r:id="rId20"/>
    <p:sldId id="284" r:id="rId21"/>
    <p:sldId id="286" r:id="rId22"/>
    <p:sldId id="282" r:id="rId23"/>
    <p:sldId id="288" r:id="rId24"/>
    <p:sldId id="289" r:id="rId25"/>
    <p:sldId id="257" r:id="rId26"/>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7" d="100"/>
          <a:sy n="67" d="100"/>
        </p:scale>
        <p:origin x="82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ru-RU"/>
              <a:t>Образец заголовка</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a:t>Образец подзаголовка</a:t>
            </a:r>
            <a:endParaRPr lang="en-US" dirty="0"/>
          </a:p>
        </p:txBody>
      </p:sp>
      <p:sp>
        <p:nvSpPr>
          <p:cNvPr id="4" name="Date Placeholder 3"/>
          <p:cNvSpPr>
            <a:spLocks noGrp="1"/>
          </p:cNvSpPr>
          <p:nvPr>
            <p:ph type="dt" sz="half" idx="10"/>
          </p:nvPr>
        </p:nvSpPr>
        <p:spPr/>
        <p:txBody>
          <a:bodyPr/>
          <a:lstStyle/>
          <a:p>
            <a:fld id="{415708C5-E945-4942-8E8C-905D6511420B}" type="datetimeFigureOut">
              <a:rPr lang="ru-RU" smtClean="0"/>
              <a:t>12.09.2022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28F584F7-F850-4675-8ED8-87477FC1D962}" type="slidenum">
              <a:rPr lang="ru-RU" smtClean="0"/>
              <a:t>‹#›</a:t>
            </a:fld>
            <a:endParaRPr lang="ru-RU"/>
          </a:p>
        </p:txBody>
      </p:sp>
    </p:spTree>
    <p:extLst>
      <p:ext uri="{BB962C8B-B14F-4D97-AF65-F5344CB8AC3E}">
        <p14:creationId xmlns:p14="http://schemas.microsoft.com/office/powerpoint/2010/main" val="29897402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Заголовок и подпись">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ru-RU"/>
              <a:t>Образец заголовка</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415708C5-E945-4942-8E8C-905D6511420B}" type="datetimeFigureOut">
              <a:rPr lang="ru-RU" smtClean="0"/>
              <a:t>12.09.2022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28F584F7-F850-4675-8ED8-87477FC1D962}" type="slidenum">
              <a:rPr lang="ru-RU" smtClean="0"/>
              <a:t>‹#›</a:t>
            </a:fld>
            <a:endParaRPr lang="ru-RU"/>
          </a:p>
        </p:txBody>
      </p:sp>
    </p:spTree>
    <p:extLst>
      <p:ext uri="{BB962C8B-B14F-4D97-AF65-F5344CB8AC3E}">
        <p14:creationId xmlns:p14="http://schemas.microsoft.com/office/powerpoint/2010/main" val="34669705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Цитата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ru-RU"/>
              <a:t>Образец заголовка</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a:t>Образец текста</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415708C5-E945-4942-8E8C-905D6511420B}" type="datetimeFigureOut">
              <a:rPr lang="ru-RU" smtClean="0"/>
              <a:t>12.09.2022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28F584F7-F850-4675-8ED8-87477FC1D962}" type="slidenum">
              <a:rPr lang="ru-RU" smtClean="0"/>
              <a:t>‹#›</a:t>
            </a:fld>
            <a:endParaRPr lang="ru-RU"/>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4795361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Карточка имени">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ru-RU"/>
              <a:t>Образец заголовка</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415708C5-E945-4942-8E8C-905D6511420B}" type="datetimeFigureOut">
              <a:rPr lang="ru-RU" smtClean="0"/>
              <a:t>12.09.2022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28F584F7-F850-4675-8ED8-87477FC1D962}" type="slidenum">
              <a:rPr lang="ru-RU" smtClean="0"/>
              <a:t>‹#›</a:t>
            </a:fld>
            <a:endParaRPr lang="ru-RU"/>
          </a:p>
        </p:txBody>
      </p:sp>
    </p:spTree>
    <p:extLst>
      <p:ext uri="{BB962C8B-B14F-4D97-AF65-F5344CB8AC3E}">
        <p14:creationId xmlns:p14="http://schemas.microsoft.com/office/powerpoint/2010/main" val="15414895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Цитата карточки имени">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ru-RU"/>
              <a:t>Образец заголовка</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a:t>Образец текста</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415708C5-E945-4942-8E8C-905D6511420B}" type="datetimeFigureOut">
              <a:rPr lang="ru-RU" smtClean="0"/>
              <a:t>12.09.2022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28F584F7-F850-4675-8ED8-87477FC1D962}" type="slidenum">
              <a:rPr lang="ru-RU" smtClean="0"/>
              <a:t>‹#›</a:t>
            </a:fld>
            <a:endParaRPr lang="ru-RU"/>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4728795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Истина или ложь">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ru-RU"/>
              <a:t>Образец заголовка</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a:t>Образец текста</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415708C5-E945-4942-8E8C-905D6511420B}" type="datetimeFigureOut">
              <a:rPr lang="ru-RU" smtClean="0"/>
              <a:t>12.09.2022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28F584F7-F850-4675-8ED8-87477FC1D962}" type="slidenum">
              <a:rPr lang="ru-RU" smtClean="0"/>
              <a:t>‹#›</a:t>
            </a:fld>
            <a:endParaRPr lang="ru-RU"/>
          </a:p>
        </p:txBody>
      </p:sp>
    </p:spTree>
    <p:extLst>
      <p:ext uri="{BB962C8B-B14F-4D97-AF65-F5344CB8AC3E}">
        <p14:creationId xmlns:p14="http://schemas.microsoft.com/office/powerpoint/2010/main" val="29407150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415708C5-E945-4942-8E8C-905D6511420B}" type="datetimeFigureOut">
              <a:rPr lang="ru-RU" smtClean="0"/>
              <a:t>12.09.2022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28F584F7-F850-4675-8ED8-87477FC1D962}" type="slidenum">
              <a:rPr lang="ru-RU" smtClean="0"/>
              <a:t>‹#›</a:t>
            </a:fld>
            <a:endParaRPr lang="ru-RU"/>
          </a:p>
        </p:txBody>
      </p:sp>
    </p:spTree>
    <p:extLst>
      <p:ext uri="{BB962C8B-B14F-4D97-AF65-F5344CB8AC3E}">
        <p14:creationId xmlns:p14="http://schemas.microsoft.com/office/powerpoint/2010/main" val="18259709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ru-RU"/>
              <a:t>Образец заголовка</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415708C5-E945-4942-8E8C-905D6511420B}" type="datetimeFigureOut">
              <a:rPr lang="ru-RU" smtClean="0"/>
              <a:t>12.09.2022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28F584F7-F850-4675-8ED8-87477FC1D962}" type="slidenum">
              <a:rPr lang="ru-RU" smtClean="0"/>
              <a:t>‹#›</a:t>
            </a:fld>
            <a:endParaRPr lang="ru-RU"/>
          </a:p>
        </p:txBody>
      </p:sp>
    </p:spTree>
    <p:extLst>
      <p:ext uri="{BB962C8B-B14F-4D97-AF65-F5344CB8AC3E}">
        <p14:creationId xmlns:p14="http://schemas.microsoft.com/office/powerpoint/2010/main" val="33625131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ru-RU"/>
              <a:t>Образец заголовка</a:t>
            </a:r>
            <a:endParaRPr lang="en-US" dirty="0"/>
          </a:p>
        </p:txBody>
      </p:sp>
      <p:sp>
        <p:nvSpPr>
          <p:cNvPr id="3" name="Content Placeholder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415708C5-E945-4942-8E8C-905D6511420B}" type="datetimeFigureOut">
              <a:rPr lang="ru-RU" smtClean="0"/>
              <a:t>12.09.2022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28F584F7-F850-4675-8ED8-87477FC1D962}" type="slidenum">
              <a:rPr lang="ru-RU" smtClean="0"/>
              <a:t>‹#›</a:t>
            </a:fld>
            <a:endParaRPr lang="ru-RU"/>
          </a:p>
        </p:txBody>
      </p:sp>
    </p:spTree>
    <p:extLst>
      <p:ext uri="{BB962C8B-B14F-4D97-AF65-F5344CB8AC3E}">
        <p14:creationId xmlns:p14="http://schemas.microsoft.com/office/powerpoint/2010/main" val="13007773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ru-RU"/>
              <a:t>Образец заголовка</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415708C5-E945-4942-8E8C-905D6511420B}" type="datetimeFigureOut">
              <a:rPr lang="ru-RU" smtClean="0"/>
              <a:t>12.09.2022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28F584F7-F850-4675-8ED8-87477FC1D962}" type="slidenum">
              <a:rPr lang="ru-RU" smtClean="0"/>
              <a:t>‹#›</a:t>
            </a:fld>
            <a:endParaRPr lang="ru-RU"/>
          </a:p>
        </p:txBody>
      </p:sp>
    </p:spTree>
    <p:extLst>
      <p:ext uri="{BB962C8B-B14F-4D97-AF65-F5344CB8AC3E}">
        <p14:creationId xmlns:p14="http://schemas.microsoft.com/office/powerpoint/2010/main" val="19153010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Date Placeholder 4"/>
          <p:cNvSpPr>
            <a:spLocks noGrp="1"/>
          </p:cNvSpPr>
          <p:nvPr>
            <p:ph type="dt" sz="half" idx="10"/>
          </p:nvPr>
        </p:nvSpPr>
        <p:spPr/>
        <p:txBody>
          <a:bodyPr/>
          <a:lstStyle/>
          <a:p>
            <a:fld id="{415708C5-E945-4942-8E8C-905D6511420B}" type="datetimeFigureOut">
              <a:rPr lang="ru-RU" smtClean="0"/>
              <a:t>12.09.2022</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28F584F7-F850-4675-8ED8-87477FC1D962}" type="slidenum">
              <a:rPr lang="ru-RU" smtClean="0"/>
              <a:t>‹#›</a:t>
            </a:fld>
            <a:endParaRPr lang="ru-RU"/>
          </a:p>
        </p:txBody>
      </p:sp>
    </p:spTree>
    <p:extLst>
      <p:ext uri="{BB962C8B-B14F-4D97-AF65-F5344CB8AC3E}">
        <p14:creationId xmlns:p14="http://schemas.microsoft.com/office/powerpoint/2010/main" val="28037049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ru-RU"/>
              <a:t>Образец заголовка</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Date Placeholder 6"/>
          <p:cNvSpPr>
            <a:spLocks noGrp="1"/>
          </p:cNvSpPr>
          <p:nvPr>
            <p:ph type="dt" sz="half" idx="10"/>
          </p:nvPr>
        </p:nvSpPr>
        <p:spPr/>
        <p:txBody>
          <a:bodyPr/>
          <a:lstStyle/>
          <a:p>
            <a:fld id="{415708C5-E945-4942-8E8C-905D6511420B}" type="datetimeFigureOut">
              <a:rPr lang="ru-RU" smtClean="0"/>
              <a:t>12.09.2022</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28F584F7-F850-4675-8ED8-87477FC1D962}" type="slidenum">
              <a:rPr lang="ru-RU" smtClean="0"/>
              <a:t>‹#›</a:t>
            </a:fld>
            <a:endParaRPr lang="ru-RU"/>
          </a:p>
        </p:txBody>
      </p:sp>
    </p:spTree>
    <p:extLst>
      <p:ext uri="{BB962C8B-B14F-4D97-AF65-F5344CB8AC3E}">
        <p14:creationId xmlns:p14="http://schemas.microsoft.com/office/powerpoint/2010/main" val="31268407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ru-RU"/>
              <a:t>Образец заголовка</a:t>
            </a:r>
            <a:endParaRPr lang="en-US" dirty="0"/>
          </a:p>
        </p:txBody>
      </p:sp>
      <p:sp>
        <p:nvSpPr>
          <p:cNvPr id="3" name="Date Placeholder 2"/>
          <p:cNvSpPr>
            <a:spLocks noGrp="1"/>
          </p:cNvSpPr>
          <p:nvPr>
            <p:ph type="dt" sz="half" idx="10"/>
          </p:nvPr>
        </p:nvSpPr>
        <p:spPr/>
        <p:txBody>
          <a:bodyPr/>
          <a:lstStyle/>
          <a:p>
            <a:fld id="{415708C5-E945-4942-8E8C-905D6511420B}" type="datetimeFigureOut">
              <a:rPr lang="ru-RU" smtClean="0"/>
              <a:t>12.09.2022</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28F584F7-F850-4675-8ED8-87477FC1D962}" type="slidenum">
              <a:rPr lang="ru-RU" smtClean="0"/>
              <a:t>‹#›</a:t>
            </a:fld>
            <a:endParaRPr lang="ru-RU"/>
          </a:p>
        </p:txBody>
      </p:sp>
    </p:spTree>
    <p:extLst>
      <p:ext uri="{BB962C8B-B14F-4D97-AF65-F5344CB8AC3E}">
        <p14:creationId xmlns:p14="http://schemas.microsoft.com/office/powerpoint/2010/main" val="29993083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15708C5-E945-4942-8E8C-905D6511420B}" type="datetimeFigureOut">
              <a:rPr lang="ru-RU" smtClean="0"/>
              <a:t>12.09.2022</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28F584F7-F850-4675-8ED8-87477FC1D962}" type="slidenum">
              <a:rPr lang="ru-RU" smtClean="0"/>
              <a:t>‹#›</a:t>
            </a:fld>
            <a:endParaRPr lang="ru-RU"/>
          </a:p>
        </p:txBody>
      </p:sp>
    </p:spTree>
    <p:extLst>
      <p:ext uri="{BB962C8B-B14F-4D97-AF65-F5344CB8AC3E}">
        <p14:creationId xmlns:p14="http://schemas.microsoft.com/office/powerpoint/2010/main" val="12072448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ru-RU"/>
              <a:t>Образец заголовка</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ru-RU"/>
              <a:t>Образец текста</a:t>
            </a:r>
          </a:p>
        </p:txBody>
      </p:sp>
      <p:sp>
        <p:nvSpPr>
          <p:cNvPr id="5" name="Date Placeholder 4"/>
          <p:cNvSpPr>
            <a:spLocks noGrp="1"/>
          </p:cNvSpPr>
          <p:nvPr>
            <p:ph type="dt" sz="half" idx="10"/>
          </p:nvPr>
        </p:nvSpPr>
        <p:spPr/>
        <p:txBody>
          <a:bodyPr/>
          <a:lstStyle/>
          <a:p>
            <a:fld id="{415708C5-E945-4942-8E8C-905D6511420B}" type="datetimeFigureOut">
              <a:rPr lang="ru-RU" smtClean="0"/>
              <a:t>12.09.2022</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28F584F7-F850-4675-8ED8-87477FC1D962}" type="slidenum">
              <a:rPr lang="ru-RU" smtClean="0"/>
              <a:t>‹#›</a:t>
            </a:fld>
            <a:endParaRPr lang="ru-RU"/>
          </a:p>
        </p:txBody>
      </p:sp>
    </p:spTree>
    <p:extLst>
      <p:ext uri="{BB962C8B-B14F-4D97-AF65-F5344CB8AC3E}">
        <p14:creationId xmlns:p14="http://schemas.microsoft.com/office/powerpoint/2010/main" val="3851215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ru-RU"/>
              <a:t>Образец заголовка</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a:t>Вставка рисунка</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Date Placeholder 4"/>
          <p:cNvSpPr>
            <a:spLocks noGrp="1"/>
          </p:cNvSpPr>
          <p:nvPr>
            <p:ph type="dt" sz="half" idx="10"/>
          </p:nvPr>
        </p:nvSpPr>
        <p:spPr/>
        <p:txBody>
          <a:bodyPr/>
          <a:lstStyle/>
          <a:p>
            <a:fld id="{415708C5-E945-4942-8E8C-905D6511420B}" type="datetimeFigureOut">
              <a:rPr lang="ru-RU" smtClean="0"/>
              <a:t>12.09.2022</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28F584F7-F850-4675-8ED8-87477FC1D962}" type="slidenum">
              <a:rPr lang="ru-RU" smtClean="0"/>
              <a:t>‹#›</a:t>
            </a:fld>
            <a:endParaRPr lang="ru-RU"/>
          </a:p>
        </p:txBody>
      </p:sp>
    </p:spTree>
    <p:extLst>
      <p:ext uri="{BB962C8B-B14F-4D97-AF65-F5344CB8AC3E}">
        <p14:creationId xmlns:p14="http://schemas.microsoft.com/office/powerpoint/2010/main" val="40818939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ru-RU"/>
              <a:t>Образец заголовка</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15708C5-E945-4942-8E8C-905D6511420B}" type="datetimeFigureOut">
              <a:rPr lang="ru-RU" smtClean="0"/>
              <a:t>12.09.2022</a:t>
            </a:fld>
            <a:endParaRPr lang="ru-RU"/>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ru-RU"/>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8F584F7-F850-4675-8ED8-87477FC1D962}" type="slidenum">
              <a:rPr lang="ru-RU" smtClean="0"/>
              <a:t>‹#›</a:t>
            </a:fld>
            <a:endParaRPr lang="ru-RU"/>
          </a:p>
        </p:txBody>
      </p:sp>
    </p:spTree>
    <p:extLst>
      <p:ext uri="{BB962C8B-B14F-4D97-AF65-F5344CB8AC3E}">
        <p14:creationId xmlns:p14="http://schemas.microsoft.com/office/powerpoint/2010/main" val="332795220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886691" y="2828836"/>
            <a:ext cx="8257309" cy="1015663"/>
          </a:xfrm>
          <a:prstGeom prst="rect">
            <a:avLst/>
          </a:prstGeom>
        </p:spPr>
        <p:txBody>
          <a:bodyPr wrap="square">
            <a:spAutoFit/>
          </a:bodyPr>
          <a:lstStyle/>
          <a:p>
            <a:pPr algn="ctr"/>
            <a:r>
              <a:rPr lang="en-US" sz="6000" b="1" dirty="0">
                <a:latin typeface="Times New Roman" panose="02020603050405020304" pitchFamily="18" charset="0"/>
                <a:cs typeface="Times New Roman" panose="02020603050405020304" pitchFamily="18" charset="0"/>
              </a:rPr>
              <a:t>QA</a:t>
            </a:r>
            <a:endParaRPr lang="ru-RU" sz="6000" b="1"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83426FC1-F768-4AF2-B2B7-3A485AD581B6}"/>
              </a:ext>
            </a:extLst>
          </p:cNvPr>
          <p:cNvSpPr txBox="1"/>
          <p:nvPr/>
        </p:nvSpPr>
        <p:spPr>
          <a:xfrm>
            <a:off x="2023188" y="6250346"/>
            <a:ext cx="6099110" cy="369332"/>
          </a:xfrm>
          <a:prstGeom prst="rect">
            <a:avLst/>
          </a:prstGeom>
          <a:noFill/>
        </p:spPr>
        <p:txBody>
          <a:bodyPr wrap="square">
            <a:spAutoFit/>
          </a:bodyPr>
          <a:lstStyle/>
          <a:p>
            <a:pPr algn="ctr"/>
            <a:r>
              <a:rPr lang="ru-RU" sz="1800" b="1" dirty="0">
                <a:latin typeface="Times New Roman" panose="02020603050405020304" pitchFamily="18" charset="0"/>
                <a:cs typeface="Times New Roman" panose="02020603050405020304" pitchFamily="18" charset="0"/>
              </a:rPr>
              <a:t>Лекция №3</a:t>
            </a:r>
          </a:p>
        </p:txBody>
      </p:sp>
    </p:spTree>
    <p:extLst>
      <p:ext uri="{BB962C8B-B14F-4D97-AF65-F5344CB8AC3E}">
        <p14:creationId xmlns:p14="http://schemas.microsoft.com/office/powerpoint/2010/main" val="5368271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914401" y="324541"/>
            <a:ext cx="4886659" cy="584775"/>
          </a:xfrm>
          <a:prstGeom prst="rect">
            <a:avLst/>
          </a:prstGeom>
        </p:spPr>
        <p:txBody>
          <a:bodyPr wrap="none">
            <a:spAutoFit/>
          </a:bodyPr>
          <a:lstStyle/>
          <a:p>
            <a:r>
              <a:rPr lang="ru-RU" sz="3200" b="1" dirty="0">
                <a:latin typeface="Times New Roman" panose="02020603050405020304" pitchFamily="18" charset="0"/>
                <a:cs typeface="Times New Roman" panose="02020603050405020304" pitchFamily="18" charset="0"/>
              </a:rPr>
              <a:t>Валидация рынка в </a:t>
            </a:r>
            <a:r>
              <a:rPr lang="en-US" sz="3200" b="1" dirty="0">
                <a:latin typeface="Times New Roman" panose="02020603050405020304" pitchFamily="18" charset="0"/>
                <a:cs typeface="Times New Roman" panose="02020603050405020304" pitchFamily="18" charset="0"/>
              </a:rPr>
              <a:t>Agile</a:t>
            </a:r>
            <a:endParaRPr lang="ru-RU" sz="3200" dirty="0"/>
          </a:p>
        </p:txBody>
      </p:sp>
      <p:pic>
        <p:nvPicPr>
          <p:cNvPr id="4" name="Рисунок 3"/>
          <p:cNvPicPr>
            <a:picLocks noChangeAspect="1"/>
          </p:cNvPicPr>
          <p:nvPr/>
        </p:nvPicPr>
        <p:blipFill>
          <a:blip r:embed="rId2"/>
          <a:stretch>
            <a:fillRect/>
          </a:stretch>
        </p:blipFill>
        <p:spPr>
          <a:xfrm>
            <a:off x="235529" y="1196769"/>
            <a:ext cx="4938786" cy="4234213"/>
          </a:xfrm>
          <a:prstGeom prst="rect">
            <a:avLst/>
          </a:prstGeom>
        </p:spPr>
      </p:pic>
      <p:pic>
        <p:nvPicPr>
          <p:cNvPr id="1026" name="Picture 2" descr="ÐÐ¶ÐµÑÑÑÐ¸ ÐÑÑ"/>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13831" y="790855"/>
            <a:ext cx="1714500" cy="2381250"/>
          </a:xfrm>
          <a:prstGeom prst="rect">
            <a:avLst/>
          </a:prstGeom>
          <a:noFill/>
          <a:extLst>
            <a:ext uri="{909E8E84-426E-40DD-AFC4-6F175D3DCCD1}">
              <a14:hiddenFill xmlns:a14="http://schemas.microsoft.com/office/drawing/2010/main">
                <a:solidFill>
                  <a:srgbClr val="FFFFFF"/>
                </a:solidFill>
              </a14:hiddenFill>
            </a:ext>
          </a:extLst>
        </p:spPr>
      </p:pic>
      <p:sp>
        <p:nvSpPr>
          <p:cNvPr id="7" name="Прямоугольник 6"/>
          <p:cNvSpPr/>
          <p:nvPr/>
        </p:nvSpPr>
        <p:spPr>
          <a:xfrm>
            <a:off x="10420616" y="3398518"/>
            <a:ext cx="1771384" cy="369332"/>
          </a:xfrm>
          <a:prstGeom prst="rect">
            <a:avLst/>
          </a:prstGeom>
        </p:spPr>
        <p:txBody>
          <a:bodyPr wrap="square">
            <a:spAutoFit/>
          </a:bodyPr>
          <a:lstStyle/>
          <a:p>
            <a:r>
              <a:rPr lang="ru-RU" b="1" dirty="0">
                <a:latin typeface="Times New Roman" panose="02020603050405020304" pitchFamily="18" charset="0"/>
                <a:cs typeface="Times New Roman" panose="02020603050405020304" pitchFamily="18" charset="0"/>
              </a:rPr>
              <a:t>Джефри </a:t>
            </a:r>
            <a:r>
              <a:rPr lang="ru-RU" b="1" dirty="0" err="1">
                <a:latin typeface="Times New Roman" panose="02020603050405020304" pitchFamily="18" charset="0"/>
                <a:cs typeface="Times New Roman" panose="02020603050405020304" pitchFamily="18" charset="0"/>
              </a:rPr>
              <a:t>Мур</a:t>
            </a:r>
            <a:endParaRPr lang="ru-RU" dirty="0"/>
          </a:p>
        </p:txBody>
      </p:sp>
      <p:pic>
        <p:nvPicPr>
          <p:cNvPr id="8" name="Рисунок 7"/>
          <p:cNvPicPr>
            <a:picLocks noChangeAspect="1"/>
          </p:cNvPicPr>
          <p:nvPr/>
        </p:nvPicPr>
        <p:blipFill>
          <a:blip r:embed="rId4"/>
          <a:stretch>
            <a:fillRect/>
          </a:stretch>
        </p:blipFill>
        <p:spPr>
          <a:xfrm>
            <a:off x="5122188" y="1504581"/>
            <a:ext cx="3952758" cy="3529012"/>
          </a:xfrm>
          <a:prstGeom prst="rect">
            <a:avLst/>
          </a:prstGeom>
        </p:spPr>
      </p:pic>
    </p:spTree>
    <p:extLst>
      <p:ext uri="{BB962C8B-B14F-4D97-AF65-F5344CB8AC3E}">
        <p14:creationId xmlns:p14="http://schemas.microsoft.com/office/powerpoint/2010/main" val="7390792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2662070" y="155884"/>
            <a:ext cx="4886659" cy="584775"/>
          </a:xfrm>
          <a:prstGeom prst="rect">
            <a:avLst/>
          </a:prstGeom>
        </p:spPr>
        <p:txBody>
          <a:bodyPr wrap="none">
            <a:spAutoFit/>
          </a:bodyPr>
          <a:lstStyle/>
          <a:p>
            <a:r>
              <a:rPr lang="ru-RU" sz="3200" b="1" dirty="0">
                <a:latin typeface="Times New Roman" panose="02020603050405020304" pitchFamily="18" charset="0"/>
                <a:cs typeface="Times New Roman" panose="02020603050405020304" pitchFamily="18" charset="0"/>
              </a:rPr>
              <a:t>Валидация рынка в </a:t>
            </a:r>
            <a:r>
              <a:rPr lang="en-US" sz="3200" b="1" dirty="0">
                <a:latin typeface="Times New Roman" panose="02020603050405020304" pitchFamily="18" charset="0"/>
                <a:cs typeface="Times New Roman" panose="02020603050405020304" pitchFamily="18" charset="0"/>
              </a:rPr>
              <a:t>Agile</a:t>
            </a:r>
            <a:endParaRPr lang="ru-RU" sz="3200" dirty="0"/>
          </a:p>
        </p:txBody>
      </p:sp>
      <p:sp>
        <p:nvSpPr>
          <p:cNvPr id="7" name="Прямоугольник 6"/>
          <p:cNvSpPr/>
          <p:nvPr/>
        </p:nvSpPr>
        <p:spPr>
          <a:xfrm>
            <a:off x="3144982" y="3588327"/>
            <a:ext cx="6010875" cy="369332"/>
          </a:xfrm>
          <a:prstGeom prst="rect">
            <a:avLst/>
          </a:prstGeom>
        </p:spPr>
        <p:txBody>
          <a:bodyPr wrap="square">
            <a:spAutoFit/>
          </a:bodyPr>
          <a:lstStyle/>
          <a:p>
            <a:r>
              <a:rPr lang="ru-RU" b="1" dirty="0">
                <a:latin typeface="Times New Roman" panose="02020603050405020304" pitchFamily="18" charset="0"/>
                <a:cs typeface="Times New Roman" panose="02020603050405020304" pitchFamily="18" charset="0"/>
              </a:rPr>
              <a:t>Джефри </a:t>
            </a:r>
            <a:r>
              <a:rPr lang="ru-RU" b="1" dirty="0" err="1">
                <a:latin typeface="Times New Roman" panose="02020603050405020304" pitchFamily="18" charset="0"/>
                <a:cs typeface="Times New Roman" panose="02020603050405020304" pitchFamily="18" charset="0"/>
              </a:rPr>
              <a:t>Мур</a:t>
            </a:r>
            <a:endParaRPr lang="ru-RU" dirty="0"/>
          </a:p>
        </p:txBody>
      </p:sp>
      <p:pic>
        <p:nvPicPr>
          <p:cNvPr id="5" name="Рисунок 4"/>
          <p:cNvPicPr>
            <a:picLocks noChangeAspect="1"/>
          </p:cNvPicPr>
          <p:nvPr/>
        </p:nvPicPr>
        <p:blipFill>
          <a:blip r:embed="rId2"/>
          <a:stretch>
            <a:fillRect/>
          </a:stretch>
        </p:blipFill>
        <p:spPr>
          <a:xfrm>
            <a:off x="2078183" y="745574"/>
            <a:ext cx="6381316" cy="5685506"/>
          </a:xfrm>
          <a:prstGeom prst="rect">
            <a:avLst/>
          </a:prstGeom>
        </p:spPr>
      </p:pic>
    </p:spTree>
    <p:extLst>
      <p:ext uri="{BB962C8B-B14F-4D97-AF65-F5344CB8AC3E}">
        <p14:creationId xmlns:p14="http://schemas.microsoft.com/office/powerpoint/2010/main" val="9582239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2662070" y="155884"/>
            <a:ext cx="4886659" cy="584775"/>
          </a:xfrm>
          <a:prstGeom prst="rect">
            <a:avLst/>
          </a:prstGeom>
        </p:spPr>
        <p:txBody>
          <a:bodyPr wrap="none">
            <a:spAutoFit/>
          </a:bodyPr>
          <a:lstStyle/>
          <a:p>
            <a:r>
              <a:rPr lang="ru-RU" sz="3200" b="1" dirty="0">
                <a:latin typeface="Times New Roman" panose="02020603050405020304" pitchFamily="18" charset="0"/>
                <a:cs typeface="Times New Roman" panose="02020603050405020304" pitchFamily="18" charset="0"/>
              </a:rPr>
              <a:t>Валидация рынка в </a:t>
            </a:r>
            <a:r>
              <a:rPr lang="en-US" sz="3200" b="1" dirty="0">
                <a:latin typeface="Times New Roman" panose="02020603050405020304" pitchFamily="18" charset="0"/>
                <a:cs typeface="Times New Roman" panose="02020603050405020304" pitchFamily="18" charset="0"/>
              </a:rPr>
              <a:t>Agile</a:t>
            </a:r>
            <a:endParaRPr lang="ru-RU" sz="3200" dirty="0"/>
          </a:p>
        </p:txBody>
      </p:sp>
      <p:sp>
        <p:nvSpPr>
          <p:cNvPr id="7" name="Прямоугольник 6"/>
          <p:cNvSpPr/>
          <p:nvPr/>
        </p:nvSpPr>
        <p:spPr>
          <a:xfrm>
            <a:off x="3144982" y="3588327"/>
            <a:ext cx="6010875" cy="369332"/>
          </a:xfrm>
          <a:prstGeom prst="rect">
            <a:avLst/>
          </a:prstGeom>
        </p:spPr>
        <p:txBody>
          <a:bodyPr wrap="square">
            <a:spAutoFit/>
          </a:bodyPr>
          <a:lstStyle/>
          <a:p>
            <a:r>
              <a:rPr lang="ru-RU" b="1" dirty="0">
                <a:latin typeface="Times New Roman" panose="02020603050405020304" pitchFamily="18" charset="0"/>
                <a:cs typeface="Times New Roman" panose="02020603050405020304" pitchFamily="18" charset="0"/>
              </a:rPr>
              <a:t>Джефри </a:t>
            </a:r>
            <a:r>
              <a:rPr lang="ru-RU" b="1" dirty="0" err="1">
                <a:latin typeface="Times New Roman" panose="02020603050405020304" pitchFamily="18" charset="0"/>
                <a:cs typeface="Times New Roman" panose="02020603050405020304" pitchFamily="18" charset="0"/>
              </a:rPr>
              <a:t>Мур</a:t>
            </a:r>
            <a:endParaRPr lang="ru-RU" dirty="0"/>
          </a:p>
        </p:txBody>
      </p:sp>
      <p:pic>
        <p:nvPicPr>
          <p:cNvPr id="3" name="Рисунок 2"/>
          <p:cNvPicPr>
            <a:picLocks noChangeAspect="1"/>
          </p:cNvPicPr>
          <p:nvPr/>
        </p:nvPicPr>
        <p:blipFill>
          <a:blip r:embed="rId2"/>
          <a:stretch>
            <a:fillRect/>
          </a:stretch>
        </p:blipFill>
        <p:spPr>
          <a:xfrm>
            <a:off x="2008910" y="740659"/>
            <a:ext cx="6499080" cy="5965822"/>
          </a:xfrm>
          <a:prstGeom prst="rect">
            <a:avLst/>
          </a:prstGeom>
        </p:spPr>
      </p:pic>
    </p:spTree>
    <p:extLst>
      <p:ext uri="{BB962C8B-B14F-4D97-AF65-F5344CB8AC3E}">
        <p14:creationId xmlns:p14="http://schemas.microsoft.com/office/powerpoint/2010/main" val="32081195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2662070" y="155884"/>
            <a:ext cx="5224251" cy="584775"/>
          </a:xfrm>
          <a:prstGeom prst="rect">
            <a:avLst/>
          </a:prstGeom>
        </p:spPr>
        <p:txBody>
          <a:bodyPr wrap="none">
            <a:spAutoFit/>
          </a:bodyPr>
          <a:lstStyle/>
          <a:p>
            <a:r>
              <a:rPr lang="en-US" sz="3200" b="1" dirty="0">
                <a:latin typeface="Times New Roman" panose="02020603050405020304" pitchFamily="18" charset="0"/>
                <a:cs typeface="Times New Roman" panose="02020603050405020304" pitchFamily="18" charset="0"/>
              </a:rPr>
              <a:t>New Version of testing ideas!</a:t>
            </a:r>
            <a:endParaRPr lang="ru-RU" sz="3200" dirty="0"/>
          </a:p>
        </p:txBody>
      </p:sp>
      <p:sp>
        <p:nvSpPr>
          <p:cNvPr id="7" name="Прямоугольник 6"/>
          <p:cNvSpPr/>
          <p:nvPr/>
        </p:nvSpPr>
        <p:spPr>
          <a:xfrm>
            <a:off x="3144982" y="3588327"/>
            <a:ext cx="6010875" cy="369332"/>
          </a:xfrm>
          <a:prstGeom prst="rect">
            <a:avLst/>
          </a:prstGeom>
        </p:spPr>
        <p:txBody>
          <a:bodyPr wrap="square">
            <a:spAutoFit/>
          </a:bodyPr>
          <a:lstStyle/>
          <a:p>
            <a:r>
              <a:rPr lang="ru-RU" b="1" dirty="0">
                <a:latin typeface="Times New Roman" panose="02020603050405020304" pitchFamily="18" charset="0"/>
                <a:cs typeface="Times New Roman" panose="02020603050405020304" pitchFamily="18" charset="0"/>
              </a:rPr>
              <a:t>Джефри </a:t>
            </a:r>
            <a:r>
              <a:rPr lang="ru-RU" b="1" dirty="0" err="1">
                <a:latin typeface="Times New Roman" panose="02020603050405020304" pitchFamily="18" charset="0"/>
                <a:cs typeface="Times New Roman" panose="02020603050405020304" pitchFamily="18" charset="0"/>
              </a:rPr>
              <a:t>Мур</a:t>
            </a:r>
            <a:endParaRPr lang="ru-RU" dirty="0"/>
          </a:p>
        </p:txBody>
      </p:sp>
      <p:pic>
        <p:nvPicPr>
          <p:cNvPr id="4" name="Рисунок 3"/>
          <p:cNvPicPr>
            <a:picLocks noChangeAspect="1"/>
          </p:cNvPicPr>
          <p:nvPr/>
        </p:nvPicPr>
        <p:blipFill>
          <a:blip r:embed="rId2"/>
          <a:stretch>
            <a:fillRect/>
          </a:stretch>
        </p:blipFill>
        <p:spPr>
          <a:xfrm>
            <a:off x="2043111" y="740659"/>
            <a:ext cx="6124575" cy="5762625"/>
          </a:xfrm>
          <a:prstGeom prst="rect">
            <a:avLst/>
          </a:prstGeom>
        </p:spPr>
      </p:pic>
    </p:spTree>
    <p:extLst>
      <p:ext uri="{BB962C8B-B14F-4D97-AF65-F5344CB8AC3E}">
        <p14:creationId xmlns:p14="http://schemas.microsoft.com/office/powerpoint/2010/main" val="3732099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2662070" y="155884"/>
            <a:ext cx="4886659" cy="584775"/>
          </a:xfrm>
          <a:prstGeom prst="rect">
            <a:avLst/>
          </a:prstGeom>
        </p:spPr>
        <p:txBody>
          <a:bodyPr wrap="none">
            <a:spAutoFit/>
          </a:bodyPr>
          <a:lstStyle/>
          <a:p>
            <a:r>
              <a:rPr lang="ru-RU" sz="3200" b="1" dirty="0">
                <a:latin typeface="Times New Roman" panose="02020603050405020304" pitchFamily="18" charset="0"/>
                <a:cs typeface="Times New Roman" panose="02020603050405020304" pitchFamily="18" charset="0"/>
              </a:rPr>
              <a:t>Валидация рынка в </a:t>
            </a:r>
            <a:r>
              <a:rPr lang="en-US" sz="3200" b="1" dirty="0">
                <a:latin typeface="Times New Roman" panose="02020603050405020304" pitchFamily="18" charset="0"/>
                <a:cs typeface="Times New Roman" panose="02020603050405020304" pitchFamily="18" charset="0"/>
              </a:rPr>
              <a:t>Agile</a:t>
            </a:r>
            <a:endParaRPr lang="ru-RU" sz="3200" dirty="0"/>
          </a:p>
        </p:txBody>
      </p:sp>
      <p:sp>
        <p:nvSpPr>
          <p:cNvPr id="7" name="Прямоугольник 6"/>
          <p:cNvSpPr/>
          <p:nvPr/>
        </p:nvSpPr>
        <p:spPr>
          <a:xfrm>
            <a:off x="3144982" y="3588327"/>
            <a:ext cx="6010875" cy="369332"/>
          </a:xfrm>
          <a:prstGeom prst="rect">
            <a:avLst/>
          </a:prstGeom>
        </p:spPr>
        <p:txBody>
          <a:bodyPr wrap="square">
            <a:spAutoFit/>
          </a:bodyPr>
          <a:lstStyle/>
          <a:p>
            <a:r>
              <a:rPr lang="ru-RU" b="1" dirty="0">
                <a:latin typeface="Times New Roman" panose="02020603050405020304" pitchFamily="18" charset="0"/>
                <a:cs typeface="Times New Roman" panose="02020603050405020304" pitchFamily="18" charset="0"/>
              </a:rPr>
              <a:t>Джефри </a:t>
            </a:r>
            <a:r>
              <a:rPr lang="ru-RU" b="1" dirty="0" err="1">
                <a:latin typeface="Times New Roman" panose="02020603050405020304" pitchFamily="18" charset="0"/>
                <a:cs typeface="Times New Roman" panose="02020603050405020304" pitchFamily="18" charset="0"/>
              </a:rPr>
              <a:t>Мур</a:t>
            </a:r>
            <a:endParaRPr lang="ru-RU" dirty="0"/>
          </a:p>
        </p:txBody>
      </p:sp>
      <p:pic>
        <p:nvPicPr>
          <p:cNvPr id="4" name="Рисунок 3"/>
          <p:cNvPicPr>
            <a:picLocks noChangeAspect="1"/>
          </p:cNvPicPr>
          <p:nvPr/>
        </p:nvPicPr>
        <p:blipFill>
          <a:blip r:embed="rId2"/>
          <a:stretch>
            <a:fillRect/>
          </a:stretch>
        </p:blipFill>
        <p:spPr>
          <a:xfrm>
            <a:off x="1159900" y="155884"/>
            <a:ext cx="7038960" cy="6217207"/>
          </a:xfrm>
          <a:prstGeom prst="rect">
            <a:avLst/>
          </a:prstGeom>
        </p:spPr>
      </p:pic>
    </p:spTree>
    <p:extLst>
      <p:ext uri="{BB962C8B-B14F-4D97-AF65-F5344CB8AC3E}">
        <p14:creationId xmlns:p14="http://schemas.microsoft.com/office/powerpoint/2010/main" val="9645236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567561" y="239012"/>
            <a:ext cx="6913624" cy="584775"/>
          </a:xfrm>
          <a:prstGeom prst="rect">
            <a:avLst/>
          </a:prstGeom>
        </p:spPr>
        <p:txBody>
          <a:bodyPr wrap="none">
            <a:spAutoFit/>
          </a:bodyPr>
          <a:lstStyle/>
          <a:p>
            <a:r>
              <a:rPr lang="en-US" sz="3200" b="1" dirty="0">
                <a:latin typeface="Times New Roman" panose="02020603050405020304" pitchFamily="18" charset="0"/>
                <a:cs typeface="Times New Roman" panose="02020603050405020304" pitchFamily="18" charset="0"/>
              </a:rPr>
              <a:t>Story map (main picture of our vision)</a:t>
            </a:r>
            <a:endParaRPr lang="ru-RU" sz="3200" dirty="0"/>
          </a:p>
        </p:txBody>
      </p:sp>
      <p:pic>
        <p:nvPicPr>
          <p:cNvPr id="3" name="Рисунок 2"/>
          <p:cNvPicPr>
            <a:picLocks noChangeAspect="1"/>
          </p:cNvPicPr>
          <p:nvPr/>
        </p:nvPicPr>
        <p:blipFill>
          <a:blip r:embed="rId2"/>
          <a:stretch>
            <a:fillRect/>
          </a:stretch>
        </p:blipFill>
        <p:spPr>
          <a:xfrm>
            <a:off x="4264440" y="1095375"/>
            <a:ext cx="6086475" cy="5762625"/>
          </a:xfrm>
          <a:prstGeom prst="rect">
            <a:avLst/>
          </a:prstGeom>
        </p:spPr>
      </p:pic>
      <p:sp>
        <p:nvSpPr>
          <p:cNvPr id="5" name="Прямоугольник 4"/>
          <p:cNvSpPr/>
          <p:nvPr/>
        </p:nvSpPr>
        <p:spPr>
          <a:xfrm>
            <a:off x="306797" y="2191388"/>
            <a:ext cx="2460930" cy="646331"/>
          </a:xfrm>
          <a:prstGeom prst="rect">
            <a:avLst/>
          </a:prstGeom>
        </p:spPr>
        <p:txBody>
          <a:bodyPr wrap="none">
            <a:spAutoFit/>
          </a:bodyPr>
          <a:lstStyle/>
          <a:p>
            <a:r>
              <a:rPr lang="en-US" b="1" dirty="0">
                <a:latin typeface="Times New Roman" panose="02020603050405020304" pitchFamily="18" charset="0"/>
                <a:cs typeface="Times New Roman" panose="02020603050405020304" pitchFamily="18" charset="0"/>
              </a:rPr>
              <a:t>US – what we want</a:t>
            </a:r>
          </a:p>
          <a:p>
            <a:r>
              <a:rPr lang="en-US" b="1" dirty="0">
                <a:latin typeface="Times New Roman" panose="02020603050405020304" pitchFamily="18" charset="0"/>
                <a:cs typeface="Times New Roman" panose="02020603050405020304" pitchFamily="18" charset="0"/>
              </a:rPr>
              <a:t>SM – table of  </a:t>
            </a:r>
            <a:r>
              <a:rPr lang="en-US" b="1" dirty="0" err="1">
                <a:latin typeface="Times New Roman" panose="02020603050405020304" pitchFamily="18" charset="0"/>
                <a:cs typeface="Times New Roman" panose="02020603050405020304" pitchFamily="18" charset="0"/>
              </a:rPr>
              <a:t>UStories</a:t>
            </a:r>
            <a:endParaRPr lang="ru-RU" dirty="0"/>
          </a:p>
        </p:txBody>
      </p:sp>
    </p:spTree>
    <p:extLst>
      <p:ext uri="{BB962C8B-B14F-4D97-AF65-F5344CB8AC3E}">
        <p14:creationId xmlns:p14="http://schemas.microsoft.com/office/powerpoint/2010/main" val="2379522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306797" y="114321"/>
            <a:ext cx="2393604" cy="584775"/>
          </a:xfrm>
          <a:prstGeom prst="rect">
            <a:avLst/>
          </a:prstGeom>
        </p:spPr>
        <p:txBody>
          <a:bodyPr wrap="none">
            <a:spAutoFit/>
          </a:bodyPr>
          <a:lstStyle/>
          <a:p>
            <a:r>
              <a:rPr lang="en-US" sz="3200" b="1" dirty="0">
                <a:latin typeface="Times New Roman" panose="02020603050405020304" pitchFamily="18" charset="0"/>
                <a:cs typeface="Times New Roman" panose="02020603050405020304" pitchFamily="18" charset="0"/>
              </a:rPr>
              <a:t>Story map ()</a:t>
            </a:r>
            <a:endParaRPr lang="ru-RU" sz="3200" dirty="0"/>
          </a:p>
        </p:txBody>
      </p:sp>
      <p:pic>
        <p:nvPicPr>
          <p:cNvPr id="8" name="Рисунок 7"/>
          <p:cNvPicPr>
            <a:picLocks noChangeAspect="1"/>
          </p:cNvPicPr>
          <p:nvPr/>
        </p:nvPicPr>
        <p:blipFill rotWithShape="1">
          <a:blip r:embed="rId2"/>
          <a:srcRect l="9851" t="9312" r="2590" b="18275"/>
          <a:stretch/>
        </p:blipFill>
        <p:spPr>
          <a:xfrm>
            <a:off x="626715" y="699096"/>
            <a:ext cx="6877337" cy="5397910"/>
          </a:xfrm>
          <a:prstGeom prst="rect">
            <a:avLst/>
          </a:prstGeom>
        </p:spPr>
      </p:pic>
      <p:sp>
        <p:nvSpPr>
          <p:cNvPr id="9" name="Прямоугольник 8"/>
          <p:cNvSpPr/>
          <p:nvPr/>
        </p:nvSpPr>
        <p:spPr>
          <a:xfrm>
            <a:off x="7643485" y="2649248"/>
            <a:ext cx="2069797" cy="1200329"/>
          </a:xfrm>
          <a:prstGeom prst="rect">
            <a:avLst/>
          </a:prstGeom>
        </p:spPr>
        <p:txBody>
          <a:bodyPr wrap="none">
            <a:spAutoFit/>
          </a:bodyPr>
          <a:lstStyle/>
          <a:p>
            <a:r>
              <a:rPr lang="en-US" b="1" dirty="0">
                <a:latin typeface="Times New Roman" panose="02020603050405020304" pitchFamily="18" charset="0"/>
                <a:cs typeface="Times New Roman" panose="02020603050405020304" pitchFamily="18" charset="0"/>
              </a:rPr>
              <a:t>WE divide our</a:t>
            </a:r>
          </a:p>
          <a:p>
            <a:r>
              <a:rPr lang="en-US" b="1" dirty="0">
                <a:latin typeface="Times New Roman" panose="02020603050405020304" pitchFamily="18" charset="0"/>
                <a:cs typeface="Times New Roman" panose="02020603050405020304" pitchFamily="18" charset="0"/>
              </a:rPr>
              <a:t>US according to</a:t>
            </a:r>
          </a:p>
          <a:p>
            <a:r>
              <a:rPr lang="en-US" b="1" dirty="0">
                <a:latin typeface="Times New Roman" panose="02020603050405020304" pitchFamily="18" charset="0"/>
                <a:cs typeface="Times New Roman" panose="02020603050405020304" pitchFamily="18" charset="0"/>
              </a:rPr>
              <a:t>Priority (and mark</a:t>
            </a:r>
          </a:p>
          <a:p>
            <a:r>
              <a:rPr lang="en-US" b="1" dirty="0">
                <a:latin typeface="Times New Roman" panose="02020603050405020304" pitchFamily="18" charset="0"/>
                <a:cs typeface="Times New Roman" panose="02020603050405020304" pitchFamily="18" charset="0"/>
              </a:rPr>
              <a:t>with diff </a:t>
            </a:r>
            <a:r>
              <a:rPr lang="en-US" b="1" dirty="0" err="1">
                <a:latin typeface="Times New Roman" panose="02020603050405020304" pitchFamily="18" charset="0"/>
                <a:cs typeface="Times New Roman" panose="02020603050405020304" pitchFamily="18" charset="0"/>
              </a:rPr>
              <a:t>colours</a:t>
            </a:r>
            <a:r>
              <a:rPr lang="en-US" b="1" dirty="0">
                <a:latin typeface="Times New Roman" panose="02020603050405020304" pitchFamily="18" charset="0"/>
                <a:cs typeface="Times New Roman" panose="02020603050405020304" pitchFamily="18" charset="0"/>
              </a:rPr>
              <a:t>)</a:t>
            </a:r>
            <a:endParaRPr lang="ru-RU" dirty="0"/>
          </a:p>
        </p:txBody>
      </p:sp>
    </p:spTree>
    <p:extLst>
      <p:ext uri="{BB962C8B-B14F-4D97-AF65-F5344CB8AC3E}">
        <p14:creationId xmlns:p14="http://schemas.microsoft.com/office/powerpoint/2010/main" val="28319751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306797" y="114321"/>
            <a:ext cx="9817688" cy="584775"/>
          </a:xfrm>
          <a:prstGeom prst="rect">
            <a:avLst/>
          </a:prstGeom>
        </p:spPr>
        <p:txBody>
          <a:bodyPr wrap="none">
            <a:spAutoFit/>
          </a:bodyPr>
          <a:lstStyle/>
          <a:p>
            <a:r>
              <a:rPr lang="en-US" sz="3200" b="1" dirty="0">
                <a:latin typeface="Times New Roman" panose="02020603050405020304" pitchFamily="18" charset="0"/>
                <a:cs typeface="Times New Roman" panose="02020603050405020304" pitchFamily="18" charset="0"/>
              </a:rPr>
              <a:t>Story map (way of accomplishing purpose(User Story))</a:t>
            </a:r>
            <a:endParaRPr lang="ru-RU" sz="3200" dirty="0"/>
          </a:p>
        </p:txBody>
      </p:sp>
      <p:sp>
        <p:nvSpPr>
          <p:cNvPr id="5" name="Прямоугольник 4"/>
          <p:cNvSpPr/>
          <p:nvPr/>
        </p:nvSpPr>
        <p:spPr>
          <a:xfrm>
            <a:off x="306797" y="2191388"/>
            <a:ext cx="2961067" cy="646331"/>
          </a:xfrm>
          <a:prstGeom prst="rect">
            <a:avLst/>
          </a:prstGeom>
        </p:spPr>
        <p:txBody>
          <a:bodyPr wrap="none">
            <a:spAutoFit/>
          </a:bodyPr>
          <a:lstStyle/>
          <a:p>
            <a:r>
              <a:rPr lang="en-US" b="1" dirty="0">
                <a:latin typeface="Times New Roman" panose="02020603050405020304" pitchFamily="18" charset="0"/>
                <a:cs typeface="Times New Roman" panose="02020603050405020304" pitchFamily="18" charset="0"/>
              </a:rPr>
              <a:t>US – what we want</a:t>
            </a:r>
          </a:p>
          <a:p>
            <a:r>
              <a:rPr lang="en-US" b="1" dirty="0">
                <a:latin typeface="Times New Roman" panose="02020603050405020304" pitchFamily="18" charset="0"/>
                <a:cs typeface="Times New Roman" panose="02020603050405020304" pitchFamily="18" charset="0"/>
              </a:rPr>
              <a:t>SM – how we implement US</a:t>
            </a:r>
            <a:endParaRPr lang="ru-RU" dirty="0"/>
          </a:p>
        </p:txBody>
      </p:sp>
      <p:pic>
        <p:nvPicPr>
          <p:cNvPr id="4" name="Рисунок 3"/>
          <p:cNvPicPr>
            <a:picLocks noChangeAspect="1"/>
          </p:cNvPicPr>
          <p:nvPr/>
        </p:nvPicPr>
        <p:blipFill>
          <a:blip r:embed="rId2"/>
          <a:stretch>
            <a:fillRect/>
          </a:stretch>
        </p:blipFill>
        <p:spPr>
          <a:xfrm>
            <a:off x="0" y="0"/>
            <a:ext cx="12192000" cy="6942397"/>
          </a:xfrm>
          <a:prstGeom prst="rect">
            <a:avLst/>
          </a:prstGeom>
        </p:spPr>
      </p:pic>
    </p:spTree>
    <p:extLst>
      <p:ext uri="{BB962C8B-B14F-4D97-AF65-F5344CB8AC3E}">
        <p14:creationId xmlns:p14="http://schemas.microsoft.com/office/powerpoint/2010/main" val="30668448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4033670" y="710066"/>
            <a:ext cx="2957476" cy="584775"/>
          </a:xfrm>
          <a:prstGeom prst="rect">
            <a:avLst/>
          </a:prstGeom>
        </p:spPr>
        <p:txBody>
          <a:bodyPr wrap="none">
            <a:spAutoFit/>
          </a:bodyPr>
          <a:lstStyle/>
          <a:p>
            <a:r>
              <a:rPr lang="ru-RU" sz="3200" b="1" dirty="0">
                <a:latin typeface="Times New Roman" panose="02020603050405020304" pitchFamily="18" charset="0"/>
                <a:cs typeface="Times New Roman" panose="02020603050405020304" pitchFamily="18" charset="0"/>
              </a:rPr>
              <a:t>Ретроспектива</a:t>
            </a:r>
            <a:endParaRPr lang="ru-RU" sz="3200" dirty="0"/>
          </a:p>
        </p:txBody>
      </p:sp>
      <p:sp>
        <p:nvSpPr>
          <p:cNvPr id="7" name="Прямоугольник 6"/>
          <p:cNvSpPr/>
          <p:nvPr/>
        </p:nvSpPr>
        <p:spPr>
          <a:xfrm>
            <a:off x="3144982" y="3588327"/>
            <a:ext cx="6010875" cy="369332"/>
          </a:xfrm>
          <a:prstGeom prst="rect">
            <a:avLst/>
          </a:prstGeom>
        </p:spPr>
        <p:txBody>
          <a:bodyPr wrap="square">
            <a:spAutoFit/>
          </a:bodyPr>
          <a:lstStyle/>
          <a:p>
            <a:r>
              <a:rPr lang="ru-RU" b="1" dirty="0">
                <a:latin typeface="Times New Roman" panose="02020603050405020304" pitchFamily="18" charset="0"/>
                <a:cs typeface="Times New Roman" panose="02020603050405020304" pitchFamily="18" charset="0"/>
              </a:rPr>
              <a:t>Джефри </a:t>
            </a:r>
            <a:r>
              <a:rPr lang="ru-RU" b="1" dirty="0" err="1">
                <a:latin typeface="Times New Roman" panose="02020603050405020304" pitchFamily="18" charset="0"/>
                <a:cs typeface="Times New Roman" panose="02020603050405020304" pitchFamily="18" charset="0"/>
              </a:rPr>
              <a:t>Мур</a:t>
            </a:r>
            <a:endParaRPr lang="ru-RU" dirty="0"/>
          </a:p>
        </p:txBody>
      </p:sp>
      <p:pic>
        <p:nvPicPr>
          <p:cNvPr id="3" name="Рисунок 2"/>
          <p:cNvPicPr>
            <a:picLocks noChangeAspect="1"/>
          </p:cNvPicPr>
          <p:nvPr/>
        </p:nvPicPr>
        <p:blipFill>
          <a:blip r:embed="rId2"/>
          <a:stretch>
            <a:fillRect/>
          </a:stretch>
        </p:blipFill>
        <p:spPr>
          <a:xfrm>
            <a:off x="0" y="492351"/>
            <a:ext cx="12157963" cy="5951991"/>
          </a:xfrm>
          <a:prstGeom prst="rect">
            <a:avLst/>
          </a:prstGeom>
        </p:spPr>
      </p:pic>
    </p:spTree>
    <p:extLst>
      <p:ext uri="{BB962C8B-B14F-4D97-AF65-F5344CB8AC3E}">
        <p14:creationId xmlns:p14="http://schemas.microsoft.com/office/powerpoint/2010/main" val="18834153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4033670" y="710066"/>
            <a:ext cx="2957476" cy="584775"/>
          </a:xfrm>
          <a:prstGeom prst="rect">
            <a:avLst/>
          </a:prstGeom>
        </p:spPr>
        <p:txBody>
          <a:bodyPr wrap="none">
            <a:spAutoFit/>
          </a:bodyPr>
          <a:lstStyle/>
          <a:p>
            <a:r>
              <a:rPr lang="ru-RU" sz="3200" b="1" dirty="0">
                <a:latin typeface="Times New Roman" panose="02020603050405020304" pitchFamily="18" charset="0"/>
                <a:cs typeface="Times New Roman" panose="02020603050405020304" pitchFamily="18" charset="0"/>
              </a:rPr>
              <a:t>Ретроспектива</a:t>
            </a:r>
            <a:endParaRPr lang="ru-RU" sz="3200" dirty="0"/>
          </a:p>
        </p:txBody>
      </p:sp>
      <p:pic>
        <p:nvPicPr>
          <p:cNvPr id="4" name="Рисунок 3"/>
          <p:cNvPicPr>
            <a:picLocks noChangeAspect="1"/>
          </p:cNvPicPr>
          <p:nvPr/>
        </p:nvPicPr>
        <p:blipFill>
          <a:blip r:embed="rId2"/>
          <a:stretch>
            <a:fillRect/>
          </a:stretch>
        </p:blipFill>
        <p:spPr>
          <a:xfrm>
            <a:off x="2873830" y="165089"/>
            <a:ext cx="4847770" cy="6678397"/>
          </a:xfrm>
          <a:prstGeom prst="rect">
            <a:avLst/>
          </a:prstGeom>
        </p:spPr>
      </p:pic>
    </p:spTree>
    <p:extLst>
      <p:ext uri="{BB962C8B-B14F-4D97-AF65-F5344CB8AC3E}">
        <p14:creationId xmlns:p14="http://schemas.microsoft.com/office/powerpoint/2010/main" val="14607838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534955" y="1385702"/>
            <a:ext cx="9585649" cy="2123658"/>
          </a:xfrm>
          <a:prstGeom prst="rect">
            <a:avLst/>
          </a:prstGeom>
        </p:spPr>
        <p:txBody>
          <a:bodyPr wrap="square">
            <a:spAutoFit/>
          </a:bodyPr>
          <a:lstStyle/>
          <a:p>
            <a:pPr algn="ctr"/>
            <a:r>
              <a:rPr lang="ru-RU" sz="6000" b="1" dirty="0">
                <a:latin typeface="Times New Roman" panose="02020603050405020304" pitchFamily="18" charset="0"/>
                <a:cs typeface="Times New Roman" panose="02020603050405020304" pitchFamily="18" charset="0"/>
              </a:rPr>
              <a:t>План:</a:t>
            </a:r>
            <a:endParaRPr lang="en-US" sz="6000" b="1" dirty="0">
              <a:latin typeface="Times New Roman" panose="02020603050405020304" pitchFamily="18" charset="0"/>
              <a:cs typeface="Times New Roman" panose="02020603050405020304" pitchFamily="18" charset="0"/>
            </a:endParaRPr>
          </a:p>
          <a:p>
            <a:pPr marL="1143000" indent="-1143000">
              <a:buAutoNum type="arabicParenR"/>
            </a:pPr>
            <a:r>
              <a:rPr lang="en-US" sz="3600" dirty="0">
                <a:latin typeface="Times New Roman" panose="02020603050405020304" pitchFamily="18" charset="0"/>
                <a:cs typeface="Times New Roman" panose="02020603050405020304" pitchFamily="18" charset="0"/>
              </a:rPr>
              <a:t>Warm up</a:t>
            </a:r>
            <a:endParaRPr lang="ru-RU" sz="3600" dirty="0">
              <a:latin typeface="Times New Roman" panose="02020603050405020304" pitchFamily="18" charset="0"/>
              <a:cs typeface="Times New Roman" panose="02020603050405020304" pitchFamily="18" charset="0"/>
            </a:endParaRPr>
          </a:p>
          <a:p>
            <a:pPr marL="1143000" indent="-1143000">
              <a:buAutoNum type="arabicParenR"/>
            </a:pPr>
            <a:r>
              <a:rPr lang="en-US" sz="3600" dirty="0">
                <a:latin typeface="Times New Roman" panose="02020603050405020304" pitchFamily="18" charset="0"/>
                <a:cs typeface="Times New Roman" panose="02020603050405020304" pitchFamily="18" charset="0"/>
              </a:rPr>
              <a:t>Agile</a:t>
            </a:r>
            <a:endParaRPr lang="ru-RU"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111780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Рисунок 2"/>
          <p:cNvPicPr>
            <a:picLocks noChangeAspect="1"/>
          </p:cNvPicPr>
          <p:nvPr/>
        </p:nvPicPr>
        <p:blipFill>
          <a:blip r:embed="rId2"/>
          <a:stretch>
            <a:fillRect/>
          </a:stretch>
        </p:blipFill>
        <p:spPr>
          <a:xfrm>
            <a:off x="1524001" y="229365"/>
            <a:ext cx="7685540" cy="6628635"/>
          </a:xfrm>
          <a:prstGeom prst="rect">
            <a:avLst/>
          </a:prstGeom>
        </p:spPr>
      </p:pic>
    </p:spTree>
    <p:extLst>
      <p:ext uri="{BB962C8B-B14F-4D97-AF65-F5344CB8AC3E}">
        <p14:creationId xmlns:p14="http://schemas.microsoft.com/office/powerpoint/2010/main" val="27780028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1"/>
          <p:cNvPicPr>
            <a:picLocks noChangeAspect="1"/>
          </p:cNvPicPr>
          <p:nvPr/>
        </p:nvPicPr>
        <p:blipFill>
          <a:blip r:embed="rId2"/>
          <a:stretch>
            <a:fillRect/>
          </a:stretch>
        </p:blipFill>
        <p:spPr>
          <a:xfrm>
            <a:off x="1828801" y="204069"/>
            <a:ext cx="7237412" cy="6653931"/>
          </a:xfrm>
          <a:prstGeom prst="rect">
            <a:avLst/>
          </a:prstGeom>
        </p:spPr>
      </p:pic>
    </p:spTree>
    <p:extLst>
      <p:ext uri="{BB962C8B-B14F-4D97-AF65-F5344CB8AC3E}">
        <p14:creationId xmlns:p14="http://schemas.microsoft.com/office/powerpoint/2010/main" val="32095506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4033670" y="710066"/>
            <a:ext cx="2957476" cy="584775"/>
          </a:xfrm>
          <a:prstGeom prst="rect">
            <a:avLst/>
          </a:prstGeom>
        </p:spPr>
        <p:txBody>
          <a:bodyPr wrap="none">
            <a:spAutoFit/>
          </a:bodyPr>
          <a:lstStyle/>
          <a:p>
            <a:r>
              <a:rPr lang="ru-RU" sz="3200" b="1" dirty="0">
                <a:latin typeface="Times New Roman" panose="02020603050405020304" pitchFamily="18" charset="0"/>
                <a:cs typeface="Times New Roman" panose="02020603050405020304" pitchFamily="18" charset="0"/>
              </a:rPr>
              <a:t>Ретроспектива</a:t>
            </a:r>
            <a:endParaRPr lang="ru-RU" sz="3200" dirty="0"/>
          </a:p>
        </p:txBody>
      </p:sp>
      <p:sp>
        <p:nvSpPr>
          <p:cNvPr id="7" name="Прямоугольник 6"/>
          <p:cNvSpPr/>
          <p:nvPr/>
        </p:nvSpPr>
        <p:spPr>
          <a:xfrm>
            <a:off x="827314" y="2409371"/>
            <a:ext cx="8328544" cy="1477328"/>
          </a:xfrm>
          <a:prstGeom prst="rect">
            <a:avLst/>
          </a:prstGeom>
        </p:spPr>
        <p:txBody>
          <a:bodyPr wrap="square">
            <a:spAutoFit/>
          </a:bodyPr>
          <a:lstStyle/>
          <a:p>
            <a:pPr marL="342900" indent="-342900">
              <a:buAutoNum type="arabicPeriod"/>
            </a:pPr>
            <a:r>
              <a:rPr lang="en-US" b="1" dirty="0">
                <a:latin typeface="Times New Roman" panose="02020603050405020304" pitchFamily="18" charset="0"/>
                <a:cs typeface="Times New Roman" panose="02020603050405020304" pitchFamily="18" charset="0"/>
              </a:rPr>
              <a:t>Warm up (general discussion) </a:t>
            </a:r>
          </a:p>
          <a:p>
            <a:pPr marL="342900" indent="-342900">
              <a:buAutoNum type="arabicPeriod"/>
            </a:pPr>
            <a:r>
              <a:rPr lang="ru-RU" dirty="0"/>
              <a:t>Сбор данных (что было в прошлом спринте, </a:t>
            </a:r>
            <a:r>
              <a:rPr lang="en-US" dirty="0" err="1"/>
              <a:t>burndown</a:t>
            </a:r>
            <a:r>
              <a:rPr lang="en-US" dirty="0"/>
              <a:t>, velocity..) + </a:t>
            </a:r>
            <a:r>
              <a:rPr lang="ru-RU" dirty="0"/>
              <a:t>кластеризация</a:t>
            </a:r>
          </a:p>
          <a:p>
            <a:pPr marL="342900" indent="-342900">
              <a:buAutoNum type="arabicPeriod"/>
            </a:pPr>
            <a:r>
              <a:rPr lang="ru-RU" dirty="0"/>
              <a:t>Вывод по проблемам</a:t>
            </a:r>
            <a:endParaRPr lang="en-US" dirty="0"/>
          </a:p>
          <a:p>
            <a:pPr marL="342900" indent="-342900">
              <a:buAutoNum type="arabicPeriod"/>
            </a:pPr>
            <a:endParaRPr lang="ru-RU" dirty="0"/>
          </a:p>
        </p:txBody>
      </p:sp>
      <p:sp>
        <p:nvSpPr>
          <p:cNvPr id="3" name="Прямоугольник 2"/>
          <p:cNvSpPr/>
          <p:nvPr/>
        </p:nvSpPr>
        <p:spPr>
          <a:xfrm>
            <a:off x="956702" y="5001229"/>
            <a:ext cx="2943242" cy="369332"/>
          </a:xfrm>
          <a:prstGeom prst="rect">
            <a:avLst/>
          </a:prstGeom>
        </p:spPr>
        <p:txBody>
          <a:bodyPr wrap="none">
            <a:spAutoFit/>
          </a:bodyPr>
          <a:lstStyle/>
          <a:p>
            <a:r>
              <a:rPr lang="ru-RU" b="1" dirty="0">
                <a:latin typeface="Times New Roman" panose="02020603050405020304" pitchFamily="18" charset="0"/>
                <a:cs typeface="Times New Roman" panose="02020603050405020304" pitchFamily="18" charset="0"/>
              </a:rPr>
              <a:t>45 мин = 1 неделя спринта</a:t>
            </a:r>
            <a:endParaRPr lang="ru-RU" dirty="0"/>
          </a:p>
        </p:txBody>
      </p:sp>
    </p:spTree>
    <p:extLst>
      <p:ext uri="{BB962C8B-B14F-4D97-AF65-F5344CB8AC3E}">
        <p14:creationId xmlns:p14="http://schemas.microsoft.com/office/powerpoint/2010/main" val="4598133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4033670" y="710066"/>
            <a:ext cx="2957476" cy="584775"/>
          </a:xfrm>
          <a:prstGeom prst="rect">
            <a:avLst/>
          </a:prstGeom>
        </p:spPr>
        <p:txBody>
          <a:bodyPr wrap="none">
            <a:spAutoFit/>
          </a:bodyPr>
          <a:lstStyle/>
          <a:p>
            <a:r>
              <a:rPr lang="ru-RU" sz="3200" b="1" dirty="0">
                <a:latin typeface="Times New Roman" panose="02020603050405020304" pitchFamily="18" charset="0"/>
                <a:cs typeface="Times New Roman" panose="02020603050405020304" pitchFamily="18" charset="0"/>
              </a:rPr>
              <a:t>Ретроспектива</a:t>
            </a:r>
            <a:endParaRPr lang="ru-RU" sz="3200" dirty="0"/>
          </a:p>
        </p:txBody>
      </p:sp>
      <p:sp>
        <p:nvSpPr>
          <p:cNvPr id="7" name="Прямоугольник 6"/>
          <p:cNvSpPr/>
          <p:nvPr/>
        </p:nvSpPr>
        <p:spPr>
          <a:xfrm>
            <a:off x="827314" y="2409371"/>
            <a:ext cx="8328544" cy="1477328"/>
          </a:xfrm>
          <a:prstGeom prst="rect">
            <a:avLst/>
          </a:prstGeom>
        </p:spPr>
        <p:txBody>
          <a:bodyPr wrap="square">
            <a:spAutoFit/>
          </a:bodyPr>
          <a:lstStyle/>
          <a:p>
            <a:pPr marL="342900" indent="-342900">
              <a:buAutoNum type="arabicPeriod"/>
            </a:pPr>
            <a:r>
              <a:rPr lang="en-US" b="1" dirty="0">
                <a:latin typeface="Times New Roman" panose="02020603050405020304" pitchFamily="18" charset="0"/>
                <a:cs typeface="Times New Roman" panose="02020603050405020304" pitchFamily="18" charset="0"/>
              </a:rPr>
              <a:t>Warm up (general discussion) </a:t>
            </a:r>
          </a:p>
          <a:p>
            <a:pPr marL="342900" indent="-342900">
              <a:buAutoNum type="arabicPeriod"/>
            </a:pPr>
            <a:r>
              <a:rPr lang="ru-RU" dirty="0"/>
              <a:t>Сбор данных (что было в прошлом спринте, </a:t>
            </a:r>
            <a:r>
              <a:rPr lang="en-US" dirty="0" err="1"/>
              <a:t>burndown</a:t>
            </a:r>
            <a:r>
              <a:rPr lang="en-US" dirty="0"/>
              <a:t>, velocity..) + </a:t>
            </a:r>
            <a:r>
              <a:rPr lang="ru-RU" dirty="0"/>
              <a:t>кластеризация</a:t>
            </a:r>
          </a:p>
          <a:p>
            <a:pPr marL="342900" indent="-342900">
              <a:buAutoNum type="arabicPeriod"/>
            </a:pPr>
            <a:r>
              <a:rPr lang="ru-RU" dirty="0"/>
              <a:t>Вывод по проблемам</a:t>
            </a:r>
            <a:endParaRPr lang="en-US" dirty="0"/>
          </a:p>
          <a:p>
            <a:pPr marL="342900" indent="-342900">
              <a:buAutoNum type="arabicPeriod"/>
            </a:pPr>
            <a:endParaRPr lang="ru-RU" dirty="0"/>
          </a:p>
        </p:txBody>
      </p:sp>
      <p:sp>
        <p:nvSpPr>
          <p:cNvPr id="3" name="Прямоугольник 2"/>
          <p:cNvSpPr/>
          <p:nvPr/>
        </p:nvSpPr>
        <p:spPr>
          <a:xfrm>
            <a:off x="956702" y="5001229"/>
            <a:ext cx="2943242" cy="369332"/>
          </a:xfrm>
          <a:prstGeom prst="rect">
            <a:avLst/>
          </a:prstGeom>
        </p:spPr>
        <p:txBody>
          <a:bodyPr wrap="none">
            <a:spAutoFit/>
          </a:bodyPr>
          <a:lstStyle/>
          <a:p>
            <a:r>
              <a:rPr lang="ru-RU" b="1" dirty="0">
                <a:latin typeface="Times New Roman" panose="02020603050405020304" pitchFamily="18" charset="0"/>
                <a:cs typeface="Times New Roman" panose="02020603050405020304" pitchFamily="18" charset="0"/>
              </a:rPr>
              <a:t>45 мин = 1 неделя спринта</a:t>
            </a:r>
            <a:endParaRPr lang="ru-RU" dirty="0"/>
          </a:p>
        </p:txBody>
      </p:sp>
      <p:pic>
        <p:nvPicPr>
          <p:cNvPr id="10242" name="Picture 2" descr="ÐÐ¸Ð°Ð³ÑÐ°Ð¼Ð¼Ð° ÑÐ³Ð¾ÑÐ°Ð½Ð¸Ñ Ð·Ð°Ð´Ð°Ñ â ÐÐ¸ÐºÐ¸Ð¿ÐµÐ´Ð¸Ñ"/>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0914" y="710066"/>
            <a:ext cx="10277377" cy="56146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33864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descr="Velocity-Chart-Agile-Scrum-Belgium Training"/>
          <p:cNvPicPr>
            <a:picLocks noChangeAspect="1" noChangeArrowheads="1"/>
          </p:cNvPicPr>
          <p:nvPr/>
        </p:nvPicPr>
        <p:blipFill rotWithShape="1">
          <a:blip r:embed="rId2">
            <a:extLst>
              <a:ext uri="{28A0092B-C50C-407E-A947-70E740481C1C}">
                <a14:useLocalDpi xmlns:a14="http://schemas.microsoft.com/office/drawing/2010/main" val="0"/>
              </a:ext>
            </a:extLst>
          </a:blip>
          <a:srcRect b="6276"/>
          <a:stretch/>
        </p:blipFill>
        <p:spPr bwMode="auto">
          <a:xfrm>
            <a:off x="2487386" y="422950"/>
            <a:ext cx="5511346" cy="4297821"/>
          </a:xfrm>
          <a:prstGeom prst="rect">
            <a:avLst/>
          </a:prstGeom>
          <a:noFill/>
          <a:extLst>
            <a:ext uri="{909E8E84-426E-40DD-AFC4-6F175D3DCCD1}">
              <a14:hiddenFill xmlns:a14="http://schemas.microsoft.com/office/drawing/2010/main">
                <a:solidFill>
                  <a:srgbClr val="FFFFFF"/>
                </a:solidFill>
              </a14:hiddenFill>
            </a:ext>
          </a:extLst>
        </p:spPr>
      </p:pic>
      <p:sp>
        <p:nvSpPr>
          <p:cNvPr id="8" name="Прямоугольник 7"/>
          <p:cNvSpPr/>
          <p:nvPr/>
        </p:nvSpPr>
        <p:spPr>
          <a:xfrm>
            <a:off x="684029" y="4939542"/>
            <a:ext cx="7863072" cy="1200329"/>
          </a:xfrm>
          <a:prstGeom prst="rect">
            <a:avLst/>
          </a:prstGeom>
        </p:spPr>
        <p:txBody>
          <a:bodyPr wrap="square">
            <a:spAutoFit/>
          </a:bodyPr>
          <a:lstStyle/>
          <a:p>
            <a:pPr algn="just"/>
            <a:r>
              <a:rPr lang="en-US" b="1" dirty="0">
                <a:latin typeface="Times New Roman" panose="02020603050405020304" pitchFamily="18" charset="0"/>
                <a:cs typeface="Times New Roman" panose="02020603050405020304" pitchFamily="18" charset="0"/>
              </a:rPr>
              <a:t>The concept of velocity can be easily explained. The main purpose of the velocity chart is to overview how much work has been delivered for each sprint. It will help you to have a clear view on future perspectives and on the workload of your team.</a:t>
            </a:r>
            <a:endParaRPr lang="ru-RU" dirty="0"/>
          </a:p>
        </p:txBody>
      </p:sp>
    </p:spTree>
    <p:extLst>
      <p:ext uri="{BB962C8B-B14F-4D97-AF65-F5344CB8AC3E}">
        <p14:creationId xmlns:p14="http://schemas.microsoft.com/office/powerpoint/2010/main" val="40389996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965649" y="2774302"/>
            <a:ext cx="7593988" cy="3778898"/>
          </a:xfrm>
        </p:spPr>
        <p:txBody>
          <a:bodyPr>
            <a:normAutofit/>
          </a:bodyPr>
          <a:lstStyle/>
          <a:p>
            <a:pPr marL="0" indent="0" algn="just">
              <a:buNone/>
            </a:pPr>
            <a:r>
              <a:rPr lang="ru-RU" sz="4400" dirty="0">
                <a:latin typeface="Times New Roman" panose="02020603050405020304" pitchFamily="18" charset="0"/>
                <a:cs typeface="Times New Roman" panose="02020603050405020304" pitchFamily="18" charset="0"/>
              </a:rPr>
              <a:t>Спасибо за внимание</a:t>
            </a:r>
          </a:p>
        </p:txBody>
      </p:sp>
    </p:spTree>
    <p:extLst>
      <p:ext uri="{BB962C8B-B14F-4D97-AF65-F5344CB8AC3E}">
        <p14:creationId xmlns:p14="http://schemas.microsoft.com/office/powerpoint/2010/main" val="25275725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1185271" y="1603416"/>
            <a:ext cx="8257309" cy="2862322"/>
          </a:xfrm>
          <a:prstGeom prst="rect">
            <a:avLst/>
          </a:prstGeom>
        </p:spPr>
        <p:txBody>
          <a:bodyPr wrap="square">
            <a:spAutoFit/>
          </a:bodyPr>
          <a:lstStyle/>
          <a:p>
            <a:pPr algn="ctr"/>
            <a:r>
              <a:rPr lang="en-US" sz="6000" b="1" dirty="0">
                <a:latin typeface="Times New Roman" panose="02020603050405020304" pitchFamily="18" charset="0"/>
                <a:cs typeface="Times New Roman" panose="02020603050405020304" pitchFamily="18" charset="0"/>
              </a:rPr>
              <a:t>Warm up</a:t>
            </a:r>
          </a:p>
          <a:p>
            <a:pPr marL="457200" indent="-457200" algn="just">
              <a:buFont typeface="+mj-lt"/>
              <a:buAutoNum type="arabicPeriod"/>
            </a:pPr>
            <a:r>
              <a:rPr lang="uz-Cyrl-UZ" sz="4000" dirty="0">
                <a:latin typeface="Times New Roman" panose="02020603050405020304" pitchFamily="18" charset="0"/>
                <a:cs typeface="Times New Roman" panose="02020603050405020304" pitchFamily="18" charset="0"/>
              </a:rPr>
              <a:t>Модели </a:t>
            </a:r>
            <a:r>
              <a:rPr lang="en-US" sz="4000" dirty="0">
                <a:latin typeface="Times New Roman" panose="02020603050405020304" pitchFamily="18" charset="0"/>
                <a:cs typeface="Times New Roman" panose="02020603050405020304" pitchFamily="18" charset="0"/>
              </a:rPr>
              <a:t>SDLC</a:t>
            </a:r>
          </a:p>
          <a:p>
            <a:pPr marL="457200" indent="-457200" algn="just">
              <a:buFont typeface="+mj-lt"/>
              <a:buAutoNum type="arabicPeriod"/>
            </a:pPr>
            <a:r>
              <a:rPr lang="uz-Cyrl-UZ" sz="4000" dirty="0">
                <a:latin typeface="Times New Roman" panose="02020603050405020304" pitchFamily="18" charset="0"/>
                <a:cs typeface="Times New Roman" panose="02020603050405020304" pitchFamily="18" charset="0"/>
              </a:rPr>
              <a:t>Какие виды требований вы знаете?</a:t>
            </a:r>
          </a:p>
          <a:p>
            <a:pPr marL="457200" indent="-457200" algn="just">
              <a:buFont typeface="+mj-lt"/>
              <a:buAutoNum type="arabicPeriod"/>
            </a:pPr>
            <a:r>
              <a:rPr lang="uz-Cyrl-UZ" sz="4000" dirty="0">
                <a:latin typeface="Times New Roman" panose="02020603050405020304" pitchFamily="18" charset="0"/>
                <a:cs typeface="Times New Roman" panose="02020603050405020304" pitchFamily="18" charset="0"/>
              </a:rPr>
              <a:t>Что такое сценарный кейс?</a:t>
            </a:r>
            <a:endParaRPr lang="en-US" sz="4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522457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849369" y="1939318"/>
            <a:ext cx="8257309" cy="1938992"/>
          </a:xfrm>
          <a:prstGeom prst="rect">
            <a:avLst/>
          </a:prstGeom>
        </p:spPr>
        <p:txBody>
          <a:bodyPr wrap="square">
            <a:spAutoFit/>
          </a:bodyPr>
          <a:lstStyle/>
          <a:p>
            <a:pPr algn="ctr"/>
            <a:r>
              <a:rPr lang="ru-RU" sz="6000" b="1" dirty="0">
                <a:latin typeface="Times New Roman" panose="02020603050405020304" pitchFamily="18" charset="0"/>
                <a:cs typeface="Times New Roman" panose="02020603050405020304" pitchFamily="18" charset="0"/>
              </a:rPr>
              <a:t>Попытка внедрения </a:t>
            </a:r>
            <a:r>
              <a:rPr lang="en-US" sz="6000" b="1" dirty="0">
                <a:latin typeface="Times New Roman" panose="02020603050405020304" pitchFamily="18" charset="0"/>
                <a:cs typeface="Times New Roman" panose="02020603050405020304" pitchFamily="18" charset="0"/>
              </a:rPr>
              <a:t>Agile</a:t>
            </a:r>
            <a:r>
              <a:rPr lang="ru-RU" sz="6000" b="1" dirty="0">
                <a:latin typeface="Times New Roman" panose="02020603050405020304" pitchFamily="18" charset="0"/>
                <a:cs typeface="Times New Roman" panose="02020603050405020304" pitchFamily="18" charset="0"/>
              </a:rPr>
              <a:t> (</a:t>
            </a:r>
            <a:r>
              <a:rPr lang="ru-RU" sz="6000" b="1" dirty="0" err="1">
                <a:latin typeface="Times New Roman" panose="02020603050405020304" pitchFamily="18" charset="0"/>
                <a:cs typeface="Times New Roman" panose="02020603050405020304" pitchFamily="18" charset="0"/>
              </a:rPr>
              <a:t>скрам</a:t>
            </a:r>
            <a:r>
              <a:rPr lang="ru-RU" sz="6000" b="1"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2626424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308776" y="1997839"/>
            <a:ext cx="10506862" cy="3933513"/>
          </a:xfrm>
          <a:prstGeom prst="rect">
            <a:avLst/>
          </a:prstGeom>
        </p:spPr>
        <p:txBody>
          <a:bodyPr wrap="square">
            <a:spAutoFit/>
          </a:bodyPr>
          <a:lstStyle/>
          <a:p>
            <a:pPr algn="ctr"/>
            <a:r>
              <a:rPr lang="ru-RU" sz="3000" b="1" dirty="0">
                <a:latin typeface="Times New Roman" panose="02020603050405020304" pitchFamily="18" charset="0"/>
                <a:cs typeface="Times New Roman" panose="02020603050405020304" pitchFamily="18" charset="0"/>
              </a:rPr>
              <a:t>Проблемы:</a:t>
            </a:r>
          </a:p>
          <a:p>
            <a:pPr marL="514350" indent="-514350" algn="ctr">
              <a:lnSpc>
                <a:spcPct val="150000"/>
              </a:lnSpc>
              <a:buAutoNum type="arabicParenR"/>
            </a:pPr>
            <a:r>
              <a:rPr lang="ru-RU" sz="3000" dirty="0">
                <a:latin typeface="Times New Roman" panose="02020603050405020304" pitchFamily="18" charset="0"/>
                <a:cs typeface="Times New Roman" panose="02020603050405020304" pitchFamily="18" charset="0"/>
              </a:rPr>
              <a:t>Не успевали во время закрыть таски, и как итог - задачи переносились на следующий спринт.</a:t>
            </a:r>
          </a:p>
          <a:p>
            <a:pPr marL="514350" indent="-514350" algn="ctr">
              <a:lnSpc>
                <a:spcPct val="150000"/>
              </a:lnSpc>
              <a:buAutoNum type="arabicParenR"/>
            </a:pPr>
            <a:r>
              <a:rPr lang="ru-RU" sz="3000" dirty="0">
                <a:latin typeface="Times New Roman" panose="02020603050405020304" pitchFamily="18" charset="0"/>
                <a:cs typeface="Times New Roman" panose="02020603050405020304" pitchFamily="18" charset="0"/>
              </a:rPr>
              <a:t>Не понимали сути проведения ежедневных </a:t>
            </a:r>
            <a:r>
              <a:rPr lang="ru-RU" sz="3000" dirty="0" err="1">
                <a:latin typeface="Times New Roman" panose="02020603050405020304" pitchFamily="18" charset="0"/>
                <a:cs typeface="Times New Roman" panose="02020603050405020304" pitchFamily="18" charset="0"/>
              </a:rPr>
              <a:t>скрам</a:t>
            </a:r>
            <a:r>
              <a:rPr lang="ru-RU" sz="3000" dirty="0">
                <a:latin typeface="Times New Roman" panose="02020603050405020304" pitchFamily="18" charset="0"/>
                <a:cs typeface="Times New Roman" panose="02020603050405020304" pitchFamily="18" charset="0"/>
              </a:rPr>
              <a:t> встреч, сонные </a:t>
            </a:r>
            <a:r>
              <a:rPr lang="ru-RU" sz="3000" dirty="0" err="1">
                <a:latin typeface="Times New Roman" panose="02020603050405020304" pitchFamily="18" charset="0"/>
                <a:cs typeface="Times New Roman" panose="02020603050405020304" pitchFamily="18" charset="0"/>
              </a:rPr>
              <a:t>фейсы</a:t>
            </a:r>
            <a:r>
              <a:rPr lang="ru-RU" sz="3000" dirty="0">
                <a:latin typeface="Times New Roman" panose="02020603050405020304" pitchFamily="18" charset="0"/>
                <a:cs typeface="Times New Roman" panose="02020603050405020304" pitchFamily="18" charset="0"/>
              </a:rPr>
              <a:t> и сильное желание избавиться от </a:t>
            </a:r>
            <a:r>
              <a:rPr lang="ru-RU" sz="3000" dirty="0" err="1">
                <a:latin typeface="Times New Roman" panose="02020603050405020304" pitchFamily="18" charset="0"/>
                <a:cs typeface="Times New Roman" panose="02020603050405020304" pitchFamily="18" charset="0"/>
              </a:rPr>
              <a:t>эджайла</a:t>
            </a:r>
            <a:endParaRPr lang="ru-RU" sz="3000" dirty="0">
              <a:latin typeface="Times New Roman" panose="02020603050405020304" pitchFamily="18" charset="0"/>
              <a:cs typeface="Times New Roman" panose="02020603050405020304" pitchFamily="18" charset="0"/>
            </a:endParaRPr>
          </a:p>
          <a:p>
            <a:pPr marL="514350" indent="-514350" algn="ctr">
              <a:lnSpc>
                <a:spcPct val="150000"/>
              </a:lnSpc>
              <a:buAutoNum type="arabicParenR"/>
            </a:pPr>
            <a:r>
              <a:rPr lang="ru-RU" sz="3000" dirty="0">
                <a:latin typeface="Times New Roman" panose="02020603050405020304" pitchFamily="18" charset="0"/>
                <a:cs typeface="Times New Roman" panose="02020603050405020304" pitchFamily="18" charset="0"/>
              </a:rPr>
              <a:t>Зачем вообще </a:t>
            </a:r>
            <a:r>
              <a:rPr lang="en-US" sz="3000" dirty="0">
                <a:latin typeface="Times New Roman" panose="02020603050405020304" pitchFamily="18" charset="0"/>
                <a:cs typeface="Times New Roman" panose="02020603050405020304" pitchFamily="18" charset="0"/>
              </a:rPr>
              <a:t>Agile?</a:t>
            </a:r>
            <a:r>
              <a:rPr lang="ru-RU" sz="30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2520547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737401" y="334453"/>
            <a:ext cx="9392437" cy="5632311"/>
          </a:xfrm>
          <a:prstGeom prst="rect">
            <a:avLst/>
          </a:prstGeom>
        </p:spPr>
        <p:txBody>
          <a:bodyPr wrap="square">
            <a:spAutoFit/>
          </a:bodyPr>
          <a:lstStyle/>
          <a:p>
            <a:pPr algn="ctr"/>
            <a:r>
              <a:rPr lang="ru-RU" sz="2400" b="1" dirty="0">
                <a:latin typeface="Times New Roman" panose="02020603050405020304" pitchFamily="18" charset="0"/>
                <a:cs typeface="Times New Roman" panose="02020603050405020304" pitchFamily="18" charset="0"/>
              </a:rPr>
              <a:t>Проблемы:</a:t>
            </a:r>
          </a:p>
          <a:p>
            <a:pPr algn="ctr"/>
            <a:r>
              <a:rPr lang="ru-RU" sz="2400" b="1" dirty="0">
                <a:latin typeface="Times New Roman" panose="02020603050405020304" pitchFamily="18" charset="0"/>
                <a:cs typeface="Times New Roman" panose="02020603050405020304" pitchFamily="18" charset="0"/>
              </a:rPr>
              <a:t>1) Не успевали во время закрыть таски, и как итог - задачи переносились на следующий спринт.</a:t>
            </a:r>
            <a:endParaRPr lang="en-US" sz="2400" b="1" dirty="0">
              <a:latin typeface="Times New Roman" panose="02020603050405020304" pitchFamily="18" charset="0"/>
              <a:cs typeface="Times New Roman" panose="02020603050405020304" pitchFamily="18" charset="0"/>
            </a:endParaRPr>
          </a:p>
          <a:p>
            <a:pPr algn="ctr"/>
            <a:r>
              <a:rPr lang="uz-Cyrl-UZ" sz="2400" dirty="0">
                <a:latin typeface="Times New Roman" panose="02020603050405020304" pitchFamily="18" charset="0"/>
                <a:cs typeface="Times New Roman" panose="02020603050405020304" pitchFamily="18" charset="0"/>
              </a:rPr>
              <a:t>Отсутствие оп</a:t>
            </a:r>
            <a:r>
              <a:rPr lang="ru-RU" sz="2400" dirty="0" err="1">
                <a:latin typeface="Times New Roman" panose="02020603050405020304" pitchFamily="18" charset="0"/>
                <a:cs typeface="Times New Roman" panose="02020603050405020304" pitchFamily="18" charset="0"/>
              </a:rPr>
              <a:t>ыта</a:t>
            </a:r>
            <a:r>
              <a:rPr lang="ru-RU" sz="2400" dirty="0">
                <a:latin typeface="Times New Roman" panose="02020603050405020304" pitchFamily="18" charset="0"/>
                <a:cs typeface="Times New Roman" panose="02020603050405020304" pitchFamily="18" charset="0"/>
              </a:rPr>
              <a:t> правильной оценки задач, не могли дать корректную оценку по времени реализации.</a:t>
            </a:r>
          </a:p>
          <a:p>
            <a:pPr algn="ctr"/>
            <a:endParaRPr lang="ru-RU" sz="2400" dirty="0">
              <a:latin typeface="Times New Roman" panose="02020603050405020304" pitchFamily="18" charset="0"/>
              <a:cs typeface="Times New Roman" panose="02020603050405020304" pitchFamily="18" charset="0"/>
            </a:endParaRPr>
          </a:p>
          <a:p>
            <a:pPr algn="ctr"/>
            <a:r>
              <a:rPr lang="ru-RU" sz="2400" b="1" dirty="0">
                <a:latin typeface="Times New Roman" panose="02020603050405020304" pitchFamily="18" charset="0"/>
                <a:cs typeface="Times New Roman" panose="02020603050405020304" pitchFamily="18" charset="0"/>
              </a:rPr>
              <a:t>2) Не понимали сути проведения ежедневных </a:t>
            </a:r>
            <a:r>
              <a:rPr lang="ru-RU" sz="2400" b="1" dirty="0" err="1">
                <a:latin typeface="Times New Roman" panose="02020603050405020304" pitchFamily="18" charset="0"/>
                <a:cs typeface="Times New Roman" panose="02020603050405020304" pitchFamily="18" charset="0"/>
              </a:rPr>
              <a:t>скрам</a:t>
            </a:r>
            <a:r>
              <a:rPr lang="ru-RU" sz="2400" b="1" dirty="0">
                <a:latin typeface="Times New Roman" panose="02020603050405020304" pitchFamily="18" charset="0"/>
                <a:cs typeface="Times New Roman" panose="02020603050405020304" pitchFamily="18" charset="0"/>
              </a:rPr>
              <a:t> встреч, сонные </a:t>
            </a:r>
            <a:r>
              <a:rPr lang="ru-RU" sz="2400" b="1" dirty="0" err="1">
                <a:latin typeface="Times New Roman" panose="02020603050405020304" pitchFamily="18" charset="0"/>
                <a:cs typeface="Times New Roman" panose="02020603050405020304" pitchFamily="18" charset="0"/>
              </a:rPr>
              <a:t>фейсы</a:t>
            </a:r>
            <a:r>
              <a:rPr lang="ru-RU" sz="2400" b="1" dirty="0">
                <a:latin typeface="Times New Roman" panose="02020603050405020304" pitchFamily="18" charset="0"/>
                <a:cs typeface="Times New Roman" panose="02020603050405020304" pitchFamily="18" charset="0"/>
              </a:rPr>
              <a:t> и сильное желание избавиться от </a:t>
            </a:r>
            <a:r>
              <a:rPr lang="ru-RU" sz="2400" b="1" dirty="0" err="1">
                <a:latin typeface="Times New Roman" panose="02020603050405020304" pitchFamily="18" charset="0"/>
                <a:cs typeface="Times New Roman" panose="02020603050405020304" pitchFamily="18" charset="0"/>
              </a:rPr>
              <a:t>эджайла</a:t>
            </a:r>
            <a:endParaRPr lang="ru-RU" sz="2400" b="1" dirty="0">
              <a:latin typeface="Times New Roman" panose="02020603050405020304" pitchFamily="18" charset="0"/>
              <a:cs typeface="Times New Roman" panose="02020603050405020304" pitchFamily="18" charset="0"/>
            </a:endParaRPr>
          </a:p>
          <a:p>
            <a:pPr algn="ctr"/>
            <a:r>
              <a:rPr lang="ru-RU" sz="2400" dirty="0">
                <a:latin typeface="Times New Roman" panose="02020603050405020304" pitchFamily="18" charset="0"/>
                <a:cs typeface="Times New Roman" panose="02020603050405020304" pitchFamily="18" charset="0"/>
              </a:rPr>
              <a:t>Из-за неправильного оценивания объёма задач команда висела на сложных задачах, командная работа не была грамотно слажена, отсутствовал коуч и хороший Владелец продуктов.</a:t>
            </a:r>
          </a:p>
          <a:p>
            <a:pPr algn="ctr"/>
            <a:endParaRPr lang="ru-RU" sz="2400" dirty="0">
              <a:latin typeface="Times New Roman" panose="02020603050405020304" pitchFamily="18" charset="0"/>
              <a:cs typeface="Times New Roman" panose="02020603050405020304" pitchFamily="18" charset="0"/>
            </a:endParaRPr>
          </a:p>
          <a:p>
            <a:pPr algn="ctr"/>
            <a:r>
              <a:rPr lang="ru-RU" sz="2400" b="1" dirty="0">
                <a:latin typeface="Times New Roman" panose="02020603050405020304" pitchFamily="18" charset="0"/>
                <a:cs typeface="Times New Roman" panose="02020603050405020304" pitchFamily="18" charset="0"/>
              </a:rPr>
              <a:t>3) Зачем вообще </a:t>
            </a:r>
            <a:r>
              <a:rPr lang="en-US" sz="2400" b="1" dirty="0">
                <a:latin typeface="Times New Roman" panose="02020603050405020304" pitchFamily="18" charset="0"/>
                <a:cs typeface="Times New Roman" panose="02020603050405020304" pitchFamily="18" charset="0"/>
              </a:rPr>
              <a:t>Agile?</a:t>
            </a:r>
            <a:r>
              <a:rPr lang="ru-RU" sz="2400" b="1" dirty="0">
                <a:latin typeface="Times New Roman" panose="02020603050405020304" pitchFamily="18" charset="0"/>
                <a:cs typeface="Times New Roman" panose="02020603050405020304" pitchFamily="18" charset="0"/>
              </a:rPr>
              <a:t> </a:t>
            </a:r>
          </a:p>
          <a:p>
            <a:pPr algn="ctr"/>
            <a:r>
              <a:rPr lang="ru-RU" sz="2400" dirty="0">
                <a:latin typeface="Times New Roman" panose="02020603050405020304" pitchFamily="18" charset="0"/>
                <a:cs typeface="Times New Roman" panose="02020603050405020304" pitchFamily="18" charset="0"/>
              </a:rPr>
              <a:t>При грамотном использовании фреймворка он даст свои плоды в виде высокой эффективности в реализации проекта.</a:t>
            </a:r>
          </a:p>
        </p:txBody>
      </p:sp>
    </p:spTree>
    <p:extLst>
      <p:ext uri="{BB962C8B-B14F-4D97-AF65-F5344CB8AC3E}">
        <p14:creationId xmlns:p14="http://schemas.microsoft.com/office/powerpoint/2010/main" val="18596716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849369" y="1939318"/>
            <a:ext cx="8257309" cy="1015663"/>
          </a:xfrm>
          <a:prstGeom prst="rect">
            <a:avLst/>
          </a:prstGeom>
        </p:spPr>
        <p:txBody>
          <a:bodyPr wrap="square">
            <a:spAutoFit/>
          </a:bodyPr>
          <a:lstStyle/>
          <a:p>
            <a:pPr algn="ctr"/>
            <a:r>
              <a:rPr lang="en-US" sz="6000" b="1" dirty="0">
                <a:latin typeface="Times New Roman" panose="02020603050405020304" pitchFamily="18" charset="0"/>
                <a:cs typeface="Times New Roman" panose="02020603050405020304" pitchFamily="18" charset="0"/>
              </a:rPr>
              <a:t>Agile</a:t>
            </a:r>
            <a:endParaRPr lang="ru-RU" sz="6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521105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526474" y="947364"/>
            <a:ext cx="9157854" cy="512620"/>
          </a:xfrm>
        </p:spPr>
        <p:txBody>
          <a:bodyPr>
            <a:normAutofit/>
          </a:bodyPr>
          <a:lstStyle/>
          <a:p>
            <a:pPr marL="0" indent="0" algn="just">
              <a:buNone/>
            </a:pPr>
            <a:r>
              <a:rPr lang="ru-RU" b="1" dirty="0">
                <a:latin typeface="Times New Roman" panose="02020603050405020304" pitchFamily="18" charset="0"/>
                <a:cs typeface="Times New Roman" panose="02020603050405020304" pitchFamily="18" charset="0"/>
              </a:rPr>
              <a:t>Не собирать требования, а тестировать их целесообразность!</a:t>
            </a:r>
            <a:endParaRPr lang="ru-RU" dirty="0">
              <a:latin typeface="Times New Roman" panose="02020603050405020304" pitchFamily="18" charset="0"/>
              <a:cs typeface="Times New Roman" panose="02020603050405020304" pitchFamily="18" charset="0"/>
            </a:endParaRPr>
          </a:p>
        </p:txBody>
      </p:sp>
      <p:sp>
        <p:nvSpPr>
          <p:cNvPr id="2" name="Прямоугольник 1"/>
          <p:cNvSpPr/>
          <p:nvPr/>
        </p:nvSpPr>
        <p:spPr>
          <a:xfrm>
            <a:off x="2662070" y="155884"/>
            <a:ext cx="4886659" cy="584775"/>
          </a:xfrm>
          <a:prstGeom prst="rect">
            <a:avLst/>
          </a:prstGeom>
        </p:spPr>
        <p:txBody>
          <a:bodyPr wrap="none">
            <a:spAutoFit/>
          </a:bodyPr>
          <a:lstStyle/>
          <a:p>
            <a:r>
              <a:rPr lang="ru-RU" sz="3200" b="1" dirty="0">
                <a:latin typeface="Times New Roman" panose="02020603050405020304" pitchFamily="18" charset="0"/>
                <a:cs typeface="Times New Roman" panose="02020603050405020304" pitchFamily="18" charset="0"/>
              </a:rPr>
              <a:t>Валидация рынка в </a:t>
            </a:r>
            <a:r>
              <a:rPr lang="en-US" sz="3200" b="1" dirty="0">
                <a:latin typeface="Times New Roman" panose="02020603050405020304" pitchFamily="18" charset="0"/>
                <a:cs typeface="Times New Roman" panose="02020603050405020304" pitchFamily="18" charset="0"/>
              </a:rPr>
              <a:t>Agile</a:t>
            </a:r>
            <a:endParaRPr lang="ru-RU" sz="3200" dirty="0"/>
          </a:p>
        </p:txBody>
      </p:sp>
      <p:pic>
        <p:nvPicPr>
          <p:cNvPr id="4" name="Рисунок 3"/>
          <p:cNvPicPr>
            <a:picLocks noChangeAspect="1"/>
          </p:cNvPicPr>
          <p:nvPr/>
        </p:nvPicPr>
        <p:blipFill>
          <a:blip r:embed="rId2"/>
          <a:stretch>
            <a:fillRect/>
          </a:stretch>
        </p:blipFill>
        <p:spPr>
          <a:xfrm>
            <a:off x="1957388" y="1873394"/>
            <a:ext cx="6296025" cy="4219575"/>
          </a:xfrm>
          <a:prstGeom prst="rect">
            <a:avLst/>
          </a:prstGeom>
        </p:spPr>
      </p:pic>
    </p:spTree>
    <p:extLst>
      <p:ext uri="{BB962C8B-B14F-4D97-AF65-F5344CB8AC3E}">
        <p14:creationId xmlns:p14="http://schemas.microsoft.com/office/powerpoint/2010/main" val="36705322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526474" y="947364"/>
            <a:ext cx="9157854" cy="512620"/>
          </a:xfrm>
        </p:spPr>
        <p:txBody>
          <a:bodyPr>
            <a:normAutofit/>
          </a:bodyPr>
          <a:lstStyle/>
          <a:p>
            <a:pPr marL="0" indent="0" algn="just">
              <a:buNone/>
            </a:pPr>
            <a:r>
              <a:rPr lang="ru-RU" b="1" dirty="0">
                <a:latin typeface="Times New Roman" panose="02020603050405020304" pitchFamily="18" charset="0"/>
                <a:cs typeface="Times New Roman" panose="02020603050405020304" pitchFamily="18" charset="0"/>
              </a:rPr>
              <a:t>Искать проблему среди понятной целевой аудитории</a:t>
            </a:r>
            <a:endParaRPr lang="ru-RU" dirty="0">
              <a:latin typeface="Times New Roman" panose="02020603050405020304" pitchFamily="18" charset="0"/>
              <a:cs typeface="Times New Roman" panose="02020603050405020304" pitchFamily="18" charset="0"/>
            </a:endParaRPr>
          </a:p>
        </p:txBody>
      </p:sp>
      <p:sp>
        <p:nvSpPr>
          <p:cNvPr id="2" name="Прямоугольник 1"/>
          <p:cNvSpPr/>
          <p:nvPr/>
        </p:nvSpPr>
        <p:spPr>
          <a:xfrm>
            <a:off x="2662070" y="155884"/>
            <a:ext cx="4886659" cy="584775"/>
          </a:xfrm>
          <a:prstGeom prst="rect">
            <a:avLst/>
          </a:prstGeom>
        </p:spPr>
        <p:txBody>
          <a:bodyPr wrap="none">
            <a:spAutoFit/>
          </a:bodyPr>
          <a:lstStyle/>
          <a:p>
            <a:r>
              <a:rPr lang="ru-RU" sz="3200" b="1" dirty="0">
                <a:latin typeface="Times New Roman" panose="02020603050405020304" pitchFamily="18" charset="0"/>
                <a:cs typeface="Times New Roman" panose="02020603050405020304" pitchFamily="18" charset="0"/>
              </a:rPr>
              <a:t>Валидация рынка в </a:t>
            </a:r>
            <a:r>
              <a:rPr lang="en-US" sz="3200" b="1" dirty="0">
                <a:latin typeface="Times New Roman" panose="02020603050405020304" pitchFamily="18" charset="0"/>
                <a:cs typeface="Times New Roman" panose="02020603050405020304" pitchFamily="18" charset="0"/>
              </a:rPr>
              <a:t>Agile</a:t>
            </a:r>
            <a:endParaRPr lang="ru-RU" sz="3200" dirty="0"/>
          </a:p>
        </p:txBody>
      </p:sp>
      <p:pic>
        <p:nvPicPr>
          <p:cNvPr id="5" name="Рисунок 4"/>
          <p:cNvPicPr>
            <a:picLocks noChangeAspect="1"/>
          </p:cNvPicPr>
          <p:nvPr/>
        </p:nvPicPr>
        <p:blipFill>
          <a:blip r:embed="rId2"/>
          <a:stretch>
            <a:fillRect/>
          </a:stretch>
        </p:blipFill>
        <p:spPr>
          <a:xfrm>
            <a:off x="2129703" y="1776412"/>
            <a:ext cx="5743575" cy="4219575"/>
          </a:xfrm>
          <a:prstGeom prst="rect">
            <a:avLst/>
          </a:prstGeom>
        </p:spPr>
      </p:pic>
    </p:spTree>
    <p:extLst>
      <p:ext uri="{BB962C8B-B14F-4D97-AF65-F5344CB8AC3E}">
        <p14:creationId xmlns:p14="http://schemas.microsoft.com/office/powerpoint/2010/main" val="2658269545"/>
      </p:ext>
    </p:extLst>
  </p:cSld>
  <p:clrMapOvr>
    <a:masterClrMapping/>
  </p:clrMapOvr>
</p:sld>
</file>

<file path=ppt/theme/theme1.xml><?xml version="1.0" encoding="utf-8"?>
<a:theme xmlns:a="http://schemas.openxmlformats.org/drawingml/2006/main" name="Аспект">
  <a:themeElements>
    <a:clrScheme name="Аспект">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Аспект">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Аспект">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831</TotalTime>
  <Words>403</Words>
  <Application>Microsoft Office PowerPoint</Application>
  <PresentationFormat>Широкоэкранный</PresentationFormat>
  <Paragraphs>64</Paragraphs>
  <Slides>25</Slides>
  <Notes>0</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25</vt:i4>
      </vt:variant>
    </vt:vector>
  </HeadingPairs>
  <TitlesOfParts>
    <vt:vector size="30" baseType="lpstr">
      <vt:lpstr>Arial</vt:lpstr>
      <vt:lpstr>Times New Roman</vt:lpstr>
      <vt:lpstr>Trebuchet MS</vt:lpstr>
      <vt:lpstr>Wingdings 3</vt:lpstr>
      <vt:lpstr>Аспект</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Пользователь</dc:creator>
  <cp:lastModifiedBy>Ойбек Бекчанов</cp:lastModifiedBy>
  <cp:revision>53</cp:revision>
  <dcterms:created xsi:type="dcterms:W3CDTF">2020-09-09T09:35:18Z</dcterms:created>
  <dcterms:modified xsi:type="dcterms:W3CDTF">2022-09-12T19:50:02Z</dcterms:modified>
</cp:coreProperties>
</file>