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78" r:id="rId5"/>
    <p:sldId id="285" r:id="rId6"/>
    <p:sldId id="284" r:id="rId7"/>
    <p:sldId id="279" r:id="rId8"/>
    <p:sldId id="298" r:id="rId9"/>
    <p:sldId id="299" r:id="rId10"/>
    <p:sldId id="280" r:id="rId11"/>
    <p:sldId id="300" r:id="rId12"/>
    <p:sldId id="277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7" r:id="rId23"/>
    <p:sldId id="308" r:id="rId24"/>
    <p:sldId id="309" r:id="rId25"/>
    <p:sldId id="310" r:id="rId26"/>
    <p:sldId id="316" r:id="rId27"/>
    <p:sldId id="306" r:id="rId28"/>
    <p:sldId id="297" r:id="rId29"/>
    <p:sldId id="301" r:id="rId30"/>
    <p:sldId id="30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DEAEC-BBC6-4D20-A7BB-27BED770C1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D78261-7E26-44F4-AFD2-9D3D2B01ADFE}">
      <dgm:prSet phldrT="[Текст]" custT="1"/>
      <dgm:spPr/>
      <dgm:t>
        <a:bodyPr/>
        <a:lstStyle/>
        <a:p>
          <a:r>
            <a:rPr lang="en-US" sz="45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 Plan</a:t>
          </a:r>
          <a:endParaRPr lang="ru-RU" sz="4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07AD39-7022-45FA-B84B-AB2218C15859}" type="parTrans" cxnId="{D541AA99-4E32-4F27-8BA7-48EDAECB1C43}">
      <dgm:prSet/>
      <dgm:spPr/>
      <dgm:t>
        <a:bodyPr/>
        <a:lstStyle/>
        <a:p>
          <a:endParaRPr lang="ru-RU"/>
        </a:p>
      </dgm:t>
    </dgm:pt>
    <dgm:pt modelId="{BFF0B7F8-C339-4828-AAA1-249D455A6692}" type="sibTrans" cxnId="{D541AA99-4E32-4F27-8BA7-48EDAECB1C43}">
      <dgm:prSet/>
      <dgm:spPr/>
      <dgm:t>
        <a:bodyPr/>
        <a:lstStyle/>
        <a:p>
          <a:endParaRPr lang="ru-RU"/>
        </a:p>
      </dgm:t>
    </dgm:pt>
    <dgm:pt modelId="{3F4D7A55-AC64-4117-A7F1-BB92F3994E77}">
      <dgm:prSet phldrT="[Текст]"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Стратегия(и) тестирования, применяемая для отдельного модуля продукта;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75D6D0-5BE2-4135-96E9-8A2377F9ECD1}" type="parTrans" cxnId="{11CB277F-9A18-4EA4-92B7-E8AF8F16B99A}">
      <dgm:prSet/>
      <dgm:spPr/>
      <dgm:t>
        <a:bodyPr/>
        <a:lstStyle/>
        <a:p>
          <a:endParaRPr lang="ru-RU"/>
        </a:p>
      </dgm:t>
    </dgm:pt>
    <dgm:pt modelId="{89E7496A-4E34-4F69-8274-5A47F4419CED}" type="sibTrans" cxnId="{11CB277F-9A18-4EA4-92B7-E8AF8F16B99A}">
      <dgm:prSet/>
      <dgm:spPr/>
      <dgm:t>
        <a:bodyPr/>
        <a:lstStyle/>
        <a:p>
          <a:endParaRPr lang="ru-RU"/>
        </a:p>
      </dgm:t>
    </dgm:pt>
    <dgm:pt modelId="{F9B7B9B3-DD71-4EDE-8289-EFAD814F5084}">
      <dgm:prSet phldrT="[Текст]"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выполнения проекта;</a:t>
          </a:r>
        </a:p>
      </dgm:t>
    </dgm:pt>
    <dgm:pt modelId="{9DE22774-3E9F-4101-8C53-BFA7F66CD440}" type="parTrans" cxnId="{4CCB3AF8-9D82-44C8-9AC7-6D31AD616F59}">
      <dgm:prSet/>
      <dgm:spPr/>
      <dgm:t>
        <a:bodyPr/>
        <a:lstStyle/>
        <a:p>
          <a:endParaRPr lang="ru-RU"/>
        </a:p>
      </dgm:t>
    </dgm:pt>
    <dgm:pt modelId="{6EB0C89A-5827-4F6A-99D0-1817D0D070B5}" type="sibTrans" cxnId="{4CCB3AF8-9D82-44C8-9AC7-6D31AD616F59}">
      <dgm:prSet/>
      <dgm:spPr/>
      <dgm:t>
        <a:bodyPr/>
        <a:lstStyle/>
        <a:p>
          <a:endParaRPr lang="ru-RU"/>
        </a:p>
      </dgm:t>
    </dgm:pt>
    <dgm:pt modelId="{781941F9-E776-4155-97A8-903902C21A58}">
      <dgm:prSet phldrT="[Текст]" custT="1"/>
      <dgm:spPr/>
      <dgm:t>
        <a:bodyPr/>
        <a:lstStyle/>
        <a:p>
          <a:r>
            <a:rPr lang="en-US" sz="45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Master Test Plan</a:t>
          </a:r>
          <a:endParaRPr lang="ru-RU" sz="4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BDDAB-A878-453B-8C0C-0397DC277074}" type="parTrans" cxnId="{FB979B6C-583D-40F8-BA0C-5068D8BE3518}">
      <dgm:prSet/>
      <dgm:spPr/>
      <dgm:t>
        <a:bodyPr/>
        <a:lstStyle/>
        <a:p>
          <a:endParaRPr lang="ru-RU"/>
        </a:p>
      </dgm:t>
    </dgm:pt>
    <dgm:pt modelId="{09C4E0FA-4CC6-4EEF-AF63-C2015839E4AB}" type="sibTrans" cxnId="{FB979B6C-583D-40F8-BA0C-5068D8BE3518}">
      <dgm:prSet/>
      <dgm:spPr/>
      <dgm:t>
        <a:bodyPr/>
        <a:lstStyle/>
        <a:p>
          <a:endParaRPr lang="ru-RU"/>
        </a:p>
      </dgm:t>
    </dgm:pt>
    <dgm:pt modelId="{837E2652-8213-4FC1-AB87-A6A8AA20834A}">
      <dgm:prSet phldrT="[Текст]"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Критерии готовности продукта к выпуску.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4356D-84E3-43CC-92A7-03F90974155F}" type="parTrans" cxnId="{D16F9B12-2EA0-460F-853D-F1BE07CC15E2}">
      <dgm:prSet/>
      <dgm:spPr/>
      <dgm:t>
        <a:bodyPr/>
        <a:lstStyle/>
        <a:p>
          <a:endParaRPr lang="ru-RU"/>
        </a:p>
      </dgm:t>
    </dgm:pt>
    <dgm:pt modelId="{00AD7B3B-0C38-46D1-8849-0C7DEAEED6E1}" type="sibTrans" cxnId="{D16F9B12-2EA0-460F-853D-F1BE07CC15E2}">
      <dgm:prSet/>
      <dgm:spPr/>
      <dgm:t>
        <a:bodyPr/>
        <a:lstStyle/>
        <a:p>
          <a:endParaRPr lang="ru-RU"/>
        </a:p>
      </dgm:t>
    </dgm:pt>
    <dgm:pt modelId="{D64EFAFA-C3B5-4185-9B13-D88C8E6DFA6C}">
      <dgm:prSet phldrT="[Текст]"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Общая информация о проекте (ссылки на документацию, баг-</a:t>
          </a:r>
          <a:r>
            <a:rPr lang="ru-RU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трекеры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и т.д.)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AB0514-C6C2-4F00-9245-B7A926996E60}" type="parTrans" cxnId="{1AD4520D-3172-47E9-88E9-C9E707912133}">
      <dgm:prSet/>
      <dgm:spPr/>
      <dgm:t>
        <a:bodyPr/>
        <a:lstStyle/>
        <a:p>
          <a:endParaRPr lang="ru-RU"/>
        </a:p>
      </dgm:t>
    </dgm:pt>
    <dgm:pt modelId="{0A29BF86-65E7-4FF7-9167-5AA94C936549}" type="sibTrans" cxnId="{1AD4520D-3172-47E9-88E9-C9E707912133}">
      <dgm:prSet/>
      <dgm:spPr/>
      <dgm:t>
        <a:bodyPr/>
        <a:lstStyle/>
        <a:p>
          <a:endParaRPr lang="ru-RU"/>
        </a:p>
      </dgm:t>
    </dgm:pt>
    <dgm:pt modelId="{6BC1E18D-98DC-4A58-B017-E087378E581B}">
      <dgm:prSet phldrT="[Текст]" custT="1"/>
      <dgm:spPr/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Перечень областей тестирования с приоритетами</a:t>
          </a:r>
        </a:p>
      </dgm:t>
    </dgm:pt>
    <dgm:pt modelId="{E5CC656B-9C72-4427-8EFF-96D4C5B22B2E}" type="parTrans" cxnId="{F241A6C9-AE7D-4EAD-9F61-662428EAF67F}">
      <dgm:prSet/>
      <dgm:spPr/>
      <dgm:t>
        <a:bodyPr/>
        <a:lstStyle/>
        <a:p>
          <a:endParaRPr lang="ru-RU"/>
        </a:p>
      </dgm:t>
    </dgm:pt>
    <dgm:pt modelId="{969C0985-61C5-4EB2-8282-375328C48ECE}" type="sibTrans" cxnId="{F241A6C9-AE7D-4EAD-9F61-662428EAF67F}">
      <dgm:prSet/>
      <dgm:spPr/>
      <dgm:t>
        <a:bodyPr/>
        <a:lstStyle/>
        <a:p>
          <a:endParaRPr lang="ru-RU"/>
        </a:p>
      </dgm:t>
    </dgm:pt>
    <dgm:pt modelId="{5E23CD51-BD91-4438-BEEF-A32EE8869189}" type="pres">
      <dgm:prSet presAssocID="{A60DEAEC-BBC6-4D20-A7BB-27BED770C169}" presName="Name0" presStyleCnt="0">
        <dgm:presLayoutVars>
          <dgm:dir/>
          <dgm:animLvl val="lvl"/>
          <dgm:resizeHandles val="exact"/>
        </dgm:presLayoutVars>
      </dgm:prSet>
      <dgm:spPr/>
    </dgm:pt>
    <dgm:pt modelId="{0D61FE7A-BEBF-4829-9E88-008EE61FE670}" type="pres">
      <dgm:prSet presAssocID="{35D78261-7E26-44F4-AFD2-9D3D2B01ADFE}" presName="composite" presStyleCnt="0"/>
      <dgm:spPr/>
    </dgm:pt>
    <dgm:pt modelId="{077C9EF6-D61E-47C9-A4D8-235431C879F8}" type="pres">
      <dgm:prSet presAssocID="{35D78261-7E26-44F4-AFD2-9D3D2B01ADFE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9CEE7F83-44D7-4F8A-867A-47CA9557A217}" type="pres">
      <dgm:prSet presAssocID="{35D78261-7E26-44F4-AFD2-9D3D2B01ADFE}" presName="desTx" presStyleLbl="alignAccFollowNode1" presStyleIdx="0" presStyleCnt="2">
        <dgm:presLayoutVars>
          <dgm:bulletEnabled val="1"/>
        </dgm:presLayoutVars>
      </dgm:prSet>
      <dgm:spPr/>
    </dgm:pt>
    <dgm:pt modelId="{B104AE5B-3637-4097-AF4D-900703D1C4BB}" type="pres">
      <dgm:prSet presAssocID="{BFF0B7F8-C339-4828-AAA1-249D455A6692}" presName="space" presStyleCnt="0"/>
      <dgm:spPr/>
    </dgm:pt>
    <dgm:pt modelId="{00D76782-B495-4CA5-94E3-9365A55502EC}" type="pres">
      <dgm:prSet presAssocID="{781941F9-E776-4155-97A8-903902C21A58}" presName="composite" presStyleCnt="0"/>
      <dgm:spPr/>
    </dgm:pt>
    <dgm:pt modelId="{23D73299-7D91-47E9-8387-FB0A7C220995}" type="pres">
      <dgm:prSet presAssocID="{781941F9-E776-4155-97A8-903902C21A5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4B33F9F-07CF-499C-9CF0-00F29CA57443}" type="pres">
      <dgm:prSet presAssocID="{781941F9-E776-4155-97A8-903902C21A5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AD4520D-3172-47E9-88E9-C9E707912133}" srcId="{781941F9-E776-4155-97A8-903902C21A58}" destId="{D64EFAFA-C3B5-4185-9B13-D88C8E6DFA6C}" srcOrd="1" destOrd="0" parTransId="{84AB0514-C6C2-4F00-9245-B7A926996E60}" sibTransId="{0A29BF86-65E7-4FF7-9167-5AA94C936549}"/>
    <dgm:cxn modelId="{D16F9B12-2EA0-460F-853D-F1BE07CC15E2}" srcId="{781941F9-E776-4155-97A8-903902C21A58}" destId="{837E2652-8213-4FC1-AB87-A6A8AA20834A}" srcOrd="0" destOrd="0" parTransId="{3384356D-84E3-43CC-92A7-03F90974155F}" sibTransId="{00AD7B3B-0C38-46D1-8849-0C7DEAEED6E1}"/>
    <dgm:cxn modelId="{58BA4E14-A03B-4413-A969-AC066D9799F5}" type="presOf" srcId="{F9B7B9B3-DD71-4EDE-8289-EFAD814F5084}" destId="{9CEE7F83-44D7-4F8A-867A-47CA9557A217}" srcOrd="0" destOrd="1" presId="urn:microsoft.com/office/officeart/2005/8/layout/hList1"/>
    <dgm:cxn modelId="{77023D19-854A-4E14-99B9-C7E844FBC531}" type="presOf" srcId="{3F4D7A55-AC64-4117-A7F1-BB92F3994E77}" destId="{9CEE7F83-44D7-4F8A-867A-47CA9557A217}" srcOrd="0" destOrd="0" presId="urn:microsoft.com/office/officeart/2005/8/layout/hList1"/>
    <dgm:cxn modelId="{4C306867-8CC0-4698-BD5C-F6E830A3B021}" type="presOf" srcId="{781941F9-E776-4155-97A8-903902C21A58}" destId="{23D73299-7D91-47E9-8387-FB0A7C220995}" srcOrd="0" destOrd="0" presId="urn:microsoft.com/office/officeart/2005/8/layout/hList1"/>
    <dgm:cxn modelId="{FB979B6C-583D-40F8-BA0C-5068D8BE3518}" srcId="{A60DEAEC-BBC6-4D20-A7BB-27BED770C169}" destId="{781941F9-E776-4155-97A8-903902C21A58}" srcOrd="1" destOrd="0" parTransId="{7E3BDDAB-A878-453B-8C0C-0397DC277074}" sibTransId="{09C4E0FA-4CC6-4EEF-AF63-C2015839E4AB}"/>
    <dgm:cxn modelId="{DF55FF4E-B2CE-479F-887B-D21AC2193B4E}" type="presOf" srcId="{35D78261-7E26-44F4-AFD2-9D3D2B01ADFE}" destId="{077C9EF6-D61E-47C9-A4D8-235431C879F8}" srcOrd="0" destOrd="0" presId="urn:microsoft.com/office/officeart/2005/8/layout/hList1"/>
    <dgm:cxn modelId="{FFECD057-4FF0-480E-A109-A7894CF6EE09}" type="presOf" srcId="{D64EFAFA-C3B5-4185-9B13-D88C8E6DFA6C}" destId="{94B33F9F-07CF-499C-9CF0-00F29CA57443}" srcOrd="0" destOrd="1" presId="urn:microsoft.com/office/officeart/2005/8/layout/hList1"/>
    <dgm:cxn modelId="{11CB277F-9A18-4EA4-92B7-E8AF8F16B99A}" srcId="{35D78261-7E26-44F4-AFD2-9D3D2B01ADFE}" destId="{3F4D7A55-AC64-4117-A7F1-BB92F3994E77}" srcOrd="0" destOrd="0" parTransId="{4175D6D0-5BE2-4135-96E9-8A2377F9ECD1}" sibTransId="{89E7496A-4E34-4F69-8274-5A47F4419CED}"/>
    <dgm:cxn modelId="{7820D694-8AE8-471C-9095-B3B518B407C7}" type="presOf" srcId="{A60DEAEC-BBC6-4D20-A7BB-27BED770C169}" destId="{5E23CD51-BD91-4438-BEEF-A32EE8869189}" srcOrd="0" destOrd="0" presId="urn:microsoft.com/office/officeart/2005/8/layout/hList1"/>
    <dgm:cxn modelId="{D541AA99-4E32-4F27-8BA7-48EDAECB1C43}" srcId="{A60DEAEC-BBC6-4D20-A7BB-27BED770C169}" destId="{35D78261-7E26-44F4-AFD2-9D3D2B01ADFE}" srcOrd="0" destOrd="0" parTransId="{2F07AD39-7022-45FA-B84B-AB2218C15859}" sibTransId="{BFF0B7F8-C339-4828-AAA1-249D455A6692}"/>
    <dgm:cxn modelId="{2F6B45B5-156C-4800-96AB-9D287711C3CA}" type="presOf" srcId="{837E2652-8213-4FC1-AB87-A6A8AA20834A}" destId="{94B33F9F-07CF-499C-9CF0-00F29CA57443}" srcOrd="0" destOrd="0" presId="urn:microsoft.com/office/officeart/2005/8/layout/hList1"/>
    <dgm:cxn modelId="{F241A6C9-AE7D-4EAD-9F61-662428EAF67F}" srcId="{35D78261-7E26-44F4-AFD2-9D3D2B01ADFE}" destId="{6BC1E18D-98DC-4A58-B017-E087378E581B}" srcOrd="2" destOrd="0" parTransId="{E5CC656B-9C72-4427-8EFF-96D4C5B22B2E}" sibTransId="{969C0985-61C5-4EB2-8282-375328C48ECE}"/>
    <dgm:cxn modelId="{BE2233F6-FA8E-4C1E-9724-63F3C419578A}" type="presOf" srcId="{6BC1E18D-98DC-4A58-B017-E087378E581B}" destId="{9CEE7F83-44D7-4F8A-867A-47CA9557A217}" srcOrd="0" destOrd="2" presId="urn:microsoft.com/office/officeart/2005/8/layout/hList1"/>
    <dgm:cxn modelId="{4CCB3AF8-9D82-44C8-9AC7-6D31AD616F59}" srcId="{35D78261-7E26-44F4-AFD2-9D3D2B01ADFE}" destId="{F9B7B9B3-DD71-4EDE-8289-EFAD814F5084}" srcOrd="1" destOrd="0" parTransId="{9DE22774-3E9F-4101-8C53-BFA7F66CD440}" sibTransId="{6EB0C89A-5827-4F6A-99D0-1817D0D070B5}"/>
    <dgm:cxn modelId="{431BBBEE-C568-43C6-AF4B-5FB38E5A9BDA}" type="presParOf" srcId="{5E23CD51-BD91-4438-BEEF-A32EE8869189}" destId="{0D61FE7A-BEBF-4829-9E88-008EE61FE670}" srcOrd="0" destOrd="0" presId="urn:microsoft.com/office/officeart/2005/8/layout/hList1"/>
    <dgm:cxn modelId="{EAEECB69-F285-4EAA-91D2-BB195AA21AE6}" type="presParOf" srcId="{0D61FE7A-BEBF-4829-9E88-008EE61FE670}" destId="{077C9EF6-D61E-47C9-A4D8-235431C879F8}" srcOrd="0" destOrd="0" presId="urn:microsoft.com/office/officeart/2005/8/layout/hList1"/>
    <dgm:cxn modelId="{8E31B9AD-4058-45F4-9CA9-A160BB4F9487}" type="presParOf" srcId="{0D61FE7A-BEBF-4829-9E88-008EE61FE670}" destId="{9CEE7F83-44D7-4F8A-867A-47CA9557A217}" srcOrd="1" destOrd="0" presId="urn:microsoft.com/office/officeart/2005/8/layout/hList1"/>
    <dgm:cxn modelId="{79F19C60-BE91-4E3D-85B9-738FA1BB1D1F}" type="presParOf" srcId="{5E23CD51-BD91-4438-BEEF-A32EE8869189}" destId="{B104AE5B-3637-4097-AF4D-900703D1C4BB}" srcOrd="1" destOrd="0" presId="urn:microsoft.com/office/officeart/2005/8/layout/hList1"/>
    <dgm:cxn modelId="{174D0456-D0F0-464B-9060-A0ADCAC5FA71}" type="presParOf" srcId="{5E23CD51-BD91-4438-BEEF-A32EE8869189}" destId="{00D76782-B495-4CA5-94E3-9365A55502EC}" srcOrd="2" destOrd="0" presId="urn:microsoft.com/office/officeart/2005/8/layout/hList1"/>
    <dgm:cxn modelId="{C46F764E-C6BF-4A1A-BBFB-1A162DFC8F59}" type="presParOf" srcId="{00D76782-B495-4CA5-94E3-9365A55502EC}" destId="{23D73299-7D91-47E9-8387-FB0A7C220995}" srcOrd="0" destOrd="0" presId="urn:microsoft.com/office/officeart/2005/8/layout/hList1"/>
    <dgm:cxn modelId="{22D235BA-04B6-4E23-832D-9F1397D07D48}" type="presParOf" srcId="{00D76782-B495-4CA5-94E3-9365A55502EC}" destId="{94B33F9F-07CF-499C-9CF0-00F29CA574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C9EF6-D61E-47C9-A4D8-235431C879F8}">
      <dsp:nvSpPr>
        <dsp:cNvPr id="0" name=""/>
        <dsp:cNvSpPr/>
      </dsp:nvSpPr>
      <dsp:spPr>
        <a:xfrm>
          <a:off x="47" y="368825"/>
          <a:ext cx="4568564" cy="1827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Plan</a:t>
          </a:r>
          <a:endParaRPr lang="ru-RU" sz="4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" y="368825"/>
        <a:ext cx="4568564" cy="1827425"/>
      </dsp:txXfrm>
    </dsp:sp>
    <dsp:sp modelId="{9CEE7F83-44D7-4F8A-867A-47CA9557A217}">
      <dsp:nvSpPr>
        <dsp:cNvPr id="0" name=""/>
        <dsp:cNvSpPr/>
      </dsp:nvSpPr>
      <dsp:spPr>
        <a:xfrm>
          <a:off x="47" y="2196251"/>
          <a:ext cx="456856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Стратегия(и) тестирования, применяемая для отдельного модуля продукта;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выполнения проекта;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Перечень областей тестирования с приоритетами</a:t>
          </a:r>
        </a:p>
      </dsp:txBody>
      <dsp:txXfrm>
        <a:off x="47" y="2196251"/>
        <a:ext cx="4568564" cy="2854800"/>
      </dsp:txXfrm>
    </dsp:sp>
    <dsp:sp modelId="{23D73299-7D91-47E9-8387-FB0A7C220995}">
      <dsp:nvSpPr>
        <dsp:cNvPr id="0" name=""/>
        <dsp:cNvSpPr/>
      </dsp:nvSpPr>
      <dsp:spPr>
        <a:xfrm>
          <a:off x="5208210" y="368825"/>
          <a:ext cx="4568564" cy="1827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Master Test Plan</a:t>
          </a:r>
          <a:endParaRPr lang="ru-RU" sz="4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08210" y="368825"/>
        <a:ext cx="4568564" cy="1827425"/>
      </dsp:txXfrm>
    </dsp:sp>
    <dsp:sp modelId="{94B33F9F-07CF-499C-9CF0-00F29CA57443}">
      <dsp:nvSpPr>
        <dsp:cNvPr id="0" name=""/>
        <dsp:cNvSpPr/>
      </dsp:nvSpPr>
      <dsp:spPr>
        <a:xfrm>
          <a:off x="5208210" y="2196251"/>
          <a:ext cx="456856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Критерии готовности продукта к выпуску.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Общая информация о проекте (ссылки на документацию, баг-</a:t>
          </a:r>
          <a:r>
            <a:rPr lang="ru-RU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трекеры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и т.д.)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08210" y="2196251"/>
        <a:ext cx="45685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4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84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2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35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40007"/>
            <a:ext cx="8045373" cy="74227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4624" y="754743"/>
            <a:ext cx="10697302" cy="6233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принятия решений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способ компактного представления модели со сложной логикой;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таблицах решений представлен набор условий, одновременное выполнение которых должно привести к определённому действию.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принятия решений, как правило, разделяется на 4 квадранта: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список возможных условий.</a:t>
            </a:r>
          </a:p>
          <a:p>
            <a:pPr marL="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выполнения действий — комбинация из выполнения и/или невыполнения условий этого списка.</a:t>
            </a:r>
          </a:p>
          <a:p>
            <a:pPr marL="0" indent="0" algn="just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список возможных действий.</a:t>
            </a:r>
          </a:p>
          <a:p>
            <a:pPr marL="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действий — указание надо или не надо выполнять соответствующее действие для каждой из комбинаций условий.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07816"/>
              </p:ext>
            </p:extLst>
          </p:nvPr>
        </p:nvGraphicFramePr>
        <p:xfrm>
          <a:off x="2312547" y="2796498"/>
          <a:ext cx="7677168" cy="1173768"/>
        </p:xfrm>
        <a:graphic>
          <a:graphicData uri="http://schemas.openxmlformats.org/drawingml/2006/table">
            <a:tbl>
              <a:tblPr/>
              <a:tblGrid>
                <a:gridCol w="3838584">
                  <a:extLst>
                    <a:ext uri="{9D8B030D-6E8A-4147-A177-3AD203B41FA5}">
                      <a16:colId xmlns:a16="http://schemas.microsoft.com/office/drawing/2014/main" val="3793460753"/>
                    </a:ext>
                  </a:extLst>
                </a:gridCol>
                <a:gridCol w="3838584">
                  <a:extLst>
                    <a:ext uri="{9D8B030D-6E8A-4147-A177-3AD203B41FA5}">
                      <a16:colId xmlns:a16="http://schemas.microsoft.com/office/drawing/2014/main" val="1988860307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Условия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6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2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>
                          <a:effectLst/>
                          <a:latin typeface="inherit"/>
                        </a:rPr>
                        <a:t>Варианты выполнения действий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C82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2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2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2052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Действия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22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inherit"/>
                        </a:rPr>
                        <a:t>Необходимость действий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21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16576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002256" y="92899"/>
            <a:ext cx="486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принятия решений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822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6249" y="588368"/>
            <a:ext cx="4323398" cy="58516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таблицу принятия решений на примере страницы регистрации нового пользователя сервиса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ON DEMAND.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понятия “корректные” и “некорректные” данные.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регистрация прошла успешно, необходимо заполнить корректными оба поля. Если поля заполняются некорректными данными, то система должна выдать ошибку: “Введены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невалидные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данные”.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973"/>
              </p:ext>
            </p:extLst>
          </p:nvPr>
        </p:nvGraphicFramePr>
        <p:xfrm>
          <a:off x="5734594" y="32392"/>
          <a:ext cx="6217920" cy="6664963"/>
        </p:xfrm>
        <a:graphic>
          <a:graphicData uri="http://schemas.openxmlformats.org/drawingml/2006/table">
            <a:tbl>
              <a:tblPr/>
              <a:tblGrid>
                <a:gridCol w="1815738">
                  <a:extLst>
                    <a:ext uri="{9D8B030D-6E8A-4147-A177-3AD203B41FA5}">
                      <a16:colId xmlns:a16="http://schemas.microsoft.com/office/drawing/2014/main" val="390225508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88374334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138385057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477836902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228401317"/>
                    </a:ext>
                  </a:extLst>
                </a:gridCol>
              </a:tblGrid>
              <a:tr h="31284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B88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83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8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1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A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2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B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3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4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45837"/>
                  </a:ext>
                </a:extLst>
              </a:tr>
              <a:tr h="9249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корректных данных в поле E-</a:t>
                      </a:r>
                      <a:r>
                        <a:rPr lang="ru-RU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488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8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0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72103"/>
                  </a:ext>
                </a:extLst>
              </a:tr>
              <a:tr h="1047351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корректных данных в поле </a:t>
                      </a:r>
                      <a:r>
                        <a:rPr lang="ru-RU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3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8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8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1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74385"/>
                  </a:ext>
                </a:extLst>
              </a:tr>
              <a:tr h="9249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некорректных данных в поле E-mail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8A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0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8B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59482"/>
                  </a:ext>
                </a:extLst>
              </a:tr>
              <a:tr h="1047351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некорректных данных в поле </a:t>
                      </a:r>
                      <a:r>
                        <a:rPr lang="ru-RU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B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1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E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0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8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D80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0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8853"/>
                  </a:ext>
                </a:extLst>
              </a:tr>
              <a:tr h="31284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Действия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D81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1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ru-RU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ru-RU" sz="16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2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87544"/>
                  </a:ext>
                </a:extLst>
              </a:tr>
              <a:tr h="802515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прошла успешно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5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17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1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1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5220"/>
                  </a:ext>
                </a:extLst>
              </a:tr>
              <a:tr h="129218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Выдается ошибка: “Введены </a:t>
                      </a:r>
                      <a:r>
                        <a:rPr lang="ru-RU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невалидные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данные”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818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1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19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881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1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1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1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681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1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1C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18337" marR="18337" marT="18337" marB="18337" anchor="ctr">
                    <a:lnL w="12700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1F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07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7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Requirements Traceability Matrix</a:t>
            </a:r>
            <a:br>
              <a:rPr lang="ru-RU" sz="4000" b="1" dirty="0"/>
            </a:b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1703" y="4876800"/>
            <a:ext cx="105896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Матрица отслеживания требований (RTM) — </a:t>
            </a:r>
            <a:r>
              <a:rPr lang="ru-RU" dirty="0"/>
              <a:t>это документ, который сопоставляет и отслеживает требования пользователей с помощью тестовых случаев. Основная цель матрицы прослеживаемости требований состоит в том, чтобы подтвердить, что все требования проверяются с помощью тестовых примеров, чтобы ни одна функциональность не оставалась непроверенной во время тестирования программного обеспечения.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12" y="1487754"/>
            <a:ext cx="5328829" cy="33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4" y="1110343"/>
            <a:ext cx="11991735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How to create Requirement </a:t>
            </a:r>
            <a:br>
              <a:rPr lang="ru-RU" sz="4000" b="1" dirty="0"/>
            </a:br>
            <a:r>
              <a:rPr lang="en-US" sz="4000" b="1" dirty="0"/>
              <a:t>Traceability Matrix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4923" y="1414581"/>
            <a:ext cx="10188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 Document (BRD)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 Document (TRD),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testers start writing test cases.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20944"/>
              </p:ext>
            </p:extLst>
          </p:nvPr>
        </p:nvGraphicFramePr>
        <p:xfrm>
          <a:off x="1298661" y="2279222"/>
          <a:ext cx="10188856" cy="380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71">
                  <a:extLst>
                    <a:ext uri="{9D8B030D-6E8A-4147-A177-3AD203B41FA5}">
                      <a16:colId xmlns:a16="http://schemas.microsoft.com/office/drawing/2014/main" val="2593930378"/>
                    </a:ext>
                  </a:extLst>
                </a:gridCol>
                <a:gridCol w="1807942">
                  <a:extLst>
                    <a:ext uri="{9D8B030D-6E8A-4147-A177-3AD203B41FA5}">
                      <a16:colId xmlns:a16="http://schemas.microsoft.com/office/drawing/2014/main" val="2343174096"/>
                    </a:ext>
                  </a:extLst>
                </a:gridCol>
                <a:gridCol w="1985555">
                  <a:extLst>
                    <a:ext uri="{9D8B030D-6E8A-4147-A177-3AD203B41FA5}">
                      <a16:colId xmlns:a16="http://schemas.microsoft.com/office/drawing/2014/main" val="1618604990"/>
                    </a:ext>
                  </a:extLst>
                </a:gridCol>
                <a:gridCol w="5413288">
                  <a:extLst>
                    <a:ext uri="{9D8B030D-6E8A-4147-A177-3AD203B41FA5}">
                      <a16:colId xmlns:a16="http://schemas.microsoft.com/office/drawing/2014/main" val="2225809447"/>
                    </a:ext>
                  </a:extLst>
                </a:gridCol>
              </a:tblGrid>
              <a:tr h="71217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Name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Applicable Roles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55875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BR#1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LogOut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Manager,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customer can login using the login page</a:t>
                      </a:r>
                    </a:p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manager can login using the login page of customer. Post Login homepage will show different links based on role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90691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BR#2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via e-mail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guest can register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website by writing his e-mail and password.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64929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BR#3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comments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topics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manager can alter comments in topics.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3073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704996" y="6239010"/>
            <a:ext cx="42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 Document (BRD)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22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How to create Requirement </a:t>
            </a:r>
            <a:br>
              <a:rPr lang="ru-RU" sz="4000" b="1" dirty="0"/>
            </a:br>
            <a:r>
              <a:rPr lang="en-US" sz="4000" b="1" dirty="0"/>
              <a:t>Traceability Matrix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69156" y="1722357"/>
            <a:ext cx="8574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teams do not document the BRD and TRD.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85599"/>
              </p:ext>
            </p:extLst>
          </p:nvPr>
        </p:nvGraphicFramePr>
        <p:xfrm>
          <a:off x="2913293" y="2398047"/>
          <a:ext cx="6552116" cy="356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261">
                  <a:extLst>
                    <a:ext uri="{9D8B030D-6E8A-4147-A177-3AD203B41FA5}">
                      <a16:colId xmlns:a16="http://schemas.microsoft.com/office/drawing/2014/main" val="2593930378"/>
                    </a:ext>
                  </a:extLst>
                </a:gridCol>
                <a:gridCol w="5193855">
                  <a:extLst>
                    <a:ext uri="{9D8B030D-6E8A-4147-A177-3AD203B41FA5}">
                      <a16:colId xmlns:a16="http://schemas.microsoft.com/office/drawing/2014/main" val="2343174096"/>
                    </a:ext>
                  </a:extLst>
                </a:gridCol>
              </a:tblGrid>
              <a:tr h="71217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Name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55875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TR#21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mustn’t be blank during registration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90691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TR#22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mustn’t be blank during registration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64929"/>
                  </a:ext>
                </a:extLst>
              </a:tr>
              <a:tr h="95107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TR#23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login and password are valid, let guest to register in website.</a:t>
                      </a:r>
                      <a:endParaRPr lang="ru-RU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33073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404551" y="6239010"/>
            <a:ext cx="424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 Document (TRD)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72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1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61" y="3517035"/>
            <a:ext cx="10901051" cy="26452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93361" y="1947375"/>
            <a:ext cx="1090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"Verify Login, when correct ID and Password is entered, it should log in successfully"</a:t>
            </a:r>
          </a:p>
        </p:txBody>
      </p:sp>
    </p:spTree>
    <p:extLst>
      <p:ext uri="{BB962C8B-B14F-4D97-AF65-F5344CB8AC3E}">
        <p14:creationId xmlns:p14="http://schemas.microsoft.com/office/powerpoint/2010/main" val="23235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2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93361" y="1947375"/>
            <a:ext cx="10901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Technical Requirement that this test case is verifying. For our test case, the technical requirement is T94 is being verified.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96" y="3346541"/>
            <a:ext cx="6717860" cy="1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3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94923" y="1945358"/>
            <a:ext cx="10901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this Technical Requirement (T94) in the Test Case.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686050"/>
            <a:ext cx="8743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94923" y="1945358"/>
            <a:ext cx="1090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Business Requirement for which this TR (Technical Requirement-T94) is defined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72" y="3095897"/>
            <a:ext cx="8797673" cy="22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up. What have we studied last time?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Тест-план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Тест-дизайн и техники ТД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Др. артефакты тестирования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5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94923" y="1945358"/>
            <a:ext cx="10901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BR (Business Requirement) in Test Case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8" y="2965269"/>
            <a:ext cx="10833801" cy="17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923" y="296152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Step 5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94923" y="1945358"/>
            <a:ext cx="1090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above for all Test Cases. Later Extract the First 3 Columns from your Test Suite. RTM in testing is Ready!</a:t>
            </a:r>
          </a:p>
        </p:txBody>
      </p:sp>
      <p:pic>
        <p:nvPicPr>
          <p:cNvPr id="4098" name="Picture 2" descr="How to Create Requirements Traceability Matrix (RT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958737"/>
            <a:ext cx="5943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7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420" y="6255321"/>
            <a:ext cx="290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BRD – </a:t>
            </a:r>
            <a:r>
              <a:rPr lang="en-US" dirty="0" err="1"/>
              <a:t>Breq</a:t>
            </a:r>
            <a:r>
              <a:rPr lang="en-US" dirty="0"/>
              <a:t> \ FSD - </a:t>
            </a:r>
            <a:r>
              <a:rPr lang="en-US" dirty="0" err="1"/>
              <a:t>FuncReq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0" y="1320799"/>
            <a:ext cx="11822516" cy="4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420" y="6255321"/>
            <a:ext cx="290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BRD – </a:t>
            </a:r>
            <a:r>
              <a:rPr lang="en-US" dirty="0" err="1"/>
              <a:t>Breq</a:t>
            </a:r>
            <a:r>
              <a:rPr lang="en-US" dirty="0"/>
              <a:t> \ FSD - </a:t>
            </a:r>
            <a:r>
              <a:rPr lang="en-US" dirty="0" err="1"/>
              <a:t>FuncReq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0" y="1509486"/>
            <a:ext cx="10765827" cy="41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420" y="6255321"/>
            <a:ext cx="290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BRD – </a:t>
            </a:r>
            <a:r>
              <a:rPr lang="en-US" dirty="0" err="1"/>
              <a:t>Breq</a:t>
            </a:r>
            <a:r>
              <a:rPr lang="en-US" dirty="0"/>
              <a:t> \ FSD - </a:t>
            </a:r>
            <a:r>
              <a:rPr lang="en-US" dirty="0" err="1"/>
              <a:t>FuncReq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7" y="1327804"/>
            <a:ext cx="9665011" cy="44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420" y="6255321"/>
            <a:ext cx="290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BRD – </a:t>
            </a:r>
            <a:r>
              <a:rPr lang="en-US" dirty="0" err="1"/>
              <a:t>Breq</a:t>
            </a:r>
            <a:r>
              <a:rPr lang="en-US" dirty="0"/>
              <a:t> \ FSD - </a:t>
            </a:r>
            <a:r>
              <a:rPr lang="en-US" dirty="0" err="1"/>
              <a:t>FuncReq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950918"/>
            <a:ext cx="8030916" cy="51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0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0" y="100210"/>
            <a:ext cx="10596333" cy="7096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RTM - </a:t>
            </a:r>
            <a:r>
              <a:rPr lang="ru-RU" sz="4000" b="1" dirty="0"/>
              <a:t>Матрица отслеживания требований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90420" y="6255321"/>
            <a:ext cx="290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BRD – </a:t>
            </a:r>
            <a:r>
              <a:rPr lang="en-US" dirty="0" err="1"/>
              <a:t>Breq</a:t>
            </a:r>
            <a:r>
              <a:rPr lang="en-US" dirty="0"/>
              <a:t> \ FSD - </a:t>
            </a:r>
            <a:r>
              <a:rPr lang="en-US" dirty="0" err="1"/>
              <a:t>FuncReq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0" y="1320799"/>
            <a:ext cx="11822516" cy="4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9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94923" y="743575"/>
            <a:ext cx="109010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Parameters to be included in TM (Traceability Matrix)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coverage in a number of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status and the execution of the test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 (User Acceptance Test)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and 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45482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94923" y="1945358"/>
            <a:ext cx="109010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Requirement Traceability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confirms 100% test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any requirements missing or document inconsistencies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overall defects or execution status with a focus on business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analyzing or estimating the impact on the QA team's work with respect to revisiting or re-working on the test cases</a:t>
            </a:r>
          </a:p>
        </p:txBody>
      </p:sp>
    </p:spTree>
    <p:extLst>
      <p:ext uri="{BB962C8B-B14F-4D97-AF65-F5344CB8AC3E}">
        <p14:creationId xmlns:p14="http://schemas.microsoft.com/office/powerpoint/2010/main" val="68768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97280" y="1528356"/>
            <a:ext cx="108072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артефакты: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программного обеспечения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тестирования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кейс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набор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Баг Репорты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Чек-лист Контрольный список 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Сhecklist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9244" y="2655322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Let’s revise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44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097280" y="1528356"/>
            <a:ext cx="10807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 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061" y="3749040"/>
            <a:ext cx="10034630" cy="27183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people outside the test team such as developers, business managers, customers understand the details of testing.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guides our thinking. It is like a rule book, which needs to be followed.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aspects like test estimation, test scope, Test Strategy are documented in Test Plan, so it can be reviewed by Management Team and re-used for other projects.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39061" y="1384664"/>
            <a:ext cx="98909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план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документ,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ISTQB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definition: “Test Plan is A document describing the scope, approach, resources, and schedule of intended test activities.”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 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621" y="1737361"/>
            <a:ext cx="10178322" cy="3593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надо тестировать?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(type of object)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будете тестировать?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features)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будете тестировать?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будете тестировать?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начала тестирования.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окончания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5834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Виды Тест планов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920026899"/>
              </p:ext>
            </p:extLst>
          </p:nvPr>
        </p:nvGraphicFramePr>
        <p:xfrm>
          <a:off x="1452427" y="1020111"/>
          <a:ext cx="9776823" cy="54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2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609601"/>
            <a:ext cx="10071373" cy="213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дизайн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 тест кейсов в соответствии с ТЗ.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описывает список входов для данного программного обеспечения, которые обеспечат набор ожидаемых результатов.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Роли, ответственные за тест дизайн: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Тест аналитик — определяет «ЧТО тестировать?»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Тест дизайнер — определяет «КАК тестировать?»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40031" y="3688472"/>
            <a:ext cx="10352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тест-дизайна: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Эквивалентное Разделение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- EP)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Граничных Значений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BVA).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 / Следствие 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Cause/Effect - CE)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Предугадывание ошибки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Исчерпывающее тестирование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ET)</a:t>
            </a:r>
          </a:p>
        </p:txBody>
      </p:sp>
    </p:spTree>
    <p:extLst>
      <p:ext uri="{BB962C8B-B14F-4D97-AF65-F5344CB8AC3E}">
        <p14:creationId xmlns:p14="http://schemas.microsoft.com/office/powerpoint/2010/main" val="305266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9403" y="1311032"/>
            <a:ext cx="10352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Эквивалентное Разделение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EP). Как пример, у вас есть диапазон допустимых значений от 1 до 10, вы должны выбрать одно верное значение внутри интервала, скажем, 5, и одно неверное значение вне интервала - 0.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Граничных Значений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BVA). Если взять пример выше, в качестве значений для позитивного тестирования выберем минимальную и максимальную границы (1 и 10), и значения больше и меньше границ (0 и 11). Анализ Граничный значений может быть применен к полям, записям, файлам, или к любого рода сущностям имеющим ограничения.</a:t>
            </a:r>
          </a:p>
        </p:txBody>
      </p:sp>
    </p:spTree>
    <p:extLst>
      <p:ext uri="{BB962C8B-B14F-4D97-AF65-F5344CB8AC3E}">
        <p14:creationId xmlns:p14="http://schemas.microsoft.com/office/powerpoint/2010/main" val="344426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7151" y="475009"/>
            <a:ext cx="1035221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 / Следствие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CE). Это, как правило, ввод комбинаций причин (условий), для получения ответа от системы в виде следствия(действия). Например, вы проверяете возможность добавлять клиента, используя определенную экранную форму. Для этого вам необходимо будет ввести несколько полей, таких как "Имя", "Адрес", "Номер Телефона" а затем, нажать кнопку "Добавить" - эта "Причина". После нажатия кнопки "Добавить", система добавляет клиента в базу данных и показывает его номер на экране - это "Следствие".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Предугадывание ошибки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EG). Это когда тест аналитик использует свои знания системы и способность к интерпретации спецификации на предмет того, чтобы "предугадать" при каких входных условиях система может выдать ошибку. Например, спецификация говорит: "пользователь должен ввести код". Тест аналитик, будет думать: "Что, если я не введу код?", "Что, если я введу неправильный код? ", и так далее. Это и есть предугадывание ошибки.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Исчерпывающее тестирование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ET) - это крайний случай. В пределах этой техники вы должны проверить все возможные комбинации входных значений, и в принципе, это должно найти все проблемы. На практике применение этого метода не представляется возможным, из-за огромного количества входных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30985343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Другая 4">
      <a:dk1>
        <a:sysClr val="windowText" lastClr="000000"/>
      </a:dk1>
      <a:lt1>
        <a:srgbClr val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4621</TotalTime>
  <Words>1527</Words>
  <Application>Microsoft Office PowerPoint</Application>
  <PresentationFormat>Широкоэкранный</PresentationFormat>
  <Paragraphs>188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Corbel</vt:lpstr>
      <vt:lpstr>Gill Sans MT</vt:lpstr>
      <vt:lpstr>Impact</vt:lpstr>
      <vt:lpstr>inherit</vt:lpstr>
      <vt:lpstr>Times New Roman</vt:lpstr>
      <vt:lpstr>Badge</vt:lpstr>
      <vt:lpstr>QA</vt:lpstr>
      <vt:lpstr>План:</vt:lpstr>
      <vt:lpstr>Let’s revise</vt:lpstr>
      <vt:lpstr>Тест план</vt:lpstr>
      <vt:lpstr>Тест план</vt:lpstr>
      <vt:lpstr>Виды Тест планов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Requirements Traceability Matrix Матрица отслеживания требований</vt:lpstr>
      <vt:lpstr>RTM - Матрица отслеживания требований</vt:lpstr>
      <vt:lpstr>How to create Requirement  Traceability Matrix</vt:lpstr>
      <vt:lpstr>How to create Requirement  Traceability Matrix</vt:lpstr>
      <vt:lpstr>Step 1</vt:lpstr>
      <vt:lpstr>Step 2</vt:lpstr>
      <vt:lpstr>Step 3</vt:lpstr>
      <vt:lpstr>Step 4</vt:lpstr>
      <vt:lpstr>Step 5</vt:lpstr>
      <vt:lpstr>Step 5</vt:lpstr>
      <vt:lpstr>RTM - Матрица отслеживания требований</vt:lpstr>
      <vt:lpstr>RTM - Матрица отслеживания требований</vt:lpstr>
      <vt:lpstr>RTM - Матрица отслеживания требований</vt:lpstr>
      <vt:lpstr>RTM - Матрица отслеживания требований</vt:lpstr>
      <vt:lpstr>RTM - Матрица отслеживания требований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Пользователь</dc:creator>
  <cp:lastModifiedBy>Ойбек Бекчанов</cp:lastModifiedBy>
  <cp:revision>158</cp:revision>
  <dcterms:created xsi:type="dcterms:W3CDTF">2020-08-07T13:03:58Z</dcterms:created>
  <dcterms:modified xsi:type="dcterms:W3CDTF">2022-10-18T02:08:35Z</dcterms:modified>
</cp:coreProperties>
</file>