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3" r:id="rId4"/>
    <p:sldId id="265" r:id="rId5"/>
    <p:sldId id="279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01" r:id="rId19"/>
    <p:sldId id="294" r:id="rId20"/>
    <p:sldId id="295" r:id="rId21"/>
    <p:sldId id="296" r:id="rId22"/>
    <p:sldId id="298" r:id="rId23"/>
    <p:sldId id="299" r:id="rId24"/>
    <p:sldId id="300" r:id="rId25"/>
    <p:sldId id="297" r:id="rId26"/>
    <p:sldId id="304" r:id="rId27"/>
    <p:sldId id="319" r:id="rId28"/>
    <p:sldId id="305" r:id="rId29"/>
    <p:sldId id="306" r:id="rId30"/>
    <p:sldId id="307" r:id="rId31"/>
    <p:sldId id="308" r:id="rId32"/>
    <p:sldId id="309" r:id="rId33"/>
    <p:sldId id="311" r:id="rId34"/>
    <p:sldId id="313" r:id="rId35"/>
    <p:sldId id="314" r:id="rId36"/>
    <p:sldId id="312" r:id="rId37"/>
    <p:sldId id="30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15C70-4E3F-4F9E-9C64-1031DFC5170A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F837B7D-790F-47C5-A0F2-35C666EA68FC}">
      <dgm:prSet phldrT="[Текст]"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CreateUser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47050-EF7B-4305-8733-C8B8FFD73E3F}" type="parTrans" cxnId="{03F35931-7D18-46D6-AFF9-03D192016E9E}">
      <dgm:prSet/>
      <dgm:spPr/>
      <dgm:t>
        <a:bodyPr/>
        <a:lstStyle/>
        <a:p>
          <a:endParaRPr lang="ru-RU"/>
        </a:p>
      </dgm:t>
    </dgm:pt>
    <dgm:pt modelId="{3DBDA8BA-5AD7-4C10-B275-C2591904EC96}" type="sibTrans" cxnId="{03F35931-7D18-46D6-AFF9-03D192016E9E}">
      <dgm:prSet/>
      <dgm:spPr/>
      <dgm:t>
        <a:bodyPr/>
        <a:lstStyle/>
        <a:p>
          <a:endParaRPr lang="ru-RU"/>
        </a:p>
      </dgm:t>
    </dgm:pt>
    <dgm:pt modelId="{6768DE56-4DF3-4F6E-90F1-CE97B892B4C1}">
      <dgm:prSet phldrT="[Текст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5BF477-2CE3-4334-965F-73C1881924D8}" type="parTrans" cxnId="{248E98DB-744B-43CE-B8FE-256EFEC7E14F}">
      <dgm:prSet/>
      <dgm:spPr/>
      <dgm:t>
        <a:bodyPr/>
        <a:lstStyle/>
        <a:p>
          <a:endParaRPr lang="ru-RU"/>
        </a:p>
      </dgm:t>
    </dgm:pt>
    <dgm:pt modelId="{264F1A3E-558E-420D-9405-94B23CB16679}" type="sibTrans" cxnId="{248E98DB-744B-43CE-B8FE-256EFEC7E14F}">
      <dgm:prSet/>
      <dgm:spPr/>
      <dgm:t>
        <a:bodyPr/>
        <a:lstStyle/>
        <a:p>
          <a:endParaRPr lang="ru-RU"/>
        </a:p>
      </dgm:t>
    </dgm:pt>
    <dgm:pt modelId="{E5999B06-C304-4059-951A-A14FF8972A6F}">
      <dgm:prSet phldrT="[Текст]"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AEB0E9-F06E-48BA-AA9F-B20CD93E67AE}" type="parTrans" cxnId="{7D15BF4C-1D7E-4796-A88F-0BE7ED4FF87D}">
      <dgm:prSet/>
      <dgm:spPr/>
      <dgm:t>
        <a:bodyPr/>
        <a:lstStyle/>
        <a:p>
          <a:endParaRPr lang="ru-RU"/>
        </a:p>
      </dgm:t>
    </dgm:pt>
    <dgm:pt modelId="{4A951007-3821-4207-8B67-BF75E846A88B}" type="sibTrans" cxnId="{7D15BF4C-1D7E-4796-A88F-0BE7ED4FF87D}">
      <dgm:prSet/>
      <dgm:spPr/>
      <dgm:t>
        <a:bodyPr/>
        <a:lstStyle/>
        <a:p>
          <a:endParaRPr lang="ru-RU"/>
        </a:p>
      </dgm:t>
    </dgm:pt>
    <dgm:pt modelId="{1FC45995-A78E-4F7C-8D47-6C119E203309}" type="pres">
      <dgm:prSet presAssocID="{5C415C70-4E3F-4F9E-9C64-1031DFC5170A}" presName="compositeShape" presStyleCnt="0">
        <dgm:presLayoutVars>
          <dgm:chMax val="7"/>
          <dgm:dir/>
          <dgm:resizeHandles val="exact"/>
        </dgm:presLayoutVars>
      </dgm:prSet>
      <dgm:spPr/>
    </dgm:pt>
    <dgm:pt modelId="{FAD70F60-398A-4A78-AB8E-C6E6C46EC738}" type="pres">
      <dgm:prSet presAssocID="{5C415C70-4E3F-4F9E-9C64-1031DFC5170A}" presName="wedge1" presStyleLbl="node1" presStyleIdx="0" presStyleCnt="3"/>
      <dgm:spPr/>
    </dgm:pt>
    <dgm:pt modelId="{78170336-CE4E-49E1-9422-447184919D2F}" type="pres">
      <dgm:prSet presAssocID="{5C415C70-4E3F-4F9E-9C64-1031DFC5170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FF5A0D-CBF9-428D-AD44-4D5E6E7BA931}" type="pres">
      <dgm:prSet presAssocID="{5C415C70-4E3F-4F9E-9C64-1031DFC5170A}" presName="wedge2" presStyleLbl="node1" presStyleIdx="1" presStyleCnt="3"/>
      <dgm:spPr/>
    </dgm:pt>
    <dgm:pt modelId="{4E327650-9AE1-493D-AA98-7F845E89A6A8}" type="pres">
      <dgm:prSet presAssocID="{5C415C70-4E3F-4F9E-9C64-1031DFC5170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EBA385-5747-44AE-956F-358A96D628C3}" type="pres">
      <dgm:prSet presAssocID="{5C415C70-4E3F-4F9E-9C64-1031DFC5170A}" presName="wedge3" presStyleLbl="node1" presStyleIdx="2" presStyleCnt="3"/>
      <dgm:spPr/>
    </dgm:pt>
    <dgm:pt modelId="{BEEEB3A2-0F0A-4EC7-826D-3A3D9DDE4A6F}" type="pres">
      <dgm:prSet presAssocID="{5C415C70-4E3F-4F9E-9C64-1031DFC5170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4FB5D12-B9CB-4A13-B242-BFD40071E7A0}" type="presOf" srcId="{E5999B06-C304-4059-951A-A14FF8972A6F}" destId="{BEEEB3A2-0F0A-4EC7-826D-3A3D9DDE4A6F}" srcOrd="1" destOrd="0" presId="urn:microsoft.com/office/officeart/2005/8/layout/chart3"/>
    <dgm:cxn modelId="{89FD661B-8DD2-4E29-B8C6-D3AD933E6D97}" type="presOf" srcId="{6768DE56-4DF3-4F6E-90F1-CE97B892B4C1}" destId="{4E327650-9AE1-493D-AA98-7F845E89A6A8}" srcOrd="1" destOrd="0" presId="urn:microsoft.com/office/officeart/2005/8/layout/chart3"/>
    <dgm:cxn modelId="{03F35931-7D18-46D6-AFF9-03D192016E9E}" srcId="{5C415C70-4E3F-4F9E-9C64-1031DFC5170A}" destId="{9F837B7D-790F-47C5-A0F2-35C666EA68FC}" srcOrd="0" destOrd="0" parTransId="{A3F47050-EF7B-4305-8733-C8B8FFD73E3F}" sibTransId="{3DBDA8BA-5AD7-4C10-B275-C2591904EC96}"/>
    <dgm:cxn modelId="{53DFE362-954F-4255-894D-0A2F5AB7BE5A}" type="presOf" srcId="{E5999B06-C304-4059-951A-A14FF8972A6F}" destId="{80EBA385-5747-44AE-956F-358A96D628C3}" srcOrd="0" destOrd="0" presId="urn:microsoft.com/office/officeart/2005/8/layout/chart3"/>
    <dgm:cxn modelId="{7D15BF4C-1D7E-4796-A88F-0BE7ED4FF87D}" srcId="{5C415C70-4E3F-4F9E-9C64-1031DFC5170A}" destId="{E5999B06-C304-4059-951A-A14FF8972A6F}" srcOrd="2" destOrd="0" parTransId="{DBAEB0E9-F06E-48BA-AA9F-B20CD93E67AE}" sibTransId="{4A951007-3821-4207-8B67-BF75E846A88B}"/>
    <dgm:cxn modelId="{C4EC0892-A049-42E1-8D98-3D5090CEBCDD}" type="presOf" srcId="{9F837B7D-790F-47C5-A0F2-35C666EA68FC}" destId="{FAD70F60-398A-4A78-AB8E-C6E6C46EC738}" srcOrd="0" destOrd="0" presId="urn:microsoft.com/office/officeart/2005/8/layout/chart3"/>
    <dgm:cxn modelId="{60C43BBD-FCF4-4373-BB31-97C6D721BC03}" type="presOf" srcId="{6768DE56-4DF3-4F6E-90F1-CE97B892B4C1}" destId="{19FF5A0D-CBF9-428D-AD44-4D5E6E7BA931}" srcOrd="0" destOrd="0" presId="urn:microsoft.com/office/officeart/2005/8/layout/chart3"/>
    <dgm:cxn modelId="{E751DFD8-74DC-4CCA-8777-AED78875E005}" type="presOf" srcId="{9F837B7D-790F-47C5-A0F2-35C666EA68FC}" destId="{78170336-CE4E-49E1-9422-447184919D2F}" srcOrd="1" destOrd="0" presId="urn:microsoft.com/office/officeart/2005/8/layout/chart3"/>
    <dgm:cxn modelId="{248E98DB-744B-43CE-B8FE-256EFEC7E14F}" srcId="{5C415C70-4E3F-4F9E-9C64-1031DFC5170A}" destId="{6768DE56-4DF3-4F6E-90F1-CE97B892B4C1}" srcOrd="1" destOrd="0" parTransId="{C15BF477-2CE3-4334-965F-73C1881924D8}" sibTransId="{264F1A3E-558E-420D-9405-94B23CB16679}"/>
    <dgm:cxn modelId="{D3D302F1-8630-49C9-9865-F623C3A17020}" type="presOf" srcId="{5C415C70-4E3F-4F9E-9C64-1031DFC5170A}" destId="{1FC45995-A78E-4F7C-8D47-6C119E203309}" srcOrd="0" destOrd="0" presId="urn:microsoft.com/office/officeart/2005/8/layout/chart3"/>
    <dgm:cxn modelId="{13BF47D6-BD54-47ED-8A81-6EAF3E6CE643}" type="presParOf" srcId="{1FC45995-A78E-4F7C-8D47-6C119E203309}" destId="{FAD70F60-398A-4A78-AB8E-C6E6C46EC738}" srcOrd="0" destOrd="0" presId="urn:microsoft.com/office/officeart/2005/8/layout/chart3"/>
    <dgm:cxn modelId="{6966691C-04A5-458E-A07C-5C680D30DE73}" type="presParOf" srcId="{1FC45995-A78E-4F7C-8D47-6C119E203309}" destId="{78170336-CE4E-49E1-9422-447184919D2F}" srcOrd="1" destOrd="0" presId="urn:microsoft.com/office/officeart/2005/8/layout/chart3"/>
    <dgm:cxn modelId="{EDC408CB-C891-4EC9-A718-4DA447C25338}" type="presParOf" srcId="{1FC45995-A78E-4F7C-8D47-6C119E203309}" destId="{19FF5A0D-CBF9-428D-AD44-4D5E6E7BA931}" srcOrd="2" destOrd="0" presId="urn:microsoft.com/office/officeart/2005/8/layout/chart3"/>
    <dgm:cxn modelId="{EE83F072-1EF2-45AE-B4CA-5F48671436AA}" type="presParOf" srcId="{1FC45995-A78E-4F7C-8D47-6C119E203309}" destId="{4E327650-9AE1-493D-AA98-7F845E89A6A8}" srcOrd="3" destOrd="0" presId="urn:microsoft.com/office/officeart/2005/8/layout/chart3"/>
    <dgm:cxn modelId="{62346AF2-E75E-414C-820D-64D1B404420F}" type="presParOf" srcId="{1FC45995-A78E-4F7C-8D47-6C119E203309}" destId="{80EBA385-5747-44AE-956F-358A96D628C3}" srcOrd="4" destOrd="0" presId="urn:microsoft.com/office/officeart/2005/8/layout/chart3"/>
    <dgm:cxn modelId="{3D867A03-C73E-49F5-A4FC-933AA30DD171}" type="presParOf" srcId="{1FC45995-A78E-4F7C-8D47-6C119E203309}" destId="{BEEEB3A2-0F0A-4EC7-826D-3A3D9DDE4A6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98E44-50B6-44D4-A9EA-BB4FCAD8DD2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4CCC88-3400-49AB-AC42-5200F47E76AF}">
      <dgm:prSet phldrT="[Текст]"/>
      <dgm:spPr/>
      <dgm:t>
        <a:bodyPr/>
        <a:lstStyle/>
        <a:p>
          <a:r>
            <a:rPr lang="en-US" dirty="0"/>
            <a:t>Server</a:t>
          </a:r>
          <a:endParaRPr lang="ru-RU" dirty="0"/>
        </a:p>
      </dgm:t>
    </dgm:pt>
    <dgm:pt modelId="{36FD2352-A511-4F8A-9F48-EED608D5A3E3}" type="parTrans" cxnId="{0725DE92-532D-4CDD-9D20-B00323CF3A59}">
      <dgm:prSet/>
      <dgm:spPr/>
      <dgm:t>
        <a:bodyPr/>
        <a:lstStyle/>
        <a:p>
          <a:endParaRPr lang="ru-RU"/>
        </a:p>
      </dgm:t>
    </dgm:pt>
    <dgm:pt modelId="{097C4BF3-A190-41E6-80CA-04C5736A6241}" type="sibTrans" cxnId="{0725DE92-532D-4CDD-9D20-B00323CF3A59}">
      <dgm:prSet/>
      <dgm:spPr/>
      <dgm:t>
        <a:bodyPr/>
        <a:lstStyle/>
        <a:p>
          <a:endParaRPr lang="ru-RU"/>
        </a:p>
      </dgm:t>
    </dgm:pt>
    <dgm:pt modelId="{B7495F67-D4FC-482C-BE2D-E04F2719AC26}">
      <dgm:prSet phldrT="[Текст]"/>
      <dgm:spPr/>
      <dgm:t>
        <a:bodyPr/>
        <a:lstStyle/>
        <a:p>
          <a:r>
            <a:rPr lang="en-US" dirty="0"/>
            <a:t>Make an order</a:t>
          </a:r>
          <a:endParaRPr lang="ru-RU" dirty="0"/>
        </a:p>
      </dgm:t>
    </dgm:pt>
    <dgm:pt modelId="{83146405-5D72-4968-A4C9-7E4C75810025}" type="parTrans" cxnId="{E9E55E2B-E854-45B0-9BFA-5F980EB3ED0B}">
      <dgm:prSet/>
      <dgm:spPr/>
      <dgm:t>
        <a:bodyPr/>
        <a:lstStyle/>
        <a:p>
          <a:endParaRPr lang="ru-RU"/>
        </a:p>
      </dgm:t>
    </dgm:pt>
    <dgm:pt modelId="{998A5F1D-1F86-471E-B4B8-FB29997C42A3}" type="sibTrans" cxnId="{E9E55E2B-E854-45B0-9BFA-5F980EB3ED0B}">
      <dgm:prSet/>
      <dgm:spPr/>
      <dgm:t>
        <a:bodyPr/>
        <a:lstStyle/>
        <a:p>
          <a:endParaRPr lang="ru-RU"/>
        </a:p>
      </dgm:t>
    </dgm:pt>
    <dgm:pt modelId="{70E85158-7D25-46FF-8B40-CF0C084B3F77}">
      <dgm:prSet phldrT="[Текст]"/>
      <dgm:spPr/>
      <dgm:t>
        <a:bodyPr/>
        <a:lstStyle/>
        <a:p>
          <a:r>
            <a:rPr lang="en-US" dirty="0"/>
            <a:t>Edit profile</a:t>
          </a:r>
          <a:endParaRPr lang="ru-RU" dirty="0"/>
        </a:p>
      </dgm:t>
    </dgm:pt>
    <dgm:pt modelId="{048FEB91-A69E-4BD4-9421-7843EBA5DE97}" type="parTrans" cxnId="{31354843-DEB7-4116-9703-E88504FE4D91}">
      <dgm:prSet/>
      <dgm:spPr/>
      <dgm:t>
        <a:bodyPr/>
        <a:lstStyle/>
        <a:p>
          <a:endParaRPr lang="ru-RU"/>
        </a:p>
      </dgm:t>
    </dgm:pt>
    <dgm:pt modelId="{52B74979-A4D0-4BB5-ADF9-D6D7AD46E5B9}" type="sibTrans" cxnId="{31354843-DEB7-4116-9703-E88504FE4D91}">
      <dgm:prSet/>
      <dgm:spPr/>
      <dgm:t>
        <a:bodyPr/>
        <a:lstStyle/>
        <a:p>
          <a:endParaRPr lang="ru-RU"/>
        </a:p>
      </dgm:t>
    </dgm:pt>
    <dgm:pt modelId="{B71548E1-1791-44E6-917A-3FADD8A256F4}">
      <dgm:prSet phldrT="[Текст]"/>
      <dgm:spPr/>
      <dgm:t>
        <a:bodyPr/>
        <a:lstStyle/>
        <a:p>
          <a:r>
            <a:rPr lang="en-US" dirty="0"/>
            <a:t>Create Topic</a:t>
          </a:r>
          <a:endParaRPr lang="ru-RU" dirty="0"/>
        </a:p>
      </dgm:t>
    </dgm:pt>
    <dgm:pt modelId="{23389E8B-3081-4F3D-A7E4-2AAFA7334B59}" type="parTrans" cxnId="{8AB617EF-89BD-40D9-B262-F653772672E9}">
      <dgm:prSet/>
      <dgm:spPr/>
      <dgm:t>
        <a:bodyPr/>
        <a:lstStyle/>
        <a:p>
          <a:endParaRPr lang="ru-RU"/>
        </a:p>
      </dgm:t>
    </dgm:pt>
    <dgm:pt modelId="{1804ABA1-7705-4294-98E6-406321BC5C14}" type="sibTrans" cxnId="{8AB617EF-89BD-40D9-B262-F653772672E9}">
      <dgm:prSet/>
      <dgm:spPr/>
      <dgm:t>
        <a:bodyPr/>
        <a:lstStyle/>
        <a:p>
          <a:endParaRPr lang="ru-RU"/>
        </a:p>
      </dgm:t>
    </dgm:pt>
    <dgm:pt modelId="{6EA29643-708F-4DC4-AD89-09DE8E779F47}">
      <dgm:prSet phldrT="[Текст]"/>
      <dgm:spPr/>
      <dgm:t>
        <a:bodyPr/>
        <a:lstStyle/>
        <a:p>
          <a:r>
            <a:rPr lang="en-US" dirty="0"/>
            <a:t>Send </a:t>
          </a:r>
          <a:r>
            <a:rPr lang="en-US" dirty="0" err="1"/>
            <a:t>msg</a:t>
          </a:r>
          <a:endParaRPr lang="ru-RU" dirty="0"/>
        </a:p>
      </dgm:t>
    </dgm:pt>
    <dgm:pt modelId="{A7364241-C9AE-4D18-8F46-35E0F7A1FB46}" type="parTrans" cxnId="{4A0711F6-D550-4E7E-8FF1-2A6623AEFB69}">
      <dgm:prSet/>
      <dgm:spPr/>
      <dgm:t>
        <a:bodyPr/>
        <a:lstStyle/>
        <a:p>
          <a:endParaRPr lang="ru-RU"/>
        </a:p>
      </dgm:t>
    </dgm:pt>
    <dgm:pt modelId="{815CF1B9-2B42-4447-A5BA-8DCC30F63C54}" type="sibTrans" cxnId="{4A0711F6-D550-4E7E-8FF1-2A6623AEFB69}">
      <dgm:prSet/>
      <dgm:spPr/>
      <dgm:t>
        <a:bodyPr/>
        <a:lstStyle/>
        <a:p>
          <a:endParaRPr lang="ru-RU"/>
        </a:p>
      </dgm:t>
    </dgm:pt>
    <dgm:pt modelId="{1730137C-F9A4-4038-9E74-D4AFBFEAF0B8}" type="pres">
      <dgm:prSet presAssocID="{B4698E44-50B6-44D4-A9EA-BB4FCAD8DD24}" presName="composite" presStyleCnt="0">
        <dgm:presLayoutVars>
          <dgm:chMax val="1"/>
          <dgm:dir/>
          <dgm:resizeHandles val="exact"/>
        </dgm:presLayoutVars>
      </dgm:prSet>
      <dgm:spPr/>
    </dgm:pt>
    <dgm:pt modelId="{0B6D3803-F1CF-4F9A-A346-228F890E68DB}" type="pres">
      <dgm:prSet presAssocID="{B4698E44-50B6-44D4-A9EA-BB4FCAD8DD24}" presName="radial" presStyleCnt="0">
        <dgm:presLayoutVars>
          <dgm:animLvl val="ctr"/>
        </dgm:presLayoutVars>
      </dgm:prSet>
      <dgm:spPr/>
    </dgm:pt>
    <dgm:pt modelId="{8CED912E-30DB-4445-9272-51B4E01A9E40}" type="pres">
      <dgm:prSet presAssocID="{F14CCC88-3400-49AB-AC42-5200F47E76AF}" presName="centerShape" presStyleLbl="vennNode1" presStyleIdx="0" presStyleCnt="5"/>
      <dgm:spPr/>
    </dgm:pt>
    <dgm:pt modelId="{52F2B4E5-5614-44C9-BE0D-E1A66865FF58}" type="pres">
      <dgm:prSet presAssocID="{B7495F67-D4FC-482C-BE2D-E04F2719AC26}" presName="node" presStyleLbl="vennNode1" presStyleIdx="1" presStyleCnt="5">
        <dgm:presLayoutVars>
          <dgm:bulletEnabled val="1"/>
        </dgm:presLayoutVars>
      </dgm:prSet>
      <dgm:spPr/>
    </dgm:pt>
    <dgm:pt modelId="{68470CEE-DE57-486A-AE14-C20CC981202C}" type="pres">
      <dgm:prSet presAssocID="{70E85158-7D25-46FF-8B40-CF0C084B3F77}" presName="node" presStyleLbl="vennNode1" presStyleIdx="2" presStyleCnt="5">
        <dgm:presLayoutVars>
          <dgm:bulletEnabled val="1"/>
        </dgm:presLayoutVars>
      </dgm:prSet>
      <dgm:spPr/>
    </dgm:pt>
    <dgm:pt modelId="{B13DB99A-D86A-4EC0-B378-988CDDD52238}" type="pres">
      <dgm:prSet presAssocID="{B71548E1-1791-44E6-917A-3FADD8A256F4}" presName="node" presStyleLbl="vennNode1" presStyleIdx="3" presStyleCnt="5">
        <dgm:presLayoutVars>
          <dgm:bulletEnabled val="1"/>
        </dgm:presLayoutVars>
      </dgm:prSet>
      <dgm:spPr/>
    </dgm:pt>
    <dgm:pt modelId="{CBED20D5-4F11-4703-A562-DC03AB1F2C30}" type="pres">
      <dgm:prSet presAssocID="{6EA29643-708F-4DC4-AD89-09DE8E779F4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B32702A-EEF2-4EC3-9D44-243F8B5CA74B}" type="presOf" srcId="{B7495F67-D4FC-482C-BE2D-E04F2719AC26}" destId="{52F2B4E5-5614-44C9-BE0D-E1A66865FF58}" srcOrd="0" destOrd="0" presId="urn:microsoft.com/office/officeart/2005/8/layout/radial3"/>
    <dgm:cxn modelId="{E9E55E2B-E854-45B0-9BFA-5F980EB3ED0B}" srcId="{F14CCC88-3400-49AB-AC42-5200F47E76AF}" destId="{B7495F67-D4FC-482C-BE2D-E04F2719AC26}" srcOrd="0" destOrd="0" parTransId="{83146405-5D72-4968-A4C9-7E4C75810025}" sibTransId="{998A5F1D-1F86-471E-B4B8-FB29997C42A3}"/>
    <dgm:cxn modelId="{2C73B03A-A3E2-4061-8064-5D028B76AC16}" type="presOf" srcId="{70E85158-7D25-46FF-8B40-CF0C084B3F77}" destId="{68470CEE-DE57-486A-AE14-C20CC981202C}" srcOrd="0" destOrd="0" presId="urn:microsoft.com/office/officeart/2005/8/layout/radial3"/>
    <dgm:cxn modelId="{31354843-DEB7-4116-9703-E88504FE4D91}" srcId="{F14CCC88-3400-49AB-AC42-5200F47E76AF}" destId="{70E85158-7D25-46FF-8B40-CF0C084B3F77}" srcOrd="1" destOrd="0" parTransId="{048FEB91-A69E-4BD4-9421-7843EBA5DE97}" sibTransId="{52B74979-A4D0-4BB5-ADF9-D6D7AD46E5B9}"/>
    <dgm:cxn modelId="{1CC7ED73-AC56-4B63-B3D5-44C34E9A36B6}" type="presOf" srcId="{F14CCC88-3400-49AB-AC42-5200F47E76AF}" destId="{8CED912E-30DB-4445-9272-51B4E01A9E40}" srcOrd="0" destOrd="0" presId="urn:microsoft.com/office/officeart/2005/8/layout/radial3"/>
    <dgm:cxn modelId="{053D2081-5DB0-4D57-8EAD-01B12F6FEDCA}" type="presOf" srcId="{B71548E1-1791-44E6-917A-3FADD8A256F4}" destId="{B13DB99A-D86A-4EC0-B378-988CDDD52238}" srcOrd="0" destOrd="0" presId="urn:microsoft.com/office/officeart/2005/8/layout/radial3"/>
    <dgm:cxn modelId="{0725DE92-532D-4CDD-9D20-B00323CF3A59}" srcId="{B4698E44-50B6-44D4-A9EA-BB4FCAD8DD24}" destId="{F14CCC88-3400-49AB-AC42-5200F47E76AF}" srcOrd="0" destOrd="0" parTransId="{36FD2352-A511-4F8A-9F48-EED608D5A3E3}" sibTransId="{097C4BF3-A190-41E6-80CA-04C5736A6241}"/>
    <dgm:cxn modelId="{5934F892-4F10-4A65-A44B-6D9F825EC906}" type="presOf" srcId="{6EA29643-708F-4DC4-AD89-09DE8E779F47}" destId="{CBED20D5-4F11-4703-A562-DC03AB1F2C30}" srcOrd="0" destOrd="0" presId="urn:microsoft.com/office/officeart/2005/8/layout/radial3"/>
    <dgm:cxn modelId="{499293C7-037B-40ED-8783-399938B6E95C}" type="presOf" srcId="{B4698E44-50B6-44D4-A9EA-BB4FCAD8DD24}" destId="{1730137C-F9A4-4038-9E74-D4AFBFEAF0B8}" srcOrd="0" destOrd="0" presId="urn:microsoft.com/office/officeart/2005/8/layout/radial3"/>
    <dgm:cxn modelId="{8AB617EF-89BD-40D9-B262-F653772672E9}" srcId="{F14CCC88-3400-49AB-AC42-5200F47E76AF}" destId="{B71548E1-1791-44E6-917A-3FADD8A256F4}" srcOrd="2" destOrd="0" parTransId="{23389E8B-3081-4F3D-A7E4-2AAFA7334B59}" sibTransId="{1804ABA1-7705-4294-98E6-406321BC5C14}"/>
    <dgm:cxn modelId="{4A0711F6-D550-4E7E-8FF1-2A6623AEFB69}" srcId="{F14CCC88-3400-49AB-AC42-5200F47E76AF}" destId="{6EA29643-708F-4DC4-AD89-09DE8E779F47}" srcOrd="3" destOrd="0" parTransId="{A7364241-C9AE-4D18-8F46-35E0F7A1FB46}" sibTransId="{815CF1B9-2B42-4447-A5BA-8DCC30F63C54}"/>
    <dgm:cxn modelId="{8914C39C-1936-406A-8816-9BB8FA113819}" type="presParOf" srcId="{1730137C-F9A4-4038-9E74-D4AFBFEAF0B8}" destId="{0B6D3803-F1CF-4F9A-A346-228F890E68DB}" srcOrd="0" destOrd="0" presId="urn:microsoft.com/office/officeart/2005/8/layout/radial3"/>
    <dgm:cxn modelId="{B4AA4A70-15BF-43AA-B457-8BEA40765CB1}" type="presParOf" srcId="{0B6D3803-F1CF-4F9A-A346-228F890E68DB}" destId="{8CED912E-30DB-4445-9272-51B4E01A9E40}" srcOrd="0" destOrd="0" presId="urn:microsoft.com/office/officeart/2005/8/layout/radial3"/>
    <dgm:cxn modelId="{E7C14699-F209-494B-913D-819EC74BC82E}" type="presParOf" srcId="{0B6D3803-F1CF-4F9A-A346-228F890E68DB}" destId="{52F2B4E5-5614-44C9-BE0D-E1A66865FF58}" srcOrd="1" destOrd="0" presId="urn:microsoft.com/office/officeart/2005/8/layout/radial3"/>
    <dgm:cxn modelId="{6A742190-7E34-4C36-8EB4-8DA4B3E53BF3}" type="presParOf" srcId="{0B6D3803-F1CF-4F9A-A346-228F890E68DB}" destId="{68470CEE-DE57-486A-AE14-C20CC981202C}" srcOrd="2" destOrd="0" presId="urn:microsoft.com/office/officeart/2005/8/layout/radial3"/>
    <dgm:cxn modelId="{01353EAF-9258-42ED-90C5-0B076F9C7509}" type="presParOf" srcId="{0B6D3803-F1CF-4F9A-A346-228F890E68DB}" destId="{B13DB99A-D86A-4EC0-B378-988CDDD52238}" srcOrd="3" destOrd="0" presId="urn:microsoft.com/office/officeart/2005/8/layout/radial3"/>
    <dgm:cxn modelId="{D5647827-2866-4BF6-A4BE-F13E57988AD8}" type="presParOf" srcId="{0B6D3803-F1CF-4F9A-A346-228F890E68DB}" destId="{CBED20D5-4F11-4703-A562-DC03AB1F2C3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0F60-398A-4A78-AB8E-C6E6C46EC738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CreateUser</a:t>
          </a:r>
          <a:endParaRPr lang="ru-RU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0179" y="1205653"/>
        <a:ext cx="1544320" cy="1517226"/>
      </dsp:txXfrm>
    </dsp:sp>
    <dsp:sp modelId="{19FF5A0D-CBF9-428D-AD44-4D5E6E7BA931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ru-RU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7139" y="3373120"/>
        <a:ext cx="2059093" cy="1408853"/>
      </dsp:txXfrm>
    </dsp:sp>
    <dsp:sp modelId="{80EBA385-5747-44AE-956F-358A96D628C3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Auth</a:t>
          </a:r>
          <a:endParaRPr lang="ru-RU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8525" y="1395306"/>
        <a:ext cx="1544320" cy="151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D912E-30DB-4445-9272-51B4E01A9E40}">
      <dsp:nvSpPr>
        <dsp:cNvPr id="0" name=""/>
        <dsp:cNvSpPr/>
      </dsp:nvSpPr>
      <dsp:spPr>
        <a:xfrm>
          <a:off x="2352392" y="1125330"/>
          <a:ext cx="2803454" cy="28034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Server</a:t>
          </a:r>
          <a:endParaRPr lang="ru-RU" sz="5400" kern="1200" dirty="0"/>
        </a:p>
      </dsp:txBody>
      <dsp:txXfrm>
        <a:off x="2762948" y="1535886"/>
        <a:ext cx="1982342" cy="1982342"/>
      </dsp:txXfrm>
    </dsp:sp>
    <dsp:sp modelId="{52F2B4E5-5614-44C9-BE0D-E1A66865FF58}">
      <dsp:nvSpPr>
        <dsp:cNvPr id="0" name=""/>
        <dsp:cNvSpPr/>
      </dsp:nvSpPr>
      <dsp:spPr>
        <a:xfrm>
          <a:off x="3053256" y="500"/>
          <a:ext cx="1401727" cy="14017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Make an order</a:t>
          </a:r>
          <a:endParaRPr lang="ru-RU" sz="2300" kern="1200" dirty="0"/>
        </a:p>
      </dsp:txBody>
      <dsp:txXfrm>
        <a:off x="3258534" y="205778"/>
        <a:ext cx="991171" cy="991171"/>
      </dsp:txXfrm>
    </dsp:sp>
    <dsp:sp modelId="{68470CEE-DE57-486A-AE14-C20CC981202C}">
      <dsp:nvSpPr>
        <dsp:cNvPr id="0" name=""/>
        <dsp:cNvSpPr/>
      </dsp:nvSpPr>
      <dsp:spPr>
        <a:xfrm>
          <a:off x="4878950" y="1826194"/>
          <a:ext cx="1401727" cy="14017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Edit profile</a:t>
          </a:r>
          <a:endParaRPr lang="ru-RU" sz="2300" kern="1200" dirty="0"/>
        </a:p>
      </dsp:txBody>
      <dsp:txXfrm>
        <a:off x="5084228" y="2031472"/>
        <a:ext cx="991171" cy="991171"/>
      </dsp:txXfrm>
    </dsp:sp>
    <dsp:sp modelId="{B13DB99A-D86A-4EC0-B378-988CDDD52238}">
      <dsp:nvSpPr>
        <dsp:cNvPr id="0" name=""/>
        <dsp:cNvSpPr/>
      </dsp:nvSpPr>
      <dsp:spPr>
        <a:xfrm>
          <a:off x="3053256" y="3651888"/>
          <a:ext cx="1401727" cy="14017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Topic</a:t>
          </a:r>
          <a:endParaRPr lang="ru-RU" sz="2300" kern="1200" dirty="0"/>
        </a:p>
      </dsp:txBody>
      <dsp:txXfrm>
        <a:off x="3258534" y="3857166"/>
        <a:ext cx="991171" cy="991171"/>
      </dsp:txXfrm>
    </dsp:sp>
    <dsp:sp modelId="{CBED20D5-4F11-4703-A562-DC03AB1F2C30}">
      <dsp:nvSpPr>
        <dsp:cNvPr id="0" name=""/>
        <dsp:cNvSpPr/>
      </dsp:nvSpPr>
      <dsp:spPr>
        <a:xfrm>
          <a:off x="1227562" y="1826194"/>
          <a:ext cx="1401727" cy="14017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Send </a:t>
          </a:r>
          <a:r>
            <a:rPr lang="en-US" sz="2300" kern="1200" dirty="0" err="1"/>
            <a:t>msg</a:t>
          </a:r>
          <a:endParaRPr lang="ru-RU" sz="2300" kern="1200" dirty="0"/>
        </a:p>
      </dsp:txBody>
      <dsp:txXfrm>
        <a:off x="1432840" y="2031472"/>
        <a:ext cx="991171" cy="991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4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84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2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35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40007"/>
            <a:ext cx="8045373" cy="742279"/>
          </a:xfrm>
        </p:spPr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035" y="94716"/>
            <a:ext cx="10154194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3074" y="6127188"/>
            <a:ext cx="1021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Проверяется взаимодействие между компонентами системы после проведения компонентного тестирования.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823103626"/>
              </p:ext>
            </p:extLst>
          </p:nvPr>
        </p:nvGraphicFramePr>
        <p:xfrm>
          <a:off x="2577012" y="974820"/>
          <a:ext cx="7508240" cy="50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90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035" y="94716"/>
            <a:ext cx="10154194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5974" y="4968432"/>
            <a:ext cx="10690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тестирование программного обеспечения - это тестирование, проводимое на полной интегрированной системе для оценки соответствия системы ее конкретным потребностям. Системное тестирование выполняется методом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«Черного ящика»,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проверяемое множество является «внешними» сущностями, которые не требуют взаимодействия с внутренним устройством программы.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\ stress testing \ regression testing \ functional testing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10474" y="1805529"/>
            <a:ext cx="52904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проверяем?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полностью (или почти полностью) интегрированного продукта, с целью проверить как компоненты взаимодействуют друг с другом, и с системой в целом.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End)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 (верифицируем) каждый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нашего продукта, чтобы проверить получения желанного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output’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What is System Testing? Types &amp; Definition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74" y="1197665"/>
            <a:ext cx="5524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035" y="94716"/>
            <a:ext cx="10154194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5974" y="5553168"/>
            <a:ext cx="10690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Операционное тестирование (OAT) проводится с целью убедиться, настало ли время релиза нашего продукта? Выполняет ли она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все бизнес-требования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изложены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BRS?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вид тестирования проводится до пользовательского приемочного тестирования.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(Maintenance testing,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and e.g.)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7669"/>
          <a:stretch/>
        </p:blipFill>
        <p:spPr>
          <a:xfrm>
            <a:off x="3907971" y="865424"/>
            <a:ext cx="5077152" cy="4687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00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приёмочное тестирование)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5972" y="5448665"/>
            <a:ext cx="10690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процесс тестирования, который проверяет соответствие системы требованиям и проводится с целью: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определения удовлетворяет ли система приемочным критериям;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вынесения решения заказчиком или другим уполномоченным лицом принимается приложение или нет.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49" y="2451650"/>
            <a:ext cx="4607338" cy="1419322"/>
          </a:xfrm>
          <a:prstGeom prst="rect">
            <a:avLst/>
          </a:prstGeom>
        </p:spPr>
      </p:pic>
      <p:pic>
        <p:nvPicPr>
          <p:cNvPr id="3078" name="Picture 6" descr="What is User Acceptance Testing? - TestLodge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0" y="1639156"/>
            <a:ext cx="5794375" cy="304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7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/ типы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80456" y="1161816"/>
            <a:ext cx="100409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виды тестирования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виды тестирования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с изменениями виды тестирования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4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65853"/>
              </p:ext>
            </p:extLst>
          </p:nvPr>
        </p:nvGraphicFramePr>
        <p:xfrm>
          <a:off x="875212" y="326570"/>
          <a:ext cx="10894422" cy="6345257"/>
        </p:xfrm>
        <a:graphic>
          <a:graphicData uri="http://schemas.openxmlformats.org/drawingml/2006/table">
            <a:tbl>
              <a:tblPr/>
              <a:tblGrid>
                <a:gridCol w="772504">
                  <a:extLst>
                    <a:ext uri="{9D8B030D-6E8A-4147-A177-3AD203B41FA5}">
                      <a16:colId xmlns:a16="http://schemas.microsoft.com/office/drawing/2014/main" val="2484280221"/>
                    </a:ext>
                  </a:extLst>
                </a:gridCol>
                <a:gridCol w="3735139">
                  <a:extLst>
                    <a:ext uri="{9D8B030D-6E8A-4147-A177-3AD203B41FA5}">
                      <a16:colId xmlns:a16="http://schemas.microsoft.com/office/drawing/2014/main" val="799842567"/>
                    </a:ext>
                  </a:extLst>
                </a:gridCol>
                <a:gridCol w="3396100">
                  <a:extLst>
                    <a:ext uri="{9D8B030D-6E8A-4147-A177-3AD203B41FA5}">
                      <a16:colId xmlns:a16="http://schemas.microsoft.com/office/drawing/2014/main" val="2375220398"/>
                    </a:ext>
                  </a:extLst>
                </a:gridCol>
                <a:gridCol w="2990679">
                  <a:extLst>
                    <a:ext uri="{9D8B030D-6E8A-4147-A177-3AD203B41FA5}">
                      <a16:colId xmlns:a16="http://schemas.microsoft.com/office/drawing/2014/main" val="1019085990"/>
                    </a:ext>
                  </a:extLst>
                </a:gridCol>
              </a:tblGrid>
              <a:tr h="4266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Black Box Testing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White Box Testing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Grey Box Testing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8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43378"/>
                  </a:ext>
                </a:extLst>
              </a:tr>
              <a:tr h="1163690">
                <a:tc>
                  <a:txBody>
                    <a:bodyPr/>
                    <a:lstStyle/>
                    <a:p>
                      <a:pPr algn="ctr" fontAlgn="t"/>
                      <a:r>
                        <a:rPr lang="ru-RU" sz="3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Знание внутренней рабочей структуры (кода) для этого типа тестирования не требуется. Для тестовых случаев требуется только графический интерфейс пользователя (GUI).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Знание внутренней рабочей структуры (исходный</a:t>
                      </a:r>
                      <a:r>
                        <a:rPr lang="ru-RU" sz="16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код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обязательно требуется для этого типа тестирования.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 требуется знание внутреннего рабочего устройства.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544"/>
                  </a:ext>
                </a:extLst>
              </a:tr>
              <a:tr h="1370568">
                <a:tc>
                  <a:txBody>
                    <a:bodyPr/>
                    <a:lstStyle/>
                    <a:p>
                      <a:pPr algn="ctr" fontAlgn="t"/>
                      <a:r>
                        <a:rPr lang="ru-RU" sz="3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черного ящика также известно как функциональное тестирование, тестирование на основе данных и тестирование закрытого ящика.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методом «белого ящика» также известно как структурное тестирование, тестирование с открытым кодом, тестирование на основе кода и прозрачное тестирование.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серого ящика также известно как полупрозрачное тестирование, поскольку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тестировщик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имеет ограниченные знания по</a:t>
                      </a:r>
                      <a:r>
                        <a:rPr lang="ru-RU" sz="16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программированию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75445"/>
                  </a:ext>
                </a:extLst>
              </a:tr>
              <a:tr h="11734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Тестировщик, разработчик и конечный пользователь могут участвовать в тестировании.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тестировщик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разработчик могут участвовать в тестировании; конечного пользователя задействовать нельзя.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Тестировщик, разработчик и конечный пользователь могут участвовать в тестировании.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15181"/>
                  </a:ext>
                </a:extLst>
              </a:tr>
              <a:tr h="16818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3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 этого тестирования - внешние ожидания, внутреннее поведение неизвестно.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 этого тестирования - кодирование, которое отвечает за внутреннюю работу.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на основе высокоуровневых диаграмм баз данных и диаграмм потоков данных.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9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1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0597" y="679371"/>
            <a:ext cx="106810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 заранее указанное поведение и основывается на анализе спецификаций функциональности компонента или системы в целом.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пользовательского интерфейса (GUI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функциональная проверка интерфейса на соответствие требованиям — размер, шрифт, цвет,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стратегия тестирования, используемая для проверки безопасности системы, а также для анализа рисков, связанных с обеспечением целостного подхода к защите приложения, атак хакеров, вирусов, несанкционированного доступа к конфиденциальным данным.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взаимодействия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функциональное тестирование, проверяющее способность приложения взаимодействовать с одним и более компонентами или системами и включающее в себя тестирование совместимости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интеграционное тестирование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9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0595" y="836125"/>
            <a:ext cx="108312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автоматизированное тестирование, имитирующее работу определенного количества бизнес пользователей на каком-либо общем (разделяемом ими) ресурсе.</a:t>
            </a:r>
            <a:endParaRPr lang="ru-RU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Стрессовое тестирование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проверить насколько приложение и система в целом работоспособны в условиях стресса и также оценить способность системы к регенерации, т.е. к возвращению к нормальному состоянию после прекращения воздействия стресса. Стрессом в данном контексте может быть повышение интенсивности выполнения операций до очень высоких значений или аварийное изменение конфигурации сервера.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07008"/>
              </p:ext>
            </p:extLst>
          </p:nvPr>
        </p:nvGraphicFramePr>
        <p:xfrm>
          <a:off x="1210852" y="3436268"/>
          <a:ext cx="10390777" cy="311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08">
                  <a:extLst>
                    <a:ext uri="{9D8B030D-6E8A-4147-A177-3AD203B41FA5}">
                      <a16:colId xmlns:a16="http://schemas.microsoft.com/office/drawing/2014/main" val="3349027330"/>
                    </a:ext>
                  </a:extLst>
                </a:gridCol>
                <a:gridCol w="4756692">
                  <a:extLst>
                    <a:ext uri="{9D8B030D-6E8A-4147-A177-3AD203B41FA5}">
                      <a16:colId xmlns:a16="http://schemas.microsoft.com/office/drawing/2014/main" val="2402754041"/>
                    </a:ext>
                  </a:extLst>
                </a:gridCol>
                <a:gridCol w="5107577">
                  <a:extLst>
                    <a:ext uri="{9D8B030D-6E8A-4147-A177-3AD203B41FA5}">
                      <a16:colId xmlns:a16="http://schemas.microsoft.com/office/drawing/2014/main" val="350298720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testing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 Testing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49368"/>
                  </a:ext>
                </a:extLst>
              </a:tr>
              <a:tr h="85543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проводится для определения верхнего предела системы или приложения.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проводится для определения поведения системы под давлением.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86263"/>
                  </a:ext>
                </a:extLst>
              </a:tr>
              <a:tr h="85543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Огромное</a:t>
                      </a:r>
                      <a:r>
                        <a:rPr lang="ru-RU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количество юзеров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много юзеров и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404894"/>
                  </a:ext>
                </a:extLst>
              </a:tr>
              <a:tr h="85543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Фактором, проверяемым во время нагрузочного тестирования, является производительность.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Факторы, проверяемые в ходе тестирования - это надежность и стабильность.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9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1417" y="1280161"/>
            <a:ext cx="98581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Объемное тестирование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объемного тестирования является получение оценки производительности при увеличении объемов данных в базе данных приложения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стабильности или надежности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тестирования стабильности (надежности) является проверка работоспособности приложения при длительном (многочасовом) тестировании со средним уровнем нагрузки.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установки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 на проверку успешной инсталляции и настройки, а также обновления или удаления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81327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49531" y="836125"/>
            <a:ext cx="104960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пользования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метод тестирования, направленный на установление степени удобства использования, обучаемости, понятности и привлекательности для пользователей разрабатываемого продукта в контексте заданных условий. Сюда также входит: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UX, UI</a:t>
            </a:r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 отказ и восстановление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Failover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проверяет тестируемый продукт с точки зрения способности противостоять и успешно восстанавливаться после возможных сбоев, возникших в связи с ошибками программного обеспечения, отказами оборудования или проблемами связи (например, отказ сети). Целью данного вида тестирования является проверка систем восстановления (или дублирующих основной функционал систем), которые, в случае возникновения сбоев, обеспечат сохранность и целостность данных тестируемого продукта.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Конфигурационное тестирование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специальный вид тестирования, направленный на проверку работы программного обеспечения при различных конфигурациях системы (заявленных платформах, поддерживаемых драйверах, при различных конфигурациях компьютеров и т.д.)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0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313" y="1632204"/>
            <a:ext cx="10178322" cy="3593591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Error, Bug (defect), Failure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Report (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атрибуты)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тестирования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тестирования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тестирования (процесс)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с изменениями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0211" y="836125"/>
            <a:ext cx="1032183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рассматривается как короткий цикл тестов, выполняемый для подтверждения того, что после сборки кода (нового или исправленного) устанавливаемое приложение, стартует и выполняет основные функции.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сборки или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тестирование направленное на определение соответствия, выпущенной версии, критериям качества для начала тестирования. По своим целям является аналогом Дымового Тестирования, направленного на приемку новой версии в дальнейшее тестирование или эксплуатацию. Вглубь оно может проникать дальше, в зависимости от требований к качеству выпущенной версии.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Санитарное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узконаправленное тестирование достаточное для доказательства того, что конкретная функция работает согласно заявленным в спецификации требованиям. Является подмножеством регрессионного тестирования. Используется для определения работоспособности определенной части приложения после изменений произведенных в ней или окружающей среде. Обычно выполняется вручную.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4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 с изменениями виды тестирования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0211" y="1097382"/>
            <a:ext cx="103218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тестирование, во время которого исполняются тестовые сценарии, выявившие ошибки во время последнего запуска, для подтверждения успешности исправления этих ошибок.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вид тестирования направленный на проверку изменений, сделанных в приложении или окружающей среде (починка дефекта, слияние кода, миграция на другую операционную систему, базу данных, веб сервер или сервер приложения), для подтверждения того факта, что существующая ранее функциональность работает как и прежде. Регрессионными могут быть как функциональные, так и нефункциональные тесты.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между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re-testing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проверяется исправление багов</a:t>
            </a:r>
          </a:p>
          <a:p>
            <a:pPr algn="just"/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проверяется то, что исправление багов, а также любые изменения в коде приложения, не повлияли на другие модули ПО и не вызвало новых багов.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татическое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динамическое тестирование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0211" y="1097382"/>
            <a:ext cx="103218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тип тестирования, который предполагает, что программный код во время тестирования не будет выполняться. При этом само тестирование может быть как ручным, так и автоматизированным.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статического тестирования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вычитка исходного кода программы;</a:t>
            </a:r>
          </a:p>
          <a:p>
            <a:pPr algn="just"/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проверка требований.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тестирование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тип тестирования, который предполагает запуск программного кода. Таким образом, анализируется поведение программы во время ее работы.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динамического тестирования необходимо чтобы тестируемый программный код был написан,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скомпилирован и запущен. При этом, может выполняться проверка внешних параметров работы программы: загрузка процессора, использование памяти, время отклика и т.д. – то есть, ее производительность.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9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0211" y="1097382"/>
            <a:ext cx="10321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Свободное тестирование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вид тестирования, который выполняется без подготовки к тестированию продукта, без определения ожидаемых результатов, проектирования тестовых сценариев. Это неформальное, импровизационное тестирование. Оно не требует никакой документации, планирования, процессов, которых следует придерживаться при выполнении тестирования.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Исследовательское тестирование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одновременное изучение программного продукта, проектирование тестов и их выполнение.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каждый следующий тест, который выполняет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выбирается по результатам предыдущего теста, это означает, что мы используем исследовательское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90792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65" y="65417"/>
            <a:ext cx="11207931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0211" y="1097382"/>
            <a:ext cx="103218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свободного тестирования (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Buddy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процесс, когда 2 человека, как правило разработчик и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работают параллельно и находят дефекты в одном и том же модуле тестируемого продукта. Такой вид тестирования помогает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тестировщику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выполнять необходимые проверки, а разработчику исправлять множество дефектов на ранних этапах.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процесс, когда 2 </a:t>
            </a:r>
            <a:r>
              <a:rPr lang="ru-RU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проверяют один модуль и помогают друг другу. К примеру, один может искать дефекты, а второй их документировать. Таким образом, у одного тестера будет функция, скажем так, обнаружителя, у другого – описателя.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произвольное тестирование продукта с целью как можно быстрее, используя различные вариации входных данных, нарушить работу программы или вызвать ее остановку (простыми словами – сломать).</a:t>
            </a:r>
          </a:p>
        </p:txBody>
      </p:sp>
    </p:spTree>
    <p:extLst>
      <p:ext uri="{BB962C8B-B14F-4D97-AF65-F5344CB8AC3E}">
        <p14:creationId xmlns:p14="http://schemas.microsoft.com/office/powerpoint/2010/main" val="369643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habrastorage.org/getpro/habr/post_images/73e/ace/d5e/73eaced5e3a37c410e041284376c8b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43" y="1841862"/>
            <a:ext cx="8596326" cy="409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319349" y="509554"/>
            <a:ext cx="10080170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бага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9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1673" y="2558265"/>
            <a:ext cx="5955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тестирования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8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52704" y="2704011"/>
            <a:ext cx="100626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начинается ровно тогда, когда начинается жизненный цикл разработки продукта!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32856" y="266002"/>
            <a:ext cx="3502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12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en-US" dirty="0" err="1"/>
              <a:t>WaterFALL</a:t>
            </a:r>
            <a:endParaRPr lang="ru-RU" dirty="0"/>
          </a:p>
        </p:txBody>
      </p:sp>
      <p:sp>
        <p:nvSpPr>
          <p:cNvPr id="6" name="Стрелка углом вверх 5"/>
          <p:cNvSpPr/>
          <p:nvPr/>
        </p:nvSpPr>
        <p:spPr>
          <a:xfrm rot="5400000">
            <a:off x="1826279" y="2331300"/>
            <a:ext cx="708576" cy="80803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Группа 6"/>
          <p:cNvGrpSpPr/>
          <p:nvPr/>
        </p:nvGrpSpPr>
        <p:grpSpPr>
          <a:xfrm>
            <a:off x="1156324" y="1707711"/>
            <a:ext cx="1571380" cy="641976"/>
            <a:chOff x="1506657" y="1304107"/>
            <a:chExt cx="1571380" cy="64197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Анализ требований</a:t>
              </a: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(TL)</a:t>
              </a: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Стрелка углом вверх 9"/>
          <p:cNvSpPr/>
          <p:nvPr/>
        </p:nvSpPr>
        <p:spPr>
          <a:xfrm rot="5400000">
            <a:off x="3254541" y="3241345"/>
            <a:ext cx="708576" cy="80803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Группа 10"/>
          <p:cNvGrpSpPr/>
          <p:nvPr/>
        </p:nvGrpSpPr>
        <p:grpSpPr>
          <a:xfrm>
            <a:off x="2584586" y="2617756"/>
            <a:ext cx="1571380" cy="641976"/>
            <a:chOff x="1506657" y="1304107"/>
            <a:chExt cx="1571380" cy="641976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Проектирование</a:t>
              </a:r>
            </a:p>
          </p:txBody>
        </p:sp>
      </p:grpSp>
      <p:sp>
        <p:nvSpPr>
          <p:cNvPr id="18" name="Стрелка углом вверх 17"/>
          <p:cNvSpPr/>
          <p:nvPr/>
        </p:nvSpPr>
        <p:spPr>
          <a:xfrm rot="5400000">
            <a:off x="4682804" y="4141057"/>
            <a:ext cx="708576" cy="80803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Группа 18"/>
          <p:cNvGrpSpPr/>
          <p:nvPr/>
        </p:nvGrpSpPr>
        <p:grpSpPr>
          <a:xfrm>
            <a:off x="4012849" y="3517468"/>
            <a:ext cx="1571380" cy="641976"/>
            <a:chOff x="1506657" y="1304107"/>
            <a:chExt cx="1571380" cy="641976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Разработка</a:t>
              </a:r>
            </a:p>
          </p:txBody>
        </p:sp>
      </p:grpSp>
      <p:sp>
        <p:nvSpPr>
          <p:cNvPr id="22" name="Стрелка углом вверх 21"/>
          <p:cNvSpPr/>
          <p:nvPr/>
        </p:nvSpPr>
        <p:spPr>
          <a:xfrm rot="5400000">
            <a:off x="6148395" y="5040769"/>
            <a:ext cx="708576" cy="80803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Группа 22"/>
          <p:cNvGrpSpPr/>
          <p:nvPr/>
        </p:nvGrpSpPr>
        <p:grpSpPr>
          <a:xfrm>
            <a:off x="5478440" y="4417180"/>
            <a:ext cx="1571380" cy="641976"/>
            <a:chOff x="1506657" y="1304107"/>
            <a:chExt cx="1571380" cy="641976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Тестирование</a:t>
              </a:r>
              <a:r>
                <a:rPr lang="en-US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(G)</a:t>
              </a: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Стрелка углом вверх 25"/>
          <p:cNvSpPr/>
          <p:nvPr/>
        </p:nvSpPr>
        <p:spPr>
          <a:xfrm rot="5400000">
            <a:off x="7561734" y="5940481"/>
            <a:ext cx="708576" cy="80803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Группа 26"/>
          <p:cNvGrpSpPr/>
          <p:nvPr/>
        </p:nvGrpSpPr>
        <p:grpSpPr>
          <a:xfrm>
            <a:off x="6891779" y="5316892"/>
            <a:ext cx="1571380" cy="641976"/>
            <a:chOff x="1506657" y="1304107"/>
            <a:chExt cx="1571380" cy="641976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Тех поддержка</a:t>
              </a:r>
            </a:p>
          </p:txBody>
        </p:sp>
      </p:grpSp>
      <p:pic>
        <p:nvPicPr>
          <p:cNvPr id="1026" name="Picture 2" descr="Winston W Royce - Alchetron, The Free Social Encyclo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98" y="1914357"/>
            <a:ext cx="1918074" cy="22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5106638" y="4233312"/>
            <a:ext cx="321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Уинстон Уокер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Ройс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03" y="1332412"/>
            <a:ext cx="3972941" cy="349051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38" y="1227765"/>
            <a:ext cx="3853091" cy="3853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503" y="1420869"/>
            <a:ext cx="4021903" cy="26289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664" y="1568448"/>
            <a:ext cx="5779665" cy="2145936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800" y="1395850"/>
            <a:ext cx="3883127" cy="2557181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809" y="1123968"/>
            <a:ext cx="4702813" cy="3100944"/>
          </a:xfrm>
          <a:prstGeom prst="rect">
            <a:avLst/>
          </a:prstGeom>
        </p:spPr>
      </p:pic>
      <p:grpSp>
        <p:nvGrpSpPr>
          <p:cNvPr id="40" name="Группа 39"/>
          <p:cNvGrpSpPr/>
          <p:nvPr/>
        </p:nvGrpSpPr>
        <p:grpSpPr>
          <a:xfrm>
            <a:off x="8297562" y="6185260"/>
            <a:ext cx="1571380" cy="641976"/>
            <a:chOff x="1506657" y="1304107"/>
            <a:chExt cx="1571380" cy="641976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1506657" y="1304107"/>
              <a:ext cx="1571380" cy="64197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2" name="Скругленный прямоугольник 5"/>
            <p:cNvSpPr txBox="1"/>
            <p:nvPr/>
          </p:nvSpPr>
          <p:spPr>
            <a:xfrm>
              <a:off x="1538001" y="1335451"/>
              <a:ext cx="1508692" cy="57928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Смерть ПО</a:t>
              </a: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3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3.75E-6 0.15625 C 3.75E-6 0.22639 -0.08972 0.31273 -0.16237 0.31273 L -0.32474 0.312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1.04167E-6 0.15625 C -1.04167E-6 0.22639 -0.08971 0.31273 -0.16237 0.31273 L -0.32474 0.312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6" dur="1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82394" y="4755075"/>
            <a:ext cx="100626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курсов,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on demand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сделано? Требования, пользовательские истории, их проверка путем написания тестов (тест-кейсов).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как правило наряду с аналитиками пытается разработать тест план в соответствии с требованиями.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10212" y="0"/>
            <a:ext cx="59613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 (Analyze)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54" y="769441"/>
            <a:ext cx="3853091" cy="3853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89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Warm up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тестирование?</a:t>
            </a:r>
          </a:p>
          <a:p>
            <a:pPr marL="742950" indent="-742950"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матрица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отслеживаемости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indent="-742950"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план, какие бывают тест планы?</a:t>
            </a:r>
          </a:p>
          <a:p>
            <a:pPr marL="742950" indent="-742950"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дизайн и техники тест дизайна?</a:t>
            </a:r>
          </a:p>
          <a:p>
            <a:pPr marL="742950" indent="-742950"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артефакты?</a:t>
            </a:r>
          </a:p>
        </p:txBody>
      </p:sp>
    </p:spTree>
    <p:extLst>
      <p:ext uri="{BB962C8B-B14F-4D97-AF65-F5344CB8AC3E}">
        <p14:creationId xmlns:p14="http://schemas.microsoft.com/office/powerpoint/2010/main" val="4060151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52704" y="3997235"/>
            <a:ext cx="100626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утвержденного стека технологий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должен сделать выбор по инструментам тестирования, чтобы в дальнейшем автоматизированные тесты могли применяться к продукту.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91884" y="239876"/>
            <a:ext cx="5648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 (Design)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21" y="1188826"/>
            <a:ext cx="4021903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28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52704" y="4963886"/>
            <a:ext cx="10425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только разработчики начинают реализацию продукта, инженеры по качеству начинают «свою разработку» формируя тест комплекты.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08559" y="96185"/>
            <a:ext cx="70898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 (development)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1347431"/>
            <a:ext cx="8802507" cy="32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52704" y="4963886"/>
            <a:ext cx="10425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Этап, где начинается полноценное тестирование.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88411" y="239876"/>
            <a:ext cx="57540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 (Testing)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43" y="1364776"/>
            <a:ext cx="4977599" cy="325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5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52703" y="4895647"/>
            <a:ext cx="10425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сопровождения продукта.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07343" y="162170"/>
            <a:ext cx="8960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stages (Release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Production)</a:t>
            </a:r>
            <a:endParaRPr lang="ru-RU" sz="44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57" y="1086686"/>
            <a:ext cx="5541391" cy="365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97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8424" b="16651"/>
          <a:stretch/>
        </p:blipFill>
        <p:spPr>
          <a:xfrm>
            <a:off x="1230369" y="1015100"/>
            <a:ext cx="10163404" cy="4948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967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88" y="2797793"/>
            <a:ext cx="4021090" cy="358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34" y="176923"/>
            <a:ext cx="371475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079" y="2797793"/>
            <a:ext cx="3612532" cy="358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21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82393" y="1889045"/>
            <a:ext cx="100626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analyze benefits of manual testing.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your time!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in quick updating \ short sprints)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to write auto tests, you should ensure in correctness of your test cases, so, first you do manual and then write code for auto tests!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for small projects.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36124" y="477673"/>
            <a:ext cx="104089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manual testing better than Automation?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84918" y="4100636"/>
            <a:ext cx="100626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analyze drawbacks of manual testing.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bigger your project is getting, the more tests you need to perform. In manual QA it will be difficult to do regression tests and e.g.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time, you can have different mood and state. We are all humans, so we might have problems, which will disturb our attention and mind from job.</a:t>
            </a:r>
          </a:p>
        </p:txBody>
      </p:sp>
    </p:spTree>
    <p:extLst>
      <p:ext uri="{BB962C8B-B14F-4D97-AF65-F5344CB8AC3E}">
        <p14:creationId xmlns:p14="http://schemas.microsoft.com/office/powerpoint/2010/main" val="40154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371600" y="3187439"/>
            <a:ext cx="10080170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8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450" y="285750"/>
            <a:ext cx="10738123" cy="6572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ошибка пользователя, то есть он пытается использовать программу иным способом.</a:t>
            </a:r>
          </a:p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Window of authentication (login\pass), attempt to order negative quantity of products 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internetShop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(-100).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ошибка программиста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another 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то есть когда в программе, что-то идёт не так как планировалось и программа выходит из-под контроля. </a:t>
            </a:r>
          </a:p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 в билингвой системе пластиковых карт. В системе не написана проверка баланса карты перед снятием с неё денег, таким образом, если вдруг держатель карты попытается снять деньги с пустой карты, баланс уйдет в минус, но деньги спишутся. (по факту спишутся не существующие деньги)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сбой в работе компонента, всей программы или системы. То есть, существуют такие дефекты, которые приводят к сбоям (A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существуют такие, которые не приводят. UI-дефекты например. </a:t>
            </a:r>
          </a:p>
          <a:p>
            <a:pPr marL="0" indent="0" algn="just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Другая программа обратилась к запретным участкам памяти, сгенерировала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812" y="1711234"/>
            <a:ext cx="6141461" cy="54210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атрибут, характеризующий влияние дефекта на работоспособность приложения.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атрибут, указывающий на очередность выполнения задачи или устранения дефекта. Можно сказать, что это инструмент менеджера по планированию работ. Чем выше приоритет, тем быстрее нужно исправить дефект.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выставляется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тестировщиком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менеджером,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тимлидом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96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90500"/>
            <a:ext cx="10668000" cy="6324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Градация Серьезности дефекта (Severity)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Блокирующая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Blocker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Блокирующая ошибка, приводящая приложение в нерабочее состояние, в результате которого дальнейшая работа с тестируемой системой или ее ключевыми функциями становится невозможна. Решение проблемы необходимо для дальнейшего функционирования системы.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Критическая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Критическая ошибка, неправильно работающая ключевая бизнес логика, дыра в системе безопасности, проблема, приведшая к временному падению сервера или приводящая в нерабочее состояние некоторую часть системы, без возможности решения проблемы, используя другие входные точки. Решение проблемы необходимо для дальнейшей работы с ключевыми функциями тестируемой системой.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Значительная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Значительная ошибка, часть основной бизнес логики работает некорректно. Ошибка не критична или есть возможность для работы с тестируемой функцией, используя другие входные точки.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S4 Незначительная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Minor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Незначительная ошибка, не нарушающая бизнес логику тестируемой части приложения, очевидная проблема пользовательского интерфейса.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S5 Тривиальная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Тривиальная ошибка, не касающаяся бизнес логики приложения, плохо воспроизводимая проблема, малозаметная посредствам пользовательского интерфейса, проблема сторонних библиотек или сервисов, проблема, не оказывающая никакого влияния на общее качество продукта.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4217" y="1972490"/>
            <a:ext cx="10688683" cy="45426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Градация Приоритета дефекта (Priority)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Высокий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должна быть исправлена как можно быстрее, т.к. ее наличие является критической для проекта.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Средний (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должна быть исправлена, ее наличие не является критичной, но требует обязательного решения.</a:t>
            </a:r>
          </a:p>
          <a:p>
            <a:pPr marL="0" indent="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Низкий (Low)</a:t>
            </a:r>
          </a:p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должна быть исправлена, ее наличие не является критичной, и не требует срочного решения.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6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4217" y="825910"/>
            <a:ext cx="10688683" cy="56891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Тестирования</a:t>
            </a:r>
          </a:p>
          <a:p>
            <a:pPr marL="0" indent="0">
              <a:buNone/>
            </a:pP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Модульное тестирование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Интеграционное тестирование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Системное тестирование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Операционное тестирование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Приемочное тестирование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4035" y="169818"/>
            <a:ext cx="10154194" cy="770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4283771984"/>
              </p:ext>
            </p:extLst>
          </p:nvPr>
        </p:nvGraphicFramePr>
        <p:xfrm>
          <a:off x="2267132" y="4800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93074" y="5764851"/>
            <a:ext cx="10215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Компонентное (модульное) тестирование проверяет функциональность и ищет дефекты в частях приложения, которые доступны и могут быть протестированы по-отдельности (модули программ, объекты, классы, функции и т.д.).</a:t>
            </a:r>
          </a:p>
        </p:txBody>
      </p:sp>
    </p:spTree>
    <p:extLst>
      <p:ext uri="{BB962C8B-B14F-4D97-AF65-F5344CB8AC3E}">
        <p14:creationId xmlns:p14="http://schemas.microsoft.com/office/powerpoint/2010/main" val="2104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dge">
  <a:themeElements>
    <a:clrScheme name="Другая 4">
      <a:dk1>
        <a:sysClr val="windowText" lastClr="000000"/>
      </a:dk1>
      <a:lt1>
        <a:srgbClr val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4728</TotalTime>
  <Words>2516</Words>
  <Application>Microsoft Office PowerPoint</Application>
  <PresentationFormat>Широкоэкранный</PresentationFormat>
  <Paragraphs>207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Corbel</vt:lpstr>
      <vt:lpstr>Gill Sans MT</vt:lpstr>
      <vt:lpstr>Impact</vt:lpstr>
      <vt:lpstr>Times New Roman</vt:lpstr>
      <vt:lpstr>Times New Roman</vt:lpstr>
      <vt:lpstr>Badge</vt:lpstr>
      <vt:lpstr>QA</vt:lpstr>
      <vt:lpstr>План:</vt:lpstr>
      <vt:lpstr>Warm up: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WaterFALL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Пользователь</dc:creator>
  <cp:lastModifiedBy>Ойбек Бекчанов</cp:lastModifiedBy>
  <cp:revision>145</cp:revision>
  <dcterms:created xsi:type="dcterms:W3CDTF">2020-08-07T13:03:58Z</dcterms:created>
  <dcterms:modified xsi:type="dcterms:W3CDTF">2022-02-28T07:35:10Z</dcterms:modified>
</cp:coreProperties>
</file>