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321" r:id="rId6"/>
    <p:sldId id="257" r:id="rId7"/>
    <p:sldId id="258" r:id="rId8"/>
    <p:sldId id="259" r:id="rId9"/>
    <p:sldId id="260" r:id="rId10"/>
    <p:sldId id="261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</p:sldIdLst>
  <p:sldSz cx="13004800" cy="9753600"/>
  <p:notesSz cx="13004800" cy="97536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96909589" val="1066" revOS="4"/>
      <pr:smFileRevision xmlns:pr="smNativeData" xmlns="smNativeData" dt="1696909589" val="101"/>
      <pr:guideOptions xmlns:pr="smNativeData" xmlns="smNativeData" dt="1696909589" snapToGrid="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>
      <p:cViewPr varScale="1">
        <p:scale>
          <a:sx n="41" d="100"/>
          <a:sy n="41" d="100"/>
        </p:scale>
        <p:origin x="3857" y="304"/>
      </p:cViewPr>
      <p:guideLst x="0" y="0"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2" d="100"/>
        <a:sy n="12" d="100"/>
      </p:scale>
      <p:origin x="0" y="0"/>
    </p:cViewPr>
  </p:sorterViewPr>
  <p:notesViewPr>
    <p:cSldViewPr>
      <p:cViewPr>
        <p:scale>
          <a:sx n="41" d="100"/>
          <a:sy n="41" d="100"/>
        </p:scale>
        <p:origin x="3857" y="304"/>
      </p:cViewPr>
    </p:cSldViewPr>
  </p:notesViewPr>
  <p:gridSpacing cx="78028800" cy="780288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ChangeArrowheads="1"/>
            <a:extLst>
              <a:ext uri="smNativeData">
                <pr:smNativeData xmlns:pr="smNativeData" xmlns="smNativeData" val="SMDATA_15_FckkZR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E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YAAJoSAAAASgAAMx8AABAgAAAmAAAACAAAAD0wAAAAAAAA"/>
              </a:ext>
            </a:extLst>
          </p:cNvSpPr>
          <p:nvPr>
            <p:ph type="ctrTitle"/>
          </p:nvPr>
        </p:nvSpPr>
        <p:spPr>
          <a:xfrm>
            <a:off x="975360" y="3023870"/>
            <a:ext cx="11054080" cy="204787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3" name="Holder 3"/>
          <p:cNvSpPr>
            <a:spLocks noGrp="1" noChangeArrowheads="1"/>
            <a:extLst>
              <a:ext uri="smNativeData">
                <pr:smNativeData xmlns:pr="smNativeData" xmlns="smNativeData" val="SMDATA_15_FckkZR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wAAJohAAAARAAAmjAAABAgAAAmAAAACAAAAD0wAAAAAAAA"/>
              </a:ext>
            </a:extLst>
          </p:cNvSpPr>
          <p:nvPr>
            <p:ph type="subTitle" idx="4"/>
          </p:nvPr>
        </p:nvSpPr>
        <p:spPr>
          <a:xfrm>
            <a:off x="1950720" y="5462270"/>
            <a:ext cx="9103360" cy="243840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Holder 4"/>
          <p:cNvSpPr>
            <a:spLocks noGrp="1" noChangeArrowheads="1"/>
            <a:extLst>
              <a:ext uri="smNativeData">
                <pr:smNativeData xmlns:pr="smNativeData" xmlns="smNativeData" val="SMDATA_15_FckkZR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xsAAM03AADNNAAAzToAABAgAAAmAAAACAAAADyAAAAAAAAA"/>
              </a:ext>
            </a:extLst>
          </p:cNvSpPr>
          <p:nvPr>
            <p:ph type="ftr" sz="quarter" idx="5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 cap="none">
                <a:solidFill>
                  <a:srgbClr val="8C8C8C"/>
                </a:solidFill>
              </a:defRPr>
            </a:lvl1pPr>
          </a:lstStyle>
          <a:p>
            <a:pPr/>
          </a:p>
        </p:txBody>
      </p:sp>
      <p:sp>
        <p:nvSpPr>
          <p:cNvPr id="5" name="Holder 5"/>
          <p:cNvSpPr>
            <a:spLocks noGrp="1" noChangeArrowheads="1"/>
            <a:extLst>
              <a:ext uri="smNativeData">
                <pr:smNativeData xmlns:pr="smNativeData" xmlns="smNativeData" val="SMDATA_15_FckkZR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54b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QAAM03AABmFgAAzToAABAgAAAmAAAACAAAADyAAAAAAAAA"/>
              </a:ext>
            </a:extLst>
          </p:cNvSpPr>
          <p:nvPr>
            <p:ph type="dt" sz="half" idx="6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defRPr cap="none">
                <a:solidFill>
                  <a:srgbClr val="8C8C8C"/>
                </a:solidFill>
              </a:defRPr>
            </a:lvl1pPr>
          </a:lstStyle>
          <a:p>
            <a:pPr/>
            <a:fld id="{2573D1A8-E6C8-2627-86CB-10729F857045}" type="datetime1">
              <a:rPr lang="en-us" cap="none"/>
              <a:t/>
            </a:fld>
            <a:endParaRPr lang="en-us" cap="none"/>
          </a:p>
        </p:txBody>
      </p:sp>
      <p:sp>
        <p:nvSpPr>
          <p:cNvPr id="6" name="Holder 6"/>
          <p:cNvSpPr>
            <a:spLocks noGrp="1" noChangeArrowheads="1"/>
            <a:extLst>
              <a:ext uri="smNativeData">
                <pr:smNativeData xmlns:pr="smNativeData" xmlns="smNativeData" val="SMDATA_15_FckkZR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jkAAM03AAAATAAAzToAABAgAAAmAAAACAAAADyAAAAAAAAA"/>
              </a:ext>
            </a:extLst>
          </p:cNvSpPr>
          <p:nvPr>
            <p:ph type="sldNum" sz="quarter" idx="7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r">
              <a:defRPr cap="none">
                <a:solidFill>
                  <a:srgbClr val="8C8C8C"/>
                </a:solidFill>
              </a:defRPr>
            </a:lvl1pPr>
          </a:lstStyle>
          <a:p>
            <a:pPr/>
            <a:fld id="{2573FDD3-9DC8-260B-86CB-6B5EB385703E}" type="slidenum">
              <a:t>#</a:t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ChangeArrowheads="1"/>
            <a:extLst>
              <a:ext uri="smNativeData">
                <pr:smNativeData xmlns:pr="smNativeData" xmlns="smNativeData" val="SMDATA_15_FckkZR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c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w0AADsgAADBQgAAFCUAABAgAAAmAAAACAAAADyAAAAAAAAA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sz="5000" b="0" i="0" cap="none">
                <a:solidFill>
                  <a:srgbClr val="808080"/>
                </a:solidFill>
                <a:latin typeface="Microsoft Sans Serif" pitchFamily="2" charset="-52"/>
                <a:ea typeface="Calibri" pitchFamily="2" charset="-52"/>
                <a:cs typeface="Calibri" pitchFamily="2" charset="-52"/>
              </a:defRPr>
            </a:lvl1pPr>
          </a:lstStyle>
          <a:p>
            <a:pPr/>
          </a:p>
        </p:txBody>
      </p:sp>
      <p:sp>
        <p:nvSpPr>
          <p:cNvPr id="3" name="Holder 3"/>
          <p:cNvSpPr>
            <a:spLocks noGrp="1" noChangeArrowheads="1"/>
            <a:extLst>
              <a:ext uri="smNativeData">
                <pr:smNativeData xmlns:pr="smNativeData" xmlns="smNativeData" val="SMDATA_15_FckkZR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AQAAK4QAADVSgAApCQAABAgAAAmAAAACAAAADyAAAAAAAAA"/>
              </a:ext>
            </a:extLst>
          </p:cNvSpPr>
          <p:nvPr>
            <p:ph idx="1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b="0" i="0" cap="none">
                <a:solidFill>
                  <a:schemeClr val="tx1"/>
                </a:solidFill>
              </a:defRPr>
            </a:lvl1pPr>
          </a:lstStyle>
          <a:p>
            <a:pPr/>
          </a:p>
        </p:txBody>
      </p:sp>
      <p:sp>
        <p:nvSpPr>
          <p:cNvPr id="4" name="Holder 4"/>
          <p:cNvSpPr>
            <a:spLocks noGrp="1" noChangeArrowheads="1"/>
            <a:extLst>
              <a:ext uri="smNativeData">
                <pr:smNativeData xmlns:pr="smNativeData" xmlns="smNativeData" val="SMDATA_15_FckkZR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xsAAM03AADNNAAAzToAABAgAAAmAAAACAAAADyAAAAAAAAA"/>
              </a:ext>
            </a:extLst>
          </p:cNvSpPr>
          <p:nvPr>
            <p:ph type="ftr" sz="quarter" idx="5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 cap="none">
                <a:solidFill>
                  <a:srgbClr val="8C8C8C"/>
                </a:solidFill>
              </a:defRPr>
            </a:lvl1pPr>
          </a:lstStyle>
          <a:p>
            <a:pPr/>
          </a:p>
        </p:txBody>
      </p:sp>
      <p:sp>
        <p:nvSpPr>
          <p:cNvPr id="5" name="Holder 5"/>
          <p:cNvSpPr>
            <a:spLocks noGrp="1" noChangeArrowheads="1"/>
            <a:extLst>
              <a:ext uri="smNativeData">
                <pr:smNativeData xmlns:pr="smNativeData" xmlns="smNativeData" val="SMDATA_15_FckkZR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QAAM03AABmFgAAzToAABAgAAAmAAAACAAAADyAAAAAAAAA"/>
              </a:ext>
            </a:extLst>
          </p:cNvSpPr>
          <p:nvPr>
            <p:ph type="dt" sz="half" idx="6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defRPr cap="none">
                <a:solidFill>
                  <a:srgbClr val="8C8C8C"/>
                </a:solidFill>
              </a:defRPr>
            </a:lvl1pPr>
          </a:lstStyle>
          <a:p>
            <a:pPr/>
            <a:fld id="{2573EB6B-25C8-261D-86CB-D348A5857086}" type="datetime1">
              <a:rPr lang="en-us" cap="none"/>
              <a:t/>
            </a:fld>
            <a:endParaRPr lang="en-us" cap="none"/>
          </a:p>
        </p:txBody>
      </p:sp>
      <p:sp>
        <p:nvSpPr>
          <p:cNvPr id="6" name="Holder 6"/>
          <p:cNvSpPr>
            <a:spLocks noGrp="1" noChangeArrowheads="1"/>
            <a:extLst>
              <a:ext uri="smNativeData">
                <pr:smNativeData xmlns:pr="smNativeData" xmlns="smNativeData" val="SMDATA_15_FckkZR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jkAAM03AAAATAAAzToAABAgAAAmAAAACAAAADyAAAAAAAAA"/>
              </a:ext>
            </a:extLst>
          </p:cNvSpPr>
          <p:nvPr>
            <p:ph type="sldNum" sz="quarter" idx="7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r">
              <a:defRPr cap="none">
                <a:solidFill>
                  <a:srgbClr val="8C8C8C"/>
                </a:solidFill>
              </a:defRPr>
            </a:lvl1pPr>
          </a:lstStyle>
          <a:p>
            <a:pPr/>
            <a:fld id="{25738019-57C8-2676-86CB-A123CE8570F4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ChangeArrowheads="1"/>
            <a:extLst>
              <a:ext uri="smNativeData">
                <pr:smNativeData xmlns:pr="smNativeData" xmlns="smNativeData" val="SMDATA_15_FckkZR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w0AADsgAADBQgAAFCUAABAgAAAmAAAACAAAADyAAAAAAAAA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sz="5000" b="0" i="0" cap="none">
                <a:solidFill>
                  <a:srgbClr val="808080"/>
                </a:solidFill>
                <a:latin typeface="Microsoft Sans Serif" pitchFamily="2" charset="-52"/>
                <a:ea typeface="Calibri" pitchFamily="2" charset="-52"/>
                <a:cs typeface="Calibri" pitchFamily="2" charset="-52"/>
              </a:defRPr>
            </a:lvl1pPr>
          </a:lstStyle>
          <a:p>
            <a:pPr/>
          </a:p>
        </p:txBody>
      </p:sp>
      <p:sp>
        <p:nvSpPr>
          <p:cNvPr id="3" name="Holder 3"/>
          <p:cNvSpPr>
            <a:spLocks noGrp="1" noChangeArrowheads="1"/>
            <a:extLst>
              <a:ext uri="smNativeData">
                <pr:smNativeData xmlns:pr="smNativeData" xmlns="smNativeData" val="SMDATA_15_FckkZR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QAAM0NAADNJgAAZjUAABAgAAAmAAAACAAAAD0wAAAAAAAA"/>
              </a:ext>
            </a:extLst>
          </p:cNvSpPr>
          <p:nvPr>
            <p:ph idx="2"/>
          </p:nvPr>
        </p:nvSpPr>
        <p:spPr>
          <a:xfrm>
            <a:off x="650240" y="2243455"/>
            <a:ext cx="5657215" cy="643699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Holder 4"/>
          <p:cNvSpPr>
            <a:spLocks noGrp="1" noChangeArrowheads="1"/>
            <a:extLst>
              <a:ext uri="smNativeData">
                <pr:smNativeData xmlns:pr="smNativeData" xmlns="smNativeData" val="SMDATA_15_FckkZR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ykAAM0NAAAATAAAZjUAABAgAAAmAAAACAAAAD0wAAAAAAAA"/>
              </a:ext>
            </a:extLst>
          </p:cNvSpPr>
          <p:nvPr>
            <p:ph idx="3"/>
          </p:nvPr>
        </p:nvSpPr>
        <p:spPr>
          <a:xfrm>
            <a:off x="6697345" y="2243455"/>
            <a:ext cx="5657215" cy="643699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Holder 5"/>
          <p:cNvSpPr>
            <a:spLocks noGrp="1" noChangeArrowheads="1"/>
            <a:extLst>
              <a:ext uri="smNativeData">
                <pr:smNativeData xmlns:pr="smNativeData" xmlns="smNativeData" val="SMDATA_15_FckkZR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xsAAM03AADNNAAAzToAABAgAAAmAAAACAAAADyAAAAAAAAA"/>
              </a:ext>
            </a:extLst>
          </p:cNvSpPr>
          <p:nvPr>
            <p:ph type="ftr" sz="quarter" idx="5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 cap="none">
                <a:solidFill>
                  <a:srgbClr val="8C8C8C"/>
                </a:solidFill>
              </a:defRPr>
            </a:lvl1pPr>
          </a:lstStyle>
          <a:p>
            <a:pPr/>
          </a:p>
        </p:txBody>
      </p:sp>
      <p:sp>
        <p:nvSpPr>
          <p:cNvPr id="6" name="Holder 6"/>
          <p:cNvSpPr>
            <a:spLocks noGrp="1" noChangeArrowheads="1"/>
            <a:extLst>
              <a:ext uri="smNativeData">
                <pr:smNativeData xmlns:pr="smNativeData" xmlns="smNativeData" val="SMDATA_15_FckkZR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QAAM03AABmFgAAzToAABAgAAAmAAAACAAAADyAAAAAAAAA"/>
              </a:ext>
            </a:extLst>
          </p:cNvSpPr>
          <p:nvPr>
            <p:ph type="dt" sz="half" idx="6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defRPr cap="none">
                <a:solidFill>
                  <a:srgbClr val="8C8C8C"/>
                </a:solidFill>
              </a:defRPr>
            </a:lvl1pPr>
          </a:lstStyle>
          <a:p>
            <a:pPr/>
            <a:fld id="{2573D8F2-BCC8-262E-86CB-4A7B9685701F}" type="datetime1">
              <a:rPr lang="en-us" cap="none"/>
              <a:t/>
            </a:fld>
            <a:endParaRPr lang="en-us" cap="none"/>
          </a:p>
        </p:txBody>
      </p:sp>
      <p:sp>
        <p:nvSpPr>
          <p:cNvPr id="7" name="Holder 7"/>
          <p:cNvSpPr>
            <a:spLocks noGrp="1" noChangeArrowheads="1"/>
            <a:extLst>
              <a:ext uri="smNativeData">
                <pr:smNativeData xmlns:pr="smNativeData" xmlns="smNativeData" val="SMDATA_15_FckkZR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jkAAM03AAAATAAAzToAABAgAAAmAAAACAAAADyAAAAAAAAA"/>
              </a:ext>
            </a:extLst>
          </p:cNvSpPr>
          <p:nvPr>
            <p:ph type="sldNum" sz="quarter" idx="7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r">
              <a:defRPr cap="none">
                <a:solidFill>
                  <a:srgbClr val="8C8C8C"/>
                </a:solidFill>
              </a:defRPr>
            </a:lvl1pPr>
          </a:lstStyle>
          <a:p>
            <a:pPr/>
            <a:fld id="{2573B371-3FC8-2645-86CB-C910FD85709C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ChangeArrowheads="1"/>
            <a:extLst>
              <a:ext uri="smNativeData">
                <pr:smNativeData xmlns:pr="smNativeData" xmlns="smNativeData" val="SMDATA_15_FckkZR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w0AADsgAADBQgAAFCUAABAgAAAmAAAACAAAADyAAAAAAAAA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sz="5000" b="0" i="0" cap="none">
                <a:solidFill>
                  <a:srgbClr val="808080"/>
                </a:solidFill>
                <a:latin typeface="Microsoft Sans Serif" pitchFamily="2" charset="-52"/>
                <a:ea typeface="Calibri" pitchFamily="2" charset="-52"/>
                <a:cs typeface="Calibri" pitchFamily="2" charset="-52"/>
              </a:defRPr>
            </a:lvl1pPr>
          </a:lstStyle>
          <a:p>
            <a:pPr/>
          </a:p>
        </p:txBody>
      </p:sp>
      <p:sp>
        <p:nvSpPr>
          <p:cNvPr id="3" name="Holder 3"/>
          <p:cNvSpPr>
            <a:spLocks noGrp="1" noChangeArrowheads="1"/>
            <a:extLst>
              <a:ext uri="smNativeData">
                <pr:smNativeData xmlns:pr="smNativeData" xmlns="smNativeData" val="SMDATA_15_FckkZR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xsAAM03AADNNAAAzToAABAgAAAmAAAACAAAADyAAAAAAAAA"/>
              </a:ext>
            </a:extLst>
          </p:cNvSpPr>
          <p:nvPr>
            <p:ph type="ftr" sz="quarter" idx="5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 cap="none">
                <a:solidFill>
                  <a:srgbClr val="8C8C8C"/>
                </a:solidFill>
              </a:defRPr>
            </a:lvl1pPr>
          </a:lstStyle>
          <a:p>
            <a:pPr/>
          </a:p>
        </p:txBody>
      </p:sp>
      <p:sp>
        <p:nvSpPr>
          <p:cNvPr id="4" name="Holder 4"/>
          <p:cNvSpPr>
            <a:spLocks noGrp="1" noChangeArrowheads="1"/>
            <a:extLst>
              <a:ext uri="smNativeData">
                <pr:smNativeData xmlns:pr="smNativeData" xmlns="smNativeData" val="SMDATA_15_FckkZR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QAAM03AABmFgAAzToAABAgAAAmAAAACAAAADyAAAAAAAAA"/>
              </a:ext>
            </a:extLst>
          </p:cNvSpPr>
          <p:nvPr>
            <p:ph type="dt" sz="half" idx="6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defRPr cap="none">
                <a:solidFill>
                  <a:srgbClr val="8C8C8C"/>
                </a:solidFill>
              </a:defRPr>
            </a:lvl1pPr>
          </a:lstStyle>
          <a:p>
            <a:pPr/>
            <a:fld id="{2573BA2E-60C8-264C-86CB-9619F48570C3}" type="datetime1">
              <a:rPr lang="en-us" cap="none"/>
              <a:t/>
            </a:fld>
            <a:endParaRPr lang="en-us" cap="none"/>
          </a:p>
        </p:txBody>
      </p:sp>
      <p:sp>
        <p:nvSpPr>
          <p:cNvPr id="5" name="Holder 5"/>
          <p:cNvSpPr>
            <a:spLocks noGrp="1" noChangeArrowheads="1"/>
            <a:extLst>
              <a:ext uri="smNativeData">
                <pr:smNativeData xmlns:pr="smNativeData" xmlns="smNativeData" val="SMDATA_15_FckkZR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jkAAM03AAAATAAAzToAABAgAAAmAAAACAAAADyAAAAAAAAA"/>
              </a:ext>
            </a:extLst>
          </p:cNvSpPr>
          <p:nvPr>
            <p:ph type="sldNum" sz="quarter" idx="7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r">
              <a:defRPr cap="none">
                <a:solidFill>
                  <a:srgbClr val="8C8C8C"/>
                </a:solidFill>
              </a:defRPr>
            </a:lvl1pPr>
          </a:lstStyle>
          <a:p>
            <a:pPr/>
            <a:fld id="{2573A250-1EC8-2654-86CB-E801EC8570BD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g object 16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P4TAAAEFQAA9DsAAOMk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249930" y="3416300"/>
            <a:ext cx="6496050" cy="258000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Holder 2"/>
          <p:cNvSpPr>
            <a:spLocks noGrp="1" noChangeArrowheads="1"/>
            <a:extLst>
              <a:ext uri="smNativeData">
                <pr:smNativeData xmlns:pr="smNativeData" xmlns="smNativeData" val="SMDATA_15_FckkZR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xsAAM03AADNNAAAzToAABAgAAAmAAAACAAAADyAAAAAAAAA"/>
              </a:ext>
            </a:extLst>
          </p:cNvSpPr>
          <p:nvPr>
            <p:ph type="ftr" sz="quarter" idx="5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 cap="none">
                <a:solidFill>
                  <a:srgbClr val="8C8C8C"/>
                </a:solidFill>
              </a:defRPr>
            </a:lvl1pPr>
          </a:lstStyle>
          <a:p>
            <a:pPr/>
          </a:p>
        </p:txBody>
      </p:sp>
      <p:sp>
        <p:nvSpPr>
          <p:cNvPr id="4" name="Holder 3"/>
          <p:cNvSpPr>
            <a:spLocks noGrp="1" noChangeArrowheads="1"/>
            <a:extLst>
              <a:ext uri="smNativeData">
                <pr:smNativeData xmlns:pr="smNativeData" xmlns="smNativeData" val="SMDATA_15_FckkZR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QAAM03AABmFgAAzToAABAgAAAmAAAACAAAADyAAAAAAAAA"/>
              </a:ext>
            </a:extLst>
          </p:cNvSpPr>
          <p:nvPr>
            <p:ph type="dt" sz="half" idx="6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defRPr cap="none">
                <a:solidFill>
                  <a:srgbClr val="8C8C8C"/>
                </a:solidFill>
              </a:defRPr>
            </a:lvl1pPr>
          </a:lstStyle>
          <a:p>
            <a:pPr/>
            <a:fld id="{2573A98D-C3C8-265F-86CB-350AE7857060}" type="datetime1">
              <a:rPr lang="en-us" cap="none"/>
              <a:t/>
            </a:fld>
            <a:endParaRPr lang="en-us" cap="none"/>
          </a:p>
        </p:txBody>
      </p:sp>
      <p:sp>
        <p:nvSpPr>
          <p:cNvPr id="5" name="Holder 4"/>
          <p:cNvSpPr>
            <a:spLocks noGrp="1" noChangeArrowheads="1"/>
            <a:extLst>
              <a:ext uri="smNativeData">
                <pr:smNativeData xmlns:pr="smNativeData" xmlns="smNativeData" val="SMDATA_15_FckkZR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jkAAM03AAAATAAAzToAABAgAAAmAAAACAAAADyAAAAAAAAA"/>
              </a:ext>
            </a:extLst>
          </p:cNvSpPr>
          <p:nvPr>
            <p:ph type="sldNum" sz="quarter" idx="7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r">
              <a:defRPr cap="none">
                <a:solidFill>
                  <a:srgbClr val="8C8C8C"/>
                </a:solidFill>
              </a:defRPr>
            </a:lvl1pPr>
          </a:lstStyle>
          <a:p>
            <a:pPr/>
            <a:fld id="{2573EAAB-E5C8-261C-86CB-1349A4857046}" type="slidenum">
              <a:t/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ChangeArrowheads="1"/>
            <a:extLst>
              <a:ext uri="smNativeData">
                <pr:smNativeData xmlns:pr="smNativeData" xmlns="smNativeData" val="SMDATA_15_FckkZ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Pw0AADsgAADBQgAAFCUAABAgAAAmAAAACAAAAD2/AAAAAAAA"/>
              </a:ext>
            </a:extLst>
          </p:cNvSpPr>
          <p:nvPr>
            <p:ph type="title"/>
          </p:nvPr>
        </p:nvSpPr>
        <p:spPr>
          <a:xfrm>
            <a:off x="2153285" y="5239385"/>
            <a:ext cx="8698230" cy="78803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sz="5000" b="0" i="0" cap="none">
                <a:solidFill>
                  <a:srgbClr val="808080"/>
                </a:solidFill>
                <a:latin typeface="Microsoft Sans Serif" pitchFamily="2" charset="-52"/>
                <a:ea typeface="Calibri" pitchFamily="2" charset="-52"/>
                <a:cs typeface="Calibri" pitchFamily="2" charset="-52"/>
              </a:defRPr>
            </a:lvl1pPr>
          </a:lstStyle>
          <a:p>
            <a:pPr/>
          </a:p>
        </p:txBody>
      </p:sp>
      <p:sp>
        <p:nvSpPr>
          <p:cNvPr id="3" name="Holder 3"/>
          <p:cNvSpPr>
            <a:spLocks noGrp="1" noChangeArrowheads="1"/>
            <a:extLst>
              <a:ext uri="smNativeData">
                <pr:smNativeData xmlns:pr="smNativeData" xmlns="smNativeData" val="SMDATA_15_FckkZ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54b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AQAAK4QAADVSgAApCQAABAgAAAmAAAACAAAAD2/AAAAAAAA"/>
              </a:ext>
            </a:extLst>
          </p:cNvSpPr>
          <p:nvPr>
            <p:ph type="body" idx="1"/>
          </p:nvPr>
        </p:nvSpPr>
        <p:spPr>
          <a:xfrm>
            <a:off x="701040" y="2711450"/>
            <a:ext cx="11463655" cy="3244850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b="0" i="0" cap="none">
                <a:solidFill>
                  <a:schemeClr val="tx1"/>
                </a:solidFill>
              </a:defRPr>
            </a:lvl1pPr>
          </a:lstStyle>
          <a:p>
            <a:pPr/>
          </a:p>
        </p:txBody>
      </p:sp>
      <p:sp>
        <p:nvSpPr>
          <p:cNvPr id="4" name="Holder 4"/>
          <p:cNvSpPr>
            <a:spLocks noGrp="1" noChangeArrowheads="1"/>
            <a:extLst>
              <a:ext uri="smNativeData">
                <pr:smNativeData xmlns:pr="smNativeData" xmlns="smNativeData" val="SMDATA_15_FckkZ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MxsAAM03AADNNAAAzToAABAgAAAmAAAACAAAAD2/AAAAAAAA"/>
              </a:ext>
            </a:extLst>
          </p:cNvSpPr>
          <p:nvPr>
            <p:ph type="ftr" sz="quarter" idx="5"/>
          </p:nvPr>
        </p:nvSpPr>
        <p:spPr>
          <a:xfrm>
            <a:off x="4421505" y="9070975"/>
            <a:ext cx="4161790" cy="487680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 cap="none">
                <a:solidFill>
                  <a:srgbClr val="8C8C8C"/>
                </a:solidFill>
              </a:defRPr>
            </a:lvl1pPr>
          </a:lstStyle>
          <a:p>
            <a:pPr/>
          </a:p>
        </p:txBody>
      </p:sp>
      <p:sp>
        <p:nvSpPr>
          <p:cNvPr id="5" name="Holder 5"/>
          <p:cNvSpPr>
            <a:spLocks noGrp="1" noChangeArrowheads="1"/>
            <a:extLst>
              <a:ext uri="smNativeData">
                <pr:smNativeData xmlns:pr="smNativeData" xmlns="smNativeData" val="SMDATA_15_FckkZ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Q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QAAM03AABmFgAAzToAABAgAAAmAAAACAAAAD2/AAAAAAAA"/>
              </a:ext>
            </a:extLst>
          </p:cNvSpPr>
          <p:nvPr>
            <p:ph type="dt" sz="half" idx="6"/>
          </p:nvPr>
        </p:nvSpPr>
        <p:spPr>
          <a:xfrm>
            <a:off x="650240" y="9070975"/>
            <a:ext cx="2990850" cy="487680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defRPr cap="none">
                <a:solidFill>
                  <a:srgbClr val="8C8C8C"/>
                </a:solidFill>
              </a:defRPr>
            </a:lvl1pPr>
          </a:lstStyle>
          <a:p>
            <a:pPr/>
            <a:fld id="{2573DF87-C9C8-2629-86CB-3F7C9185706A}" type="datetime1">
              <a:rPr lang="en-us" cap="none"/>
              <a:t/>
            </a:fld>
            <a:endParaRPr lang="en-us" cap="none"/>
          </a:p>
        </p:txBody>
      </p:sp>
      <p:sp>
        <p:nvSpPr>
          <p:cNvPr id="6" name="Holder 6"/>
          <p:cNvSpPr>
            <a:spLocks noGrp="1" noChangeArrowheads="1"/>
            <a:extLst>
              <a:ext uri="smNativeData">
                <pr:smNativeData xmlns:pr="smNativeData" xmlns="smNativeData" val="SMDATA_15_FckkZ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mjkAAM03AAAATAAAzToAABAgAAAmAAAACAAAAD2/AAAAAAAA"/>
              </a:ext>
            </a:extLst>
          </p:cNvSpPr>
          <p:nvPr>
            <p:ph type="sldNum" sz="quarter" idx="7"/>
          </p:nvPr>
        </p:nvSpPr>
        <p:spPr>
          <a:xfrm>
            <a:off x="9363710" y="9070975"/>
            <a:ext cx="2990850" cy="487680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r">
              <a:defRPr cap="none">
                <a:solidFill>
                  <a:srgbClr val="8C8C8C"/>
                </a:solidFill>
              </a:defRPr>
            </a:lvl1pPr>
          </a:lstStyle>
          <a:p>
            <a:pPr/>
            <a:fld id="{2573A7DD-93C8-2651-86CB-6504E9857030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2.7/library/unittest.html?highlight=unittestunittest.TestCase.assertEqual" TargetMode="External"/><Relationship Id="rId3" Type="http://schemas.openxmlformats.org/officeDocument/2006/relationships/hyperlink" Target="https://docs.python.org/2.7/library/unittest.html?highlight=unittestunittest.TestCase.assertNotEqual" TargetMode="External"/><Relationship Id="rId4" Type="http://schemas.openxmlformats.org/officeDocument/2006/relationships/hyperlink" Target="https://docs.python.org/2.7/library/unittest.html?highlight=unittestunittest.TestCase.assertTrue" TargetMode="External"/><Relationship Id="rId5" Type="http://schemas.openxmlformats.org/officeDocument/2006/relationships/hyperlink" Target="https://docs.python.org/2.7/library/unittest.html?highlight=unittestunittest.TestCase.assertFalse" TargetMode="External"/><Relationship Id="rId6" Type="http://schemas.openxmlformats.org/officeDocument/2006/relationships/hyperlink" Target="https://docs.python.org/2.7/library/unittest.html?highlight=unittestunittest.TestCase.assertIs" TargetMode="External"/><Relationship Id="rId7" Type="http://schemas.openxmlformats.org/officeDocument/2006/relationships/hyperlink" Target="https://docs.python.org/2.7/library/unittest.html?highlight=unittestunittest.TestCase.assertIsNot" TargetMode="External"/><Relationship Id="rId8" Type="http://schemas.openxmlformats.org/officeDocument/2006/relationships/hyperlink" Target="https://docs.python.org/2.7/library/unittest.html?highlight=unittestunittest.TestCase.assertIsNone" TargetMode="External"/><Relationship Id="rId9" Type="http://schemas.openxmlformats.org/officeDocument/2006/relationships/hyperlink" Target="https://docs.python.org/2.7/library/unittest.html?highlight=unittestunittest.TestCase.assertIsNotNone" TargetMode="External"/><Relationship Id="rId10" Type="http://schemas.openxmlformats.org/officeDocument/2006/relationships/hyperlink" Target="https://docs.python.org/2.7/library/unittest.html?highlight=unittestunittest.TestCase.assertIn" TargetMode="External"/><Relationship Id="rId11" Type="http://schemas.openxmlformats.org/officeDocument/2006/relationships/hyperlink" Target="https://docs.python.org/2.7/library/unittest.html?highlight=unittestunittest.TestCase.assertNotIn" TargetMode="External"/><Relationship Id="rId12" Type="http://schemas.openxmlformats.org/officeDocument/2006/relationships/hyperlink" Target="https://docs.python.org/2.7/library/unittest.html?highlight=unittestunittest.TestCase.assertIsInstance" TargetMode="External"/><Relationship Id="rId13" Type="http://schemas.openxmlformats.org/officeDocument/2006/relationships/hyperlink" Target="https://docs.python.org/2.7/library/unittest.html?highlight=unittestunittest.TestCase.assertNotIsInstance" TargetMode="External"/></Relationships>
</file>

<file path=ppt/slides/_rels/slide4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eg"/><Relationship Id="rId3" Type="http://schemas.openxmlformats.org/officeDocument/2006/relationships/image" Target="../media/image35.jpeg"/><Relationship Id="rId4" Type="http://schemas.openxmlformats.org/officeDocument/2006/relationships/image" Target="../media/image36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5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5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5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eg"/></Relationships>
</file>

<file path=ppt/slides/_rels/slide5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5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eg"/><Relationship Id="rId3" Type="http://schemas.openxmlformats.org/officeDocument/2006/relationships/image" Target="../media/image44.png"/></Relationships>
</file>

<file path=ppt/slides/_rels/slide6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6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/Relationships>
</file>

<file path=ppt/slides/_rels/slide6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6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3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Слайда1"/>
          <p:cNvSpPr>
            <a:spLocks noGrp="1" noChangeArrowheads="1"/>
            <a:extLst>
              <a:ext uri="smNativeData">
                <pr:smNativeData xmlns:pr="smNativeData" xmlns="smNativeData" val="SMDATA_15_FckkZR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OAQAAMgTAAC9SgAAiB0AABAgAAAmAAAACAAAAAEAAAAAAAAA"/>
              </a:ext>
            </a:extLst>
          </p:cNvSpPr>
          <p:nvPr>
            <p:ph type="body" idx="1"/>
          </p:nvPr>
        </p:nvSpPr>
        <p:spPr>
          <a:xfrm>
            <a:off x="685800" y="3215640"/>
            <a:ext cx="11463655" cy="1584960"/>
          </a:xfrm>
        </p:spPr>
        <p:txBody>
          <a:bodyPr/>
          <a:lstStyle/>
          <a:p>
            <a:pPr algn="ctr">
              <a:defRPr sz="10400" cap="none"/>
            </a:pPr>
            <a:r>
              <a:t>Поговорим о xUnit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FckkZRMAAAAlAAAAZAAAAA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YQYAAEkDAABIPwAAcAgAABAAAAAmAAAACAAAAD0wAAAAAAAA"/>
              </a:ext>
            </a:extLst>
          </p:cNvSpPr>
          <p:nvPr>
            <p:ph type="title"/>
          </p:nvPr>
        </p:nvSpPr>
        <p:spPr>
          <a:xfrm>
            <a:off x="1036955" y="534035"/>
            <a:ext cx="9250045" cy="837565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cap="none">
                <a:solidFill>
                  <a:srgbClr val="000000"/>
                </a:solidFill>
              </a:rPr>
              <a:t>«Общие принципы»</a:t>
            </a:r>
            <a:endParaRPr sz="5400" cap="none"/>
          </a:p>
        </p:txBody>
      </p:sp>
      <p:sp>
        <p:nvSpPr>
          <p:cNvPr id="3" name="object 3"/>
          <p:cNvSpPr>
            <a:extLst>
              <a:ext uri="smNativeData">
                <pr:smNativeData xmlns:pr="smNativeData" xmlns="smNativeData" val="SMDATA_15_FckkZRMAAAAlAAAAZAAAAE0AAAAAAAAAABM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TwYAAGwJAAD3SAAAxzMAABAgAAAmAAAACAAAAP//////////"/>
              </a:ext>
            </a:extLst>
          </p:cNvSpPr>
          <p:nvPr/>
        </p:nvSpPr>
        <p:spPr>
          <a:xfrm>
            <a:off x="1025525" y="1531620"/>
            <a:ext cx="10835640" cy="68853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065" rIns="0" bIns="0" numCol="1" spcCol="215900" anchor="t"/>
          <a:lstStyle/>
          <a:p>
            <a:pPr marL="584200" marR="5080" indent="-572135" defTabSz="914400">
              <a:lnSpc>
                <a:spcPct val="125000"/>
              </a:lnSpc>
              <a:spcBef>
                <a:spcPts val="95"/>
              </a:spcBef>
              <a:buChar char="•"/>
              <a:tabLst>
                <a:tab pos="58483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Тест </a:t>
            </a:r>
            <a:r>
              <a:rPr sz="3000" cap="none" spc="21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–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это тестовый </a:t>
            </a:r>
            <a:r>
              <a:rPr sz="3000" cap="none" spc="-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метод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3000" cap="none" spc="-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(</a:t>
            </a:r>
            <a:r>
              <a:rPr sz="3000" cap="none" spc="-3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Test</a:t>
            </a:r>
            <a:r>
              <a:rPr sz="3000" cap="none" spc="3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Method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), реализующий 4- </a:t>
            </a:r>
            <a:r>
              <a:rPr sz="3000" cap="none" spc="-21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х фазный тест (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Four Phase </a:t>
            </a:r>
            <a:r>
              <a:rPr sz="3000" cap="none" spc="-3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Test</a:t>
            </a:r>
            <a:r>
              <a:rPr sz="3000" cap="none" spc="-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marR="9525" indent="-572135" defTabSz="914400">
              <a:lnSpc>
                <a:spcPct val="125000"/>
              </a:lnSpc>
              <a:buChar char="•"/>
              <a:tabLst>
                <a:tab pos="58483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Объединение тестовых методов в классы (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Tescase Class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 </a:t>
            </a:r>
            <a:r>
              <a:rPr sz="3000" cap="none" spc="-21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в </a:t>
            </a:r>
            <a:r>
              <a:rPr sz="3000" cap="none" spc="-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коде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marR="472440" indent="-572135" defTabSz="914400">
              <a:lnSpc>
                <a:spcPct val="125000"/>
              </a:lnSpc>
              <a:spcBef>
                <a:spcPts val="5"/>
              </a:spcBef>
              <a:buChar char="•"/>
              <a:tabLst>
                <a:tab pos="58483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Использование утверждений (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Assertions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 для проверки </a:t>
            </a:r>
            <a:r>
              <a:rPr sz="3000" cap="none" spc="-21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поведения системы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marR="481330" indent="-572135" defTabSz="914400">
              <a:lnSpc>
                <a:spcPct val="125000"/>
              </a:lnSpc>
              <a:buChar char="•"/>
              <a:tabLst>
                <a:tab pos="58483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Объединение тестов в тестовые наборы </a:t>
            </a:r>
            <a:r>
              <a:rPr sz="3000" cap="none" spc="-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(</a:t>
            </a:r>
            <a:r>
              <a:rPr sz="3000" cap="none" spc="-3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Test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Suite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 на </a:t>
            </a:r>
            <a:r>
              <a:rPr sz="3000" cap="none" spc="-21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этапе выполнения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marR="453390" indent="-572135" defTabSz="914400">
              <a:lnSpc>
                <a:spcPct val="125000"/>
              </a:lnSpc>
              <a:buChar char="•"/>
              <a:tabLst>
                <a:tab pos="58483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Обнаружение </a:t>
            </a:r>
            <a:r>
              <a:rPr sz="3000" cap="none" spc="-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(</a:t>
            </a:r>
            <a:r>
              <a:rPr sz="3000" cap="none" spc="-3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Test</a:t>
            </a:r>
            <a:r>
              <a:rPr sz="3000" cap="none" spc="3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Discovery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 или явное</a:t>
            </a:r>
            <a:r>
              <a:rPr sz="3000" cap="none" spc="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перечисление </a:t>
            </a:r>
            <a:r>
              <a:rPr sz="3000" cap="none" spc="-21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3000" cap="none" spc="-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(</a:t>
            </a:r>
            <a:r>
              <a:rPr sz="3000" cap="none" spc="-3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Test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Enumeration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 тестов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indent="-572135" defTabSz="914400">
              <a:lnSpc>
                <a:spcPct val="100000"/>
              </a:lnSpc>
              <a:spcBef>
                <a:spcPts val="900"/>
              </a:spcBef>
              <a:buChar char="•"/>
              <a:tabLst>
                <a:tab pos="58483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Различные варианты </a:t>
            </a:r>
            <a:r>
              <a:rPr sz="3000" cap="none" spc="-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запуска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тестов </a:t>
            </a:r>
            <a:r>
              <a:rPr sz="3000" cap="none" spc="-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(</a:t>
            </a:r>
            <a:r>
              <a:rPr sz="3000" cap="none" spc="-3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Test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Running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indent="-572135" defTabSz="914400">
              <a:lnSpc>
                <a:spcPct val="100000"/>
              </a:lnSpc>
              <a:spcBef>
                <a:spcPts val="905"/>
              </a:spcBef>
              <a:buChar char="•"/>
              <a:tabLst>
                <a:tab pos="58483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Отчеты о </a:t>
            </a:r>
            <a:r>
              <a:rPr sz="3000" cap="none" spc="-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результатах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тестирования (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Testing Report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YQYAAEkDAACjSgAAgQgAABAgAAAmAAAACAAAAD0wAAAAAAAA"/>
              </a:ext>
            </a:extLst>
          </p:cNvSpPr>
          <p:nvPr>
            <p:ph type="title"/>
          </p:nvPr>
        </p:nvSpPr>
        <p:spPr>
          <a:xfrm>
            <a:off x="1036955" y="534035"/>
            <a:ext cx="11095990" cy="848360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cap="none">
                <a:solidFill>
                  <a:srgbClr val="000000"/>
                </a:solidFill>
              </a:rPr>
              <a:t>Применимость xUnit-фреймворков</a:t>
            </a:r>
            <a:endParaRPr sz="5400" cap="none"/>
          </a:p>
        </p:txBody>
      </p:sp>
      <p:sp>
        <p:nvSpPr>
          <p:cNvPr id="3" name="object 3"/>
          <p:cNvSpPr>
            <a:extLst>
              <a:ext uri="smNativeData">
                <pr:smNativeData xmlns:pr="smNativeData" xmlns="smNativeData" val="SMDATA_15_FckkZRMAAAAlAAAAZAAAAE0AAAAAAAAAAKAB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CAcAAD4PAAAtSQAACCUAABAgAAAmAAAACAAAAP//////////"/>
              </a:ext>
            </a:extLst>
          </p:cNvSpPr>
          <p:nvPr/>
        </p:nvSpPr>
        <p:spPr>
          <a:xfrm>
            <a:off x="1143000" y="2477770"/>
            <a:ext cx="10752455" cy="35420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64160" rIns="0" bIns="0" numCol="1" spcCol="215900" anchor="t"/>
          <a:lstStyle/>
          <a:p>
            <a:pPr marL="584200" indent="-572135" defTabSz="914400">
              <a:lnSpc>
                <a:spcPct val="100000"/>
              </a:lnSpc>
              <a:spcBef>
                <a:spcPts val="2080"/>
              </a:spcBef>
              <a:buFont typeface="Microsoft Sans Serif" pitchFamily="2" charset="-52"/>
              <a:buChar char="•"/>
              <a:tabLst>
                <a:tab pos="584835" algn="l"/>
              </a:tabLst>
            </a:pPr>
            <a:r>
              <a:rPr sz="3000" b="1" cap="none">
                <a:latin typeface="Arial" pitchFamily="2" charset="-52"/>
                <a:ea typeface="Calibri" pitchFamily="2" charset="-52"/>
                <a:cs typeface="Arial" pitchFamily="2" charset="-52"/>
              </a:rPr>
              <a:t>Модульные тесты (</a:t>
            </a:r>
            <a:r>
              <a:rPr sz="3000" b="1" cap="none">
                <a:solidFill>
                  <a:srgbClr val="00AF50"/>
                </a:solidFill>
                <a:latin typeface="Arial" pitchFamily="2" charset="-52"/>
                <a:ea typeface="Calibri" pitchFamily="2" charset="-52"/>
                <a:cs typeface="Arial" pitchFamily="2" charset="-52"/>
              </a:rPr>
              <a:t>unit tests</a:t>
            </a:r>
            <a:r>
              <a:rPr sz="3000" b="1" cap="none">
                <a:latin typeface="Arial" pitchFamily="2" charset="-52"/>
                <a:ea typeface="Calibri" pitchFamily="2" charset="-52"/>
                <a:cs typeface="Arial" pitchFamily="2" charset="-52"/>
              </a:rPr>
              <a:t>)</a:t>
            </a:r>
            <a:endParaRPr sz="3000" cap="none">
              <a:latin typeface="Arial" pitchFamily="2" charset="-52"/>
              <a:ea typeface="Calibri" pitchFamily="2" charset="-52"/>
              <a:cs typeface="Arial" pitchFamily="2" charset="-52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Небольшие, понятные и быстрые тесты с простой тестовой конфигурацией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5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indent="-572135" defTabSz="914400">
              <a:lnSpc>
                <a:spcPct val="100000"/>
              </a:lnSpc>
              <a:buFont typeface="Microsoft Sans Serif" pitchFamily="2" charset="-52"/>
              <a:buChar char="•"/>
              <a:tabLst>
                <a:tab pos="584835" algn="l"/>
              </a:tabLst>
            </a:pPr>
            <a:r>
              <a:rPr sz="3000" b="1" cap="none">
                <a:latin typeface="Arial" pitchFamily="2" charset="-52"/>
                <a:ea typeface="Calibri" pitchFamily="2" charset="-52"/>
                <a:cs typeface="Arial" pitchFamily="2" charset="-52"/>
              </a:rPr>
              <a:t>Интеграционные</a:t>
            </a:r>
            <a:r>
              <a:rPr sz="3000" b="1" cap="none" spc="3">
                <a:latin typeface="Arial" pitchFamily="2" charset="-52"/>
                <a:ea typeface="Calibri" pitchFamily="2" charset="-52"/>
                <a:cs typeface="Arial" pitchFamily="2" charset="-52"/>
              </a:rPr>
              <a:t> </a:t>
            </a:r>
            <a:r>
              <a:rPr sz="3000" b="1" cap="none">
                <a:latin typeface="Arial" pitchFamily="2" charset="-52"/>
                <a:ea typeface="Calibri" pitchFamily="2" charset="-52"/>
                <a:cs typeface="Arial" pitchFamily="2" charset="-52"/>
              </a:rPr>
              <a:t>тесты</a:t>
            </a:r>
            <a:r>
              <a:rPr sz="3000" b="1" cap="none" spc="3">
                <a:latin typeface="Arial" pitchFamily="2" charset="-52"/>
                <a:ea typeface="Calibri" pitchFamily="2" charset="-52"/>
                <a:cs typeface="Arial" pitchFamily="2" charset="-52"/>
              </a:rPr>
              <a:t> </a:t>
            </a:r>
            <a:r>
              <a:rPr sz="3000" b="1" cap="none">
                <a:latin typeface="Arial" pitchFamily="2" charset="-52"/>
                <a:ea typeface="Calibri" pitchFamily="2" charset="-52"/>
                <a:cs typeface="Arial" pitchFamily="2" charset="-52"/>
              </a:rPr>
              <a:t>(</a:t>
            </a:r>
            <a:r>
              <a:rPr sz="3000" b="1" cap="none">
                <a:solidFill>
                  <a:srgbClr val="00AF50"/>
                </a:solidFill>
                <a:latin typeface="Arial" pitchFamily="2" charset="-52"/>
                <a:ea typeface="Calibri" pitchFamily="2" charset="-52"/>
                <a:cs typeface="Arial" pitchFamily="2" charset="-52"/>
              </a:rPr>
              <a:t>integration tests</a:t>
            </a:r>
            <a:r>
              <a:rPr sz="3000" b="1" cap="none">
                <a:latin typeface="Arial" pitchFamily="2" charset="-52"/>
                <a:ea typeface="Calibri" pitchFamily="2" charset="-52"/>
                <a:cs typeface="Arial" pitchFamily="2" charset="-52"/>
              </a:rPr>
              <a:t>)</a:t>
            </a:r>
            <a:endParaRPr sz="3000" cap="none">
              <a:latin typeface="Arial" pitchFamily="2" charset="-52"/>
              <a:ea typeface="Calibri" pitchFamily="2" charset="-52"/>
              <a:cs typeface="Arial" pitchFamily="2" charset="-52"/>
            </a:endParaRPr>
          </a:p>
          <a:p>
            <a:pPr lvl="1" marL="812800" indent="-343535" defTabSz="914400">
              <a:lnSpc>
                <a:spcPct val="100000"/>
              </a:lnSpc>
              <a:spcBef>
                <a:spcPts val="1590"/>
              </a:spcBef>
              <a:buChar char="•"/>
              <a:tabLst>
                <a:tab pos="813435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ряд преимуществ может быть потерян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lvl="1" marL="812800" indent="-343535" defTabSz="914400">
              <a:lnSpc>
                <a:spcPct val="100000"/>
              </a:lnSpc>
              <a:buChar char="•"/>
              <a:tabLst>
                <a:tab pos="813435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эффективное использование также возможно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lvl="1" marL="812800" indent="-343535" defTabSz="914400">
              <a:lnSpc>
                <a:spcPct val="100000"/>
              </a:lnSpc>
              <a:buChar char="•"/>
              <a:tabLst>
                <a:tab pos="813435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самостоятельное или вместе Data Driven Testing (DDT)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FckkZRMAAAAlAAAAZAAAAA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wYAALYCAAAgSQAA+AcAABAAAAAmAAAACAAAAD0wAAAAAAAA"/>
              </a:ext>
            </a:extLst>
          </p:cNvSpPr>
          <p:nvPr>
            <p:ph type="title"/>
          </p:nvPr>
        </p:nvSpPr>
        <p:spPr>
          <a:xfrm>
            <a:off x="987425" y="440690"/>
            <a:ext cx="10899775" cy="854710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4-х фазный тест (Four Phase </a:t>
            </a:r>
            <a:r>
              <a:rPr cap="none" spc="-4"/>
              <a:t>Test)</a:t>
            </a:r>
            <a:endParaRPr cap="none" spc="-4"/>
          </a:p>
        </p:txBody>
      </p:sp>
      <p:pic>
        <p:nvPicPr>
          <p:cNvPr id="3" name="object 3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I0IAABXGwAAKEIAAEQ2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390015" y="4444365"/>
            <a:ext cx="9364345" cy="43770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object 4"/>
          <p:cNvSpPr>
            <a:extLst>
              <a:ext uri="smNativeData">
                <pr:smNativeData xmlns:pr="smNativeData" xmlns="smNativeData" val="SMDATA_15_FckkZRMAAAAlAAAAZAAAAE0AAAAAAAAAAMg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UwIAAAIKAABNNAAAOxgAABAgAAAmAAAACAAAAP//////////"/>
              </a:ext>
            </a:extLst>
          </p:cNvSpPr>
          <p:nvPr/>
        </p:nvSpPr>
        <p:spPr>
          <a:xfrm>
            <a:off x="377825" y="1626870"/>
            <a:ext cx="8124190" cy="23120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0" rIns="0" bIns="0" numCol="1" spcCol="215900" anchor="t"/>
          <a:lstStyle/>
          <a:p>
            <a:pPr marL="584200" indent="-571500" defTabSz="914400">
              <a:lnSpc>
                <a:spcPct val="100000"/>
              </a:lnSpc>
              <a:spcBef>
                <a:spcPts val="1000"/>
              </a:spcBef>
              <a:buChar char="•"/>
              <a:tabLst>
                <a:tab pos="584200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Настройка тестовой конфигурации (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Setup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indent="-571500" defTabSz="914400">
              <a:lnSpc>
                <a:spcPct val="100000"/>
              </a:lnSpc>
              <a:spcBef>
                <a:spcPts val="905"/>
              </a:spcBef>
              <a:buChar char="•"/>
              <a:tabLst>
                <a:tab pos="584200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Действие с SUT (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Exercise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indent="-571500" defTabSz="914400">
              <a:lnSpc>
                <a:spcPct val="100000"/>
              </a:lnSpc>
              <a:spcBef>
                <a:spcPts val="900"/>
              </a:spcBef>
              <a:buChar char="•"/>
              <a:tabLst>
                <a:tab pos="584200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Проверка корректности </a:t>
            </a:r>
            <a:r>
              <a:rPr sz="3000" cap="none" spc="-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результата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(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Verify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indent="-571500" defTabSz="914400">
              <a:lnSpc>
                <a:spcPct val="100000"/>
              </a:lnSpc>
              <a:spcBef>
                <a:spcPts val="900"/>
              </a:spcBef>
              <a:buChar char="•"/>
              <a:tabLst>
                <a:tab pos="584200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Очистка (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Teardown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xmlns="smNativeData" val="SMDATA_15_FckkZRMAAAAlAAAAZAAAAE0AAAAAAAAAADQB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7wUAAEkJAABsRgAAEyEAABAgAAAmAAAACAAAAP//////////"/>
              </a:ext>
            </a:extLst>
          </p:cNvSpPr>
          <p:nvPr/>
        </p:nvSpPr>
        <p:spPr>
          <a:xfrm>
            <a:off x="964565" y="1509395"/>
            <a:ext cx="10483215" cy="3867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9558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b="1" cap="none">
                <a:latin typeface="Arial" pitchFamily="2" charset="-52"/>
                <a:ea typeface="Calibri" pitchFamily="2" charset="-52"/>
                <a:cs typeface="Arial" pitchFamily="2" charset="-52"/>
              </a:rPr>
              <a:t>Цель: </a:t>
            </a: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хранение тестовой логики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12700" marR="5080" defTabSz="914400">
              <a:lnSpc>
                <a:spcPct val="150000"/>
              </a:lnSpc>
              <a:tabLst>
                <a:tab pos="7694930" algn="l"/>
              </a:tabLst>
            </a:pPr>
            <a:r>
              <a:rPr sz="2400" b="1" cap="none">
                <a:latin typeface="Arial" pitchFamily="2" charset="-52"/>
                <a:ea typeface="Calibri" pitchFamily="2" charset="-52"/>
                <a:cs typeface="Arial" pitchFamily="2" charset="-52"/>
              </a:rPr>
              <a:t>Реализация: </a:t>
            </a: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метод класса , процедура или функция	с тестовой логикой, </a:t>
            </a:r>
            <a:r>
              <a:rPr sz="2400" cap="none" spc="-17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реализующая 4-фазный тест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cap="none">
                <a:latin typeface="Arial" pitchFamily="2" charset="-52"/>
                <a:ea typeface="Calibri" pitchFamily="2" charset="-52"/>
                <a:cs typeface="Arial" pitchFamily="2" charset="-52"/>
              </a:rPr>
              <a:t>Основные типы:</a:t>
            </a:r>
            <a:endParaRPr sz="2400" cap="none">
              <a:latin typeface="Arial" pitchFamily="2" charset="-52"/>
              <a:ea typeface="Calibri" pitchFamily="2" charset="-52"/>
              <a:cs typeface="Arial" pitchFamily="2" charset="-52"/>
            </a:endParaRPr>
          </a:p>
          <a:p>
            <a:pPr marL="355600" indent="-343535" defTabSz="914400">
              <a:lnSpc>
                <a:spcPct val="100000"/>
              </a:lnSpc>
              <a:spcBef>
                <a:spcPts val="1445"/>
              </a:spcBef>
              <a:buChar char="•"/>
              <a:tabLst>
                <a:tab pos="356235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тест ожидаемой успешности/не успешности (</a:t>
            </a:r>
            <a:r>
              <a:rPr sz="24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Simple Success Test</a:t>
            </a: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 indent="-343535" defTabSz="914400">
              <a:lnSpc>
                <a:spcPct val="100000"/>
              </a:lnSpc>
              <a:spcBef>
                <a:spcPts val="1440"/>
              </a:spcBef>
              <a:buChar char="•"/>
              <a:tabLst>
                <a:tab pos="356235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тесты на ожидаемые исключения (</a:t>
            </a:r>
            <a:r>
              <a:rPr sz="24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Expected Exception Test</a:t>
            </a: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 indent="-343535" defTabSz="914400">
              <a:lnSpc>
                <a:spcPct val="100000"/>
              </a:lnSpc>
              <a:spcBef>
                <a:spcPts val="1440"/>
              </a:spcBef>
              <a:buChar char="•"/>
              <a:tabLst>
                <a:tab pos="356235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тесты создания объектов</a:t>
            </a:r>
            <a:r>
              <a:rPr sz="2400" cap="none" spc="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/ тесты конструкторов (</a:t>
            </a:r>
            <a:r>
              <a:rPr sz="24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Constructor Test</a:t>
            </a: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sp>
        <p:nvSpPr>
          <p:cNvPr id="3" name="object 3"/>
          <p:cNvSpPr>
            <a:spLocks noGrp="1" noChangeArrowheads="1"/>
            <a:extLst>
              <a:ext uri="smNativeData">
                <pr:smNativeData xmlns:pr="smNativeData" xmlns="smNativeData" val="SMDATA_15_FckkZRMAAAAlAAAAZAAAAA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AYAALUCAAAhSQAAYAkAABAAAAAmAAAACAAAAD0wAAAAAAAA"/>
              </a:ext>
            </a:extLst>
          </p:cNvSpPr>
          <p:nvPr>
            <p:ph type="title"/>
          </p:nvPr>
        </p:nvSpPr>
        <p:spPr>
          <a:xfrm>
            <a:off x="988060" y="440055"/>
            <a:ext cx="10899775" cy="1083945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Тестовый </a:t>
            </a:r>
            <a:r>
              <a:rPr cap="none" spc="-4"/>
              <a:t>метод</a:t>
            </a:r>
            <a:r>
              <a:t> </a:t>
            </a:r>
            <a:r>
              <a:rPr cap="none" spc="-4"/>
              <a:t>(Test</a:t>
            </a:r>
            <a:r>
              <a:t> Method)</a:t>
            </a:r>
          </a:p>
        </p:txBody>
      </p:sp>
      <p:pic>
        <p:nvPicPr>
          <p:cNvPr id="4" name="object 4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GwNAAA+IgAAQzwAACI4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181860" y="5566410"/>
            <a:ext cx="7614285" cy="35585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7e3t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NgYAAKQOAABaQQAADRoAABAgAAAmAAAACAAAAP//////////"/>
              </a:ext>
            </a:extLst>
          </p:cNvSpPr>
          <p:nvPr/>
        </p:nvSpPr>
        <p:spPr>
          <a:xfrm>
            <a:off x="1009650" y="2379980"/>
            <a:ext cx="9613900" cy="185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355600" indent="-343535" defTabSz="914400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Нужен для проверки очевидных успешных сценариев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Microsoft Sans Serif" pitchFamily="2" charset="-52"/>
              <a:buChar char="•"/>
            </a:pPr>
            <a:endParaRPr sz="25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 indent="-343535" defTabSz="914400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Реализует классические 4 фазы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Microsoft Sans Serif" pitchFamily="2" charset="-52"/>
              <a:buChar char="•"/>
            </a:pPr>
            <a:endParaRPr sz="25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 indent="-343535" defTabSz="914400">
              <a:lnSpc>
                <a:spcPct val="100000"/>
              </a:lnSpc>
              <a:buChar char="•"/>
              <a:tabLst>
                <a:tab pos="356235" algn="l"/>
                <a:tab pos="3944620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Возможные исключения	в тестовом методе не перехватываются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sp>
        <p:nvSpPr>
          <p:cNvPr id="3" name="object 3"/>
          <p:cNvSpPr>
            <a:spLocks noGrp="1" noChangeArrowheads="1"/>
            <a:extLst>
              <a:ext uri="smNativeData">
                <pr:smNativeData xmlns:pr="smNativeData" xmlns="smNativeData" val="SMDATA_15_FckkZRMAAAAlAAAAZAAAAA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AYAALYCAACpSAAAmA0AABAAAAAmAAAACAAAAD0wAAAAAAAA"/>
              </a:ext>
            </a:extLst>
          </p:cNvSpPr>
          <p:nvPr>
            <p:ph type="title"/>
          </p:nvPr>
        </p:nvSpPr>
        <p:spPr>
          <a:xfrm>
            <a:off x="988060" y="440690"/>
            <a:ext cx="10823575" cy="1769110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t>Простой тест успешности </a:t>
            </a:r>
            <a:r>
              <a:rPr cap="none" spc="-44"/>
              <a:t> </a:t>
            </a:r>
            <a:r>
              <a:t>(Simple Success</a:t>
            </a:r>
            <a:r>
              <a:rPr cap="none" spc="-4"/>
              <a:t> Test)</a:t>
            </a:r>
            <a:endParaRPr cap="none" spc="-4"/>
          </a:p>
        </p:txBody>
      </p:sp>
      <p:sp>
        <p:nvSpPr>
          <p:cNvPr id="4" name="object 4"/>
          <p:cNvSpPr>
            <a:extLst>
              <a:ext uri="smNativeData">
                <pr:smNativeData xmlns:pr="smNativeData" xmlns="smNativeData" val="SMDATA_15_FckkZRMAAAAlAAAACwAAAA0AAAAAAAAAAAAAAAAAAAAAAAAAAAAAAAAAAAAAAAAAAAEAAABQAAAAAAAAAAAA4D8AAAAAAADgPwAAAAAAAOA/AAAAAAAA4D8AAAAAAADgPwAAAAAAAOA/AAAAAAAA4D8AAAAAAADgPwAAAAAAAOA/AAAAAAAA4D8CAAAAjAAAAAEAAAAAAAAA7f/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bm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7f/MAP///wEAAAAAAAAAAAAAAAAAAAAAAAAAAAAAAAAAAAAAAAAAAAAAAAB/f38A7uzhA8zMzADAwP8Af39/AAAAAAAAAAAAAAAAAAAAAAAAAAAAIQAAABgAAAAUAAAAAgUAANYdAABOSgAAtTMAABAAAAAmAAAACAAAAP//////////"/>
              </a:ext>
            </a:extLst>
          </p:cNvSpPr>
          <p:nvPr/>
        </p:nvSpPr>
        <p:spPr>
          <a:xfrm>
            <a:off x="814070" y="4850130"/>
            <a:ext cx="11264900" cy="3555365"/>
          </a:xfrm>
          <a:custGeom>
            <a:avLst/>
            <a:gdLst/>
            <a:ahLst/>
            <a:cxnLst/>
            <a:rect l="0" t="0" r="11264900" b="3555365"/>
            <a:pathLst>
              <a:path w="11264900" h="3555365">
                <a:moveTo>
                  <a:pt x="11264646" y="0"/>
                </a:moveTo>
                <a:lnTo>
                  <a:pt x="0" y="0"/>
                </a:lnTo>
                <a:lnTo>
                  <a:pt x="0" y="3554857"/>
                </a:lnTo>
                <a:lnTo>
                  <a:pt x="11264646" y="3554857"/>
                </a:lnTo>
                <a:lnTo>
                  <a:pt x="11264646" y="0"/>
                </a:lnTo>
                <a:close/>
              </a:path>
            </a:pathLst>
          </a:custGeom>
          <a:solidFill>
            <a:srgbClr val="EDFFCC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5" name="object 5"/>
          <p:cNvSpPr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fgUAAK4gAADARwAAIDMAABAgAAAmAAAACAAAAP//////////"/>
              </a:ext>
            </a:extLst>
          </p:cNvSpPr>
          <p:nvPr/>
        </p:nvSpPr>
        <p:spPr>
          <a:xfrm>
            <a:off x="892810" y="5312410"/>
            <a:ext cx="10770870" cy="29984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469900" marR="1604645" indent="-457200" defTabSz="914400">
              <a:lnSpc>
                <a:spcPct val="130000"/>
              </a:lnSpc>
              <a:spcBef>
                <a:spcPts val="100"/>
              </a:spcBef>
              <a:tabLst>
                <a:tab pos="1384300" algn="l"/>
              </a:tabLst>
            </a:pPr>
            <a:r>
              <a:rPr sz="3000" b="1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class	</a:t>
            </a:r>
            <a:r>
              <a:rPr sz="3000" b="1" cap="none">
                <a:solidFill>
                  <a:srgbClr val="0D84B5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WindowTestCase</a:t>
            </a:r>
            <a:r>
              <a:rPr sz="30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sz="3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unittest</a:t>
            </a:r>
            <a:r>
              <a:rPr sz="3000" cap="none">
                <a:solidFill>
                  <a:srgbClr val="666666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.</a:t>
            </a:r>
            <a:r>
              <a:rPr sz="3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TestCase</a:t>
            </a:r>
            <a:r>
              <a:rPr sz="30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): </a:t>
            </a:r>
            <a:r>
              <a:rPr sz="3000" cap="none" spc="-43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sz="3000" b="1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def </a:t>
            </a:r>
            <a:r>
              <a:rPr sz="3000" cap="none">
                <a:solidFill>
                  <a:srgbClr val="05287D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test_default_dimension</a:t>
            </a:r>
            <a:r>
              <a:rPr sz="30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sz="3000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</a:t>
            </a:r>
            <a:r>
              <a:rPr sz="30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):</a:t>
            </a:r>
            <a:endParaRPr sz="30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927100" marR="5080">
              <a:lnSpc>
                <a:spcPct val="130000"/>
              </a:lnSpc>
            </a:pPr>
            <a:r>
              <a:rPr sz="3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window </a:t>
            </a:r>
            <a:r>
              <a:rPr sz="3000" cap="none">
                <a:solidFill>
                  <a:srgbClr val="666666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= </a:t>
            </a:r>
            <a:r>
              <a:rPr sz="3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Window</a:t>
            </a:r>
            <a:r>
              <a:rPr sz="30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()  </a:t>
            </a:r>
            <a:r>
              <a:rPr sz="3000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</a:t>
            </a:r>
            <a:r>
              <a:rPr sz="3000" cap="none">
                <a:solidFill>
                  <a:srgbClr val="666666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.</a:t>
            </a:r>
            <a:r>
              <a:rPr sz="3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assertEqual</a:t>
            </a:r>
            <a:r>
              <a:rPr sz="30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sz="3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wi</a:t>
            </a:r>
            <a:r>
              <a:rPr sz="3000" cap="none">
                <a:solidFill>
                  <a:srgbClr val="666666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ndow.size</a:t>
            </a:r>
            <a:r>
              <a:rPr sz="30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(),</a:t>
            </a:r>
            <a:r>
              <a:rPr sz="3000" cap="none" spc="-4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sz="30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sz="3000" cap="none">
                <a:solidFill>
                  <a:srgbClr val="1F8050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800</a:t>
            </a:r>
            <a:r>
              <a:rPr sz="30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,</a:t>
            </a:r>
            <a:r>
              <a:rPr sz="3000" cap="none" spc="-4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sz="3000" cap="none">
                <a:solidFill>
                  <a:srgbClr val="1F8050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600</a:t>
            </a:r>
            <a:r>
              <a:rPr sz="30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),</a:t>
            </a:r>
            <a:endParaRPr sz="30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1841500">
              <a:lnSpc>
                <a:spcPct val="100000"/>
              </a:lnSpc>
              <a:spcBef>
                <a:spcPts val="1085"/>
              </a:spcBef>
            </a:pPr>
            <a:r>
              <a:rPr sz="3000" cap="none">
                <a:solidFill>
                  <a:srgbClr val="406F9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'incorrect default dimension'</a:t>
            </a:r>
            <a:r>
              <a:rPr sz="30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</a:t>
            </a:r>
            <a:endParaRPr sz="30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NgYAAMIMAADpRwAAyxQAABAgAAAmAAAACAAAAP//////////"/>
              </a:ext>
            </a:extLst>
          </p:cNvSpPr>
          <p:nvPr/>
        </p:nvSpPr>
        <p:spPr>
          <a:xfrm>
            <a:off x="1009650" y="2073910"/>
            <a:ext cx="10680065" cy="13061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355600" indent="-343535" defTabSz="914400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Проверка правильности обработки ошибок в SUT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icrosoft Sans Serif" pitchFamily="2" charset="-52"/>
              <a:buChar char="•"/>
            </a:pPr>
            <a:endParaRPr sz="38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 indent="-343535" defTabSz="914400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sz="2400" cap="none" spc="-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Только</a:t>
            </a: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те исключения, которые приложение генерирует самостоятельно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sp>
        <p:nvSpPr>
          <p:cNvPr id="3" name="object 3"/>
          <p:cNvSpPr>
            <a:spLocks noGrp="1" noChangeArrowheads="1"/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wYAALYCAAAsQAAAjwcAABAgAAAmAAAACAAAAD0wAAAAAAAA"/>
              </a:ext>
            </a:extLst>
          </p:cNvSpPr>
          <p:nvPr>
            <p:ph type="title"/>
          </p:nvPr>
        </p:nvSpPr>
        <p:spPr>
          <a:xfrm>
            <a:off x="987425" y="440690"/>
            <a:ext cx="9444355" cy="788035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Тест на ожидаемое исключение</a:t>
            </a:r>
          </a:p>
        </p:txBody>
      </p:sp>
      <p:sp>
        <p:nvSpPr>
          <p:cNvPr id="4" name="object 4"/>
          <p:cNvSpPr>
            <a:extLst>
              <a:ext uri="smNativeData">
                <pr:smNativeData xmlns:pr="smNativeData" xmlns="smNativeData" val="SMDATA_15_FckkZRMAAAAlAAAAZAAAAE0AAAAAAAAAAAEAAAAAAAAAAAAAAAAAAAAAAAAAAAAAAAEAAABQAAAAAAAAAAAA4D8AAAAAAADgPwAAAAAAAOA/AAAAAAAA4D8AAAAAAADgPwAAAAAAAOA/AAAAAAAA4D8AAAAAAADgPwAAAAAAAOA/AAAAAAAA4D8CAAAAjAAAAAEAAAAAAAAA7f/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7f/MAP///wEAAAAAAAAAAAAAAAAAAAAAAAAAAAAAAAAAAAAAAAAAAAAAAAB/f38A7uzhA8zMzADAwP8Af39/AAAAAAAAAAAAAAAAAAAAAAAAAAAAIQAAABgAAAAUAAAAAgUAANYdAAC5SwAAUiwAABAgAAAmAAAACAAAAP//////////"/>
              </a:ext>
            </a:extLst>
          </p:cNvSpPr>
          <p:nvPr/>
        </p:nvSpPr>
        <p:spPr>
          <a:xfrm>
            <a:off x="814070" y="4850130"/>
            <a:ext cx="11495405" cy="2354580"/>
          </a:xfrm>
          <a:prstGeom prst="rect">
            <a:avLst/>
          </a:prstGeom>
          <a:solidFill>
            <a:srgbClr val="EDFFCC"/>
          </a:solidFill>
          <a:ln>
            <a:noFill/>
          </a:ln>
          <a:effectLst/>
        </p:spPr>
        <p:txBody>
          <a:bodyPr vert="horz" wrap="square" lIns="0" tIns="635" rIns="0" bIns="0" numCol="1" spcCol="215900" anchor="t"/>
          <a:lstStyle/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3000" b="1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class</a:t>
            </a:r>
            <a:r>
              <a:rPr sz="3000" b="1" cap="none" spc="-4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sz="3000" b="1" cap="none">
                <a:solidFill>
                  <a:srgbClr val="0D84B5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WindowTestCase</a:t>
            </a:r>
            <a:r>
              <a:rPr sz="30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sz="3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unittest</a:t>
            </a:r>
            <a:r>
              <a:rPr sz="3000" cap="none">
                <a:solidFill>
                  <a:srgbClr val="666666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.</a:t>
            </a:r>
            <a:r>
              <a:rPr sz="3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TestCase</a:t>
            </a:r>
            <a:r>
              <a:rPr sz="30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):</a:t>
            </a:r>
            <a:endParaRPr sz="30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548640">
              <a:lnSpc>
                <a:spcPct val="100000"/>
              </a:lnSpc>
              <a:spcBef>
                <a:spcPts val="1080"/>
              </a:spcBef>
            </a:pPr>
            <a:r>
              <a:rPr sz="3000" b="1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def</a:t>
            </a:r>
            <a:r>
              <a:rPr sz="3000" b="1" cap="none" spc="-4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sz="3000" cap="none">
                <a:solidFill>
                  <a:srgbClr val="05287D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test_size_exception</a:t>
            </a:r>
            <a:r>
              <a:rPr sz="30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sz="3000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</a:t>
            </a:r>
            <a:r>
              <a:rPr sz="30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):</a:t>
            </a:r>
            <a:endParaRPr sz="30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1005840" marR="193040">
              <a:lnSpc>
                <a:spcPts val="4680"/>
              </a:lnSpc>
              <a:spcBef>
                <a:spcPts val="335"/>
              </a:spcBef>
            </a:pPr>
            <a:r>
              <a:rPr sz="3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window </a:t>
            </a:r>
            <a:r>
              <a:rPr sz="3000" cap="none">
                <a:solidFill>
                  <a:srgbClr val="666666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= </a:t>
            </a:r>
            <a:r>
              <a:rPr sz="3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Window</a:t>
            </a:r>
            <a:r>
              <a:rPr sz="30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(width=-100, height=100)  </a:t>
            </a:r>
            <a:r>
              <a:rPr sz="3000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</a:t>
            </a:r>
            <a:r>
              <a:rPr sz="3000" cap="none">
                <a:solidFill>
                  <a:srgbClr val="666666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.</a:t>
            </a:r>
            <a:r>
              <a:rPr sz="3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assertRaises</a:t>
            </a:r>
            <a:r>
              <a:rPr sz="30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sz="3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InputParamException,</a:t>
            </a:r>
            <a:r>
              <a:rPr sz="3000" cap="none" spc="-4"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sz="3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“bla”)</a:t>
            </a:r>
            <a:endParaRPr sz="30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xmlns="smNativeData" val="SMDATA_15_FckkZRMAAAAlAAAAZAAAAE0AAAAAAAAAADQB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QYAAHkIAACHSQAAghkAABAgAAAmAAAACAAAAP//////////"/>
              </a:ext>
            </a:extLst>
          </p:cNvSpPr>
          <p:nvPr/>
        </p:nvSpPr>
        <p:spPr>
          <a:xfrm>
            <a:off x="1036955" y="1377315"/>
            <a:ext cx="10915650" cy="27692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95580" rIns="0" bIns="0" numCol="1" spcCol="215900" anchor="t"/>
          <a:lstStyle/>
          <a:p>
            <a:pPr marL="354965" indent="-342900" defTabSz="914400">
              <a:lnSpc>
                <a:spcPct val="100000"/>
              </a:lnSpc>
              <a:spcBef>
                <a:spcPts val="1540"/>
              </a:spcBef>
              <a:buChar char="•"/>
              <a:tabLst>
                <a:tab pos="355600" algn="l"/>
              </a:tabLst>
            </a:pPr>
            <a:r>
              <a:rPr sz="2400" cap="none" spc="-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Для</a:t>
            </a: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локализации дефектов при создании объекта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4965" indent="-342900" defTabSz="914400">
              <a:lnSpc>
                <a:spcPct val="100000"/>
              </a:lnSpc>
              <a:spcBef>
                <a:spcPts val="1440"/>
              </a:spcBef>
              <a:buChar char="•"/>
              <a:tabLst>
                <a:tab pos="355600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Проверка правильности создания объекта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4965" indent="-342900" defTabSz="914400">
              <a:lnSpc>
                <a:spcPct val="100000"/>
              </a:lnSpc>
              <a:spcBef>
                <a:spcPts val="1440"/>
              </a:spcBef>
              <a:buChar char="•"/>
              <a:tabLst>
                <a:tab pos="355600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Проверяются все поля ( инициализируемые и неинициализируемые)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4965" marR="5080" indent="-342900" defTabSz="914400">
              <a:lnSpc>
                <a:spcPct val="150000"/>
              </a:lnSpc>
              <a:buChar char="•"/>
              <a:tabLst>
                <a:tab pos="355600" algn="l"/>
                <a:tab pos="7423785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Может быть сделан на основе теста успешности	или теста на ожидаемое </a:t>
            </a:r>
            <a:r>
              <a:rPr sz="2400" cap="none" spc="-17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исключение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sp>
        <p:nvSpPr>
          <p:cNvPr id="3" name="object 3"/>
          <p:cNvSpPr>
            <a:spLocks noGrp="1" noChangeArrowheads="1"/>
            <a:extLst>
              <a:ext uri="smNativeData">
                <pr:smNativeData xmlns:pr="smNativeData" xmlns="smNativeData" val="SMDATA_15_FckkZRMAAAAlAAAAZAAAAA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wYAALYCAAAQOwAA+AcAABAAAAAmAAAACAAAAD0wAAAAAAAA"/>
              </a:ext>
            </a:extLst>
          </p:cNvSpPr>
          <p:nvPr>
            <p:ph type="title"/>
          </p:nvPr>
        </p:nvSpPr>
        <p:spPr>
          <a:xfrm>
            <a:off x="987425" y="440690"/>
            <a:ext cx="8613775" cy="854710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Тест конструктора</a:t>
            </a:r>
          </a:p>
        </p:txBody>
      </p:sp>
      <p:sp>
        <p:nvSpPr>
          <p:cNvPr id="4" name="object 4"/>
          <p:cNvSpPr>
            <a:extLst>
              <a:ext uri="smNativeData">
                <pr:smNativeData xmlns:pr="smNativeData" xmlns="smNativeData" val="SMDATA_15_FckkZRMAAAAlAAAAZAAAAE0AAAAAAAAAAAwAAAAAAAAAAAAAAAAAAAAAAAAAAAAAAAEAAABQAAAAAAAAAAAA4D8AAAAAAADgPwAAAAAAAOA/AAAAAAAA4D8AAAAAAADgPwAAAAAAAOA/AAAAAAAA4D8AAAAAAADgPwAAAAAAAOA/AAAAAAAA4D8CAAAAjAAAAAEAAAAAAAAA7f/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7f/MAP///wEAAAAAAAAAAAAAAAAAAAAAAAAAAAAAAAAAAAAAAAAAAAAAAAB/f38A7uzhA8zMzADAwP8Af39/AAAAAAAAAAAAAAAAAAAAAAAAAAAAIQAAABgAAAAUAAAA6AEAANYdAADXRgAA3jAAABAgAAAmAAAACAAAAP//////////"/>
              </a:ext>
            </a:extLst>
          </p:cNvSpPr>
          <p:nvPr/>
        </p:nvSpPr>
        <p:spPr>
          <a:xfrm>
            <a:off x="309880" y="4850130"/>
            <a:ext cx="11205845" cy="3093720"/>
          </a:xfrm>
          <a:prstGeom prst="rect">
            <a:avLst/>
          </a:prstGeom>
          <a:solidFill>
            <a:srgbClr val="EDFFCC"/>
          </a:solidFill>
          <a:ln>
            <a:noFill/>
          </a:ln>
          <a:effectLst/>
        </p:spPr>
        <p:txBody>
          <a:bodyPr vert="horz" wrap="square" lIns="0" tIns="7620" rIns="0" bIns="0" numCol="1" spcCol="215900" anchor="t"/>
          <a:lstStyle/>
          <a:p>
            <a:pPr marL="90805">
              <a:lnSpc>
                <a:spcPct val="100000"/>
              </a:lnSpc>
              <a:spcBef>
                <a:spcPts val="60"/>
              </a:spcBef>
            </a:pPr>
            <a:r>
              <a:rPr sz="2600" b="1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class </a:t>
            </a:r>
            <a:r>
              <a:rPr sz="2600" b="1" cap="none">
                <a:solidFill>
                  <a:srgbClr val="0D84B5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WindowTestCase</a:t>
            </a:r>
            <a:r>
              <a:rPr sz="26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sz="26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unittest</a:t>
            </a:r>
            <a:r>
              <a:rPr sz="2600" cap="none">
                <a:solidFill>
                  <a:srgbClr val="666666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.</a:t>
            </a:r>
            <a:r>
              <a:rPr sz="26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TestCase</a:t>
            </a:r>
            <a:r>
              <a:rPr sz="26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):</a:t>
            </a:r>
            <a:endParaRPr sz="26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487045">
              <a:lnSpc>
                <a:spcPct val="100000"/>
              </a:lnSpc>
              <a:spcBef>
                <a:spcPts val="935"/>
              </a:spcBef>
            </a:pPr>
            <a:r>
              <a:rPr sz="2600" b="1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def </a:t>
            </a:r>
            <a:r>
              <a:rPr sz="2600" cap="none">
                <a:solidFill>
                  <a:srgbClr val="05287D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test_window_ctor</a:t>
            </a:r>
            <a:r>
              <a:rPr sz="26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sz="2600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</a:t>
            </a:r>
            <a:r>
              <a:rPr sz="26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):</a:t>
            </a:r>
            <a:endParaRPr sz="26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883920" marR="197485" indent="121920">
              <a:lnSpc>
                <a:spcPct val="130000"/>
              </a:lnSpc>
            </a:pPr>
            <a:r>
              <a:rPr sz="26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w </a:t>
            </a:r>
            <a:r>
              <a:rPr sz="2600" cap="none">
                <a:solidFill>
                  <a:srgbClr val="666666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= </a:t>
            </a:r>
            <a:r>
              <a:rPr sz="26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Window</a:t>
            </a:r>
            <a:r>
              <a:rPr sz="26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(width=100, height=200)  </a:t>
            </a:r>
            <a:r>
              <a:rPr sz="2600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</a:t>
            </a:r>
            <a:r>
              <a:rPr sz="2600" cap="none">
                <a:solidFill>
                  <a:srgbClr val="666666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.</a:t>
            </a:r>
            <a:r>
              <a:rPr sz="26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assertEqual</a:t>
            </a:r>
            <a:r>
              <a:rPr sz="26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sz="26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w.width, 100, ”incorrect width”)  self.assertEqual(w.height, 200, “incorrect height”) </a:t>
            </a:r>
            <a:r>
              <a:rPr sz="2600" cap="none" spc="-34"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sz="26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self.assertNull(w.childs, “childs is not null”)</a:t>
            </a:r>
            <a:endParaRPr sz="26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xmlns="smNativeData" val="SMDATA_15_FckkZRMAAAAlAAAAZAAAAE0AAAAAAAAAADQB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NgYAAD0IAAD9TAAARxkAABAgAAAmAAAACAAAAP//////////"/>
              </a:ext>
            </a:extLst>
          </p:cNvSpPr>
          <p:nvPr/>
        </p:nvSpPr>
        <p:spPr>
          <a:xfrm>
            <a:off x="1009650" y="1339215"/>
            <a:ext cx="11505565" cy="27698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95580" rIns="0" bIns="0" numCol="1" spcCol="215900" anchor="t"/>
          <a:lstStyle/>
          <a:p>
            <a:pPr marL="355600" indent="-343535" defTabSz="914400">
              <a:lnSpc>
                <a:spcPct val="100000"/>
              </a:lnSpc>
              <a:spcBef>
                <a:spcPts val="1540"/>
              </a:spcBef>
              <a:buChar char="•"/>
              <a:tabLst>
                <a:tab pos="356235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класс, предназначенный</a:t>
            </a:r>
            <a:r>
              <a:rPr sz="2400" cap="none" spc="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для группировки одного или более тестовых методов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 marR="379095" indent="-343535" defTabSz="914400">
              <a:lnSpc>
                <a:spcPct val="150000"/>
              </a:lnSpc>
              <a:buChar char="•"/>
              <a:tabLst>
                <a:tab pos="356235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создание объекта класса</a:t>
            </a:r>
            <a:r>
              <a:rPr sz="2400" cap="none" spc="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(</a:t>
            </a:r>
            <a:r>
              <a:rPr sz="24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Testcase object</a:t>
            </a: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 для каждого тестового метода на </a:t>
            </a:r>
            <a:r>
              <a:rPr sz="2400" cap="none" spc="-17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этапе выполнения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 marR="632460" indent="-343535" defTabSz="914400">
              <a:lnSpc>
                <a:spcPts val="4320"/>
              </a:lnSpc>
              <a:spcBef>
                <a:spcPts val="185"/>
              </a:spcBef>
              <a:buChar char="•"/>
              <a:tabLst>
                <a:tab pos="356235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объединение объектов класса в тестовые наборы</a:t>
            </a:r>
            <a:r>
              <a:rPr sz="2400" cap="none" spc="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(</a:t>
            </a:r>
            <a:r>
              <a:rPr sz="24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Test Suite</a:t>
            </a: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 для запуска </a:t>
            </a:r>
            <a:r>
              <a:rPr sz="2400" cap="none" spc="-17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специальной программой (</a:t>
            </a:r>
            <a:r>
              <a:rPr sz="24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Test Runner</a:t>
            </a: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sp>
        <p:nvSpPr>
          <p:cNvPr id="3" name="object 3"/>
          <p:cNvSpPr>
            <a:spLocks noGrp="1" noChangeArrowheads="1"/>
            <a:extLst>
              <a:ext uri="smNativeData">
                <pr:smNativeData xmlns:pr="smNativeData" xmlns="smNativeData" val="SMDATA_15_FckkZRMAAAAlAAAAZAAAAA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AYAALYCAAB5SwAA+AcAABAAAAAmAAAACAAAAD0wAAAAAAAA"/>
              </a:ext>
            </a:extLst>
          </p:cNvSpPr>
          <p:nvPr>
            <p:ph type="title"/>
          </p:nvPr>
        </p:nvSpPr>
        <p:spPr>
          <a:xfrm>
            <a:off x="988060" y="440690"/>
            <a:ext cx="11280775" cy="854710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Класс теста (Testcase Class)</a:t>
            </a:r>
          </a:p>
        </p:txBody>
      </p:sp>
      <p:pic>
        <p:nvPicPr>
          <p:cNvPr id="4" name="object 4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MAOAABYGwAAlEIAAKkz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397760" y="4445000"/>
            <a:ext cx="8425180" cy="39528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NgYAADUKAAChRgAAnyQAABAgAAAmAAAACAAAAP//////////"/>
              </a:ext>
            </a:extLst>
          </p:cNvSpPr>
          <p:nvPr/>
        </p:nvSpPr>
        <p:spPr>
          <a:xfrm>
            <a:off x="1009650" y="1659255"/>
            <a:ext cx="10471785" cy="42938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355600" indent="-343535" defTabSz="914400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</a:tabLst>
            </a:pPr>
            <a:r>
              <a:rPr sz="2400" cap="none" spc="-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То,</a:t>
            </a: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во что превращается каждый тестовый метод на этапе выполнения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Microsoft Sans Serif" pitchFamily="2" charset="-52"/>
              <a:buChar char="•"/>
            </a:pPr>
            <a:endParaRPr sz="25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 indent="-343535" defTabSz="914400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У каждого объекта есть метод </a:t>
            </a:r>
            <a:r>
              <a:rPr sz="24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run </a:t>
            </a: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для запуска теста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Microsoft Sans Serif" pitchFamily="2" charset="-52"/>
              <a:buChar char="•"/>
            </a:pPr>
            <a:endParaRPr sz="25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 indent="-343535" defTabSz="914400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У всех тестов </a:t>
            </a:r>
            <a:r>
              <a:rPr sz="24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единый интерфей</a:t>
            </a: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с для программы запуска тестов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Microsoft Sans Serif" pitchFamily="2" charset="-52"/>
              <a:buChar char="•"/>
            </a:pPr>
            <a:endParaRPr sz="25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 indent="-343535" defTabSz="914400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Тесты </a:t>
            </a:r>
            <a:r>
              <a:rPr sz="24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изолированы </a:t>
            </a: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друг от друга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Microsoft Sans Serif" pitchFamily="2" charset="-52"/>
              <a:buChar char="•"/>
            </a:pPr>
            <a:endParaRPr sz="325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12700">
              <a:lnSpc>
                <a:spcPct val="100000"/>
              </a:lnSpc>
            </a:pPr>
            <a:r>
              <a:rPr sz="4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Исключения</a:t>
            </a:r>
            <a:endParaRPr sz="4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 indent="-343535" defTabSz="914400">
              <a:lnSpc>
                <a:spcPct val="100000"/>
              </a:lnSpc>
              <a:spcBef>
                <a:spcPts val="2035"/>
              </a:spcBef>
              <a:buChar char="•"/>
              <a:tabLst>
                <a:tab pos="356235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NUnit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sp>
        <p:nvSpPr>
          <p:cNvPr id="3" name="object 3"/>
          <p:cNvSpPr>
            <a:spLocks noGrp="1" noChangeArrowheads="1"/>
            <a:extLst>
              <a:ext uri="smNativeData">
                <pr:smNativeData xmlns:pr="smNativeData" xmlns="smNativeData" val="SMDATA_15_FckkZRMAAAAlAAAAZAAAAA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wYAALYCAAAAUAAAkAYAABAAAAAmAAAACAAAAD0wAAAAAAAA"/>
              </a:ext>
            </a:extLst>
          </p:cNvSpPr>
          <p:nvPr>
            <p:ph type="title"/>
          </p:nvPr>
        </p:nvSpPr>
        <p:spPr>
          <a:xfrm>
            <a:off x="987425" y="440690"/>
            <a:ext cx="12017375" cy="626110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Объект теста (Testcase Object)</a:t>
            </a:r>
          </a:p>
        </p:txBody>
      </p:sp>
      <p:sp>
        <p:nvSpPr>
          <p:cNvPr id="4" name="object 4"/>
          <p:cNvSpPr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Y8PD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kxgAAGEzAACUTQAAKzkAABAgAAAmAAAACAAAAP//////////"/>
              </a:ext>
            </a:extLst>
          </p:cNvSpPr>
          <p:nvPr/>
        </p:nvSpPr>
        <p:spPr>
          <a:xfrm>
            <a:off x="3994785" y="8352155"/>
            <a:ext cx="8616315" cy="9410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 marR="5080" algn="ctr" defTabSz="914400">
              <a:lnSpc>
                <a:spcPct val="100000"/>
              </a:lnSpc>
              <a:spcBef>
                <a:spcPts val="100"/>
              </a:spcBef>
              <a:tabLst>
                <a:tab pos="7680325" algn="l"/>
              </a:tabLst>
            </a:pPr>
            <a:r>
              <a:rPr sz="2000" i="1" cap="none">
                <a:latin typeface="Arial" pitchFamily="2" charset="-52"/>
                <a:ea typeface="Calibri" pitchFamily="2" charset="-52"/>
                <a:cs typeface="Arial" pitchFamily="2" charset="-52"/>
              </a:rPr>
              <a:t>«…Я думаю, что самой большой </a:t>
            </a:r>
            <a:r>
              <a:rPr sz="2000" i="1" cap="none">
                <a:solidFill>
                  <a:srgbClr val="FF0000"/>
                </a:solidFill>
                <a:latin typeface="Arial" pitchFamily="2" charset="-52"/>
                <a:ea typeface="Calibri" pitchFamily="2" charset="-52"/>
                <a:cs typeface="Arial" pitchFamily="2" charset="-52"/>
              </a:rPr>
              <a:t>ошибкой </a:t>
            </a:r>
            <a:r>
              <a:rPr sz="2000" i="1" cap="none">
                <a:latin typeface="Arial" pitchFamily="2" charset="-52"/>
                <a:ea typeface="Calibri" pitchFamily="2" charset="-52"/>
                <a:cs typeface="Arial" pitchFamily="2" charset="-52"/>
              </a:rPr>
              <a:t>при написании Nunit	был  отказ от создания нового экземпляра класса тестовой конфигурации </a:t>
            </a:r>
            <a:r>
              <a:rPr sz="2000" i="1" cap="none" spc="-14">
                <a:latin typeface="Arial" pitchFamily="2" charset="-52"/>
                <a:ea typeface="Calibri" pitchFamily="2" charset="-52"/>
                <a:cs typeface="Arial" pitchFamily="2" charset="-52"/>
              </a:rPr>
              <a:t> </a:t>
            </a:r>
            <a:r>
              <a:rPr sz="2000" i="1" cap="none">
                <a:latin typeface="Arial" pitchFamily="2" charset="-52"/>
                <a:ea typeface="Calibri" pitchFamily="2" charset="-52"/>
                <a:cs typeface="Arial" pitchFamily="2" charset="-52"/>
              </a:rPr>
              <a:t>для каждого тестового метода …» </a:t>
            </a:r>
            <a:r>
              <a:rPr sz="2000" i="1" cap="none">
                <a:solidFill>
                  <a:srgbClr val="00AF50"/>
                </a:solidFill>
                <a:latin typeface="Arial" pitchFamily="2" charset="-52"/>
                <a:ea typeface="Calibri" pitchFamily="2" charset="-52"/>
                <a:cs typeface="Arial" pitchFamily="2" charset="-52"/>
              </a:rPr>
              <a:t>Джеймс Ньюкирк , автор NUnit</a:t>
            </a:r>
            <a:endParaRPr sz="2000" cap="none">
              <a:latin typeface="Arial" pitchFamily="2" charset="-52"/>
              <a:ea typeface="Calibri" pitchFamily="2" charset="-52"/>
              <a:cs typeface="Arial" pitchFamily="2" charset="-52"/>
            </a:endParaRPr>
          </a:p>
        </p:txBody>
      </p:sp>
      <p:pic>
        <p:nvPicPr>
          <p:cNvPr id="5" name="object 5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OogAABYHAAANU0AAAwx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350510" y="4607560"/>
            <a:ext cx="7200265" cy="33655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gQEAAFQLAACjLAAAcjIAABAgAAAmAAAACAAAAP//////////"/>
              </a:ext>
            </a:extLst>
          </p:cNvSpPr>
          <p:nvPr/>
        </p:nvSpPr>
        <p:spPr>
          <a:xfrm>
            <a:off x="244475" y="1841500"/>
            <a:ext cx="7011670" cy="63588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355600" indent="-342900" defTabSz="9144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24250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«Композитный тест»,	который содержит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 marR="1132840">
              <a:lnSpc>
                <a:spcPct val="200000"/>
              </a:lnSpc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коллекцию отдельных объектов тестов </a:t>
            </a:r>
            <a:r>
              <a:rPr sz="2400" cap="none" spc="-17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(</a:t>
            </a:r>
            <a:r>
              <a:rPr sz="24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Testcase Object</a:t>
            </a: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 marR="372110" indent="-342900" defTabSz="914400">
              <a:lnSpc>
                <a:spcPct val="200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У каждого объекта набора тестов (</a:t>
            </a:r>
            <a:r>
              <a:rPr sz="24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Test Suite </a:t>
            </a:r>
            <a:r>
              <a:rPr sz="2400" cap="none" spc="-17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4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Object</a:t>
            </a: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 есть метод </a:t>
            </a:r>
            <a:r>
              <a:rPr sz="24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run </a:t>
            </a: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для запуска теста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Microsoft Sans Serif" pitchFamily="2" charset="-52"/>
              <a:buChar char="•"/>
            </a:pPr>
            <a:endParaRPr sz="25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 indent="-342900" defTabSz="9144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400" cap="none" spc="-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Для</a:t>
            </a: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программы запуска тестов все равны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Microsoft Sans Serif" pitchFamily="2" charset="-52"/>
              <a:buChar char="•"/>
            </a:pPr>
            <a:endParaRPr sz="25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 indent="-342900" defTabSz="9144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Наборы наборов, наборы наборов наборов </a:t>
            </a:r>
            <a:r>
              <a:rPr sz="2400" cap="none" spc="15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….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12700" marR="66675">
              <a:lnSpc>
                <a:spcPct val="100000"/>
              </a:lnSpc>
            </a:pPr>
            <a:r>
              <a:rPr sz="2400" i="1" cap="none">
                <a:latin typeface="Arial" pitchFamily="2" charset="-52"/>
                <a:ea typeface="Calibri" pitchFamily="2" charset="-52"/>
                <a:cs typeface="Arial" pitchFamily="2" charset="-52"/>
              </a:rPr>
              <a:t>Паттерн </a:t>
            </a:r>
            <a:r>
              <a:rPr sz="2400" i="1" cap="none">
                <a:solidFill>
                  <a:srgbClr val="00AF50"/>
                </a:solidFill>
                <a:latin typeface="Arial" pitchFamily="2" charset="-52"/>
                <a:ea typeface="Calibri" pitchFamily="2" charset="-52"/>
                <a:cs typeface="Arial" pitchFamily="2" charset="-52"/>
              </a:rPr>
              <a:t>«Компоновщик» </a:t>
            </a:r>
            <a:r>
              <a:rPr sz="2400" i="1" cap="none">
                <a:latin typeface="Arial" pitchFamily="2" charset="-52"/>
                <a:ea typeface="Calibri" pitchFamily="2" charset="-52"/>
                <a:cs typeface="Arial" pitchFamily="2" charset="-52"/>
              </a:rPr>
              <a:t>– позволяет  клиентам обращаться к отдельным объектам </a:t>
            </a:r>
            <a:r>
              <a:rPr sz="2400" i="1" cap="none" spc="-17">
                <a:latin typeface="Arial" pitchFamily="2" charset="-52"/>
                <a:ea typeface="Calibri" pitchFamily="2" charset="-52"/>
                <a:cs typeface="Arial" pitchFamily="2" charset="-52"/>
              </a:rPr>
              <a:t> </a:t>
            </a:r>
            <a:r>
              <a:rPr sz="2400" i="1" cap="none">
                <a:latin typeface="Arial" pitchFamily="2" charset="-52"/>
                <a:ea typeface="Calibri" pitchFamily="2" charset="-52"/>
                <a:cs typeface="Arial" pitchFamily="2" charset="-52"/>
              </a:rPr>
              <a:t>и к группам объектов одинаково</a:t>
            </a:r>
            <a:endParaRPr sz="2400" cap="none">
              <a:latin typeface="Arial" pitchFamily="2" charset="-52"/>
              <a:ea typeface="Calibri" pitchFamily="2" charset="-52"/>
              <a:cs typeface="Arial" pitchFamily="2" charset="-52"/>
            </a:endParaRPr>
          </a:p>
        </p:txBody>
      </p:sp>
      <p:sp>
        <p:nvSpPr>
          <p:cNvPr id="3" name="object 3"/>
          <p:cNvSpPr>
            <a:spLocks noGrp="1" noChangeArrowheads="1"/>
            <a:extLst>
              <a:ext uri="smNativeData">
                <pr:smNativeData xmlns:pr="smNativeData" xmlns="smNativeData" val="SMDATA_15_FckkZRMAAAAlAAAAZAAAAE0AAAAAAAAAABM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wYAALsCAAACSgAAMwcAABAgAAAmAAAACAAAAD0wAAAAAAAA"/>
              </a:ext>
            </a:extLst>
          </p:cNvSpPr>
          <p:nvPr>
            <p:ph type="title"/>
          </p:nvPr>
        </p:nvSpPr>
        <p:spPr>
          <a:xfrm>
            <a:off x="987425" y="443865"/>
            <a:ext cx="11043285" cy="726440"/>
          </a:xfrm>
        </p:spPr>
        <p:txBody>
          <a:bodyPr vert="horz" wrap="square" lIns="0" tIns="12065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cap="none"/>
              <a:t>Объект набора</a:t>
            </a:r>
            <a:r>
              <a:rPr sz="4600" cap="none" spc="4"/>
              <a:t> </a:t>
            </a:r>
            <a:r>
              <a:rPr sz="4600" cap="none"/>
              <a:t>тестов</a:t>
            </a:r>
            <a:r>
              <a:rPr sz="4600" cap="none" spc="4"/>
              <a:t> </a:t>
            </a:r>
            <a:r>
              <a:rPr sz="4600" cap="none" spc="-4"/>
              <a:t>(Test</a:t>
            </a:r>
            <a:r>
              <a:rPr sz="4600" cap="none"/>
              <a:t> Suite Object)</a:t>
            </a:r>
            <a:endParaRPr sz="4600" cap="none"/>
          </a:p>
        </p:txBody>
      </p:sp>
      <p:pic>
        <p:nvPicPr>
          <p:cNvPr id="4" name="object 4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N8sAACIJQAAGE4AAI04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294245" y="6101080"/>
            <a:ext cx="5400675" cy="309181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object 5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KYqAAAuCQAAt00AAJIZ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932930" y="1492250"/>
            <a:ext cx="5700395" cy="2664460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6" name="object 6"/>
          <p:cNvGrpSpPr>
            <a:extLst>
              <a:ext uri="smNativeData">
                <pr:smNativeData xmlns:pr="smNativeData" xmlns="smNativeData" val="SMDATA_6_FckkZRMAAAAlAAAAAQAAAA8BAAAAkAAAAEgAAACQAAAASAAAAAAAAAAAAAAAAAAAABcAAAAUAAAAAAAAAAAAAAD/fwAA/38AAAAAAAAJAAAABAAAAOUAAAAfAAAAVAAAAAAAAAAAAAAAAAAAAAAAAAAAAAAAAAAAAAAAAAAAAAAAAAAAAAAAAAAAAAAAAAAAAAAAAAAAAAAAAAAAAAAAAAAAAAAAAAAAAAAAAAAAAAAAAAAAACEAAAAYAAAAFAAAAKskAADROQAAICcAAJk7AAAQAAAAJgAAAAgAAAD/////AAAAAA=="/>
              </a:ext>
            </a:extLst>
          </p:cNvGrpSpPr>
          <p:nvPr/>
        </p:nvGrpSpPr>
        <p:grpSpPr>
          <a:xfrm>
            <a:off x="5960745" y="9398635"/>
            <a:ext cx="399415" cy="289560"/>
            <a:chOff x="5960745" y="9398635"/>
            <a:chExt cx="399415" cy="289560"/>
          </a:xfrm>
        </p:grpSpPr>
        <p:pic>
          <p:nvPicPr>
            <p:cNvPr id="9" name="object 7"/>
            <p:cNvPicPr>
              <a:extLst>
                <a:ext uri="smNativeData">
  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KskAADROQAAICcAAJk7AAAAAAAAJgAAAAgAAAD//////////w=="/>
                </a:ext>
              </a:extLst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0745" y="9398635"/>
              <a:ext cx="399415" cy="28956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8" name="object 8"/>
            <p:cNvPicPr>
              <a:extLst>
                <a:ext uri="smNativeData">
  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/Q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OckAADoOQAA5CYAADw7AAAAAAAAJgAAAAgAAAD//////////w=="/>
                </a:ext>
              </a:extLst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98845" y="9413240"/>
              <a:ext cx="323215" cy="2159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object 9"/>
            <p:cNvSpPr>
              <a:extLst>
                <a:ext uri="smNativeData">
                  <pr:smNativeData xmlns:pr="smNativeData" xmlns="smNativeData" val="SMDATA_15_FckkZ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l9ug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6+vr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l9ugB/f38A7uzhA8zMzADAwP8Af39/AAAAAAAAAAAAAAAAAAAAAAAAAAAAIQAAABgAAAAUAAAA5yQAAOg5AADlJgAAPTsAAAAAAAAmAAAACAAAAP//////////"/>
                </a:ext>
              </a:extLst>
            </p:cNvSpPr>
            <p:nvPr/>
          </p:nvSpPr>
          <p:spPr>
            <a:xfrm>
              <a:off x="5998845" y="9413240"/>
              <a:ext cx="323850" cy="216535"/>
            </a:xfrm>
            <a:custGeom>
              <a:avLst/>
              <a:gdLst/>
              <a:ahLst/>
              <a:cxnLst/>
              <a:rect l="0" t="0" r="323850" b="216535"/>
              <a:pathLst>
                <a:path w="323850" h="216535">
                  <a:moveTo>
                    <a:pt x="0" y="77190"/>
                  </a:moveTo>
                  <a:lnTo>
                    <a:pt x="80899" y="77190"/>
                  </a:lnTo>
                  <a:lnTo>
                    <a:pt x="80899" y="0"/>
                  </a:lnTo>
                  <a:lnTo>
                    <a:pt x="242570" y="0"/>
                  </a:lnTo>
                  <a:lnTo>
                    <a:pt x="242570" y="77190"/>
                  </a:lnTo>
                  <a:lnTo>
                    <a:pt x="323468" y="77190"/>
                  </a:lnTo>
                  <a:lnTo>
                    <a:pt x="161671" y="216023"/>
                  </a:lnTo>
                  <a:lnTo>
                    <a:pt x="0" y="77190"/>
                  </a:lnTo>
                  <a:close/>
                </a:path>
              </a:pathLst>
            </a:custGeom>
            <a:noFill/>
            <a:ln w="9525" cap="flat" cmpd="sng" algn="ctr">
              <a:solidFill>
                <a:srgbClr val="497DBA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0" tIns="0" rIns="0" bIns="0" numCol="1" spcCol="215900" anchor="t"/>
            <a:lstStyle/>
            <a:p>
              <a:p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xmlns="smNativeData" val="SMDATA_15_FckkZRMAAAAlAAAAZAAAAE0AAAAAAAAAAJQB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jQUAAPoKAAA2PgAAIy8AABAgAAAmAAAACAAAAP//////////"/>
              </a:ext>
            </a:extLst>
          </p:cNvSpPr>
          <p:nvPr/>
        </p:nvSpPr>
        <p:spPr>
          <a:xfrm>
            <a:off x="902335" y="1784350"/>
            <a:ext cx="9210675" cy="58781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56540" rIns="0" bIns="0" numCol="1" spcCol="215900" anchor="t"/>
          <a:lstStyle/>
          <a:p>
            <a:pPr marL="469900" indent="-457835" defTabSz="914400">
              <a:lnSpc>
                <a:spcPct val="100000"/>
              </a:lnSpc>
              <a:spcBef>
                <a:spcPts val="2020"/>
              </a:spcBef>
              <a:buChar char="•"/>
              <a:tabLst>
                <a:tab pos="470535" algn="l"/>
              </a:tabLst>
            </a:pPr>
            <a:r>
              <a:rPr sz="32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Модульный тест: «отделяем зерна от плевел»</a:t>
            </a:r>
            <a:endParaRPr sz="32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469900" indent="-457835" defTabSz="914400">
              <a:lnSpc>
                <a:spcPct val="100000"/>
              </a:lnSpc>
              <a:spcBef>
                <a:spcPts val="1920"/>
              </a:spcBef>
              <a:buChar char="•"/>
              <a:tabLst>
                <a:tab pos="470535" algn="l"/>
              </a:tabLst>
            </a:pPr>
            <a:r>
              <a:rPr sz="32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Немного истории</a:t>
            </a:r>
            <a:endParaRPr sz="32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469900" indent="-457835" defTabSz="914400">
              <a:lnSpc>
                <a:spcPct val="100000"/>
              </a:lnSpc>
              <a:spcBef>
                <a:spcPts val="1920"/>
              </a:spcBef>
              <a:buChar char="•"/>
              <a:tabLst>
                <a:tab pos="470535" algn="l"/>
              </a:tabLst>
            </a:pPr>
            <a:r>
              <a:rPr sz="32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Определение термина xUnit</a:t>
            </a:r>
            <a:endParaRPr sz="32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469900" indent="-457835" defTabSz="914400">
              <a:lnSpc>
                <a:spcPct val="100000"/>
              </a:lnSpc>
              <a:spcBef>
                <a:spcPts val="1920"/>
              </a:spcBef>
              <a:buChar char="•"/>
              <a:tabLst>
                <a:tab pos="470535" algn="l"/>
              </a:tabLst>
            </a:pPr>
            <a:r>
              <a:rPr sz="32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Основные идеи xUnit</a:t>
            </a:r>
            <a:endParaRPr sz="32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469900" indent="-457835" defTabSz="914400">
              <a:lnSpc>
                <a:spcPct val="100000"/>
              </a:lnSpc>
              <a:spcBef>
                <a:spcPts val="1920"/>
              </a:spcBef>
              <a:buChar char="•"/>
              <a:tabLst>
                <a:tab pos="470535" algn="l"/>
              </a:tabLst>
            </a:pPr>
            <a:r>
              <a:rPr sz="32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Различные реализации xUnit</a:t>
            </a:r>
            <a:endParaRPr sz="32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469900" indent="-457835" defTabSz="914400">
              <a:lnSpc>
                <a:spcPct val="100000"/>
              </a:lnSpc>
              <a:spcBef>
                <a:spcPts val="1920"/>
              </a:spcBef>
              <a:buChar char="•"/>
              <a:tabLst>
                <a:tab pos="470535" algn="l"/>
              </a:tabLst>
            </a:pPr>
            <a:r>
              <a:rPr sz="32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Область применимости xUnit</a:t>
            </a:r>
            <a:endParaRPr sz="32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469900" marR="1391285" indent="-457835" defTabSz="914400">
              <a:lnSpc>
                <a:spcPct val="150000"/>
              </a:lnSpc>
              <a:buChar char="•"/>
              <a:tabLst>
                <a:tab pos="470535" algn="l"/>
              </a:tabLst>
            </a:pPr>
            <a:r>
              <a:rPr sz="32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Некоторые сценарии нетрадиционного </a:t>
            </a:r>
            <a:r>
              <a:rPr sz="3200" cap="none" spc="-2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32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использования xUnit</a:t>
            </a:r>
            <a:endParaRPr sz="32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sp>
        <p:nvSpPr>
          <p:cNvPr id="3" name="object 3"/>
          <p:cNvSpPr>
            <a:spLocks noGrp="1" noChangeArrowheads="1"/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YQYAAEkDAAAfNgAAgQgAABAgAAAmAAAACAAAAD0wAAAAAAAA"/>
              </a:ext>
            </a:extLst>
          </p:cNvSpPr>
          <p:nvPr>
            <p:ph type="title"/>
          </p:nvPr>
        </p:nvSpPr>
        <p:spPr>
          <a:xfrm>
            <a:off x="1036955" y="534035"/>
            <a:ext cx="7760970" cy="848360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cap="none">
                <a:solidFill>
                  <a:srgbClr val="000000"/>
                </a:solidFill>
              </a:rPr>
              <a:t>О чем </a:t>
            </a:r>
            <a:r>
              <a:rPr sz="5400" cap="none" spc="-5">
                <a:solidFill>
                  <a:srgbClr val="000000"/>
                </a:solidFill>
              </a:rPr>
              <a:t>будем</a:t>
            </a:r>
            <a:r>
              <a:rPr sz="5400" cap="none">
                <a:solidFill>
                  <a:srgbClr val="000000"/>
                </a:solidFill>
              </a:rPr>
              <a:t> </a:t>
            </a:r>
            <a:r>
              <a:rPr sz="5400" cap="none" spc="10">
                <a:solidFill>
                  <a:srgbClr val="000000"/>
                </a:solidFill>
              </a:rPr>
              <a:t>говорить…</a:t>
            </a:r>
            <a:endParaRPr sz="5400" cap="none"/>
          </a:p>
        </p:txBody>
      </p:sp>
      <p:sp>
        <p:nvSpPr>
          <p:cNvPr id="4" name="Текстовое поле1"/>
          <p:cNvSpPr txBox="1">
            <a:extLst>
              <a:ext uri="smNativeData">
                <pr:smNativeData xmlns:pr="smNativeData" xmlns="smNativeData" val="SMDATA_15_FckkZRMAAAAlAAAAEg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aCIAAOUcAAC+LQAAJR8AABAAAAAmAAAACAAAAP//////////"/>
              </a:ext>
            </a:extLst>
          </p:cNvSpPr>
          <p:nvPr/>
        </p:nvSpPr>
        <p:spPr>
          <a:xfrm>
            <a:off x="5593080" y="4697095"/>
            <a:ext cx="184277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Автоматизация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FckkZRMAAAAlAAAAZAAAAA0AAAAAAAAAABM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XwEAADQCAACQQgAACAcAABAAAAAmAAAACAAAAD0wAAAAAAAA"/>
              </a:ext>
            </a:extLst>
          </p:cNvSpPr>
          <p:nvPr>
            <p:ph type="title"/>
          </p:nvPr>
        </p:nvSpPr>
        <p:spPr>
          <a:xfrm>
            <a:off x="222885" y="358140"/>
            <a:ext cx="10597515" cy="784860"/>
          </a:xfrm>
        </p:spPr>
        <p:txBody>
          <a:bodyPr vert="horz" wrap="square" lIns="0" tIns="12065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cap="none" spc="-4"/>
              <a:t>Test</a:t>
            </a:r>
            <a:r>
              <a:rPr sz="4600" cap="none"/>
              <a:t> Suite и TestCase</a:t>
            </a:r>
            <a:r>
              <a:rPr sz="4600" cap="none" spc="4"/>
              <a:t> </a:t>
            </a:r>
            <a:r>
              <a:rPr sz="4600" cap="none"/>
              <a:t>в unittest</a:t>
            </a:r>
            <a:endParaRPr sz="4600" cap="none"/>
          </a:p>
        </p:txBody>
      </p:sp>
      <p:sp>
        <p:nvSpPr>
          <p:cNvPr id="3" name="object 3"/>
          <p:cNvSpPr>
            <a:extLst>
              <a:ext uri="smNativeData">
                <pr:smNativeData xmlns:pr="smNativeData" xmlns="smNativeData" val="SMDATA_15_FckkZRMAAAAlAAAAZAAAAE0AAAAAAAAAADIAAAAAAAAAAAAAAAAAAAAAAAAAAAAAAAEAAABQAAAAAAAAAAAA4D8AAAAAAADgPwAAAAAAAOA/AAAAAAAA4D8AAAAAAADgPwAAAAAAAOA/AAAAAAAA4D8AAAAAAADgPwAAAAAAAOA/AAAAAAAA4D8CAAAAjAAAAAEAAAAAAAAA7f/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7f/MAP///wEAAAAAAAAAAAAAAAAAAAAAAAAAAAAAAAAAAAAAAAAAAAAAAAB/f38A7uzhA8zMzADAwP8Af39/AAAAAAAAAAAAAAAAAAAAAAAAAAAAIQAAABgAAAAUAAAAdgEAAEsIAACGLwAAORQAABAgAAAmAAAACAAAAP//////////"/>
              </a:ext>
            </a:extLst>
          </p:cNvSpPr>
          <p:nvPr/>
        </p:nvSpPr>
        <p:spPr>
          <a:xfrm>
            <a:off x="237490" y="1348105"/>
            <a:ext cx="7487920" cy="1939290"/>
          </a:xfrm>
          <a:prstGeom prst="rect">
            <a:avLst/>
          </a:prstGeom>
          <a:solidFill>
            <a:srgbClr val="EDFFCC"/>
          </a:solidFill>
          <a:ln>
            <a:noFill/>
          </a:ln>
          <a:effectLst/>
        </p:spPr>
        <p:txBody>
          <a:bodyPr vert="horz" wrap="square" lIns="0" tIns="31750" rIns="0" bIns="0" numCol="1" spcCol="215900" anchor="t"/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600" b="1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import</a:t>
            </a:r>
            <a:r>
              <a:rPr sz="1600" b="1" cap="none" spc="-2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sz="1600" b="1" cap="none">
                <a:solidFill>
                  <a:srgbClr val="0D84B5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unittest</a:t>
            </a:r>
            <a:endParaRPr sz="16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457200" marR="2501900" indent="-365760">
              <a:lnSpc>
                <a:spcPct val="130000"/>
              </a:lnSpc>
            </a:pPr>
            <a:r>
              <a:rPr sz="1600" b="1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class</a:t>
            </a:r>
            <a:r>
              <a:rPr sz="1600" b="1" cap="none" spc="2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sz="1600" b="1" cap="none">
                <a:solidFill>
                  <a:srgbClr val="0D84B5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WidgetTestCase</a:t>
            </a:r>
            <a:r>
              <a:rPr sz="16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sz="16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unittest</a:t>
            </a:r>
            <a:r>
              <a:rPr sz="1600" cap="none">
                <a:solidFill>
                  <a:srgbClr val="666666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.</a:t>
            </a:r>
            <a:r>
              <a:rPr sz="16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TestCase</a:t>
            </a:r>
            <a:r>
              <a:rPr sz="16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): </a:t>
            </a:r>
            <a:r>
              <a:rPr sz="1600" cap="none" spc="-21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sz="1600" b="1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def </a:t>
            </a:r>
            <a:r>
              <a:rPr sz="1600" cap="none">
                <a:solidFill>
                  <a:srgbClr val="05287D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test_default_size</a:t>
            </a:r>
            <a:r>
              <a:rPr sz="16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sz="1600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</a:t>
            </a:r>
            <a:r>
              <a:rPr sz="16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):</a:t>
            </a:r>
            <a:endParaRPr sz="16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701040">
              <a:lnSpc>
                <a:spcPct val="100000"/>
              </a:lnSpc>
              <a:spcBef>
                <a:spcPts val="575"/>
              </a:spcBef>
            </a:pPr>
            <a:r>
              <a:rPr sz="16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#...</a:t>
            </a:r>
            <a:endParaRPr sz="16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701040" marR="4332605" indent="-243840">
              <a:lnSpc>
                <a:spcPct val="130000"/>
              </a:lnSpc>
            </a:pPr>
            <a:r>
              <a:rPr sz="1600" b="1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def </a:t>
            </a:r>
            <a:r>
              <a:rPr sz="1600" cap="none">
                <a:solidFill>
                  <a:srgbClr val="05287D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test_resize</a:t>
            </a:r>
            <a:r>
              <a:rPr sz="16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sz="1600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</a:t>
            </a:r>
            <a:r>
              <a:rPr sz="16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): </a:t>
            </a:r>
            <a:r>
              <a:rPr sz="1600" cap="none" spc="-21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sz="16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#...</a:t>
            </a:r>
            <a:endParaRPr sz="16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</p:txBody>
      </p:sp>
      <p:sp>
        <p:nvSpPr>
          <p:cNvPr id="4" name="object 4"/>
          <p:cNvSpPr>
            <a:extLst>
              <a:ext uri="smNativeData">
                <pr:smNativeData xmlns:pr="smNativeData" xmlns="smNativeData" val="SMDATA_15_FckkZRMAAAAlAAAAZAAAAE0AAAAAAAAAACwAAAAAAAAAAAAAAAAAAAAAAAAAAAAAAAEAAABQAAAAAAAAAAAA4D8AAAAAAADgPwAAAAAAAOA/AAAAAAAA4D8AAAAAAADgPwAAAAAAAOA/AAAAAAAA4D8AAAAAAADgPwAAAAAAAOA/AAAAAAAA4D8CAAAAjAAAAAEAAAAAAAAA7f/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7f/MAP///wEAAAAAAAAAAAAAAAAAAAAAAAAAAAAAAAAAAAAAAAAAAAAAAAB/f38A7uzhA8zMzADAwP8Af39/AAAAAAAAAAAAAAAAAAAAAAAAAAAAIQAAABgAAAAUAAAAdgEAABkXAACGLwAAHx0AABAgAAAmAAAACAAAAP//////////"/>
              </a:ext>
            </a:extLst>
          </p:cNvSpPr>
          <p:nvPr/>
        </p:nvSpPr>
        <p:spPr>
          <a:xfrm>
            <a:off x="237490" y="3754755"/>
            <a:ext cx="7487920" cy="979170"/>
          </a:xfrm>
          <a:prstGeom prst="rect">
            <a:avLst/>
          </a:prstGeom>
          <a:solidFill>
            <a:srgbClr val="EDFFCC"/>
          </a:solidFill>
          <a:ln>
            <a:noFill/>
          </a:ln>
          <a:effectLst/>
        </p:spPr>
        <p:txBody>
          <a:bodyPr vert="horz" wrap="square" lIns="0" tIns="27940" rIns="0" bIns="0" numCol="1" spcCol="215900" anchor="t"/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16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suite </a:t>
            </a:r>
            <a:r>
              <a:rPr sz="1600" cap="none">
                <a:solidFill>
                  <a:srgbClr val="666666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= </a:t>
            </a:r>
            <a:r>
              <a:rPr sz="16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unittest</a:t>
            </a:r>
            <a:r>
              <a:rPr sz="1600" cap="none">
                <a:solidFill>
                  <a:srgbClr val="666666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.</a:t>
            </a:r>
            <a:r>
              <a:rPr sz="16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TestSuite</a:t>
            </a:r>
            <a:r>
              <a:rPr sz="16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()</a:t>
            </a:r>
            <a:endParaRPr sz="16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91440" marR="1279525">
              <a:lnSpc>
                <a:spcPct val="130000"/>
              </a:lnSpc>
            </a:pPr>
            <a:r>
              <a:rPr sz="16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suite</a:t>
            </a:r>
            <a:r>
              <a:rPr sz="1600" cap="none">
                <a:solidFill>
                  <a:srgbClr val="666666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.</a:t>
            </a:r>
            <a:r>
              <a:rPr sz="16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addTest</a:t>
            </a:r>
            <a:r>
              <a:rPr sz="16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sz="16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WidgetTestCase</a:t>
            </a:r>
            <a:r>
              <a:rPr sz="16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sz="1600" cap="none">
                <a:solidFill>
                  <a:srgbClr val="406F9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'test_default_size'</a:t>
            </a:r>
            <a:r>
              <a:rPr sz="16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)) </a:t>
            </a:r>
            <a:r>
              <a:rPr sz="1600" cap="none" spc="-21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sz="16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suite</a:t>
            </a:r>
            <a:r>
              <a:rPr sz="1600" cap="none">
                <a:solidFill>
                  <a:srgbClr val="666666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.</a:t>
            </a:r>
            <a:r>
              <a:rPr sz="16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addTest</a:t>
            </a:r>
            <a:r>
              <a:rPr sz="16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sz="16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WidgetTestCase</a:t>
            </a:r>
            <a:r>
              <a:rPr sz="16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sz="1600" cap="none">
                <a:solidFill>
                  <a:srgbClr val="406F9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'test_resize'</a:t>
            </a:r>
            <a:r>
              <a:rPr sz="16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))</a:t>
            </a:r>
            <a:endParaRPr sz="16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</p:txBody>
      </p:sp>
      <p:sp>
        <p:nvSpPr>
          <p:cNvPr id="5" name="object 5"/>
          <p:cNvSpPr>
            <a:extLst>
              <a:ext uri="smNativeData">
                <pr:smNativeData xmlns:pr="smNativeData" xmlns="smNativeData" val="SMDATA_15_FckkZRMAAAAlAAAAZAAAAE0AAAAAAAAAACsAAAAAAAAAAAAAAAAAAAAAAAAAAAAAAAEAAABQAAAAAAAAAAAA4D8AAAAAAADgPwAAAAAAAOA/AAAAAAAA4D8AAAAAAADgPwAAAAAAAOA/AAAAAAAA4D8AAAAAAADgPwAAAAAAAOA/AAAAAAAA4D8CAAAAjAAAAAEAAAAAAAAA7f/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7f/MAP///wEAAAAAAAAAAAAAAAAAAAAAAAAAAAAAAAAAAAAAAAAAAAAAAAB/f38A7uzhA8zMzADAwP8Af39/AAAAAAAAAAAAAAAAAAAAAAAAAAAAIQAAABgAAAAUAAAAdgEAADcgAACGLwAAHCIAABAgAAAmAAAACAAAAP//////////"/>
              </a:ext>
            </a:extLst>
          </p:cNvSpPr>
          <p:nvPr/>
        </p:nvSpPr>
        <p:spPr>
          <a:xfrm>
            <a:off x="237490" y="5236845"/>
            <a:ext cx="7487920" cy="307975"/>
          </a:xfrm>
          <a:prstGeom prst="rect">
            <a:avLst/>
          </a:prstGeom>
          <a:solidFill>
            <a:srgbClr val="EDFFCC"/>
          </a:solidFill>
          <a:ln>
            <a:noFill/>
          </a:ln>
          <a:effectLst/>
        </p:spPr>
        <p:txBody>
          <a:bodyPr vert="horz" wrap="square" lIns="0" tIns="27305" rIns="0" bIns="0" numCol="1" spcCol="215900" anchor="t"/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14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suite</a:t>
            </a:r>
            <a:r>
              <a:rPr sz="1400" cap="none" spc="-2"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sz="1400" cap="none">
                <a:solidFill>
                  <a:srgbClr val="666666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=</a:t>
            </a:r>
            <a:r>
              <a:rPr sz="1400" cap="none" spc="-2">
                <a:solidFill>
                  <a:srgbClr val="666666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sz="14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unittest</a:t>
            </a:r>
            <a:r>
              <a:rPr sz="1400" cap="none">
                <a:solidFill>
                  <a:srgbClr val="666666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.</a:t>
            </a:r>
            <a:r>
              <a:rPr sz="14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TestLoader</a:t>
            </a:r>
            <a:r>
              <a:rPr sz="14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()</a:t>
            </a:r>
            <a:r>
              <a:rPr sz="1400" cap="none">
                <a:solidFill>
                  <a:srgbClr val="666666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.</a:t>
            </a:r>
            <a:r>
              <a:rPr sz="14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loadTestsFromTestCase</a:t>
            </a:r>
            <a:r>
              <a:rPr sz="14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sz="14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WidgetTestCase</a:t>
            </a:r>
            <a:r>
              <a:rPr sz="14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</a:t>
            </a:r>
            <a:endParaRPr sz="14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</p:txBody>
      </p:sp>
      <p:sp>
        <p:nvSpPr>
          <p:cNvPr id="6" name="object 6"/>
          <p:cNvSpPr>
            <a:extLst>
              <a:ext uri="smNativeData">
                <pr:smNativeData xmlns:pr="smNativeData" xmlns="smNativeData" val="SMDATA_15_FckkZRMAAAAlAAAAZAAAAE0AAAAAAAAAAC8AAAAAAAAAAAAAAAAAAAAAAAAAAAAAAAEAAABQAAAAAAAAAAAA4D8AAAAAAADgPwAAAAAAAOA/AAAAAAAA4D8AAAAAAADgPwAAAAAAAOA/AAAAAAAA4D8AAAAAAADgPwAAAAAAAOA/AAAAAAAA4D8CAAAAjAAAAAEAAAAAAAAA7f/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7f/MAP///wEAAAAAAAAAAAAAAAAAAAAAAAAAAAAAAAAAAAAAAAAAAAAAAAB/f38A7uzhA8zMzADAwP8Af39/AAAAAAAAAAAAAAAAAAAAAAAAAAAAIQAAABgAAAAUAAAAdgEAAMIjAACGLwAAGSkAABAgAAAmAAAACAAAAP//////////"/>
              </a:ext>
            </a:extLst>
          </p:cNvSpPr>
          <p:nvPr/>
        </p:nvSpPr>
        <p:spPr>
          <a:xfrm>
            <a:off x="237490" y="5812790"/>
            <a:ext cx="7487920" cy="868045"/>
          </a:xfrm>
          <a:prstGeom prst="rect">
            <a:avLst/>
          </a:prstGeom>
          <a:solidFill>
            <a:srgbClr val="EDFFCC"/>
          </a:solidFill>
          <a:ln>
            <a:noFill/>
          </a:ln>
          <a:effectLst/>
        </p:spPr>
        <p:txBody>
          <a:bodyPr vert="horz" wrap="square" lIns="0" tIns="29845" rIns="0" bIns="0" numCol="1" spcCol="215900" anchor="t"/>
          <a:lstStyle/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sz="14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suite1 </a:t>
            </a:r>
            <a:r>
              <a:rPr sz="1400" cap="none">
                <a:solidFill>
                  <a:srgbClr val="666666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= </a:t>
            </a:r>
            <a:r>
              <a:rPr sz="14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module1</a:t>
            </a:r>
            <a:r>
              <a:rPr sz="1400" cap="none">
                <a:solidFill>
                  <a:srgbClr val="666666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.</a:t>
            </a:r>
            <a:r>
              <a:rPr sz="14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TheTestSuite</a:t>
            </a:r>
            <a:r>
              <a:rPr sz="14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()</a:t>
            </a:r>
            <a:endParaRPr sz="14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91440">
              <a:lnSpc>
                <a:spcPct val="100000"/>
              </a:lnSpc>
              <a:spcBef>
                <a:spcPts val="505"/>
              </a:spcBef>
            </a:pPr>
            <a:r>
              <a:rPr sz="14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suite2 </a:t>
            </a:r>
            <a:r>
              <a:rPr sz="1400" cap="none">
                <a:solidFill>
                  <a:srgbClr val="666666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= </a:t>
            </a:r>
            <a:r>
              <a:rPr sz="14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module2</a:t>
            </a:r>
            <a:r>
              <a:rPr sz="1400" cap="none">
                <a:solidFill>
                  <a:srgbClr val="666666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.</a:t>
            </a:r>
            <a:r>
              <a:rPr sz="14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TheTestSuite</a:t>
            </a:r>
            <a:r>
              <a:rPr sz="14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()</a:t>
            </a:r>
            <a:endParaRPr sz="14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91440">
              <a:lnSpc>
                <a:spcPct val="100000"/>
              </a:lnSpc>
              <a:spcBef>
                <a:spcPts val="505"/>
              </a:spcBef>
            </a:pPr>
            <a:r>
              <a:rPr sz="14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alltests</a:t>
            </a:r>
            <a:r>
              <a:rPr sz="1400" cap="none" spc="-2"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sz="1400" cap="none">
                <a:solidFill>
                  <a:srgbClr val="666666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=</a:t>
            </a:r>
            <a:r>
              <a:rPr sz="1400" cap="none" spc="-2">
                <a:solidFill>
                  <a:srgbClr val="666666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sz="14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unittest</a:t>
            </a:r>
            <a:r>
              <a:rPr sz="1400" cap="none">
                <a:solidFill>
                  <a:srgbClr val="666666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.</a:t>
            </a:r>
            <a:r>
              <a:rPr sz="14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TestSuite</a:t>
            </a:r>
            <a:r>
              <a:rPr sz="14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([</a:t>
            </a:r>
            <a:r>
              <a:rPr sz="14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suite1</a:t>
            </a:r>
            <a:r>
              <a:rPr sz="14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,</a:t>
            </a:r>
            <a:r>
              <a:rPr sz="1400" cap="none" spc="-2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sz="14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suite2</a:t>
            </a:r>
            <a:r>
              <a:rPr sz="14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])</a:t>
            </a:r>
            <a:endParaRPr sz="14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</p:txBody>
      </p:sp>
      <p:pic>
        <p:nvPicPr>
          <p:cNvPr id="7" name="object 7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DAyAAAWCAAAb00AANk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158480" y="1314450"/>
            <a:ext cx="4429125" cy="56508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object 8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DAyAAAQLQAAb00AAG44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8158480" y="7325360"/>
            <a:ext cx="4429125" cy="18478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xmlns="smNativeData" val="SMDATA_15_FckkZRMAAAAlAAAAZAAAAE0AAAAAAAAAAH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+gIAADEHAACTSQAAeiAAABAgAAAmAAAACAAAAP//////////"/>
              </a:ext>
            </a:extLst>
          </p:cNvSpPr>
          <p:nvPr/>
        </p:nvSpPr>
        <p:spPr>
          <a:xfrm>
            <a:off x="483870" y="1169035"/>
            <a:ext cx="11476355" cy="41103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3660" rIns="0" bIns="0" numCol="1" spcCol="215900" anchor="t"/>
          <a:lstStyle/>
          <a:p>
            <a:pPr marL="355600" indent="-342900" defTabSz="914400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У каждой xUnit-реализации есть приложение для запуска тестов (</a:t>
            </a:r>
            <a:r>
              <a:rPr sz="24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Test Runner</a:t>
            </a: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lvl="1" marL="1099185" indent="-343535" defTabSz="914400">
              <a:lnSpc>
                <a:spcPct val="100000"/>
              </a:lnSpc>
              <a:spcBef>
                <a:spcPts val="480"/>
              </a:spcBef>
              <a:buFont typeface="Microsoft Sans Serif" pitchFamily="2" charset="-52"/>
              <a:buChar char="•"/>
              <a:tabLst>
                <a:tab pos="1099820" algn="l"/>
              </a:tabLst>
            </a:pPr>
            <a:r>
              <a:rPr sz="2400" cap="none"/>
              <a:t>Консольные</a:t>
            </a:r>
            <a:endParaRPr sz="2400" cap="none"/>
          </a:p>
          <a:p>
            <a:pPr lvl="1" marL="1099185" indent="-343535" defTabSz="914400">
              <a:lnSpc>
                <a:spcPct val="100000"/>
              </a:lnSpc>
              <a:spcBef>
                <a:spcPts val="575"/>
              </a:spcBef>
              <a:buFont typeface="Microsoft Sans Serif" pitchFamily="2" charset="-52"/>
              <a:buChar char="•"/>
              <a:tabLst>
                <a:tab pos="1099820" algn="l"/>
              </a:tabLst>
            </a:pPr>
            <a:r>
              <a:rPr sz="2400" cap="none"/>
              <a:t>GUI-шные</a:t>
            </a:r>
            <a:endParaRPr sz="2400" cap="none"/>
          </a:p>
          <a:p>
            <a:pPr lvl="1" marL="1099185" indent="-343535" defTabSz="914400">
              <a:lnSpc>
                <a:spcPct val="100000"/>
              </a:lnSpc>
              <a:spcBef>
                <a:spcPts val="580"/>
              </a:spcBef>
              <a:buFont typeface="Microsoft Sans Serif" pitchFamily="2" charset="-52"/>
              <a:buChar char="•"/>
              <a:tabLst>
                <a:tab pos="1099820" algn="l"/>
              </a:tabLst>
            </a:pPr>
            <a:r>
              <a:rPr sz="2400" cap="none"/>
              <a:t>Встраиваемые</a:t>
            </a:r>
            <a:r>
              <a:rPr sz="2400" cap="none" spc="-3"/>
              <a:t> </a:t>
            </a:r>
            <a:r>
              <a:rPr sz="2400" cap="none"/>
              <a:t>в IDE</a:t>
            </a:r>
            <a:endParaRPr sz="2400" cap="none"/>
          </a:p>
          <a:p>
            <a:pPr marL="355600" indent="-342900" defTabSz="9144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400" cap="none" spc="-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Должен</a:t>
            </a: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уметь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lvl="1" marL="1099185" indent="-343535" defTabSz="914400">
              <a:lnSpc>
                <a:spcPct val="100000"/>
              </a:lnSpc>
              <a:spcBef>
                <a:spcPts val="480"/>
              </a:spcBef>
              <a:buFont typeface="Microsoft Sans Serif" pitchFamily="2" charset="-52"/>
              <a:buChar char="•"/>
              <a:tabLst>
                <a:tab pos="1099820" algn="l"/>
              </a:tabLst>
            </a:pPr>
            <a:r>
              <a:rPr sz="2400" cap="none"/>
              <a:t>Обнаруживать и запускать тесты </a:t>
            </a:r>
            <a:r>
              <a:rPr sz="2400" cap="none" spc="-3"/>
              <a:t>(</a:t>
            </a:r>
            <a:r>
              <a:rPr sz="2400" cap="none" spc="-3">
                <a:solidFill>
                  <a:srgbClr val="00AF50"/>
                </a:solidFill>
              </a:rPr>
              <a:t>Test</a:t>
            </a:r>
            <a:r>
              <a:rPr sz="2400" cap="none">
                <a:solidFill>
                  <a:srgbClr val="00AF50"/>
                </a:solidFill>
              </a:rPr>
              <a:t> Discovery</a:t>
            </a:r>
            <a:r>
              <a:rPr sz="2400" cap="none"/>
              <a:t>)</a:t>
            </a:r>
            <a:endParaRPr sz="2400" cap="none"/>
          </a:p>
          <a:p>
            <a:pPr lvl="2" marL="1498600" indent="-343535" defTabSz="914400">
              <a:lnSpc>
                <a:spcPct val="100000"/>
              </a:lnSpc>
              <a:spcBef>
                <a:spcPts val="465"/>
              </a:spcBef>
              <a:buFont typeface="Microsoft Sans Serif" pitchFamily="2" charset="-52"/>
              <a:buChar char="•"/>
              <a:tabLst>
                <a:tab pos="1499235" algn="l"/>
              </a:tabLst>
            </a:pPr>
            <a:r>
              <a:t>Обнаружение классов тестов</a:t>
            </a:r>
          </a:p>
          <a:p>
            <a:pPr lvl="2" marL="1498600" indent="-343535" defTabSz="914400">
              <a:lnSpc>
                <a:spcPct val="100000"/>
              </a:lnSpc>
              <a:spcBef>
                <a:spcPts val="430"/>
              </a:spcBef>
              <a:buFont typeface="Microsoft Sans Serif" pitchFamily="2" charset="-52"/>
              <a:buChar char="•"/>
              <a:tabLst>
                <a:tab pos="1499235" algn="l"/>
              </a:tabLst>
            </a:pPr>
            <a:r>
              <a:t>Обнаружение тестовых методов</a:t>
            </a:r>
          </a:p>
          <a:p>
            <a:pPr lvl="1" marL="1099185" indent="-343535" defTabSz="914400">
              <a:lnSpc>
                <a:spcPct val="100000"/>
              </a:lnSpc>
              <a:spcBef>
                <a:spcPts val="610"/>
              </a:spcBef>
              <a:buFont typeface="Microsoft Sans Serif" pitchFamily="2" charset="-52"/>
              <a:buChar char="•"/>
              <a:tabLst>
                <a:tab pos="1099820" algn="l"/>
              </a:tabLst>
            </a:pPr>
            <a:r>
              <a:rPr sz="2400" cap="none"/>
              <a:t>Выводить информацию о результатах прогона</a:t>
            </a:r>
            <a:r>
              <a:rPr sz="2400" cap="none" spc="5"/>
              <a:t> </a:t>
            </a:r>
            <a:r>
              <a:rPr sz="2800" cap="none" spc="-3"/>
              <a:t>(</a:t>
            </a:r>
            <a:r>
              <a:rPr sz="2800" cap="none" spc="-3">
                <a:solidFill>
                  <a:srgbClr val="00AF50"/>
                </a:solidFill>
              </a:rPr>
              <a:t>Test</a:t>
            </a:r>
            <a:r>
              <a:rPr sz="2800" cap="none">
                <a:solidFill>
                  <a:srgbClr val="00AF50"/>
                </a:solidFill>
              </a:rPr>
              <a:t> Report</a:t>
            </a:r>
            <a:r>
              <a:rPr sz="2800" cap="none"/>
              <a:t>)</a:t>
            </a:r>
            <a:endParaRPr sz="2800" cap="none"/>
          </a:p>
          <a:p>
            <a:pPr marL="355600" indent="-342900" defTabSz="914400">
              <a:lnSpc>
                <a:spcPct val="100000"/>
              </a:lnSpc>
              <a:spcBef>
                <a:spcPts val="125"/>
              </a:spcBef>
              <a:buChar char="•"/>
              <a:tabLst>
                <a:tab pos="355600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Можно написать свой </a:t>
            </a:r>
            <a:r>
              <a:rPr sz="2400" cap="none" spc="-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Test</a:t>
            </a: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Runner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sp>
        <p:nvSpPr>
          <p:cNvPr id="3" name="object 3"/>
          <p:cNvSpPr>
            <a:spLocks noGrp="1" noChangeArrowheads="1"/>
            <a:extLst>
              <a:ext uri="smNativeData">
                <pr:smNativeData xmlns:pr="smNativeData" xmlns="smNativeData" val="SMDATA_15_FckkZRMAAAAlAAAAZAAAAA0AAAAAAAAAABU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wYAAL4BAABITgAACAcAABAAAAAmAAAACAAAAD0wAAAAAAAA"/>
              </a:ext>
            </a:extLst>
          </p:cNvSpPr>
          <p:nvPr>
            <p:ph type="title"/>
          </p:nvPr>
        </p:nvSpPr>
        <p:spPr>
          <a:xfrm>
            <a:off x="987425" y="283210"/>
            <a:ext cx="11737975" cy="859790"/>
          </a:xfrm>
        </p:spPr>
        <p:txBody>
          <a:bodyPr vert="horz" wrap="square" lIns="0" tIns="13335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«Запускальщик» тестов </a:t>
            </a:r>
            <a:r>
              <a:rPr cap="none" spc="-4"/>
              <a:t>(Test</a:t>
            </a:r>
            <a:r>
              <a:t> Runner)</a:t>
            </a:r>
          </a:p>
        </p:txBody>
      </p:sp>
      <p:pic>
        <p:nvPicPr>
          <p:cNvPr id="4" name="object 4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MAOAAD9IQAAZjkAAOw1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397760" y="5525135"/>
            <a:ext cx="6932930" cy="32404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FckkZRMAAAAlAAAAZAAAAA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wYAALYCAAAgSQAACAcAABAAAAAmAAAACAAAAD0wAAAAAAAA"/>
              </a:ext>
            </a:extLst>
          </p:cNvSpPr>
          <p:nvPr>
            <p:ph type="title"/>
          </p:nvPr>
        </p:nvSpPr>
        <p:spPr>
          <a:xfrm>
            <a:off x="987425" y="440690"/>
            <a:ext cx="10899775" cy="702310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Пример автотеста ( Python, unittest )</a:t>
            </a:r>
          </a:p>
        </p:txBody>
      </p:sp>
      <p:sp>
        <p:nvSpPr>
          <p:cNvPr id="3" name="object 3"/>
          <p:cNvSpPr>
            <a:extLst>
              <a:ext uri="smNativeData">
                <pr:smNativeData xmlns:pr="smNativeData" xmlns="smNativeData" val="SMDATA_15_FckkZRMAAAAlAAAAZAAAAE0AAAAAAAAAADQAAAAAAAAAAAAAAAAAAAAAAAAAAAAAAAEAAABQAAAAAAAAAAAA4D8AAAAAAADgPwAAAAAAAOA/AAAAAAAA4D8AAAAAAADgPwAAAAAAAOA/AAAAAAAA4D8AAAAAAADgPwAAAAAAAOA/AAAAAAAA4D8CAAAAjAAAAAEAAAAAAAAA7f/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7f/MAP///wEAAAAAAAAAAAAAAAAAAAAAAAAAAAAAAAAAAAAAAAAAAAAAAAB/f38A7uzhA8zMzADAwP8Af39/AAAAAAAAAAAAAAAAAAAAAAAAAAAAIQAAABgAAAAUAAAAUgoAAL4MAABaRAAA2SoAABAgAAAmAAAACAAAAP//////////"/>
              </a:ext>
            </a:extLst>
          </p:cNvSpPr>
          <p:nvPr/>
        </p:nvSpPr>
        <p:spPr>
          <a:xfrm>
            <a:off x="1677670" y="2071370"/>
            <a:ext cx="9433560" cy="4893945"/>
          </a:xfrm>
          <a:prstGeom prst="rect">
            <a:avLst/>
          </a:prstGeom>
          <a:solidFill>
            <a:srgbClr val="EDFFCC"/>
          </a:solidFill>
          <a:ln>
            <a:noFill/>
          </a:ln>
          <a:effectLst/>
        </p:spPr>
        <p:txBody>
          <a:bodyPr vert="horz" wrap="square" lIns="0" tIns="33020" rIns="0" bIns="0" numCol="1" spcCol="215900" anchor="t"/>
          <a:lstStyle/>
          <a:p>
            <a:pPr marL="91440" marR="6593205">
              <a:lnSpc>
                <a:spcPct val="100000"/>
              </a:lnSpc>
              <a:spcBef>
                <a:spcPts val="260"/>
              </a:spcBef>
            </a:pPr>
            <a:r>
              <a:rPr sz="2400" b="1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import </a:t>
            </a:r>
            <a:r>
              <a:rPr sz="2400" b="1" cap="none">
                <a:solidFill>
                  <a:srgbClr val="0D84B5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random  </a:t>
            </a:r>
            <a:r>
              <a:rPr sz="2400" b="1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import</a:t>
            </a:r>
            <a:r>
              <a:rPr sz="2400" b="1" cap="none" spc="-3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sz="2400" b="1" cap="none">
                <a:solidFill>
                  <a:srgbClr val="0D84B5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unittest</a:t>
            </a:r>
            <a:endParaRPr sz="24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457200" marR="2762250" indent="-365760">
              <a:lnSpc>
                <a:spcPct val="100000"/>
              </a:lnSpc>
            </a:pPr>
            <a:r>
              <a:rPr sz="2400" b="1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class </a:t>
            </a:r>
            <a:r>
              <a:rPr sz="2400" b="1" cap="none">
                <a:solidFill>
                  <a:srgbClr val="0D84B5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TestRandom</a:t>
            </a:r>
            <a:r>
              <a:rPr sz="24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sz="24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unittest</a:t>
            </a:r>
            <a:r>
              <a:rPr sz="2400" cap="none">
                <a:solidFill>
                  <a:srgbClr val="666666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.</a:t>
            </a:r>
            <a:r>
              <a:rPr sz="24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TestCase</a:t>
            </a:r>
            <a:r>
              <a:rPr sz="24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): </a:t>
            </a:r>
            <a:r>
              <a:rPr sz="2400" cap="none" spc="-32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sz="2400" b="1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def </a:t>
            </a:r>
            <a:r>
              <a:rPr sz="2400" cap="none">
                <a:solidFill>
                  <a:srgbClr val="05287D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setUp</a:t>
            </a:r>
            <a:r>
              <a:rPr sz="24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sz="2400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</a:t>
            </a:r>
            <a:r>
              <a:rPr sz="24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):</a:t>
            </a:r>
            <a:endParaRPr sz="24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822960">
              <a:lnSpc>
                <a:spcPct val="100000"/>
              </a:lnSpc>
            </a:pPr>
            <a:r>
              <a:rPr sz="2400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</a:t>
            </a:r>
            <a:r>
              <a:rPr sz="2400" cap="none">
                <a:solidFill>
                  <a:srgbClr val="666666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.</a:t>
            </a:r>
            <a:r>
              <a:rPr sz="24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seq </a:t>
            </a:r>
            <a:r>
              <a:rPr sz="2400" cap="none">
                <a:solidFill>
                  <a:srgbClr val="666666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= </a:t>
            </a:r>
            <a:r>
              <a:rPr sz="24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range(</a:t>
            </a:r>
            <a:r>
              <a:rPr sz="2400" cap="none">
                <a:solidFill>
                  <a:srgbClr val="1F8050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10</a:t>
            </a:r>
            <a:r>
              <a:rPr sz="24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</a:t>
            </a:r>
            <a:endParaRPr sz="24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457200">
              <a:lnSpc>
                <a:spcPct val="100000"/>
              </a:lnSpc>
              <a:spcBef>
                <a:spcPts val="5"/>
              </a:spcBef>
            </a:pPr>
            <a:r>
              <a:rPr sz="2400" b="1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def</a:t>
            </a:r>
            <a:r>
              <a:rPr sz="2400" b="1" cap="none" spc="-3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sz="2400" cap="none">
                <a:solidFill>
                  <a:srgbClr val="05287D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test_choice</a:t>
            </a:r>
            <a:r>
              <a:rPr sz="24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sz="2400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</a:t>
            </a:r>
            <a:r>
              <a:rPr sz="24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):</a:t>
            </a:r>
            <a:endParaRPr sz="24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822960" marR="2031365">
              <a:lnSpc>
                <a:spcPct val="100000"/>
              </a:lnSpc>
            </a:pPr>
            <a:r>
              <a:rPr sz="24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element </a:t>
            </a:r>
            <a:r>
              <a:rPr sz="2400" cap="none">
                <a:solidFill>
                  <a:srgbClr val="666666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= </a:t>
            </a:r>
            <a:r>
              <a:rPr sz="24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random</a:t>
            </a:r>
            <a:r>
              <a:rPr sz="2400" cap="none">
                <a:solidFill>
                  <a:srgbClr val="666666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.</a:t>
            </a:r>
            <a:r>
              <a:rPr sz="24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choice</a:t>
            </a:r>
            <a:r>
              <a:rPr sz="24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sz="2400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</a:t>
            </a:r>
            <a:r>
              <a:rPr sz="2400" cap="none">
                <a:solidFill>
                  <a:srgbClr val="666666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.</a:t>
            </a:r>
            <a:r>
              <a:rPr sz="24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seq</a:t>
            </a:r>
            <a:r>
              <a:rPr sz="24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  </a:t>
            </a:r>
            <a:r>
              <a:rPr sz="2400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</a:t>
            </a:r>
            <a:r>
              <a:rPr sz="2400" cap="none">
                <a:solidFill>
                  <a:srgbClr val="666666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.</a:t>
            </a:r>
            <a:r>
              <a:rPr sz="24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assertTrue</a:t>
            </a:r>
            <a:r>
              <a:rPr sz="24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sz="24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element </a:t>
            </a:r>
            <a:r>
              <a:rPr sz="2400" b="1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in </a:t>
            </a:r>
            <a:r>
              <a:rPr sz="2400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</a:t>
            </a:r>
            <a:r>
              <a:rPr sz="2400" cap="none">
                <a:solidFill>
                  <a:srgbClr val="666666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.</a:t>
            </a:r>
            <a:r>
              <a:rPr sz="24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seq</a:t>
            </a:r>
            <a:r>
              <a:rPr sz="24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</a:t>
            </a:r>
            <a:endParaRPr sz="24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640080" marR="4587240" indent="-548640" defTabSz="914400">
              <a:lnSpc>
                <a:spcPct val="100000"/>
              </a:lnSpc>
              <a:tabLst>
                <a:tab pos="2275205" algn="l"/>
              </a:tabLst>
            </a:pPr>
            <a:r>
              <a:rPr sz="2400" b="1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if</a:t>
            </a:r>
            <a:r>
              <a:rPr sz="2400" b="1" u="sng" cap="none" spc="130">
                <a:solidFill>
                  <a:srgbClr val="006F1F"/>
                </a:solidFill>
                <a:uFill>
                  <a:solidFill>
                    <a:srgbClr val="000000"/>
                  </a:solidFill>
                </a:u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sz="24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name</a:t>
            </a:r>
            <a:r>
              <a:rPr sz="2400" u="sng" cap="none">
                <a:uFill>
                  <a:solidFill>
                    <a:srgbClr val="000000"/>
                  </a:solidFill>
                </a:uFill>
                <a:latin typeface="Courier New" pitchFamily="3" charset="-52"/>
                <a:ea typeface="Calibri" pitchFamily="2" charset="-52"/>
                <a:cs typeface="Courier New" pitchFamily="3" charset="-52"/>
              </a:rPr>
              <a:t>	</a:t>
            </a:r>
            <a:r>
              <a:rPr sz="2400" cap="none">
                <a:solidFill>
                  <a:srgbClr val="666666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== </a:t>
            </a:r>
            <a:r>
              <a:rPr sz="2400" cap="none">
                <a:solidFill>
                  <a:srgbClr val="406F9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'</a:t>
            </a:r>
            <a:r>
              <a:rPr sz="2400" u="sng" cap="none">
                <a:solidFill>
                  <a:srgbClr val="406F9F"/>
                </a:solidFill>
                <a:uFill>
                  <a:solidFill>
                    <a:srgbClr val="3F6E9E"/>
                  </a:solidFill>
                </a:u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sz="2400" cap="none">
                <a:solidFill>
                  <a:srgbClr val="406F9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main</a:t>
            </a:r>
            <a:r>
              <a:rPr sz="2400" u="sng" cap="none">
                <a:solidFill>
                  <a:srgbClr val="406F9F"/>
                </a:solidFill>
                <a:uFill>
                  <a:solidFill>
                    <a:srgbClr val="3F6E9E"/>
                  </a:solidFill>
                </a:u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sz="2400" cap="none">
                <a:solidFill>
                  <a:srgbClr val="406F9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'</a:t>
            </a:r>
            <a:r>
              <a:rPr sz="24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: </a:t>
            </a:r>
            <a:r>
              <a:rPr sz="2400" cap="none" spc="-32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sz="24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unittest</a:t>
            </a:r>
            <a:r>
              <a:rPr sz="2400" cap="none">
                <a:solidFill>
                  <a:srgbClr val="666666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.</a:t>
            </a:r>
            <a:r>
              <a:rPr sz="24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main</a:t>
            </a:r>
            <a:r>
              <a:rPr sz="24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()</a:t>
            </a:r>
            <a:endParaRPr sz="24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xmlns="smNativeData" val="SMDATA_15_FckkZRMAAAAlAAAAZAAAAE0AAAAAAAAAAGYB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+Bv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+BvAB/f38A7uzhA8zMzADAwP8Af39/AAAAAAAAAAAAAAAAAAAAAAAAAAAAIQAAABgAAAAUAAAAcwUAABUwAADSTQAA9TQAABAgAAAmAAAACAAAAP//////////"/>
              </a:ext>
            </a:extLst>
          </p:cNvSpPr>
          <p:nvPr/>
        </p:nvSpPr>
        <p:spPr>
          <a:xfrm>
            <a:off x="885825" y="7816215"/>
            <a:ext cx="11764645" cy="792480"/>
          </a:xfrm>
          <a:prstGeom prst="rect">
            <a:avLst/>
          </a:prstGeom>
          <a:noFill/>
          <a:ln w="9525" cap="flat" cmpd="sng" algn="ctr">
            <a:solidFill>
              <a:srgbClr val="4F81BC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227330" rIns="0" bIns="0" numCol="1" spcCol="215900" anchor="t"/>
          <a:lstStyle/>
          <a:p>
            <a:pPr marL="254000">
              <a:lnSpc>
                <a:spcPct val="100000"/>
              </a:lnSpc>
              <a:spcBef>
                <a:spcPts val="1785"/>
              </a:spcBef>
            </a:pPr>
            <a:r>
              <a:rPr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python –m unittest discover –s ./tests/ -p “test*.py”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</p:txBody>
      </p:sp>
      <p:sp>
        <p:nvSpPr>
          <p:cNvPr id="3" name="object 3"/>
          <p:cNvSpPr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Q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1gUAAJoHAACNIwAAkwoAABAgAAAmAAAACAAAAP//////////"/>
              </a:ext>
            </a:extLst>
          </p:cNvSpPr>
          <p:nvPr/>
        </p:nvSpPr>
        <p:spPr>
          <a:xfrm>
            <a:off x="948690" y="1235710"/>
            <a:ext cx="4830445" cy="4832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1. самостоятельный </a:t>
            </a:r>
            <a:r>
              <a:rPr sz="3000" cap="none" spc="-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запуск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sp>
        <p:nvSpPr>
          <p:cNvPr id="4" name="object 4"/>
          <p:cNvSpPr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LAYAAFoRAACLRQAAUhQAABAgAAAmAAAACAAAAP//////////"/>
              </a:ext>
            </a:extLst>
          </p:cNvSpPr>
          <p:nvPr/>
        </p:nvSpPr>
        <p:spPr>
          <a:xfrm>
            <a:off x="1003300" y="2820670"/>
            <a:ext cx="10301605" cy="482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2. </a:t>
            </a:r>
            <a:r>
              <a:rPr sz="3000" cap="none" spc="-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запуск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средствами unittest (фактически аналогично п.1)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sp>
        <p:nvSpPr>
          <p:cNvPr id="5" name="object 5"/>
          <p:cNvSpPr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7wUAADYaAAD0MAAALh0AABAgAAAmAAAACAAAAP//////////"/>
              </a:ext>
            </a:extLst>
          </p:cNvSpPr>
          <p:nvPr/>
        </p:nvSpPr>
        <p:spPr>
          <a:xfrm>
            <a:off x="964565" y="4260850"/>
            <a:ext cx="6993255" cy="482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3. </a:t>
            </a:r>
            <a:r>
              <a:rPr sz="3000" cap="none" spc="-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запуск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определенного набора тестов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sp>
        <p:nvSpPr>
          <p:cNvPr id="6" name="object 6"/>
          <p:cNvSpPr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7wUAAGEjAAB5OAAAWSYAABAgAAAmAAAACAAAAP//////////"/>
              </a:ext>
            </a:extLst>
          </p:cNvSpPr>
          <p:nvPr/>
        </p:nvSpPr>
        <p:spPr>
          <a:xfrm>
            <a:off x="964565" y="5751195"/>
            <a:ext cx="8215630" cy="482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4. </a:t>
            </a:r>
            <a:r>
              <a:rPr sz="3000" cap="none" spc="-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запуск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единичного теста (тестового метода)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sp>
        <p:nvSpPr>
          <p:cNvPr id="7" name="object 7"/>
          <p:cNvSpPr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7wUAAD0sAACDFwAANi8AABAgAAAmAAAACAAAAP//////////"/>
              </a:ext>
            </a:extLst>
          </p:cNvSpPr>
          <p:nvPr/>
        </p:nvSpPr>
        <p:spPr>
          <a:xfrm>
            <a:off x="964565" y="7191375"/>
            <a:ext cx="2857500" cy="4832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5. </a:t>
            </a:r>
            <a:r>
              <a:rPr sz="3000" cap="none" spc="-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Test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discovery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sp>
        <p:nvSpPr>
          <p:cNvPr id="8" name="object 8"/>
          <p:cNvSpPr>
            <a:extLst>
              <a:ext uri="smNativeData">
                <pr:smNativeData xmlns:pr="smNativeData" xmlns="smNativeData" val="SMDATA_15_FckkZRMAAAAlAAAAZAAAAE0AAAAAAAAAAGYB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+Bv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+BvAB/f38A7uzhA8zMzADAwP8Af39/AAAAAAAAAAAAAAAAAAAAAAAAAAAAIQAAABgAAAAUAAAAcwUAANwmAADSTQAAvCsAABAgAAAmAAAACAAAAP//////////"/>
              </a:ext>
            </a:extLst>
          </p:cNvSpPr>
          <p:nvPr/>
        </p:nvSpPr>
        <p:spPr>
          <a:xfrm>
            <a:off x="885825" y="6316980"/>
            <a:ext cx="11764645" cy="792480"/>
          </a:xfrm>
          <a:prstGeom prst="rect">
            <a:avLst/>
          </a:prstGeom>
          <a:noFill/>
          <a:ln w="9525" cap="flat" cmpd="sng" algn="ctr">
            <a:solidFill>
              <a:srgbClr val="4F81BC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227330" rIns="0" bIns="0" numCol="1" spcCol="215900" anchor="t"/>
          <a:lstStyle/>
          <a:p>
            <a:pPr marL="254000">
              <a:lnSpc>
                <a:spcPct val="100000"/>
              </a:lnSpc>
              <a:spcBef>
                <a:spcPts val="1785"/>
              </a:spcBef>
            </a:pPr>
            <a:r>
              <a:rPr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python –m</a:t>
            </a:r>
            <a:r>
              <a:rPr cap="none" spc="-2"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unittest</a:t>
            </a:r>
            <a:r>
              <a:rPr cap="none" spc="-2"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test.TestRandom.test_choice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</p:txBody>
      </p:sp>
      <p:sp>
        <p:nvSpPr>
          <p:cNvPr id="9" name="object 9"/>
          <p:cNvSpPr>
            <a:extLst>
              <a:ext uri="smNativeData">
                <pr:smNativeData xmlns:pr="smNativeData" xmlns="smNativeData" val="SMDATA_15_FckkZRMAAAAlAAAAZAAAAE0AAAAAAAAAAGYB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+Bv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+BvAB/f38A7uzhA8zMzADAwP8Af39/AAAAAAAAAAAAAAAAAAAAAAAAAAAAIQAAABgAAAAUAAAAugUAAI8dAAAZTgAAbyIAABAgAAAmAAAACAAAAP//////////"/>
              </a:ext>
            </a:extLst>
          </p:cNvSpPr>
          <p:nvPr/>
        </p:nvSpPr>
        <p:spPr>
          <a:xfrm>
            <a:off x="930910" y="4805045"/>
            <a:ext cx="11764645" cy="792480"/>
          </a:xfrm>
          <a:prstGeom prst="rect">
            <a:avLst/>
          </a:prstGeom>
          <a:noFill/>
          <a:ln w="9525" cap="flat" cmpd="sng" algn="ctr">
            <a:solidFill>
              <a:srgbClr val="4F81BC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227330" rIns="0" bIns="0" numCol="1" spcCol="215900" anchor="t"/>
          <a:lstStyle/>
          <a:p>
            <a:pPr marL="254000">
              <a:lnSpc>
                <a:spcPct val="100000"/>
              </a:lnSpc>
              <a:spcBef>
                <a:spcPts val="1785"/>
              </a:spcBef>
            </a:pPr>
            <a:r>
              <a:rPr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python –m</a:t>
            </a:r>
            <a:r>
              <a:rPr cap="none" spc="-2"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unittest</a:t>
            </a:r>
            <a:r>
              <a:rPr cap="none" spc="-2"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test.TestRandom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</p:txBody>
      </p:sp>
      <p:sp>
        <p:nvSpPr>
          <p:cNvPr id="10" name="object 10"/>
          <p:cNvSpPr>
            <a:extLst>
              <a:ext uri="smNativeData">
                <pr:smNativeData xmlns:pr="smNativeData" xmlns="smNativeData" val="SMDATA_15_FckkZRMAAAAlAAAAZAAAAE0AAAAAAAAAAGUB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+Bv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+BvAB/f38A7uzhA8zMzADAwP8Af39/AAAAAAAAAAAAAAAAAAAAAAAAAAAAIQAAABgAAAAUAAAAugUAALMUAAAZTgAAkxkAABAgAAAmAAAACAAAAP//////////"/>
              </a:ext>
            </a:extLst>
          </p:cNvSpPr>
          <p:nvPr/>
        </p:nvSpPr>
        <p:spPr>
          <a:xfrm>
            <a:off x="930910" y="3364865"/>
            <a:ext cx="11764645" cy="792480"/>
          </a:xfrm>
          <a:prstGeom prst="rect">
            <a:avLst/>
          </a:prstGeom>
          <a:noFill/>
          <a:ln w="9525" cap="flat" cmpd="sng" algn="ctr">
            <a:solidFill>
              <a:srgbClr val="4F81BC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226695" rIns="0" bIns="0" numCol="1" spcCol="215900" anchor="t"/>
          <a:lstStyle/>
          <a:p>
            <a:pPr marL="254000">
              <a:lnSpc>
                <a:spcPct val="100000"/>
              </a:lnSpc>
              <a:spcBef>
                <a:spcPts val="1785"/>
              </a:spcBef>
            </a:pPr>
            <a:r>
              <a:rPr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python –m</a:t>
            </a:r>
            <a:r>
              <a:rPr cap="none" spc="-2"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unittest</a:t>
            </a:r>
            <a:r>
              <a:rPr cap="none" spc="-2"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test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</p:txBody>
      </p:sp>
      <p:sp>
        <p:nvSpPr>
          <p:cNvPr id="11" name="object 11"/>
          <p:cNvSpPr>
            <a:extLst>
              <a:ext uri="smNativeData">
                <pr:smNativeData xmlns:pr="smNativeData" xmlns="smNativeData" val="SMDATA_15_FckkZRMAAAAlAAAAZAAAAE0AAAAAAAAAAGUB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+Bv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+BvAB/f38A7uzhA8zMzADAwP8Af39/AAAAAAAAAAAAAAAAAAAAAAAAAAAAIQAAABgAAAAUAAAAugUAAGULAAAZTgAARRAAABAgAAAmAAAACAAAAP//////////"/>
              </a:ext>
            </a:extLst>
          </p:cNvSpPr>
          <p:nvPr/>
        </p:nvSpPr>
        <p:spPr>
          <a:xfrm>
            <a:off x="930910" y="1852295"/>
            <a:ext cx="11764645" cy="792480"/>
          </a:xfrm>
          <a:prstGeom prst="rect">
            <a:avLst/>
          </a:prstGeom>
          <a:noFill/>
          <a:ln w="9525" cap="flat" cmpd="sng" algn="ctr">
            <a:solidFill>
              <a:srgbClr val="4F81BC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226695" rIns="0" bIns="0" numCol="1" spcCol="215900" anchor="t"/>
          <a:lstStyle/>
          <a:p>
            <a:pPr marL="254000">
              <a:lnSpc>
                <a:spcPct val="100000"/>
              </a:lnSpc>
              <a:spcBef>
                <a:spcPts val="1785"/>
              </a:spcBef>
            </a:pPr>
            <a:r>
              <a:rPr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./test.py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</p:txBody>
      </p:sp>
      <p:sp>
        <p:nvSpPr>
          <p:cNvPr id="12" name="object 12"/>
          <p:cNvSpPr>
            <a:spLocks noGrp="1" noChangeArrowheads="1"/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wYAALYCAAClOwAAjwcAABAgAAAmAAAACAAAAD0wAAAAAAAA"/>
              </a:ext>
            </a:extLst>
          </p:cNvSpPr>
          <p:nvPr>
            <p:ph type="title"/>
          </p:nvPr>
        </p:nvSpPr>
        <p:spPr>
          <a:xfrm>
            <a:off x="987425" y="440690"/>
            <a:ext cx="8708390" cy="788035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Некоторые варианты </a:t>
            </a:r>
            <a:r>
              <a:rPr cap="none" spc="-4"/>
              <a:t>запуска</a:t>
            </a:r>
            <a:endParaRPr cap="none" spc="-4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wYAALYCAAC+IwAAjwcAABAgAAAmAAAACAAAAD0wAAAAAAAA"/>
              </a:ext>
            </a:extLst>
          </p:cNvSpPr>
          <p:nvPr>
            <p:ph type="title"/>
          </p:nvPr>
        </p:nvSpPr>
        <p:spPr>
          <a:xfrm>
            <a:off x="987425" y="440690"/>
            <a:ext cx="4822825" cy="788035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4-х фазный тест</a:t>
            </a:r>
          </a:p>
        </p:txBody>
      </p:sp>
      <p:pic>
        <p:nvPicPr>
          <p:cNvPr id="3" name="object 3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FIKAAArDQAAI0IAAEEn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677670" y="2140585"/>
            <a:ext cx="9073515" cy="4240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xmlns="smNativeData" val="SMDATA_15_FckkZRMAAAAlAAAAZAAAAE0AAAAAAAAAADQB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NgYAAD0IAABtRgAAxyYAABAgAAAmAAAACAAAAP//////////"/>
              </a:ext>
            </a:extLst>
          </p:cNvSpPr>
          <p:nvPr/>
        </p:nvSpPr>
        <p:spPr>
          <a:xfrm>
            <a:off x="1009650" y="1339215"/>
            <a:ext cx="10438765" cy="4964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9558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b="1" cap="none">
                <a:latin typeface="Arial" pitchFamily="2" charset="-52"/>
                <a:ea typeface="Calibri" pitchFamily="2" charset="-52"/>
                <a:cs typeface="Arial" pitchFamily="2" charset="-52"/>
              </a:rPr>
              <a:t>Цели:</a:t>
            </a:r>
            <a:endParaRPr sz="2400" cap="none">
              <a:latin typeface="Arial" pitchFamily="2" charset="-52"/>
              <a:ea typeface="Calibri" pitchFamily="2" charset="-52"/>
              <a:cs typeface="Arial" pitchFamily="2" charset="-52"/>
            </a:endParaRPr>
          </a:p>
          <a:p>
            <a:pPr marL="469900" indent="-457835" defTabSz="914400">
              <a:lnSpc>
                <a:spcPct val="100000"/>
              </a:lnSpc>
              <a:spcBef>
                <a:spcPts val="1440"/>
              </a:spcBef>
              <a:buChar char="•"/>
              <a:tabLst>
                <a:tab pos="470535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подготовка тестового окружения, необходимого для проведения теста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cap="none">
                <a:latin typeface="Arial" pitchFamily="2" charset="-52"/>
                <a:ea typeface="Calibri" pitchFamily="2" charset="-52"/>
                <a:cs typeface="Arial" pitchFamily="2" charset="-52"/>
              </a:rPr>
              <a:t>Примеры:</a:t>
            </a:r>
            <a:endParaRPr sz="2400" cap="none">
              <a:latin typeface="Arial" pitchFamily="2" charset="-52"/>
              <a:ea typeface="Calibri" pitchFamily="2" charset="-52"/>
              <a:cs typeface="Arial" pitchFamily="2" charset="-52"/>
            </a:endParaRPr>
          </a:p>
          <a:p>
            <a:pPr marL="584200" indent="-572135" defTabSz="914400">
              <a:lnSpc>
                <a:spcPct val="100000"/>
              </a:lnSpc>
              <a:spcBef>
                <a:spcPts val="1440"/>
              </a:spcBef>
              <a:buChar char="•"/>
              <a:tabLst>
                <a:tab pos="584835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переменные окружения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indent="-572135" defTabSz="914400">
              <a:lnSpc>
                <a:spcPct val="100000"/>
              </a:lnSpc>
              <a:spcBef>
                <a:spcPts val="1445"/>
              </a:spcBef>
              <a:buChar char="•"/>
              <a:tabLst>
                <a:tab pos="584835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инициализация базы данных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indent="-572135" defTabSz="914400">
              <a:lnSpc>
                <a:spcPct val="100000"/>
              </a:lnSpc>
              <a:spcBef>
                <a:spcPts val="1440"/>
              </a:spcBef>
              <a:buChar char="•"/>
              <a:tabLst>
                <a:tab pos="584835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создание нужных файлов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indent="-572135" defTabSz="914400">
              <a:lnSpc>
                <a:spcPct val="100000"/>
              </a:lnSpc>
              <a:spcBef>
                <a:spcPts val="1440"/>
              </a:spcBef>
              <a:buChar char="•"/>
              <a:tabLst>
                <a:tab pos="584835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открытие сетевых соединений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indent="-572135" defTabSz="914400">
              <a:lnSpc>
                <a:spcPct val="100000"/>
              </a:lnSpc>
              <a:spcBef>
                <a:spcPts val="1440"/>
              </a:spcBef>
              <a:buChar char="•"/>
              <a:tabLst>
                <a:tab pos="584835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создание и инициализация объектов классов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indent="-572135" defTabSz="914400">
              <a:lnSpc>
                <a:spcPct val="100000"/>
              </a:lnSpc>
              <a:spcBef>
                <a:spcPts val="1440"/>
              </a:spcBef>
              <a:buChar char="•"/>
              <a:tabLst>
                <a:tab pos="584835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и </a:t>
            </a:r>
            <a:r>
              <a:rPr sz="2400" cap="none" spc="-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так</a:t>
            </a: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далее </a:t>
            </a:r>
            <a:r>
              <a:rPr sz="2400" cap="none" spc="30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…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sp>
        <p:nvSpPr>
          <p:cNvPr id="3" name="object 3"/>
          <p:cNvSpPr>
            <a:spLocks noGrp="1" noChangeArrowheads="1"/>
            <a:extLst>
              <a:ext uri="smNativeData">
                <pr:smNativeData xmlns:pr="smNativeData" xmlns="smNativeData" val="SMDATA_15_FckkZRMAAAAlAAAAZAAAAA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wYAALYCAABwNQAAgAcAABAAAAAmAAAACAAAAD0wAAAAAAAA"/>
              </a:ext>
            </a:extLst>
          </p:cNvSpPr>
          <p:nvPr>
            <p:ph type="title"/>
          </p:nvPr>
        </p:nvSpPr>
        <p:spPr>
          <a:xfrm>
            <a:off x="987425" y="440690"/>
            <a:ext cx="7699375" cy="778510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Настройка (Setup)</a:t>
            </a:r>
          </a:p>
        </p:txBody>
      </p:sp>
      <p:pic>
        <p:nvPicPr>
          <p:cNvPr id="4" name="object 4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BZDAACgKQAAlUoAAAM3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905490" y="6766560"/>
            <a:ext cx="1218565" cy="217614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NgYAAF0JAAAuNAAAxzIAABAgAAAmAAAACAAAAP//////////"/>
              </a:ext>
            </a:extLst>
          </p:cNvSpPr>
          <p:nvPr/>
        </p:nvSpPr>
        <p:spPr>
          <a:xfrm>
            <a:off x="1009650" y="1522095"/>
            <a:ext cx="7472680" cy="67322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355600" indent="-343535" defTabSz="914400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Новая тестовая конфигурация (</a:t>
            </a:r>
            <a:r>
              <a:rPr sz="24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Fresh Fixture</a:t>
            </a: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lvl="1" marL="1099185" indent="-343535" defTabSz="914400">
              <a:lnSpc>
                <a:spcPct val="100000"/>
              </a:lnSpc>
              <a:spcBef>
                <a:spcPts val="2255"/>
              </a:spcBef>
              <a:buFont typeface="Microsoft Sans Serif" pitchFamily="2" charset="-52"/>
              <a:buChar char="•"/>
              <a:tabLst>
                <a:tab pos="1099820" algn="l"/>
              </a:tabLst>
            </a:pPr>
            <a:r>
              <a:rPr sz="2800" cap="none"/>
              <a:t>Встроенная (</a:t>
            </a:r>
            <a:r>
              <a:rPr sz="2800" cap="none">
                <a:solidFill>
                  <a:srgbClr val="00AF50"/>
                </a:solidFill>
              </a:rPr>
              <a:t>In-line Setup</a:t>
            </a:r>
            <a:r>
              <a:rPr sz="2800" cap="none"/>
              <a:t>)</a:t>
            </a:r>
            <a:endParaRPr sz="2800" cap="none"/>
          </a:p>
          <a:p>
            <a:pPr lvl="1" marL="1099185" indent="-343535" defTabSz="914400">
              <a:lnSpc>
                <a:spcPct val="100000"/>
              </a:lnSpc>
              <a:spcBef>
                <a:spcPts val="2350"/>
              </a:spcBef>
              <a:buFont typeface="Microsoft Sans Serif" pitchFamily="2" charset="-52"/>
              <a:buChar char="•"/>
              <a:tabLst>
                <a:tab pos="1099820" algn="l"/>
              </a:tabLst>
            </a:pPr>
            <a:r>
              <a:rPr sz="2800" cap="none"/>
              <a:t>Делегированная (</a:t>
            </a:r>
            <a:r>
              <a:rPr sz="2800" cap="none">
                <a:solidFill>
                  <a:srgbClr val="00AF50"/>
                </a:solidFill>
              </a:rPr>
              <a:t>Delegated Setup</a:t>
            </a:r>
            <a:r>
              <a:rPr sz="2800" cap="none"/>
              <a:t>)</a:t>
            </a:r>
            <a:endParaRPr sz="2800" cap="none"/>
          </a:p>
          <a:p>
            <a:pPr lvl="1" marL="1099185" indent="-343535" defTabSz="914400">
              <a:lnSpc>
                <a:spcPct val="100000"/>
              </a:lnSpc>
              <a:spcBef>
                <a:spcPts val="2355"/>
              </a:spcBef>
              <a:buFont typeface="Microsoft Sans Serif" pitchFamily="2" charset="-52"/>
              <a:buChar char="•"/>
              <a:tabLst>
                <a:tab pos="1099820" algn="l"/>
              </a:tabLst>
            </a:pPr>
            <a:r>
              <a:rPr sz="2800" cap="none"/>
              <a:t>Метод создания (</a:t>
            </a:r>
            <a:r>
              <a:rPr sz="2800" cap="none">
                <a:solidFill>
                  <a:srgbClr val="00AF50"/>
                </a:solidFill>
              </a:rPr>
              <a:t>Creation Method</a:t>
            </a:r>
            <a:r>
              <a:rPr sz="2800" cap="none"/>
              <a:t>)</a:t>
            </a:r>
            <a:endParaRPr sz="2800" cap="none"/>
          </a:p>
          <a:p>
            <a:pPr lvl="1" marL="1099185" indent="-343535" defTabSz="914400">
              <a:lnSpc>
                <a:spcPct val="100000"/>
              </a:lnSpc>
              <a:spcBef>
                <a:spcPts val="2350"/>
              </a:spcBef>
              <a:buFont typeface="Microsoft Sans Serif" pitchFamily="2" charset="-52"/>
              <a:buChar char="•"/>
              <a:tabLst>
                <a:tab pos="1099820" algn="l"/>
              </a:tabLst>
            </a:pPr>
            <a:r>
              <a:rPr sz="2800" cap="none"/>
              <a:t>Неявная (</a:t>
            </a:r>
            <a:r>
              <a:rPr sz="2800" cap="none">
                <a:solidFill>
                  <a:srgbClr val="00AF50"/>
                </a:solidFill>
              </a:rPr>
              <a:t>Implicit setup</a:t>
            </a:r>
            <a:r>
              <a:rPr sz="2800" cap="none"/>
              <a:t>)</a:t>
            </a:r>
            <a:endParaRPr sz="2800" cap="none"/>
          </a:p>
          <a:p>
            <a:pPr marL="355600" indent="-343535" defTabSz="914400">
              <a:lnSpc>
                <a:spcPct val="100000"/>
              </a:lnSpc>
              <a:spcBef>
                <a:spcPts val="1540"/>
              </a:spcBef>
              <a:buChar char="•"/>
              <a:tabLst>
                <a:tab pos="356235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Общая тестовая конфигурация (</a:t>
            </a:r>
            <a:r>
              <a:rPr sz="24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Shared Fixture</a:t>
            </a: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lvl="1" marL="1099185" indent="-343535" defTabSz="914400">
              <a:lnSpc>
                <a:spcPct val="100000"/>
              </a:lnSpc>
              <a:spcBef>
                <a:spcPts val="2255"/>
              </a:spcBef>
              <a:buFont typeface="Microsoft Sans Serif" pitchFamily="2" charset="-52"/>
              <a:buChar char="•"/>
              <a:tabLst>
                <a:tab pos="1099820" algn="l"/>
              </a:tabLst>
            </a:pPr>
            <a:r>
              <a:rPr sz="2800" cap="none"/>
              <a:t>Предварительная (</a:t>
            </a:r>
            <a:r>
              <a:rPr sz="2800" cap="none">
                <a:solidFill>
                  <a:srgbClr val="00AF50"/>
                </a:solidFill>
              </a:rPr>
              <a:t>Prebuild Fixture </a:t>
            </a:r>
            <a:r>
              <a:rPr sz="2800" cap="none"/>
              <a:t>)</a:t>
            </a:r>
            <a:endParaRPr sz="2800" cap="none"/>
          </a:p>
          <a:p>
            <a:pPr lvl="1" marL="1099185" indent="-343535" defTabSz="914400">
              <a:lnSpc>
                <a:spcPct val="100000"/>
              </a:lnSpc>
              <a:spcBef>
                <a:spcPts val="2355"/>
              </a:spcBef>
              <a:buFont typeface="Microsoft Sans Serif" pitchFamily="2" charset="-52"/>
              <a:buChar char="•"/>
              <a:tabLst>
                <a:tab pos="1099820" algn="l"/>
              </a:tabLst>
            </a:pPr>
            <a:r>
              <a:rPr sz="2800" cap="none"/>
              <a:t>«Ленивая» настройка (</a:t>
            </a:r>
            <a:r>
              <a:rPr sz="2800" cap="none">
                <a:solidFill>
                  <a:srgbClr val="00AF50"/>
                </a:solidFill>
              </a:rPr>
              <a:t>Lazy Setup</a:t>
            </a:r>
            <a:r>
              <a:rPr sz="2800" cap="none"/>
              <a:t>)</a:t>
            </a:r>
            <a:endParaRPr sz="2800" cap="none"/>
          </a:p>
          <a:p>
            <a:pPr lvl="1" marL="1099185" indent="-343535" defTabSz="914400">
              <a:lnSpc>
                <a:spcPct val="100000"/>
              </a:lnSpc>
              <a:spcBef>
                <a:spcPts val="2350"/>
              </a:spcBef>
              <a:buFont typeface="Microsoft Sans Serif" pitchFamily="2" charset="-52"/>
              <a:buChar char="•"/>
              <a:tabLst>
                <a:tab pos="1099820" algn="l"/>
              </a:tabLst>
            </a:pPr>
            <a:r>
              <a:rPr sz="2800" cap="none"/>
              <a:t>Конфигурация набора (</a:t>
            </a:r>
            <a:r>
              <a:rPr sz="2800" cap="none">
                <a:solidFill>
                  <a:srgbClr val="00AF50"/>
                </a:solidFill>
              </a:rPr>
              <a:t>Suite Fixture Setup</a:t>
            </a:r>
            <a:r>
              <a:rPr sz="2800" cap="none"/>
              <a:t>)</a:t>
            </a:r>
            <a:endParaRPr sz="2800" cap="none"/>
          </a:p>
          <a:p>
            <a:pPr lvl="1" marL="1099185" indent="-343535" defTabSz="914400">
              <a:lnSpc>
                <a:spcPct val="100000"/>
              </a:lnSpc>
              <a:spcBef>
                <a:spcPts val="2355"/>
              </a:spcBef>
              <a:buFont typeface="Microsoft Sans Serif" pitchFamily="2" charset="-52"/>
              <a:buChar char="•"/>
              <a:tabLst>
                <a:tab pos="1099820" algn="l"/>
              </a:tabLst>
            </a:pPr>
            <a:r>
              <a:rPr sz="2800" cap="none"/>
              <a:t>Цепочки тестов (</a:t>
            </a:r>
            <a:r>
              <a:rPr sz="2800" cap="none">
                <a:solidFill>
                  <a:srgbClr val="00AF50"/>
                </a:solidFill>
              </a:rPr>
              <a:t>Chained </a:t>
            </a:r>
            <a:r>
              <a:rPr sz="2800" cap="none" spc="-3">
                <a:solidFill>
                  <a:srgbClr val="00AF50"/>
                </a:solidFill>
              </a:rPr>
              <a:t>Tests</a:t>
            </a:r>
            <a:r>
              <a:rPr sz="2800" cap="none" spc="-3"/>
              <a:t>)</a:t>
            </a:r>
            <a:endParaRPr sz="2800" cap="none"/>
          </a:p>
        </p:txBody>
      </p:sp>
      <p:sp>
        <p:nvSpPr>
          <p:cNvPr id="3" name="object 3"/>
          <p:cNvSpPr>
            <a:spLocks noGrp="1" noChangeArrowheads="1"/>
            <a:extLst>
              <a:ext uri="smNativeData">
                <pr:smNativeData xmlns:pr="smNativeData" xmlns="smNativeData" val="SMDATA_15_FckkZRMAAAAlAAAAZAAAAA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gYAALYCAADwSwAAgAcAABAAAAAmAAAACAAAAD0wAAAAAAAA"/>
              </a:ext>
            </a:extLst>
          </p:cNvSpPr>
          <p:nvPr>
            <p:ph type="title"/>
          </p:nvPr>
        </p:nvSpPr>
        <p:spPr>
          <a:xfrm>
            <a:off x="986790" y="440690"/>
            <a:ext cx="11357610" cy="778510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Шаблоны настройки конфигурации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xmlns="smNativeData" val="SMDATA_15_FckkZRMAAAAlAAAAZAAAAE0AAAAAAAAAABM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NgYAAM4JAADJOwAAtg0AABAgAAAmAAAACAAAAP//////////"/>
              </a:ext>
            </a:extLst>
          </p:cNvSpPr>
          <p:nvPr/>
        </p:nvSpPr>
        <p:spPr>
          <a:xfrm>
            <a:off x="1009650" y="1593850"/>
            <a:ext cx="8709025" cy="635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065" rIns="0" bIns="0" numCol="1" spcCol="215900" anchor="t"/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Встроенная настройка (</a:t>
            </a:r>
            <a:r>
              <a:rPr sz="4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In-line Setup</a:t>
            </a:r>
            <a:r>
              <a:rPr sz="4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4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sp>
        <p:nvSpPr>
          <p:cNvPr id="3" name="object 3"/>
          <p:cNvSpPr>
            <a:spLocks noGrp="1" noChangeArrowheads="1"/>
            <a:extLst>
              <a:ext uri="smNativeData">
                <pr:smNativeData xmlns:pr="smNativeData" xmlns="smNativeData" val="SMDATA_15_FckkZRMAAAAlAAAAZAAAAA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wYAALYCAABYTQAAoAUAABAAAAAmAAAACAAAAD0wAAAAAAAA"/>
              </a:ext>
            </a:extLst>
          </p:cNvSpPr>
          <p:nvPr>
            <p:ph type="title"/>
          </p:nvPr>
        </p:nvSpPr>
        <p:spPr>
          <a:xfrm>
            <a:off x="987425" y="440690"/>
            <a:ext cx="11585575" cy="473710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Шаблоны настройки конфигурации</a:t>
            </a:r>
          </a:p>
        </p:txBody>
      </p:sp>
      <p:pic>
        <p:nvPicPr>
          <p:cNvPr id="4" name="object 4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C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B8EAAB/DgAAmigAABYl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2356485"/>
            <a:ext cx="5930265" cy="367220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object 5"/>
          <p:cNvSpPr>
            <a:extLst>
              <a:ext uri="smNativeData">
                <pr:smNativeData xmlns:pr="smNativeData" xmlns="smNativeData" val="SMDATA_15_FckkZRMAAAAlAAAAZAAAAE0AAAAAAAAAADMB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fgUAAFsqAAAXLAAApDQAABAgAAAmAAAACAAAAP//////////"/>
              </a:ext>
            </a:extLst>
          </p:cNvSpPr>
          <p:nvPr/>
        </p:nvSpPr>
        <p:spPr>
          <a:xfrm>
            <a:off x="892810" y="6885305"/>
            <a:ext cx="6274435" cy="16719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94945" rIns="0" bIns="0" numCol="1" spcCol="215900" anchor="t"/>
          <a:lstStyle/>
          <a:p>
            <a:pPr marL="355600" indent="-342900" defTabSz="914400">
              <a:lnSpc>
                <a:spcPct val="100000"/>
              </a:lnSpc>
              <a:spcBef>
                <a:spcPts val="1535"/>
              </a:spcBef>
              <a:buChar char="•"/>
              <a:tabLst>
                <a:tab pos="355600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Подходит для очень простых тестов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 indent="-342900" defTabSz="914400">
              <a:lnSpc>
                <a:spcPct val="100000"/>
              </a:lnSpc>
              <a:spcBef>
                <a:spcPts val="1445"/>
              </a:spcBef>
              <a:buChar char="•"/>
              <a:tabLst>
                <a:tab pos="355600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Подходит на начальном этапе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 indent="-342900" defTabSz="914400">
              <a:lnSpc>
                <a:spcPct val="100000"/>
              </a:lnSpc>
              <a:spcBef>
                <a:spcPts val="1440"/>
              </a:spcBef>
              <a:buChar char="•"/>
              <a:tabLst>
                <a:tab pos="355600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Часто является предметом рефакторинга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sp>
        <p:nvSpPr>
          <p:cNvPr id="6" name="object 6"/>
          <p:cNvSpPr>
            <a:extLst>
              <a:ext uri="smNativeData">
                <pr:smNativeData xmlns:pr="smNativeData" xmlns="smNativeData" val="SMDATA_15_FckkZRMAAAAlAAAACwAAAA0AAAAAAAAAAAAAAAAAAAAAAAAAAAAAAAAAAAAAAAAAAAEAAABQAAAAAAAAAAAA4D8AAAAAAADgPwAAAAAAAOA/AAAAAAAA4D8AAAAAAADgPwAAAAAAAOA/AAAAAAAA4D8AAAAAAADgPwAAAAAAAOA/AAAAAAAA4D8CAAAAjAAAAAEAAAAAAAAA7f/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7f/MAP///wEAAAAAAAAAAAAAAAAAAAAAAAAAAAAAAAAAAAAAAAAAAAAAAAB/f38A7uzhA8zMzADAwP8Af39/AAAAAAAAAAAAAAAAAAAAAAAAAAAAIQAAABgAAAAUAAAAVCkAALYQAABtTwAABiQAABAAAAAmAAAACAAAAP//////////"/>
              </a:ext>
            </a:extLst>
          </p:cNvSpPr>
          <p:nvPr/>
        </p:nvSpPr>
        <p:spPr>
          <a:xfrm>
            <a:off x="6718300" y="2716530"/>
            <a:ext cx="6193155" cy="3139440"/>
          </a:xfrm>
          <a:custGeom>
            <a:avLst/>
            <a:gdLst/>
            <a:ahLst/>
            <a:cxnLst/>
            <a:rect l="0" t="0" r="6193155" b="3139440"/>
            <a:pathLst>
              <a:path w="6193155" h="3139440">
                <a:moveTo>
                  <a:pt x="6192647" y="0"/>
                </a:moveTo>
                <a:lnTo>
                  <a:pt x="0" y="0"/>
                </a:lnTo>
                <a:lnTo>
                  <a:pt x="0" y="3139313"/>
                </a:lnTo>
                <a:lnTo>
                  <a:pt x="6192647" y="3139313"/>
                </a:lnTo>
                <a:lnTo>
                  <a:pt x="6192647" y="0"/>
                </a:lnTo>
                <a:close/>
              </a:path>
            </a:pathLst>
          </a:custGeom>
          <a:solidFill>
            <a:srgbClr val="EDFFCC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7" name="object 7"/>
          <p:cNvSpPr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0ikAANgQAAA3SAAAkSMAABAgAAAmAAAACAAAAP//////////"/>
              </a:ext>
            </a:extLst>
          </p:cNvSpPr>
          <p:nvPr/>
        </p:nvSpPr>
        <p:spPr>
          <a:xfrm>
            <a:off x="6798310" y="2738120"/>
            <a:ext cx="4940935" cy="304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</a:pPr>
            <a:r>
              <a:rPr b="1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class </a:t>
            </a:r>
            <a:r>
              <a:rPr b="1" cap="none">
                <a:solidFill>
                  <a:srgbClr val="0D84B5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InlineDemo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unittest</a:t>
            </a:r>
            <a:r>
              <a:rPr cap="none">
                <a:solidFill>
                  <a:srgbClr val="666666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.</a:t>
            </a:r>
            <a:r>
              <a:rPr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TestCase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): </a:t>
            </a:r>
            <a:r>
              <a:rPr cap="none" spc="-24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b="1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def </a:t>
            </a:r>
            <a:r>
              <a:rPr b="1" cap="none">
                <a:solidFill>
                  <a:srgbClr val="05287D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test_one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):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559435" marR="2051685">
              <a:lnSpc>
                <a:spcPct val="100000"/>
              </a:lnSpc>
            </a:pP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#inline setup  self.sut = Sut() </a:t>
            </a:r>
            <a:r>
              <a:rPr cap="none" spc="-24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sut.setParam(1)  #exercise</a:t>
            </a:r>
            <a:r>
              <a:rPr cap="none" spc="-2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the</a:t>
            </a:r>
            <a:r>
              <a:rPr cap="none" spc="-2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sut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559435" marR="2051685" indent="-273050">
              <a:lnSpc>
                <a:spcPct val="100000"/>
              </a:lnSpc>
            </a:pPr>
            <a:r>
              <a:rPr b="1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def </a:t>
            </a:r>
            <a:r>
              <a:rPr b="1" cap="none">
                <a:solidFill>
                  <a:srgbClr val="05287D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test_two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): </a:t>
            </a:r>
            <a:r>
              <a:rPr cap="none" spc="-24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#inline setup  self.sut = Sut() </a:t>
            </a:r>
            <a:r>
              <a:rPr cap="none" spc="-24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sut.setParam(2)  #exercise</a:t>
            </a:r>
            <a:r>
              <a:rPr cap="none" spc="-2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the</a:t>
            </a:r>
            <a:r>
              <a:rPr cap="none" spc="-2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sut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xmlns="smNativeData" val="SMDATA_15_FckkZRMAAAAlAAAAZAAAAA0AAAAAAAAAABM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NgYAAM4JAADQTQAAiA4AABAAAAAmAAAACAAAAP//////////"/>
              </a:ext>
            </a:extLst>
          </p:cNvSpPr>
          <p:nvPr/>
        </p:nvSpPr>
        <p:spPr>
          <a:xfrm>
            <a:off x="1009650" y="1593850"/>
            <a:ext cx="11639550" cy="768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065" rIns="0" bIns="0" numCol="1" spcCol="215900" anchor="t"/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Делегированная</a:t>
            </a:r>
            <a:r>
              <a:rPr sz="4000" cap="none" spc="4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4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настройка (</a:t>
            </a:r>
            <a:r>
              <a:rPr sz="4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Delegated Setup</a:t>
            </a:r>
            <a:r>
              <a:rPr sz="4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4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sp>
        <p:nvSpPr>
          <p:cNvPr id="3" name="object 3"/>
          <p:cNvSpPr>
            <a:spLocks noGrp="1" noChangeArrowheads="1"/>
            <a:extLst>
              <a:ext uri="smNativeData">
                <pr:smNativeData xmlns:pr="smNativeData" xmlns="smNativeData" val="SMDATA_15_FckkZRMAAAAlAAAAZAAAAA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wYAALYCAABoTAAAkAYAABAAAAAmAAAACAAAAD0wAAAAAAAA"/>
              </a:ext>
            </a:extLst>
          </p:cNvSpPr>
          <p:nvPr>
            <p:ph type="title"/>
          </p:nvPr>
        </p:nvSpPr>
        <p:spPr>
          <a:xfrm>
            <a:off x="987425" y="440690"/>
            <a:ext cx="11433175" cy="626110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Шаблоны настройки конфигурации</a:t>
            </a:r>
          </a:p>
        </p:txBody>
      </p:sp>
      <p:pic>
        <p:nvPicPr>
          <p:cNvPr id="4" name="object 4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UBAADwDgAAfygAAGIn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" y="2428240"/>
            <a:ext cx="6417310" cy="39738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object 5"/>
          <p:cNvSpPr>
            <a:extLst>
              <a:ext uri="smNativeData">
                <pr:smNativeData xmlns:pr="smNativeData" xmlns="smNativeData" val="SMDATA_15_FckkZRMAAAAlAAAAZAAAAE0AAAAAAAAAADMB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fgUAAFsqAABqNwAARDEAABAgAAAmAAAACAAAAP//////////"/>
              </a:ext>
            </a:extLst>
          </p:cNvSpPr>
          <p:nvPr/>
        </p:nvSpPr>
        <p:spPr>
          <a:xfrm>
            <a:off x="892810" y="6885305"/>
            <a:ext cx="8115300" cy="1123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94945" rIns="0" bIns="0" numCol="1" spcCol="215900" anchor="t"/>
          <a:lstStyle/>
          <a:p>
            <a:pPr marL="355600" indent="-342900" defTabSz="914400">
              <a:lnSpc>
                <a:spcPct val="100000"/>
              </a:lnSpc>
              <a:spcBef>
                <a:spcPts val="1535"/>
              </a:spcBef>
              <a:buChar char="•"/>
              <a:tabLst>
                <a:tab pos="355600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Избавление от дублирования похожего тестового кода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 indent="-342900" defTabSz="914400">
              <a:lnSpc>
                <a:spcPct val="100000"/>
              </a:lnSpc>
              <a:spcBef>
                <a:spcPts val="1445"/>
              </a:spcBef>
              <a:buChar char="•"/>
              <a:tabLst>
                <a:tab pos="355600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Сохраняется понятность / читабельность теста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sp>
        <p:nvSpPr>
          <p:cNvPr id="6" name="object 6"/>
          <p:cNvSpPr>
            <a:extLst>
              <a:ext uri="smNativeData">
                <pr:smNativeData xmlns:pr="smNativeData" xmlns="smNativeData" val="SMDATA_15_FckkZRMAAAAlAAAACwAAAA0AAAAAAAAAAAAAAAAAAAAAAAAAAAAAAAAAAAAAAAAAAAEAAABQAAAAAAAAAAAA4D8AAAAAAADgPwAAAAAAAOA/AAAAAAAA4D8AAAAAAADgPwAAAAAAAOA/AAAAAAAA4D8AAAAAAADgPwAAAAAAAOA/AAAAAAAA4D8CAAAAjAAAAAEAAAAAAAAA7f/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7f/MAP///wEAAAAAAAAAAAAAAAAAAAAAAAAAAAAAAAAAAAAAAAAAAAAAAAB/f38A7uzhA8zMzADAwP8Af39/AAAAAAAAAAAAAAAAAAAAAAAAAAAAIQAAABgAAAAUAAAAVCkAAGIPAABtTwAASh8AABAAAAAmAAAACAAAAP//////////"/>
              </a:ext>
            </a:extLst>
          </p:cNvSpPr>
          <p:nvPr/>
        </p:nvSpPr>
        <p:spPr>
          <a:xfrm>
            <a:off x="6718300" y="2500630"/>
            <a:ext cx="6193155" cy="2585720"/>
          </a:xfrm>
          <a:custGeom>
            <a:avLst/>
            <a:gdLst/>
            <a:ahLst/>
            <a:cxnLst/>
            <a:rect l="0" t="0" r="6193155" b="2585720"/>
            <a:pathLst>
              <a:path w="6193155" h="2585720">
                <a:moveTo>
                  <a:pt x="6192647" y="0"/>
                </a:moveTo>
                <a:lnTo>
                  <a:pt x="0" y="0"/>
                </a:lnTo>
                <a:lnTo>
                  <a:pt x="0" y="2585339"/>
                </a:lnTo>
                <a:lnTo>
                  <a:pt x="6192647" y="2585339"/>
                </a:lnTo>
                <a:lnTo>
                  <a:pt x="6192647" y="0"/>
                </a:lnTo>
                <a:close/>
              </a:path>
            </a:pathLst>
          </a:custGeom>
          <a:solidFill>
            <a:srgbClr val="EDFFCC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7" name="object 7"/>
          <p:cNvSpPr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0ikAAH8PAAC4SgAA2B4AABAgAAAmAAAACAAAAP//////////"/>
              </a:ext>
            </a:extLst>
          </p:cNvSpPr>
          <p:nvPr/>
        </p:nvSpPr>
        <p:spPr>
          <a:xfrm>
            <a:off x="6798310" y="2519045"/>
            <a:ext cx="5347970" cy="2494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class</a:t>
            </a:r>
            <a:r>
              <a:rPr b="1" cap="none" spc="-4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b="1" cap="none">
                <a:solidFill>
                  <a:srgbClr val="0D84B5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DelegatedDemo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unittest</a:t>
            </a:r>
            <a:r>
              <a:rPr cap="none">
                <a:solidFill>
                  <a:srgbClr val="666666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.</a:t>
            </a:r>
            <a:r>
              <a:rPr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TestCase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):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287020">
              <a:lnSpc>
                <a:spcPct val="100000"/>
              </a:lnSpc>
            </a:pPr>
            <a:r>
              <a:rPr b="1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def</a:t>
            </a:r>
            <a:r>
              <a:rPr b="1" cap="none" spc="-2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b="1" cap="none">
                <a:solidFill>
                  <a:srgbClr val="05287D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test_one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):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559435" marR="276225">
              <a:lnSpc>
                <a:spcPct val="100000"/>
              </a:lnSpc>
            </a:pP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self.sut = create_the_sut()  #exercise</a:t>
            </a:r>
            <a:r>
              <a:rPr cap="none" spc="-2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the sut</a:t>
            </a:r>
            <a:r>
              <a:rPr cap="none" spc="-2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in</a:t>
            </a:r>
            <a:r>
              <a:rPr cap="none" spc="-2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test_one-way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287020">
              <a:lnSpc>
                <a:spcPct val="100000"/>
              </a:lnSpc>
            </a:pPr>
            <a:r>
              <a:rPr b="1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def</a:t>
            </a:r>
            <a:r>
              <a:rPr b="1" cap="none" spc="-2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b="1" cap="none">
                <a:solidFill>
                  <a:srgbClr val="05287D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test_two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):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559435" marR="276225">
              <a:lnSpc>
                <a:spcPct val="100000"/>
              </a:lnSpc>
            </a:pP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self.sut = create_the_sut()  #exercise</a:t>
            </a:r>
            <a:r>
              <a:rPr cap="none" spc="-2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the sut</a:t>
            </a:r>
            <a:r>
              <a:rPr cap="none" spc="-2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in</a:t>
            </a:r>
            <a:r>
              <a:rPr cap="none" spc="-2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test_two-way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xmlns="smNativeData" val="SMDATA_15_FckkZRMAAAAlAAAAZAAAAE0AAAAAAAAAABM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NgYAAM4JAABROAAAtg0AABAgAAAmAAAACAAAAP//////////"/>
              </a:ext>
            </a:extLst>
          </p:cNvSpPr>
          <p:nvPr/>
        </p:nvSpPr>
        <p:spPr>
          <a:xfrm>
            <a:off x="1009650" y="1593850"/>
            <a:ext cx="8145145" cy="635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065" rIns="0" bIns="0" numCol="1" spcCol="215900" anchor="t"/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Неявная настройка (</a:t>
            </a:r>
            <a:r>
              <a:rPr sz="4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Implicit Setup</a:t>
            </a:r>
            <a:r>
              <a:rPr sz="4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4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sp>
        <p:nvSpPr>
          <p:cNvPr id="3" name="object 3"/>
          <p:cNvSpPr>
            <a:spLocks noGrp="1" noChangeArrowheads="1"/>
            <a:extLst>
              <a:ext uri="smNativeData">
                <pr:smNativeData xmlns:pr="smNativeData" xmlns="smNativeData" val="SMDATA_15_FckkZRMAAAAlAAAAZAAAAA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wYAALYCAABoTAAAcAgAABAAAAAmAAAACAAAAD0wAAAAAAAA"/>
              </a:ext>
            </a:extLst>
          </p:cNvSpPr>
          <p:nvPr>
            <p:ph type="title"/>
          </p:nvPr>
        </p:nvSpPr>
        <p:spPr>
          <a:xfrm>
            <a:off x="987425" y="440690"/>
            <a:ext cx="11433175" cy="930910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Шаблоны настройки конфигурации</a:t>
            </a:r>
          </a:p>
        </p:txBody>
      </p:sp>
      <p:pic>
        <p:nvPicPr>
          <p:cNvPr id="4" name="object 4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HYBAADyDQAAnSYAABYl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" y="2266950"/>
            <a:ext cx="6039485" cy="37617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object 5"/>
          <p:cNvSpPr>
            <a:extLst>
              <a:ext uri="smNativeData">
                <pr:smNativeData xmlns:pr="smNativeData" xmlns="smNativeData" val="SMDATA_15_FckkZRMAAAAlAAAAZAAAAE0AAAAAAAAAADMB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fgUAAFsqAABMRQAABDgAABAgAAAmAAAACAAAAP//////////"/>
              </a:ext>
            </a:extLst>
          </p:cNvSpPr>
          <p:nvPr/>
        </p:nvSpPr>
        <p:spPr>
          <a:xfrm>
            <a:off x="892810" y="6885305"/>
            <a:ext cx="10372090" cy="22205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94945" rIns="0" bIns="0" numCol="1" spcCol="215900" anchor="t"/>
          <a:lstStyle/>
          <a:p>
            <a:pPr marL="355600" indent="-342900" defTabSz="914400">
              <a:lnSpc>
                <a:spcPct val="100000"/>
              </a:lnSpc>
              <a:spcBef>
                <a:spcPts val="1535"/>
              </a:spcBef>
              <a:buChar char="•"/>
              <a:tabLst>
                <a:tab pos="355600" algn="l"/>
              </a:tabLst>
            </a:pPr>
            <a:r>
              <a:rPr sz="24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setUp </a:t>
            </a: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вызывается самим фреймворком перед запуском </a:t>
            </a:r>
            <a:r>
              <a:rPr sz="24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каждого </a:t>
            </a: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теста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 indent="-342900" defTabSz="914400">
              <a:lnSpc>
                <a:spcPct val="100000"/>
              </a:lnSpc>
              <a:spcBef>
                <a:spcPts val="1445"/>
              </a:spcBef>
              <a:buChar char="•"/>
              <a:tabLst>
                <a:tab pos="355600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Использовать для создания одинаковых данных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 indent="-342900" defTabSz="914400">
              <a:lnSpc>
                <a:spcPct val="100000"/>
              </a:lnSpc>
              <a:spcBef>
                <a:spcPts val="1440"/>
              </a:spcBef>
              <a:buChar char="•"/>
              <a:tabLst>
                <a:tab pos="355600" algn="l"/>
              </a:tabLst>
            </a:pPr>
            <a:r>
              <a:rPr sz="2400" cap="none" spc="-4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Как</a:t>
            </a: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правило сопровождается</a:t>
            </a:r>
            <a:r>
              <a:rPr sz="2400" cap="none" spc="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неявной очисткой (</a:t>
            </a:r>
            <a:r>
              <a:rPr sz="24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Implicit Teardown</a:t>
            </a: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 indent="-342900" defTabSz="914400">
              <a:lnSpc>
                <a:spcPct val="100000"/>
              </a:lnSpc>
              <a:spcBef>
                <a:spcPts val="1440"/>
              </a:spcBef>
              <a:buChar char="•"/>
              <a:tabLst>
                <a:tab pos="355600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Антипаттерн </a:t>
            </a:r>
            <a:r>
              <a:rPr sz="2400" cap="none" spc="17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–</a:t>
            </a: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сваливать в кучу общие и частные данные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sp>
        <p:nvSpPr>
          <p:cNvPr id="6" name="object 6"/>
          <p:cNvSpPr>
            <a:extLst>
              <a:ext uri="smNativeData">
                <pr:smNativeData xmlns:pr="smNativeData" xmlns="smNativeData" val="SMDATA_15_FckkZRMAAAAlAAAACwAAAA0AAAAAAAAAAAAAAAAAAAAAAAAAAAAAAAAAAAAAAAAAAAEAAABQAAAAAAAAAAAA4D8AAAAAAADgPwAAAAAAAOA/AAAAAAAA4D8AAAAAAADgPwAAAAAAAOA/AAAAAAAA4D8AAAAAAADgPwAAAAAAAOA/AAAAAAAA4D8CAAAAjAAAAAEAAAAAAAAA7f/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7f/MAP///wEAAAAAAAAAAAAAAAAAAAAAAAAAAAAAAAAAAAAAAAAAAAAAAAB/f38A7uzhA8zMzADAwP8Af39/AAAAAAAAAAAAAAAAAAAAAAAAAAAAIQAAABgAAAAUAAAAVCkAAIQSAABtTwAAmxsAABAAAAAmAAAACAAAAP//////////"/>
              </a:ext>
            </a:extLst>
          </p:cNvSpPr>
          <p:nvPr/>
        </p:nvSpPr>
        <p:spPr>
          <a:xfrm>
            <a:off x="6718300" y="3009900"/>
            <a:ext cx="6193155" cy="1477645"/>
          </a:xfrm>
          <a:custGeom>
            <a:avLst/>
            <a:gdLst/>
            <a:ahLst/>
            <a:cxnLst/>
            <a:rect l="0" t="0" r="6193155" b="1477645"/>
            <a:pathLst>
              <a:path w="6193155" h="1477645">
                <a:moveTo>
                  <a:pt x="6192647" y="0"/>
                </a:moveTo>
                <a:lnTo>
                  <a:pt x="0" y="0"/>
                </a:lnTo>
                <a:lnTo>
                  <a:pt x="0" y="1477390"/>
                </a:lnTo>
                <a:lnTo>
                  <a:pt x="6192647" y="1477390"/>
                </a:lnTo>
                <a:lnTo>
                  <a:pt x="6192647" y="0"/>
                </a:lnTo>
                <a:close/>
              </a:path>
            </a:pathLst>
          </a:custGeom>
          <a:solidFill>
            <a:srgbClr val="EDFFCC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7" name="object 7"/>
          <p:cNvSpPr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0ikAAJkSAADuTgAAMRsAABAgAAAmAAAACAAAAP//////////"/>
              </a:ext>
            </a:extLst>
          </p:cNvSpPr>
          <p:nvPr/>
        </p:nvSpPr>
        <p:spPr>
          <a:xfrm>
            <a:off x="6798310" y="3023235"/>
            <a:ext cx="6032500" cy="1397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287020" marR="822960" indent="-274320">
              <a:lnSpc>
                <a:spcPct val="100000"/>
              </a:lnSpc>
              <a:spcBef>
                <a:spcPts val="100"/>
              </a:spcBef>
            </a:pPr>
            <a:r>
              <a:rPr b="1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class </a:t>
            </a:r>
            <a:r>
              <a:rPr b="1" cap="none">
                <a:solidFill>
                  <a:srgbClr val="0D84B5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ImplicitDemo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unittest</a:t>
            </a:r>
            <a:r>
              <a:rPr cap="none">
                <a:solidFill>
                  <a:srgbClr val="666666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.</a:t>
            </a:r>
            <a:r>
              <a:rPr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TestCase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): </a:t>
            </a:r>
            <a:r>
              <a:rPr cap="none" spc="-24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b="1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def </a:t>
            </a:r>
            <a:r>
              <a:rPr b="1" cap="none">
                <a:solidFill>
                  <a:srgbClr val="05287D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setUp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):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559435">
              <a:lnSpc>
                <a:spcPct val="100000"/>
              </a:lnSpc>
            </a:pP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self.common</a:t>
            </a:r>
            <a:r>
              <a:rPr cap="none" spc="-2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=</a:t>
            </a:r>
            <a:r>
              <a:rPr cap="none" spc="-2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CreateSmthCommon()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287020">
              <a:lnSpc>
                <a:spcPct val="100000"/>
              </a:lnSpc>
            </a:pPr>
            <a:r>
              <a:rPr b="1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def</a:t>
            </a:r>
            <a:r>
              <a:rPr b="1" cap="none" spc="-2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b="1" cap="none">
                <a:solidFill>
                  <a:srgbClr val="05287D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test_one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):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559435">
              <a:lnSpc>
                <a:spcPct val="100000"/>
              </a:lnSpc>
            </a:pP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special</a:t>
            </a:r>
            <a:r>
              <a:rPr cap="none" spc="-2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=</a:t>
            </a:r>
            <a:r>
              <a:rPr cap="none" spc="-2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CreateSmthSpecial(self.common)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FckkZRMAAAAlAAAAZAAAAE0AAAAAAAAAABM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Bje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YQYAAKUHAACNLgAAjQsAABAgAAAmAAAACAAAAD0wAAAAAAAA"/>
              </a:ext>
            </a:extLst>
          </p:cNvSpPr>
          <p:nvPr>
            <p:ph type="title"/>
          </p:nvPr>
        </p:nvSpPr>
        <p:spPr>
          <a:xfrm>
            <a:off x="1036955" y="1242695"/>
            <a:ext cx="6530340" cy="635000"/>
          </a:xfrm>
        </p:spPr>
        <p:txBody>
          <a:bodyPr vert="horz" wrap="square" lIns="0" tIns="12065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cap="none" spc="-4">
                <a:solidFill>
                  <a:srgbClr val="000000"/>
                </a:solidFill>
              </a:rPr>
              <a:t>Что</a:t>
            </a:r>
            <a:r>
              <a:rPr sz="4000" cap="none">
                <a:solidFill>
                  <a:srgbClr val="000000"/>
                </a:solidFill>
              </a:rPr>
              <a:t> </a:t>
            </a:r>
            <a:r>
              <a:rPr sz="4000" cap="none" spc="-4">
                <a:solidFill>
                  <a:srgbClr val="000000"/>
                </a:solidFill>
              </a:rPr>
              <a:t>такое</a:t>
            </a:r>
            <a:r>
              <a:rPr sz="4000" cap="none">
                <a:solidFill>
                  <a:srgbClr val="000000"/>
                </a:solidFill>
              </a:rPr>
              <a:t> модульный</a:t>
            </a:r>
            <a:r>
              <a:rPr sz="4000" cap="none" spc="4">
                <a:solidFill>
                  <a:srgbClr val="000000"/>
                </a:solidFill>
              </a:rPr>
              <a:t> </a:t>
            </a:r>
            <a:r>
              <a:rPr sz="4000" cap="none">
                <a:solidFill>
                  <a:srgbClr val="000000"/>
                </a:solidFill>
              </a:rPr>
              <a:t>тест?</a:t>
            </a:r>
            <a:endParaRPr sz="4000" cap="none"/>
          </a:p>
        </p:txBody>
      </p:sp>
      <p:sp>
        <p:nvSpPr>
          <p:cNvPr id="3" name="object 3"/>
          <p:cNvSpPr>
            <a:extLst>
              <a:ext uri="smNativeData">
                <pr:smNativeData xmlns:pr="smNativeData" xmlns="smNativeData" val="SMDATA_15_FckkZRMAAAAlAAAAZAAAAE0AAAAAAAAAAHwB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tQcAAHkSAADhRwAAuicAABAgAAAmAAAACAAAAP//////////"/>
              </a:ext>
            </a:extLst>
          </p:cNvSpPr>
          <p:nvPr/>
        </p:nvSpPr>
        <p:spPr>
          <a:xfrm>
            <a:off x="1252855" y="3002915"/>
            <a:ext cx="10431780" cy="34550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41300" rIns="0" bIns="0" numCol="1" spcCol="215900" anchor="t"/>
          <a:lstStyle/>
          <a:p>
            <a:pPr marL="584200" indent="-572135" defTabSz="914400">
              <a:lnSpc>
                <a:spcPct val="100000"/>
              </a:lnSpc>
              <a:spcBef>
                <a:spcPts val="1900"/>
              </a:spcBef>
              <a:buChar char="•"/>
              <a:tabLst>
                <a:tab pos="584835" algn="l"/>
              </a:tabLst>
            </a:pPr>
            <a:r>
              <a:rPr sz="3000" cap="none" spc="-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код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с определенной структурой, который проверяет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marR="5080">
              <a:lnSpc>
                <a:spcPct val="150000"/>
              </a:lnSpc>
            </a:pP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поведение одного класса или функции</a:t>
            </a:r>
            <a:r>
              <a:rPr sz="3000" cap="none" spc="3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( </a:t>
            </a:r>
            <a:r>
              <a:rPr sz="3000" cap="none" spc="-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т.е.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использует </a:t>
            </a:r>
            <a:r>
              <a:rPr sz="3000" cap="none" spc="-21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внутренние интерфейсы 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приложения)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indent="-572135" defTabSz="914400">
              <a:lnSpc>
                <a:spcPct val="100000"/>
              </a:lnSpc>
              <a:spcBef>
                <a:spcPts val="1800"/>
              </a:spcBef>
              <a:buChar char="•"/>
              <a:tabLst>
                <a:tab pos="58483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написан 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на том </a:t>
            </a:r>
            <a:r>
              <a:rPr sz="3000" cap="none" spc="-3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же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3000" cap="none" spc="-3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языке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программирования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indent="-572135" defTabSz="914400">
              <a:lnSpc>
                <a:spcPct val="100000"/>
              </a:lnSpc>
              <a:spcBef>
                <a:spcPts val="1800"/>
              </a:spcBef>
              <a:buChar char="•"/>
              <a:tabLst>
                <a:tab pos="58483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пишется </a:t>
            </a:r>
            <a:r>
              <a:rPr sz="3000" cap="none" spc="-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как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правило 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самими разработчиками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xmlns="smNativeData" val="SMDATA_15_FckkZRMAAAAlAAAAZAAAAE0AAAAAAAAAABM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NgYAAM4JAADIRgAAtg0AABAgAAAmAAAACAAAAP//////////"/>
              </a:ext>
            </a:extLst>
          </p:cNvSpPr>
          <p:nvPr/>
        </p:nvSpPr>
        <p:spPr>
          <a:xfrm>
            <a:off x="1009650" y="1593850"/>
            <a:ext cx="10496550" cy="635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065" rIns="0" bIns="0" numCol="1" spcCol="215900" anchor="t"/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Предварительная конфигурация</a:t>
            </a:r>
            <a:r>
              <a:rPr sz="3600" cap="none" spc="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4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(</a:t>
            </a:r>
            <a:r>
              <a:rPr sz="36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Prebuilt Fixture</a:t>
            </a:r>
            <a:r>
              <a:rPr sz="4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4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sp>
        <p:nvSpPr>
          <p:cNvPr id="3" name="object 3"/>
          <p:cNvSpPr>
            <a:spLocks noGrp="1" noChangeArrowheads="1"/>
            <a:extLst>
              <a:ext uri="smNativeData">
                <pr:smNativeData xmlns:pr="smNativeData" xmlns="smNativeData" val="SMDATA_15_FckkZRMAAAAlAAAAZAAAAA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wYAALYCAAAASwAAgAcAABAAAAAmAAAACAAAAD0wAAAAAAAA"/>
              </a:ext>
            </a:extLst>
          </p:cNvSpPr>
          <p:nvPr>
            <p:ph type="title"/>
          </p:nvPr>
        </p:nvSpPr>
        <p:spPr>
          <a:xfrm>
            <a:off x="987425" y="440690"/>
            <a:ext cx="11204575" cy="778510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Шаблоны настройки конфигурации</a:t>
            </a:r>
          </a:p>
        </p:txBody>
      </p:sp>
      <p:sp>
        <p:nvSpPr>
          <p:cNvPr id="4" name="object 4"/>
          <p:cNvSpPr>
            <a:extLst>
              <a:ext uri="smNativeData">
                <pr:smNativeData xmlns:pr="smNativeData" xmlns="smNativeData" val="SMDATA_15_FckkZRMAAAAlAAAAZAAAAE0AAAAAAAAAADMB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fgUAAFsqAADtNAAABDgAABAgAAAmAAAACAAAAP//////////"/>
              </a:ext>
            </a:extLst>
          </p:cNvSpPr>
          <p:nvPr/>
        </p:nvSpPr>
        <p:spPr>
          <a:xfrm>
            <a:off x="892810" y="6885305"/>
            <a:ext cx="7710805" cy="22205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94945" rIns="0" bIns="0" numCol="1" spcCol="215900" anchor="t"/>
          <a:lstStyle/>
          <a:p>
            <a:pPr marL="355600" indent="-342900" defTabSz="914400">
              <a:lnSpc>
                <a:spcPct val="100000"/>
              </a:lnSpc>
              <a:spcBef>
                <a:spcPts val="1535"/>
              </a:spcBef>
              <a:buChar char="•"/>
              <a:tabLst>
                <a:tab pos="355600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Создается до запуска тестов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 indent="-342900" defTabSz="914400">
              <a:lnSpc>
                <a:spcPct val="100000"/>
              </a:lnSpc>
              <a:spcBef>
                <a:spcPts val="1445"/>
              </a:spcBef>
              <a:buChar char="•"/>
              <a:tabLst>
                <a:tab pos="355600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Позволяет сокращать время прогона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 indent="-342900" defTabSz="914400">
              <a:lnSpc>
                <a:spcPct val="100000"/>
              </a:lnSpc>
              <a:spcBef>
                <a:spcPts val="1440"/>
              </a:spcBef>
              <a:buChar char="•"/>
              <a:tabLst>
                <a:tab pos="355600" algn="l"/>
                <a:tab pos="3169285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Сложно управлять	с ростом конфигурации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 indent="-342900" defTabSz="914400">
              <a:lnSpc>
                <a:spcPct val="100000"/>
              </a:lnSpc>
              <a:spcBef>
                <a:spcPts val="1440"/>
              </a:spcBef>
              <a:buChar char="•"/>
              <a:tabLst>
                <a:tab pos="355600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Риск неявного взаимовлияния тестов через данные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pic>
        <p:nvPicPr>
          <p:cNvPr id="5" name="object 5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K0DAAC2EAAAvyYAAP0h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97535" y="2716530"/>
            <a:ext cx="5701030" cy="280860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object 6"/>
          <p:cNvSpPr>
            <a:extLst>
              <a:ext uri="smNativeData">
                <pr:smNativeData xmlns:pr="smNativeData" xmlns="smNativeData" val="SMDATA_15_FckkZRMAAAAlAAAACwAAAA0AAAAAAAAAAAAAAAAAAAAAAAAAAAAAAAAAAAAAAAAAAAEAAABQAAAAAAAAAAAA4D8AAAAAAADgPwAAAAAAAOA/AAAAAAAA4D8AAAAAAADgPwAAAAAAAOA/AAAAAAAA4D8AAAAAAADgPwAAAAAAAOA/AAAAAAAA4D8CAAAAjAAAAAEAAAAAAAAA7f/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7f/MAP///wEAAAAAAAAAAAAAAAAAAAAAAAAAAAAAAAAAAAAAAAAAAAAAAAB/f38A7uzhA8zMzADAwP8Af39/AAAAAAAAAAAAAAAAAAAAAAAAAAAAIQAAABgAAAAUAAAAVCkAAF8TAABtTwAAwhoAABAAAAAmAAAACAAAAP//////////"/>
              </a:ext>
            </a:extLst>
          </p:cNvSpPr>
          <p:nvPr/>
        </p:nvSpPr>
        <p:spPr>
          <a:xfrm>
            <a:off x="6718300" y="3148965"/>
            <a:ext cx="6193155" cy="1200785"/>
          </a:xfrm>
          <a:custGeom>
            <a:avLst/>
            <a:gdLst/>
            <a:ahLst/>
            <a:cxnLst/>
            <a:rect l="0" t="0" r="6193155" b="1200785"/>
            <a:pathLst>
              <a:path w="6193155" h="1200785">
                <a:moveTo>
                  <a:pt x="6192647" y="0"/>
                </a:moveTo>
                <a:lnTo>
                  <a:pt x="0" y="0"/>
                </a:lnTo>
                <a:lnTo>
                  <a:pt x="0" y="1200327"/>
                </a:lnTo>
                <a:lnTo>
                  <a:pt x="6192647" y="1200327"/>
                </a:lnTo>
                <a:lnTo>
                  <a:pt x="6192647" y="0"/>
                </a:lnTo>
                <a:close/>
              </a:path>
            </a:pathLst>
          </a:custGeom>
          <a:solidFill>
            <a:srgbClr val="EDFFCC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7" name="object 7"/>
          <p:cNvSpPr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0ikAAHETAADlSQAAWRoAABAgAAAmAAAACAAAAP//////////"/>
              </a:ext>
            </a:extLst>
          </p:cNvSpPr>
          <p:nvPr/>
        </p:nvSpPr>
        <p:spPr>
          <a:xfrm>
            <a:off x="6798310" y="3160395"/>
            <a:ext cx="5213985" cy="11226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</a:pPr>
            <a:r>
              <a:rPr b="1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class </a:t>
            </a:r>
            <a:r>
              <a:rPr b="1" cap="none">
                <a:solidFill>
                  <a:srgbClr val="0D84B5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PrebuiltDemo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unittest</a:t>
            </a:r>
            <a:r>
              <a:rPr cap="none">
                <a:solidFill>
                  <a:srgbClr val="666666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.</a:t>
            </a:r>
            <a:r>
              <a:rPr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TestCase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): </a:t>
            </a:r>
            <a:r>
              <a:rPr cap="none" spc="-24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b="1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def </a:t>
            </a:r>
            <a:r>
              <a:rPr cap="none">
                <a:solidFill>
                  <a:srgbClr val="05287D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test_the_sut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):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559435" marR="277495">
              <a:lnSpc>
                <a:spcPct val="100000"/>
              </a:lnSpc>
            </a:pP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sut = findSUTInPrebuiltFixture() </a:t>
            </a:r>
            <a:r>
              <a:rPr cap="none" spc="-24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#exercise with the sut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xmlns="smNativeData" val="SMDATA_15_FckkZRMAAAAlAAAAZAAAAE0AAAAAAAAAABM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NgYAAM4JAACqMwAAtg0AABAgAAAmAAAACAAAAP//////////"/>
              </a:ext>
            </a:extLst>
          </p:cNvSpPr>
          <p:nvPr/>
        </p:nvSpPr>
        <p:spPr>
          <a:xfrm>
            <a:off x="1009650" y="1593850"/>
            <a:ext cx="7388860" cy="635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065" rIns="0" bIns="0" numCol="1" spcCol="215900" anchor="t"/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«Ленивая» настройка </a:t>
            </a:r>
            <a:r>
              <a:rPr sz="4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(</a:t>
            </a:r>
            <a:r>
              <a:rPr sz="36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Lazy Setup</a:t>
            </a:r>
            <a:r>
              <a:rPr sz="4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4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sp>
        <p:nvSpPr>
          <p:cNvPr id="3" name="object 3"/>
          <p:cNvSpPr>
            <a:spLocks noGrp="1" noChangeArrowheads="1"/>
            <a:extLst>
              <a:ext uri="smNativeData">
                <pr:smNativeData xmlns:pr="smNativeData" xmlns="smNativeData" val="SMDATA_15_FckkZRMAAAAlAAAAZAAAAA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gYAALYCAADwSwAAgAcAABAAAAAmAAAACAAAAD0wAAAAAAAA"/>
              </a:ext>
            </a:extLst>
          </p:cNvSpPr>
          <p:nvPr>
            <p:ph type="title"/>
          </p:nvPr>
        </p:nvSpPr>
        <p:spPr>
          <a:xfrm>
            <a:off x="986790" y="440690"/>
            <a:ext cx="11357610" cy="778510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Шаблоны настройки конфигурации</a:t>
            </a:r>
          </a:p>
        </p:txBody>
      </p:sp>
      <p:sp>
        <p:nvSpPr>
          <p:cNvPr id="4" name="object 4"/>
          <p:cNvSpPr>
            <a:extLst>
              <a:ext uri="smNativeData">
                <pr:smNativeData xmlns:pr="smNativeData" xmlns="smNativeData" val="SMDATA_15_FckkZRMAAAAlAAAAZAAAAE0AAAAAAAAAADMB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fgUAAFsqAAAENAAABDgAABAgAAAmAAAACAAAAP//////////"/>
              </a:ext>
            </a:extLst>
          </p:cNvSpPr>
          <p:nvPr/>
        </p:nvSpPr>
        <p:spPr>
          <a:xfrm>
            <a:off x="892810" y="6885305"/>
            <a:ext cx="7562850" cy="22205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94945" rIns="0" bIns="0" numCol="1" spcCol="215900" anchor="t"/>
          <a:lstStyle/>
          <a:p>
            <a:pPr marL="355600" indent="-342900" defTabSz="914400">
              <a:lnSpc>
                <a:spcPct val="100000"/>
              </a:lnSpc>
              <a:spcBef>
                <a:spcPts val="1535"/>
              </a:spcBef>
              <a:buChar char="•"/>
              <a:tabLst>
                <a:tab pos="355600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Создается первым же тестом, которому она нужна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 indent="-342900" defTabSz="914400">
              <a:lnSpc>
                <a:spcPct val="100000"/>
              </a:lnSpc>
              <a:spcBef>
                <a:spcPts val="1445"/>
              </a:spcBef>
              <a:buChar char="•"/>
              <a:tabLst>
                <a:tab pos="355600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Экономия времени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 indent="-342900" defTabSz="914400">
              <a:lnSpc>
                <a:spcPct val="100000"/>
              </a:lnSpc>
              <a:spcBef>
                <a:spcPts val="1440"/>
              </a:spcBef>
              <a:buChar char="•"/>
              <a:tabLst>
                <a:tab pos="355600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Непонятно, после </a:t>
            </a:r>
            <a:r>
              <a:rPr sz="2400" cap="none" spc="-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какого</a:t>
            </a: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теста надо чистить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 indent="-342900" defTabSz="914400">
              <a:lnSpc>
                <a:spcPct val="100000"/>
              </a:lnSpc>
              <a:spcBef>
                <a:spcPts val="1440"/>
              </a:spcBef>
              <a:buChar char="•"/>
              <a:tabLst>
                <a:tab pos="355600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Использовать, </a:t>
            </a:r>
            <a:r>
              <a:rPr sz="2400" cap="none" spc="-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когда</a:t>
            </a: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очистка не обязательна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pic>
        <p:nvPicPr>
          <p:cNvPr id="5" name="object 5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OgBAACZEQAAKigAAB4k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09880" y="2860675"/>
            <a:ext cx="6219190" cy="30105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object 6"/>
          <p:cNvSpPr>
            <a:extLst>
              <a:ext uri="smNativeData">
                <pr:smNativeData xmlns:pr="smNativeData" xmlns="smNativeData" val="SMDATA_15_FckkZRMAAAAlAAAACwAAAA0AAAAAAAAAAAAAAAAAAAAAAAAAAAAAAAAAAAAAAAAAAAEAAABQAAAAAAAAAAAA4D8AAAAAAADgPwAAAAAAAOA/AAAAAAAA4D8AAAAAAADgPwAAAAAAAOA/AAAAAAAA4D8AAAAAAADgPwAAAAAAAOA/AAAAAAAA4D8CAAAAjAAAAAEAAAAAAAAA7f/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7f/MAP///wEAAAAAAAAAAAAAAAAAAAAAAAAAAAAAAAAAAAAAAAAAAAAAAAB/f38A7uzhA8zMzADAwP8Af39/AAAAAAAAAAAAAAAAAAAAAAAAAAAAIQAAABgAAAAUAAAAVCkAAEEUAABtTwAAwCAAABAAAAAmAAAACAAAAP//////////"/>
              </a:ext>
            </a:extLst>
          </p:cNvSpPr>
          <p:nvPr/>
        </p:nvSpPr>
        <p:spPr>
          <a:xfrm>
            <a:off x="6718300" y="3292475"/>
            <a:ext cx="6193155" cy="2031365"/>
          </a:xfrm>
          <a:custGeom>
            <a:avLst/>
            <a:gdLst/>
            <a:ahLst/>
            <a:cxnLst/>
            <a:rect l="0" t="0" r="6193155" b="2031365"/>
            <a:pathLst>
              <a:path w="6193155" h="2031365">
                <a:moveTo>
                  <a:pt x="6192647" y="0"/>
                </a:moveTo>
                <a:lnTo>
                  <a:pt x="0" y="0"/>
                </a:lnTo>
                <a:lnTo>
                  <a:pt x="0" y="2031365"/>
                </a:lnTo>
                <a:lnTo>
                  <a:pt x="6192647" y="2031365"/>
                </a:lnTo>
                <a:lnTo>
                  <a:pt x="6192647" y="0"/>
                </a:lnTo>
                <a:close/>
              </a:path>
            </a:pathLst>
          </a:custGeom>
          <a:solidFill>
            <a:srgbClr val="EDFFCC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7" name="object 7"/>
          <p:cNvSpPr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0ikAAFsUAAC4SgAAUyAAABAgAAAmAAAACAAAAP//////////"/>
              </a:ext>
            </a:extLst>
          </p:cNvSpPr>
          <p:nvPr/>
        </p:nvSpPr>
        <p:spPr>
          <a:xfrm>
            <a:off x="6798310" y="3308985"/>
            <a:ext cx="5347970" cy="19456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</a:pPr>
            <a:r>
              <a:rPr b="1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class </a:t>
            </a:r>
            <a:r>
              <a:rPr b="1" cap="none">
                <a:solidFill>
                  <a:srgbClr val="0D84B5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LazySetupDemo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unittest</a:t>
            </a:r>
            <a:r>
              <a:rPr cap="none">
                <a:solidFill>
                  <a:srgbClr val="666666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.</a:t>
            </a:r>
            <a:r>
              <a:rPr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TestCase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): </a:t>
            </a:r>
            <a:r>
              <a:rPr cap="none" spc="-24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b="1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def </a:t>
            </a:r>
            <a:r>
              <a:rPr cap="none">
                <a:solidFill>
                  <a:srgbClr val="05287D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setUp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):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969645" marR="3141345" indent="-410210">
              <a:lnSpc>
                <a:spcPct val="100000"/>
              </a:lnSpc>
            </a:pP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if</a:t>
            </a:r>
            <a:r>
              <a:rPr cap="none" spc="-4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self.sut: </a:t>
            </a:r>
            <a:r>
              <a:rPr cap="none" spc="-24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return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559435">
              <a:lnSpc>
                <a:spcPct val="100000"/>
              </a:lnSpc>
            </a:pP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self.sut</a:t>
            </a:r>
            <a:r>
              <a:rPr cap="none" spc="-2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=</a:t>
            </a:r>
            <a:r>
              <a:rPr cap="none" spc="-2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create_the_sut()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559435" marR="1778635" indent="-273050">
              <a:lnSpc>
                <a:spcPct val="100000"/>
              </a:lnSpc>
            </a:pPr>
            <a:r>
              <a:rPr b="1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def </a:t>
            </a:r>
            <a:r>
              <a:rPr cap="none">
                <a:solidFill>
                  <a:srgbClr val="05287D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test_the_sut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):  #exercise</a:t>
            </a:r>
            <a:r>
              <a:rPr cap="none" spc="-2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with</a:t>
            </a:r>
            <a:r>
              <a:rPr cap="none" spc="-2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the</a:t>
            </a:r>
            <a:r>
              <a:rPr cap="none" spc="-2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SUT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xmlns="smNativeData" val="SMDATA_15_FckkZRMAAAAlAAAAZAAAAE0AAAAAAAAAABM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NgYAAM4JAAA5PgAAtg0AABAgAAAmAAAACAAAAP//////////"/>
              </a:ext>
            </a:extLst>
          </p:cNvSpPr>
          <p:nvPr/>
        </p:nvSpPr>
        <p:spPr>
          <a:xfrm>
            <a:off x="1009650" y="1593850"/>
            <a:ext cx="9105265" cy="635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065" rIns="0" bIns="0" numCol="1" spcCol="215900" anchor="t"/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Конфигурация набора </a:t>
            </a:r>
            <a:r>
              <a:rPr sz="4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(</a:t>
            </a:r>
            <a:r>
              <a:rPr sz="36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Suite Fixture Setup</a:t>
            </a:r>
            <a:r>
              <a:rPr sz="4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4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sp>
        <p:nvSpPr>
          <p:cNvPr id="3" name="object 3"/>
          <p:cNvSpPr>
            <a:spLocks noGrp="1" noChangeArrowheads="1"/>
            <a:extLst>
              <a:ext uri="smNativeData">
                <pr:smNativeData xmlns:pr="smNativeData" xmlns="smNativeData" val="SMDATA_15_FckkZRMAAAAlAAAAZAAAAA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wYAALYCAABoTAAAgAcAABAAAAAmAAAACAAAAD0wAAAAAAAA"/>
              </a:ext>
            </a:extLst>
          </p:cNvSpPr>
          <p:nvPr>
            <p:ph type="title"/>
          </p:nvPr>
        </p:nvSpPr>
        <p:spPr>
          <a:xfrm>
            <a:off x="987425" y="440690"/>
            <a:ext cx="11433175" cy="778510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Шаблоны настройки конфигурации</a:t>
            </a:r>
          </a:p>
        </p:txBody>
      </p:sp>
      <p:sp>
        <p:nvSpPr>
          <p:cNvPr id="4" name="object 4"/>
          <p:cNvSpPr>
            <a:extLst>
              <a:ext uri="smNativeData">
                <pr:smNativeData xmlns:pr="smNativeData" xmlns="smNativeData" val="SMDATA_15_FckkZRMAAAAlAAAAZAAAAE0AAAAAAAAAADQB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AUAAJYqAAAJPgAA3jQAABAgAAAmAAAACAAAAP//////////"/>
              </a:ext>
            </a:extLst>
          </p:cNvSpPr>
          <p:nvPr/>
        </p:nvSpPr>
        <p:spPr>
          <a:xfrm>
            <a:off x="939800" y="6922770"/>
            <a:ext cx="9144635" cy="1671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95580" rIns="0" bIns="0" numCol="1" spcCol="215900" anchor="t"/>
          <a:lstStyle/>
          <a:p>
            <a:pPr marL="354965" indent="-342900" defTabSz="914400">
              <a:lnSpc>
                <a:spcPct val="100000"/>
              </a:lnSpc>
              <a:spcBef>
                <a:spcPts val="1540"/>
              </a:spcBef>
              <a:buChar char="•"/>
              <a:tabLst>
                <a:tab pos="355600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Конфигурация, общая для всех тестов класса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4965" indent="-342900" defTabSz="914400">
              <a:lnSpc>
                <a:spcPct val="100000"/>
              </a:lnSpc>
              <a:spcBef>
                <a:spcPts val="1440"/>
              </a:spcBef>
              <a:buChar char="•"/>
              <a:tabLst>
                <a:tab pos="355600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Выигрыш во времени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4965" indent="-342900" defTabSz="914400">
              <a:lnSpc>
                <a:spcPct val="100000"/>
              </a:lnSpc>
              <a:spcBef>
                <a:spcPts val="1440"/>
              </a:spcBef>
              <a:buChar char="•"/>
              <a:tabLst>
                <a:tab pos="355600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Риск появления взаимодействующих тестов (</a:t>
            </a:r>
            <a:r>
              <a:rPr sz="24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Interacting Tests</a:t>
            </a: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pic>
        <p:nvPicPr>
          <p:cNvPr id="5" name="object 5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UBAAB3EAAAhCcAAI4m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" y="2676525"/>
            <a:ext cx="6257925" cy="35909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object 6"/>
          <p:cNvSpPr>
            <a:extLst>
              <a:ext uri="smNativeData">
                <pr:smNativeData xmlns:pr="smNativeData" xmlns="smNativeData" val="SMDATA_15_FckkZRMAAAAlAAAACwAAAA0AAAAAAAAAAAAAAAAAAAAAAAAAAAAAAAAAAAAAAAAAAAEAAABQAAAAAAAAAAAA4D8AAAAAAADgPwAAAAAAAOA/AAAAAAAA4D8AAAAAAADgPwAAAAAAAOA/AAAAAAAA4D8AAAAAAADgPwAAAAAAAOA/AAAAAAAA4D8CAAAAjAAAAAEAAAAAAAAA7f/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7f/MAP///wEAAAAAAAAAAAAAAAAAAAAAAAAAAAAAAAAAAAAAAAAAAAAAAAB/f38A7uzhA8zMzADAwP8Af39/AAAAAAAAAAAAAAAAAAAAAAAAAAAAIQAAABgAAAAUAAAAVCkAAMcRAABtTwAAFyUAABAAAAAmAAAACAAAAP//////////"/>
              </a:ext>
            </a:extLst>
          </p:cNvSpPr>
          <p:nvPr/>
        </p:nvSpPr>
        <p:spPr>
          <a:xfrm>
            <a:off x="6718300" y="2889885"/>
            <a:ext cx="6193155" cy="3139440"/>
          </a:xfrm>
          <a:custGeom>
            <a:avLst/>
            <a:gdLst/>
            <a:ahLst/>
            <a:cxnLst/>
            <a:rect l="0" t="0" r="6193155" b="3139440"/>
            <a:pathLst>
              <a:path w="6193155" h="3139440">
                <a:moveTo>
                  <a:pt x="6192647" y="0"/>
                </a:moveTo>
                <a:lnTo>
                  <a:pt x="0" y="0"/>
                </a:lnTo>
                <a:lnTo>
                  <a:pt x="0" y="3139313"/>
                </a:lnTo>
                <a:lnTo>
                  <a:pt x="6192647" y="3139313"/>
                </a:lnTo>
                <a:lnTo>
                  <a:pt x="6192647" y="0"/>
                </a:lnTo>
                <a:close/>
              </a:path>
            </a:pathLst>
          </a:custGeom>
          <a:solidFill>
            <a:srgbClr val="EDFFCC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7" name="object 7"/>
          <p:cNvSpPr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0ikAAOgRAADlSQAAoSQAABAgAAAmAAAACAAAAP//////////"/>
              </a:ext>
            </a:extLst>
          </p:cNvSpPr>
          <p:nvPr/>
        </p:nvSpPr>
        <p:spPr>
          <a:xfrm>
            <a:off x="6798310" y="2910840"/>
            <a:ext cx="5213985" cy="304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class</a:t>
            </a:r>
            <a:r>
              <a:rPr b="1" cap="none" spc="-2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b="1" cap="none">
                <a:solidFill>
                  <a:srgbClr val="0D84B5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Test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unittest</a:t>
            </a:r>
            <a:r>
              <a:rPr cap="none">
                <a:solidFill>
                  <a:srgbClr val="666666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.</a:t>
            </a:r>
            <a:r>
              <a:rPr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TestCase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):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287020">
              <a:lnSpc>
                <a:spcPct val="100000"/>
              </a:lnSpc>
            </a:pP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@</a:t>
            </a:r>
            <a:r>
              <a:rPr b="1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classmethod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559435" marR="5080" indent="-273050">
              <a:lnSpc>
                <a:spcPct val="100000"/>
              </a:lnSpc>
            </a:pPr>
            <a:r>
              <a:rPr b="1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def</a:t>
            </a:r>
            <a:r>
              <a:rPr b="1" cap="none" spc="65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05287D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setUpClass(cls)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:  cls._connection</a:t>
            </a:r>
            <a:r>
              <a:rPr cap="none" spc="-2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=</a:t>
            </a:r>
            <a:r>
              <a:rPr cap="none" spc="-2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new_connection()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287020">
              <a:lnSpc>
                <a:spcPct val="100000"/>
              </a:lnSpc>
            </a:pP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#some</a:t>
            </a:r>
            <a:r>
              <a:rPr cap="none" spc="-2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test methods</a:t>
            </a:r>
            <a:r>
              <a:rPr cap="none" spc="-2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here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287020">
              <a:lnSpc>
                <a:spcPct val="100000"/>
              </a:lnSpc>
            </a:pP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@</a:t>
            </a:r>
            <a:r>
              <a:rPr b="1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classmethod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559435" marR="1233805" indent="-273050">
              <a:lnSpc>
                <a:spcPct val="100000"/>
              </a:lnSpc>
            </a:pPr>
            <a:r>
              <a:rPr b="1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def 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tearDownClass(</a:t>
            </a:r>
            <a:r>
              <a:rPr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):  cls._connection.destroy()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xmlns="smNativeData" val="SMDATA_15_FckkZRMAAAAlAAAAZAAAAE0AAAAAAAAAABM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NgYAAM4JAABCLwAAtg0AABAgAAAmAAAACAAAAP//////////"/>
              </a:ext>
            </a:extLst>
          </p:cNvSpPr>
          <p:nvPr/>
        </p:nvSpPr>
        <p:spPr>
          <a:xfrm>
            <a:off x="1009650" y="1593850"/>
            <a:ext cx="6672580" cy="635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065" rIns="0" bIns="0" numCol="1" spcCol="215900" anchor="t"/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cap="none" spc="-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Цепочки</a:t>
            </a:r>
            <a:r>
              <a:rPr sz="36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тестов </a:t>
            </a:r>
            <a:r>
              <a:rPr sz="4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(</a:t>
            </a:r>
            <a:r>
              <a:rPr sz="36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Chained</a:t>
            </a:r>
            <a:r>
              <a:rPr sz="3600" cap="none" spc="-3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Tests</a:t>
            </a:r>
            <a:r>
              <a:rPr sz="4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4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sp>
        <p:nvSpPr>
          <p:cNvPr id="3" name="object 3"/>
          <p:cNvSpPr>
            <a:spLocks noGrp="1" noChangeArrowheads="1"/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wYAALYCAADhRQAAjwcAABAgAAAmAAAACAAAAD0wAAAAAAAA"/>
              </a:ext>
            </a:extLst>
          </p:cNvSpPr>
          <p:nvPr>
            <p:ph type="title"/>
          </p:nvPr>
        </p:nvSpPr>
        <p:spPr>
          <a:xfrm>
            <a:off x="987425" y="440690"/>
            <a:ext cx="10372090" cy="788035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Шаблоны настройки конфигурации</a:t>
            </a:r>
          </a:p>
        </p:txBody>
      </p:sp>
      <p:sp>
        <p:nvSpPr>
          <p:cNvPr id="4" name="object 4"/>
          <p:cNvSpPr>
            <a:extLst>
              <a:ext uri="smNativeData">
                <pr:smNativeData xmlns:pr="smNativeData" xmlns="smNativeData" val="SMDATA_15_FckkZRMAAAAlAAAAZAAAAE0AAAAAAAAAADMB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fgUAAFsqAABgPAAApDQAABAgAAAmAAAACAAAAP//////////"/>
              </a:ext>
            </a:extLst>
          </p:cNvSpPr>
          <p:nvPr/>
        </p:nvSpPr>
        <p:spPr>
          <a:xfrm>
            <a:off x="892810" y="6885305"/>
            <a:ext cx="8921750" cy="16719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94945" rIns="0" bIns="0" numCol="1" spcCol="215900" anchor="t"/>
          <a:lstStyle/>
          <a:p>
            <a:pPr marL="355600" indent="-342900" defTabSz="914400">
              <a:lnSpc>
                <a:spcPct val="100000"/>
              </a:lnSpc>
              <a:spcBef>
                <a:spcPts val="1535"/>
              </a:spcBef>
              <a:buChar char="•"/>
              <a:tabLst>
                <a:tab pos="355600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Важен порядок тестов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 indent="-342900" defTabSz="914400">
              <a:lnSpc>
                <a:spcPct val="100000"/>
              </a:lnSpc>
              <a:spcBef>
                <a:spcPts val="1445"/>
              </a:spcBef>
              <a:buChar char="•"/>
              <a:tabLst>
                <a:tab pos="355600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Тесты используют «остатки» предыдущих и экономят время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 indent="-342900" defTabSz="914400">
              <a:lnSpc>
                <a:spcPct val="100000"/>
              </a:lnSpc>
              <a:spcBef>
                <a:spcPts val="1440"/>
              </a:spcBef>
              <a:buChar char="•"/>
              <a:tabLst>
                <a:tab pos="355600" algn="l"/>
              </a:tabLst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Риск - меняем один </a:t>
            </a:r>
            <a:r>
              <a:rPr sz="2400" cap="none" spc="-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тест,</a:t>
            </a: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падают остальные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pic>
        <p:nvPicPr>
          <p:cNvPr id="5" name="object 5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0CAAD/DwAAcSgAAAYn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2600325"/>
            <a:ext cx="6240780" cy="37433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object 6"/>
          <p:cNvSpPr>
            <a:extLst>
              <a:ext uri="smNativeData">
                <pr:smNativeData xmlns:pr="smNativeData" xmlns="smNativeData" val="SMDATA_15_FckkZRMAAAAlAAAACwAAAA0AAAAAAAAAAAAAAAAAAAAAAAAAAAAAAAAAAAAAAAAAAAEAAABQAAAAAAAAAAAA4D8AAAAAAADgPwAAAAAAAOA/AAAAAAAA4D8AAAAAAADgPwAAAAAAAOA/AAAAAAAA4D8AAAAAAADgPwAAAAAAAOA/AAAAAAAA4D8CAAAAjAAAAAEAAAAAAAAA7f/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7f/MAP///wEAAAAAAAAAAAAAAAAAAAAAAAAAAAAAAAAAAAAAAAAAAAAAAAB/f38A7uzhA8zMzADAwP8Af39/AAAAAAAAAAAAAAAAAAAAAAAAAAAAIQAAABgAAAAUAAAAVCkAAAgUAABtTwAAPCIAABAAAAAmAAAACAAAAP//////////"/>
              </a:ext>
            </a:extLst>
          </p:cNvSpPr>
          <p:nvPr/>
        </p:nvSpPr>
        <p:spPr>
          <a:xfrm>
            <a:off x="6718300" y="3256280"/>
            <a:ext cx="6193155" cy="2308860"/>
          </a:xfrm>
          <a:custGeom>
            <a:avLst/>
            <a:gdLst/>
            <a:ahLst/>
            <a:cxnLst/>
            <a:rect l="0" t="0" r="6193155" b="2308860"/>
            <a:pathLst>
              <a:path w="6193155" h="2308860">
                <a:moveTo>
                  <a:pt x="6192647" y="0"/>
                </a:moveTo>
                <a:lnTo>
                  <a:pt x="0" y="0"/>
                </a:lnTo>
                <a:lnTo>
                  <a:pt x="0" y="2308352"/>
                </a:lnTo>
                <a:lnTo>
                  <a:pt x="6192647" y="2308352"/>
                </a:lnTo>
                <a:lnTo>
                  <a:pt x="6192647" y="0"/>
                </a:lnTo>
                <a:close/>
              </a:path>
            </a:pathLst>
          </a:custGeom>
          <a:solidFill>
            <a:srgbClr val="EDFFCC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7" name="object 7"/>
          <p:cNvSpPr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0ikAACMUAAABRAAAzCEAABAgAAAmAAAACAAAAP//////////"/>
              </a:ext>
            </a:extLst>
          </p:cNvSpPr>
          <p:nvPr/>
        </p:nvSpPr>
        <p:spPr>
          <a:xfrm>
            <a:off x="6798310" y="3273425"/>
            <a:ext cx="4256405" cy="22205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</a:pPr>
            <a:r>
              <a:rPr b="1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class </a:t>
            </a:r>
            <a:r>
              <a:rPr b="1" cap="none">
                <a:solidFill>
                  <a:srgbClr val="0D84B5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Chain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unittest</a:t>
            </a:r>
            <a:r>
              <a:rPr cap="none">
                <a:solidFill>
                  <a:srgbClr val="666666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.</a:t>
            </a:r>
            <a:r>
              <a:rPr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TestCase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): </a:t>
            </a:r>
            <a:r>
              <a:rPr cap="none" spc="-24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b="1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def </a:t>
            </a:r>
            <a:r>
              <a:rPr cap="none">
                <a:solidFill>
                  <a:srgbClr val="05287D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test_1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):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559435" marR="685800">
              <a:lnSpc>
                <a:spcPct val="100000"/>
              </a:lnSpc>
            </a:pP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obj</a:t>
            </a:r>
            <a:r>
              <a:rPr cap="none" spc="2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=</a:t>
            </a:r>
            <a:r>
              <a:rPr cap="none" spc="2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get_from_db()  #do something with obj </a:t>
            </a:r>
            <a:r>
              <a:rPr cap="none" spc="-24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obj.store_into_db()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559435" marR="1097280" indent="-273050">
              <a:lnSpc>
                <a:spcPct val="100000"/>
              </a:lnSpc>
            </a:pPr>
            <a:r>
              <a:rPr b="1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def</a:t>
            </a:r>
            <a:r>
              <a:rPr b="1" cap="none" spc="58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05287D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test_2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):  obj</a:t>
            </a:r>
            <a:r>
              <a:rPr cap="none" spc="-2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=</a:t>
            </a:r>
            <a:r>
              <a:rPr cap="none" spc="-2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get_from_db()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559435">
              <a:lnSpc>
                <a:spcPct val="100000"/>
              </a:lnSpc>
            </a:pP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#use</a:t>
            </a:r>
            <a:r>
              <a:rPr cap="none" spc="-2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obj while</a:t>
            </a:r>
            <a:r>
              <a:rPr cap="none" spc="-2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testing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wYAALYCAAASKgAAjwcAABAgAAAmAAAACAAAAD0wAAAAAAAA"/>
              </a:ext>
            </a:extLst>
          </p:cNvSpPr>
          <p:nvPr>
            <p:ph type="title"/>
          </p:nvPr>
        </p:nvSpPr>
        <p:spPr>
          <a:xfrm>
            <a:off x="987425" y="440690"/>
            <a:ext cx="5851525" cy="788035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Действие (Exercise)</a:t>
            </a:r>
          </a:p>
        </p:txBody>
      </p:sp>
      <p:sp>
        <p:nvSpPr>
          <p:cNvPr id="3" name="object 3"/>
          <p:cNvSpPr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twUAAIcLAACeOwAAcCQAABAgAAAmAAAACAAAAP//////////"/>
              </a:ext>
            </a:extLst>
          </p:cNvSpPr>
          <p:nvPr/>
        </p:nvSpPr>
        <p:spPr>
          <a:xfrm>
            <a:off x="929005" y="1873885"/>
            <a:ext cx="8762365" cy="40493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cap="none">
                <a:latin typeface="Arial" pitchFamily="2" charset="-52"/>
                <a:ea typeface="Calibri" pitchFamily="2" charset="-52"/>
                <a:cs typeface="Arial" pitchFamily="2" charset="-52"/>
              </a:rPr>
              <a:t>Цели:</a:t>
            </a:r>
            <a:endParaRPr sz="3300" cap="none">
              <a:latin typeface="Arial" pitchFamily="2" charset="-52"/>
              <a:ea typeface="Calibri" pitchFamily="2" charset="-52"/>
              <a:cs typeface="Arial" pitchFamily="2" charset="-52"/>
            </a:endParaRPr>
          </a:p>
          <a:p>
            <a:pPr marL="469900" indent="-457835" defTabSz="914400">
              <a:lnSpc>
                <a:spcPct val="100000"/>
              </a:lnSpc>
              <a:buChar char="•"/>
              <a:tabLst>
                <a:tab pos="470535" algn="l"/>
              </a:tabLst>
            </a:pPr>
            <a:r>
              <a:rPr sz="33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воздействие на тестируемый объект</a:t>
            </a:r>
            <a:endParaRPr sz="33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12700">
              <a:lnSpc>
                <a:spcPct val="100000"/>
              </a:lnSpc>
            </a:pPr>
            <a:r>
              <a:rPr sz="3300" b="1" cap="none">
                <a:latin typeface="Arial" pitchFamily="2" charset="-52"/>
                <a:ea typeface="Calibri" pitchFamily="2" charset="-52"/>
                <a:cs typeface="Arial" pitchFamily="2" charset="-52"/>
              </a:rPr>
              <a:t>Примеры:</a:t>
            </a:r>
            <a:endParaRPr sz="3300" cap="none">
              <a:latin typeface="Arial" pitchFamily="2" charset="-52"/>
              <a:ea typeface="Calibri" pitchFamily="2" charset="-52"/>
              <a:cs typeface="Arial" pitchFamily="2" charset="-52"/>
            </a:endParaRPr>
          </a:p>
          <a:p>
            <a:pPr marL="584200" indent="-572135" defTabSz="914400">
              <a:lnSpc>
                <a:spcPct val="100000"/>
              </a:lnSpc>
              <a:buChar char="•"/>
              <a:tabLst>
                <a:tab pos="584835" algn="l"/>
              </a:tabLst>
            </a:pPr>
            <a:r>
              <a:rPr sz="33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вызов тестируемых функций</a:t>
            </a:r>
            <a:endParaRPr sz="33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indent="-572135" defTabSz="914400">
              <a:lnSpc>
                <a:spcPct val="100000"/>
              </a:lnSpc>
              <a:buChar char="•"/>
              <a:tabLst>
                <a:tab pos="584835" algn="l"/>
              </a:tabLst>
            </a:pPr>
            <a:r>
              <a:rPr sz="3300" cap="none" spc="-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запуск</a:t>
            </a:r>
            <a:r>
              <a:rPr sz="33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тестируемых утилит ( ? )</a:t>
            </a:r>
            <a:endParaRPr sz="33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indent="-572135" defTabSz="914400">
              <a:lnSpc>
                <a:spcPct val="100000"/>
              </a:lnSpc>
              <a:buChar char="•"/>
              <a:tabLst>
                <a:tab pos="584835" algn="l"/>
              </a:tabLst>
            </a:pPr>
            <a:r>
              <a:rPr sz="33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тестовое создание экземпляров</a:t>
            </a:r>
            <a:r>
              <a:rPr sz="3300" cap="none" spc="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33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объектов</a:t>
            </a:r>
            <a:endParaRPr sz="33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indent="-572135" defTabSz="914400">
              <a:lnSpc>
                <a:spcPct val="100000"/>
              </a:lnSpc>
              <a:buChar char="•"/>
              <a:tabLst>
                <a:tab pos="584835" algn="l"/>
              </a:tabLst>
            </a:pPr>
            <a:r>
              <a:rPr sz="33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вызов api-методов ( ? )</a:t>
            </a:r>
            <a:endParaRPr sz="33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indent="-572135" defTabSz="914400">
              <a:lnSpc>
                <a:spcPct val="100000"/>
              </a:lnSpc>
              <a:spcBef>
                <a:spcPts val="5"/>
              </a:spcBef>
              <a:buChar char="•"/>
              <a:tabLst>
                <a:tab pos="584835" algn="l"/>
              </a:tabLst>
            </a:pPr>
            <a:r>
              <a:rPr sz="33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и </a:t>
            </a:r>
            <a:r>
              <a:rPr sz="3300" cap="none" spc="-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так</a:t>
            </a:r>
            <a:r>
              <a:rPr sz="33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далее </a:t>
            </a:r>
            <a:r>
              <a:rPr sz="3300" cap="none" spc="41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…</a:t>
            </a:r>
            <a:endParaRPr sz="33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pic>
        <p:nvPicPr>
          <p:cNvPr id="4" name="object 4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PVBAABaLAAATksAAEo3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721975" y="7209790"/>
            <a:ext cx="1519555" cy="1778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wYAALYCAAD2OwAAjwcAABAgAAAmAAAACAAAAD0wAAAAAAAA"/>
              </a:ext>
            </a:extLst>
          </p:cNvSpPr>
          <p:nvPr>
            <p:ph type="title"/>
          </p:nvPr>
        </p:nvSpPr>
        <p:spPr>
          <a:xfrm>
            <a:off x="987425" y="440690"/>
            <a:ext cx="8759825" cy="788035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Проверка </a:t>
            </a:r>
            <a:r>
              <a:rPr cap="none" spc="-4"/>
              <a:t>результатов</a:t>
            </a:r>
            <a:r>
              <a:t> (Verify)</a:t>
            </a:r>
          </a:p>
        </p:txBody>
      </p:sp>
      <p:sp>
        <p:nvSpPr>
          <p:cNvPr id="3" name="object 3"/>
          <p:cNvSpPr>
            <a:extLst>
              <a:ext uri="smNativeData">
                <pr:smNativeData xmlns:pr="smNativeData" xmlns="smNativeData" val="SMDATA_15_FckkZRMAAAAlAAAAZAAAAE0AAAAAAAAAAHwB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twUAAAULAAD0SwAA7iwAABAgAAAmAAAACAAAAP//////////"/>
              </a:ext>
            </a:extLst>
          </p:cNvSpPr>
          <p:nvPr/>
        </p:nvSpPr>
        <p:spPr>
          <a:xfrm>
            <a:off x="929005" y="1791335"/>
            <a:ext cx="11417935" cy="55124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413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3000" b="1" cap="none">
                <a:latin typeface="Arial" pitchFamily="2" charset="-52"/>
                <a:ea typeface="Calibri" pitchFamily="2" charset="-52"/>
                <a:cs typeface="Arial" pitchFamily="2" charset="-52"/>
              </a:rPr>
              <a:t>Стратегии:</a:t>
            </a:r>
            <a:endParaRPr sz="3000" cap="none">
              <a:latin typeface="Arial" pitchFamily="2" charset="-52"/>
              <a:ea typeface="Calibri" pitchFamily="2" charset="-52"/>
              <a:cs typeface="Arial" pitchFamily="2" charset="-52"/>
            </a:endParaRPr>
          </a:p>
          <a:p>
            <a:pPr marL="469900" indent="-457835" defTabSz="914400">
              <a:lnSpc>
                <a:spcPct val="100000"/>
              </a:lnSpc>
              <a:spcBef>
                <a:spcPts val="1800"/>
              </a:spcBef>
              <a:buChar char="•"/>
              <a:tabLst>
                <a:tab pos="47053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Проверка состояния объекта (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State Verification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469900" indent="-457835" defTabSz="914400">
              <a:lnSpc>
                <a:spcPct val="100000"/>
              </a:lnSpc>
              <a:spcBef>
                <a:spcPts val="1800"/>
              </a:spcBef>
              <a:buChar char="•"/>
              <a:tabLst>
                <a:tab pos="47053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Проверка поведения (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Behavior Verification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b="1" cap="none">
                <a:latin typeface="Arial" pitchFamily="2" charset="-52"/>
                <a:ea typeface="Calibri" pitchFamily="2" charset="-52"/>
                <a:cs typeface="Arial" pitchFamily="2" charset="-52"/>
              </a:rPr>
              <a:t>Методы с утверждениями :</a:t>
            </a:r>
            <a:endParaRPr sz="3000" cap="none">
              <a:latin typeface="Arial" pitchFamily="2" charset="-52"/>
              <a:ea typeface="Calibri" pitchFamily="2" charset="-52"/>
              <a:cs typeface="Arial" pitchFamily="2" charset="-52"/>
            </a:endParaRPr>
          </a:p>
          <a:p>
            <a:pPr marL="469900" indent="-457835" defTabSz="914400">
              <a:lnSpc>
                <a:spcPct val="100000"/>
              </a:lnSpc>
              <a:spcBef>
                <a:spcPts val="1800"/>
              </a:spcBef>
              <a:buChar char="•"/>
              <a:tabLst>
                <a:tab pos="47053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Специальное утверждение (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Custom</a:t>
            </a:r>
            <a:r>
              <a:rPr sz="3000" cap="none" spc="-3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Assertion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469900" indent="-457835" defTabSz="914400">
              <a:lnSpc>
                <a:spcPct val="100000"/>
              </a:lnSpc>
              <a:spcBef>
                <a:spcPts val="1805"/>
              </a:spcBef>
              <a:buChar char="•"/>
              <a:tabLst>
                <a:tab pos="47053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Дельта-утверждение (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Delta</a:t>
            </a:r>
            <a:r>
              <a:rPr sz="3000" cap="none" spc="-3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Assertion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469900" indent="-457835" defTabSz="914400">
              <a:lnSpc>
                <a:spcPct val="100000"/>
              </a:lnSpc>
              <a:spcBef>
                <a:spcPts val="1800"/>
              </a:spcBef>
              <a:buChar char="•"/>
              <a:tabLst>
                <a:tab pos="47053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Сторожевое утверждение (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Guard</a:t>
            </a:r>
            <a:r>
              <a:rPr sz="3000" cap="none" spc="-3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Assertion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469900" indent="-457835" defTabSz="914400">
              <a:lnSpc>
                <a:spcPct val="100000"/>
              </a:lnSpc>
              <a:spcBef>
                <a:spcPts val="1800"/>
              </a:spcBef>
              <a:buChar char="•"/>
              <a:tabLst>
                <a:tab pos="47053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Утверждение незаконченного теста (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Unfinished </a:t>
            </a:r>
            <a:r>
              <a:rPr sz="3000" cap="none" spc="-3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Test 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Assertion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pic>
        <p:nvPicPr>
          <p:cNvPr id="4" name="object 4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D8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Go/AAAuLgAAJkoAABI4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308590" y="7506970"/>
            <a:ext cx="1744980" cy="16078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wYAALYCAABqTAAAjwcAABAgAAAmAAAACAAAAD0wAAAAAAAA"/>
              </a:ext>
            </a:extLst>
          </p:cNvSpPr>
          <p:nvPr>
            <p:ph type="title"/>
          </p:nvPr>
        </p:nvSpPr>
        <p:spPr>
          <a:xfrm>
            <a:off x="987425" y="440690"/>
            <a:ext cx="11434445" cy="788035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Проверка состояния (State Verification)</a:t>
            </a:r>
          </a:p>
        </p:txBody>
      </p:sp>
      <p:pic>
        <p:nvPicPr>
          <p:cNvPr id="3" name="object 3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OQFAACgCQAAnisAAKgg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957580" y="1564640"/>
            <a:ext cx="6132830" cy="37439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object 4"/>
          <p:cNvSpPr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Ii8AAMgJAADMTAAAcQ4AABAgAAAmAAAACAAAAP//////////"/>
              </a:ext>
            </a:extLst>
          </p:cNvSpPr>
          <p:nvPr/>
        </p:nvSpPr>
        <p:spPr>
          <a:xfrm>
            <a:off x="7661910" y="1590040"/>
            <a:ext cx="4822190" cy="757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важно конечное состояние </a:t>
            </a:r>
            <a:r>
              <a:rPr sz="2400" cap="none" spc="-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SUT,</a:t>
            </a: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а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12700">
              <a:lnSpc>
                <a:spcPct val="100000"/>
              </a:lnSpc>
            </a:pP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не то, </a:t>
            </a:r>
            <a:r>
              <a:rPr sz="2400" cap="none" spc="-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как</a:t>
            </a:r>
            <a:r>
              <a:rPr sz="24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в него попали</a:t>
            </a:r>
            <a:endParaRPr sz="24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sp>
        <p:nvSpPr>
          <p:cNvPr id="5" name="object 5"/>
          <p:cNvSpPr>
            <a:extLst>
              <a:ext uri="smNativeData">
                <pr:smNativeData xmlns:pr="smNativeData" xmlns="smNativeData" val="SMDATA_15_FckkZRMAAAAlAAAAZAAAAE0AAAAAAAAAACsAAAAAAAAAAAAAAAAAAAAAAAAAAAAAAAEAAABQAAAAAAAAAAAA4D8AAAAAAADgPwAAAAAAAOA/AAAAAAAA4D8AAAAAAADgPwAAAAAAAOA/AAAAAAAA4D8AAAAAAADgPwAAAAAAAOA/AAAAAAAA4D8CAAAAjAAAAAEAAAAAAAAA7f/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7f/MAP///wEAAAAAAAAAAAAAAAAAAAAAAAAAAAAAAAAAAAAAAAAAAAAAAAB/f38A7uzhA8zMzADAwP8Af39/AAAAAAAAAAAAAAAAAAAAAAAAAAAAIQAAABgAAAAUAAAAERQAANkmAAAZTgAArDQAABAgAAAmAAAACAAAAP//////////"/>
              </a:ext>
            </a:extLst>
          </p:cNvSpPr>
          <p:nvPr/>
        </p:nvSpPr>
        <p:spPr>
          <a:xfrm>
            <a:off x="3261995" y="6315075"/>
            <a:ext cx="9433560" cy="2247265"/>
          </a:xfrm>
          <a:prstGeom prst="rect">
            <a:avLst/>
          </a:prstGeom>
          <a:solidFill>
            <a:srgbClr val="EDFFCC"/>
          </a:solidFill>
          <a:ln>
            <a:noFill/>
          </a:ln>
          <a:effectLst/>
        </p:spPr>
        <p:txBody>
          <a:bodyPr vert="horz" wrap="square" lIns="0" tIns="27305" rIns="0" bIns="0" numCol="1" spcCol="215900" anchor="t"/>
          <a:lstStyle/>
          <a:p>
            <a:pPr marL="701675" marR="4912995" indent="-609600">
              <a:lnSpc>
                <a:spcPct val="100000"/>
              </a:lnSpc>
              <a:spcBef>
                <a:spcPts val="215"/>
              </a:spcBef>
            </a:pPr>
            <a:r>
              <a:rPr sz="2000" b="1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def</a:t>
            </a:r>
            <a:r>
              <a:rPr sz="2000" b="1" cap="none" spc="7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sz="2000" cap="none">
                <a:solidFill>
                  <a:srgbClr val="05287D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test_state</a:t>
            </a:r>
            <a:r>
              <a:rPr sz="20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sz="2000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</a:t>
            </a:r>
            <a:r>
              <a:rPr sz="20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):  expected = CatalogItem()  catalog.addItem(expected) </a:t>
            </a:r>
            <a:r>
              <a:rPr sz="2000" cap="none" spc="-29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sz="20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actual = catalog.get(0)</a:t>
            </a:r>
            <a:endParaRPr sz="20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701675" marR="3084195">
              <a:lnSpc>
                <a:spcPct val="100000"/>
              </a:lnSpc>
              <a:spcBef>
                <a:spcPts val="5"/>
              </a:spcBef>
            </a:pPr>
            <a:r>
              <a:rPr sz="2000" b="1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self.asserEqual(catalog.size(),1,”…”) </a:t>
            </a:r>
            <a:r>
              <a:rPr sz="2000" b="1" cap="none" spc="-26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sz="2000" b="1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self.assertEqual(expected, actual)</a:t>
            </a:r>
            <a:endParaRPr sz="20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FckkZRMAAAAlAAAAZAAAAE0AAAAAAAAAABM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WwUAAL0CAABJQwAApQYAABAgAAAmAAAACAAAAD0wAAAAAAAA"/>
              </a:ext>
            </a:extLst>
          </p:cNvSpPr>
          <p:nvPr>
            <p:ph type="title"/>
          </p:nvPr>
        </p:nvSpPr>
        <p:spPr>
          <a:xfrm>
            <a:off x="870585" y="445135"/>
            <a:ext cx="10067290" cy="635000"/>
          </a:xfrm>
        </p:spPr>
        <p:txBody>
          <a:bodyPr vert="horz" wrap="square" lIns="0" tIns="12065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cap="none"/>
              <a:t>Проверка</a:t>
            </a:r>
            <a:r>
              <a:rPr sz="4000" cap="none" spc="4"/>
              <a:t> </a:t>
            </a:r>
            <a:r>
              <a:rPr sz="4000" cap="none"/>
              <a:t>поведения</a:t>
            </a:r>
            <a:r>
              <a:rPr sz="4000" cap="none" spc="4"/>
              <a:t> </a:t>
            </a:r>
            <a:r>
              <a:rPr sz="4000" cap="none"/>
              <a:t>(Behavior</a:t>
            </a:r>
            <a:r>
              <a:rPr sz="4000" cap="none" spc="4"/>
              <a:t> </a:t>
            </a:r>
            <a:r>
              <a:rPr sz="4000" cap="none"/>
              <a:t>Verification)</a:t>
            </a:r>
            <a:endParaRPr sz="4000" cap="none"/>
          </a:p>
        </p:txBody>
      </p:sp>
      <p:pic>
        <p:nvPicPr>
          <p:cNvPr id="3" name="object 3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HMFAACCCgAArCYAAMYf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708150"/>
            <a:ext cx="5400675" cy="34569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object 4"/>
          <p:cNvSpPr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GioAAOUIAABmRQAA9Q4AABAgAAAmAAAACAAAAP//////////"/>
              </a:ext>
            </a:extLst>
          </p:cNvSpPr>
          <p:nvPr/>
        </p:nvSpPr>
        <p:spPr>
          <a:xfrm>
            <a:off x="6844030" y="1445895"/>
            <a:ext cx="4437380" cy="985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355600" indent="-342900" defTabSz="9144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1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DOC </a:t>
            </a:r>
            <a:r>
              <a:rPr sz="2100" cap="none" spc="15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–</a:t>
            </a:r>
            <a:r>
              <a:rPr sz="21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Dependent On Component</a:t>
            </a:r>
            <a:endParaRPr sz="21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 indent="-342900" defTabSz="9144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1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Нужен способ проверки</a:t>
            </a:r>
            <a:endParaRPr sz="21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 indent="-342900" defTabSz="9144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1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Тестовые двойники (</a:t>
            </a:r>
            <a:r>
              <a:rPr sz="21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Test Double</a:t>
            </a:r>
            <a:r>
              <a:rPr sz="21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21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sp>
        <p:nvSpPr>
          <p:cNvPr id="5" name="object 5"/>
          <p:cNvSpPr>
            <a:extLst>
              <a:ext uri="smNativeData">
                <pr:smNativeData xmlns:pr="smNativeData" xmlns="smNativeData" val="SMDATA_15_FckkZRMAAAAlAAAAZAAAAE0AAAAAAAAAADQAAAAAAAAAAAAAAAAAAAAAAAAAAAAAAAEAAABQAAAAAAAAAAAA4D8AAAAAAADgPwAAAAAAAOA/AAAAAAAA4D8AAAAAAADgPwAAAAAAAOA/AAAAAAAA4D8AAAAAAADgPwAAAAAAAOA/AAAAAAAA4D8CAAAAjAAAAAEAAAAAAAAA7f/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7f/MAP///wEAAAAAAAAAAAAAAAAAAAAAAAAAAAAAAAAAAAAAAAAAAAAAAAB/f38A7uzhA8zMzADAwP8Af39/AAAAAAAAAAAAAAAAAAAAAAAAAAAAIQAAABgAAAAUAAAAcwUAABAjAAAZTgAAdTgAABAgAAAmAAAACAAAAP//////////"/>
              </a:ext>
            </a:extLst>
          </p:cNvSpPr>
          <p:nvPr/>
        </p:nvSpPr>
        <p:spPr>
          <a:xfrm>
            <a:off x="885825" y="5699760"/>
            <a:ext cx="11809730" cy="3477895"/>
          </a:xfrm>
          <a:prstGeom prst="rect">
            <a:avLst/>
          </a:prstGeom>
          <a:solidFill>
            <a:srgbClr val="EDFFCC"/>
          </a:solidFill>
          <a:ln>
            <a:noFill/>
          </a:ln>
          <a:effectLst/>
        </p:spPr>
        <p:txBody>
          <a:bodyPr vert="horz" wrap="square" lIns="0" tIns="33020" rIns="0" bIns="0" numCol="1" spcCol="215900" anchor="t"/>
          <a:lstStyle/>
          <a:p>
            <a:pPr marL="701040" marR="8051800" indent="-610235">
              <a:lnSpc>
                <a:spcPct val="100000"/>
              </a:lnSpc>
              <a:spcBef>
                <a:spcPts val="260"/>
              </a:spcBef>
            </a:pPr>
            <a:r>
              <a:rPr sz="2000" b="1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def </a:t>
            </a:r>
            <a:r>
              <a:rPr sz="2000" cap="none">
                <a:solidFill>
                  <a:srgbClr val="05287D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test_behavior</a:t>
            </a:r>
            <a:r>
              <a:rPr sz="20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sz="2000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</a:t>
            </a:r>
            <a:r>
              <a:rPr sz="20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): </a:t>
            </a:r>
            <a:r>
              <a:rPr sz="2000" cap="none" spc="-29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sz="20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#setup</a:t>
            </a:r>
            <a:endParaRPr sz="20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701040">
              <a:lnSpc>
                <a:spcPct val="100000"/>
              </a:lnSpc>
            </a:pPr>
            <a:r>
              <a:rPr sz="20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spy = DOCSpy()</a:t>
            </a:r>
            <a:endParaRPr sz="20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701040">
              <a:lnSpc>
                <a:spcPct val="100000"/>
              </a:lnSpc>
            </a:pPr>
            <a:r>
              <a:rPr sz="2000" b="1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sut = Sut(doc=spy)</a:t>
            </a:r>
            <a:endParaRPr sz="20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701040" marR="6832600">
              <a:lnSpc>
                <a:spcPct val="100000"/>
              </a:lnSpc>
            </a:pPr>
            <a:r>
              <a:rPr sz="20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#exercise  </a:t>
            </a:r>
            <a:r>
              <a:rPr sz="2000" b="1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sut.do_smth_what_needs_DOC() </a:t>
            </a:r>
            <a:r>
              <a:rPr sz="2000" b="1" cap="none" spc="-26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sz="20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#verify</a:t>
            </a:r>
            <a:endParaRPr sz="20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701040">
              <a:lnSpc>
                <a:spcPct val="100000"/>
              </a:lnSpc>
              <a:spcBef>
                <a:spcPts val="5"/>
              </a:spcBef>
            </a:pPr>
            <a:r>
              <a:rPr sz="2000" b="1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self.asserEqual(spy.numOfCalls,10,”…”)</a:t>
            </a:r>
            <a:endParaRPr sz="20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701040">
              <a:lnSpc>
                <a:spcPct val="100000"/>
              </a:lnSpc>
            </a:pPr>
            <a:r>
              <a:rPr sz="20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#teardown doesn’t matter</a:t>
            </a:r>
            <a:endParaRPr sz="20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FckkZRMAAAAlAAAAZAAAAE0AAAAAAAAAABM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wYAAL0CAAAjSQAApQYAABAgAAAmAAAACAAAAD0wAAAAAAAA"/>
              </a:ext>
            </a:extLst>
          </p:cNvSpPr>
          <p:nvPr>
            <p:ph type="title"/>
          </p:nvPr>
        </p:nvSpPr>
        <p:spPr>
          <a:xfrm>
            <a:off x="987425" y="445135"/>
            <a:ext cx="10901680" cy="635000"/>
          </a:xfrm>
        </p:spPr>
        <p:txBody>
          <a:bodyPr vert="horz" wrap="square" lIns="0" tIns="12065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cap="none"/>
              <a:t>Специальное</a:t>
            </a:r>
            <a:r>
              <a:rPr sz="4000" cap="none" spc="4"/>
              <a:t> </a:t>
            </a:r>
            <a:r>
              <a:rPr sz="4000" cap="none"/>
              <a:t>утверждение</a:t>
            </a:r>
            <a:r>
              <a:rPr sz="4000" cap="none" spc="4"/>
              <a:t> </a:t>
            </a:r>
            <a:r>
              <a:rPr sz="4000" cap="none"/>
              <a:t>(Custom</a:t>
            </a:r>
            <a:r>
              <a:rPr sz="4000" cap="none" spc="-7"/>
              <a:t> </a:t>
            </a:r>
            <a:r>
              <a:rPr sz="4000" cap="none"/>
              <a:t>Assertion)</a:t>
            </a:r>
            <a:endParaRPr sz="4000" cap="none"/>
          </a:p>
        </p:txBody>
      </p:sp>
      <p:pic>
        <p:nvPicPr>
          <p:cNvPr id="3" name="object 3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MsCAABRCQAAiikAAHEe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54025" y="1514475"/>
            <a:ext cx="6298565" cy="343408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object 4"/>
          <p:cNvSpPr>
            <a:extLst>
              <a:ext uri="smNativeData">
                <pr:smNativeData xmlns:pr="smNativeData" xmlns="smNativeData" val="SMDATA_15_FckkZRMAAAAlAAAAZAAAAE0AAAAAAAAAAB4AAAAAAAAAAAAAAAAAAAAAAAAAAAAAAAEAAABQAAAAAAAAAAAA4D8AAAAAAADgPwAAAAAAAOA/AAAAAAAA4D8AAAAAAADgPwAAAAAAAOA/AAAAAAAA4D8AAAAAAADgPwAAAAAAAOA/AAAAAAAA4D8CAAAAjAAAAAEAAAAAAAAA7f/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7f/MAP///wEAAAAAAAAAAAAAAAAAAAAAAAAAAAAAAAAAAAAAAAAAAAAAAAB/f38A7uzhA8zMzADAwP8Af39/AAAAAAAAAAAAAAAAAAAAAAAAAAAAIQAAABgAAAAUAAAA6AEAAKggAADjKAAA+DMAABAgAAAmAAAACAAAAP//////////"/>
              </a:ext>
            </a:extLst>
          </p:cNvSpPr>
          <p:nvPr/>
        </p:nvSpPr>
        <p:spPr>
          <a:xfrm>
            <a:off x="309880" y="5308600"/>
            <a:ext cx="6336665" cy="3139440"/>
          </a:xfrm>
          <a:prstGeom prst="rect">
            <a:avLst/>
          </a:prstGeom>
          <a:solidFill>
            <a:srgbClr val="EDFFCC"/>
          </a:solidFill>
          <a:ln>
            <a:noFill/>
          </a:ln>
          <a:effectLst/>
        </p:spPr>
        <p:txBody>
          <a:bodyPr vert="horz" wrap="square" lIns="0" tIns="19050" rIns="0" bIns="0" numCol="1" spcCol="215900" anchor="t"/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b="1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def</a:t>
            </a:r>
            <a:r>
              <a:rPr b="1" cap="none" spc="-4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05287D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test_assert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):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365125">
              <a:lnSpc>
                <a:spcPct val="100000"/>
              </a:lnSpc>
            </a:pPr>
            <a:r>
              <a:rPr b="1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...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365125">
              <a:lnSpc>
                <a:spcPct val="100000"/>
              </a:lnSpc>
            </a:pPr>
            <a:r>
              <a:rPr b="1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self.assertEqual(expected.field1,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365125" marR="1459865" indent="-274320">
              <a:lnSpc>
                <a:spcPct val="100000"/>
              </a:lnSpc>
            </a:pPr>
            <a:r>
              <a:rPr b="1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actual.field1)  self.assertEqual(expected.field2,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365125" marR="1459865" indent="-274320">
              <a:lnSpc>
                <a:spcPct val="100000"/>
              </a:lnSpc>
            </a:pPr>
            <a:r>
              <a:rPr b="1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actual.field2)  self.assertEqual(expected.field3,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90805">
              <a:lnSpc>
                <a:spcPct val="100000"/>
              </a:lnSpc>
            </a:pPr>
            <a:r>
              <a:rPr b="1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actual.field3)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365125">
              <a:lnSpc>
                <a:spcPct val="100000"/>
              </a:lnSpc>
            </a:pPr>
            <a:r>
              <a:rPr b="1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...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</p:txBody>
      </p:sp>
      <p:sp>
        <p:nvSpPr>
          <p:cNvPr id="5" name="object 5"/>
          <p:cNvSpPr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CCwAAHkJAABmRgAAIxEAABAgAAAmAAAACAAAAP//////////"/>
              </a:ext>
            </a:extLst>
          </p:cNvSpPr>
          <p:nvPr/>
        </p:nvSpPr>
        <p:spPr>
          <a:xfrm>
            <a:off x="7157720" y="1539875"/>
            <a:ext cx="4286250" cy="12458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584200" indent="-571500" defTabSz="914400">
              <a:lnSpc>
                <a:spcPct val="100000"/>
              </a:lnSpc>
              <a:spcBef>
                <a:spcPts val="100"/>
              </a:spcBef>
              <a:buChar char="•"/>
              <a:tabLst>
                <a:tab pos="584200" algn="l"/>
              </a:tabLst>
            </a:pP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cоздаем собственный assertion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marR="90805" indent="-571500" defTabSz="914400">
              <a:lnSpc>
                <a:spcPct val="100000"/>
              </a:lnSpc>
              <a:buChar char="•"/>
              <a:tabLst>
                <a:tab pos="584200" algn="l"/>
              </a:tabLst>
            </a:pP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прячем в него повторяющиеся </a:t>
            </a:r>
            <a:r>
              <a:rPr sz="2000" cap="none" spc="-14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проверки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indent="-571500" defTabSz="914400">
              <a:lnSpc>
                <a:spcPct val="100000"/>
              </a:lnSpc>
              <a:buChar char="•"/>
              <a:tabLst>
                <a:tab pos="584200" algn="l"/>
              </a:tabLst>
            </a:pP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упрощаем код теста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sp>
        <p:nvSpPr>
          <p:cNvPr id="6" name="object 6"/>
          <p:cNvSpPr>
            <a:extLst>
              <a:ext uri="smNativeData">
                <pr:smNativeData xmlns:pr="smNativeData" xmlns="smNativeData" val="SMDATA_15_FckkZRMAAAAlAAAAZAAAAE0AAAAAAAAAAB4AAAAAAAAAAAAAAAAAAAAAAAAAAAAAAAEAAABQAAAAAAAAAAAA4D8AAAAAAADgPwAAAAAAAOA/AAAAAAAA4D8AAAAAAADgPwAAAAAAAOA/AAAAAAAA4D8AAAAAAADgPwAAAAAAAOA/AAAAAAAA4D8CAAAAjAAAAAEAAAAAAAAA7f/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7f/MAP///wEAAAAAAAAAAAAAAAAAAAAAAAAAAAAAAAAAAAAAAAAAAAAAAAB/f38A7uzhA8zMzADAwP8Af39/AAAAAAAAAAAAAAAAAAAAAAAAAAAAIQAAABgAAAAUAAAAqCoAAKIgAACKTgAA1i4AABAgAAAmAAAACAAAAP//////////"/>
              </a:ext>
            </a:extLst>
          </p:cNvSpPr>
          <p:nvPr/>
        </p:nvSpPr>
        <p:spPr>
          <a:xfrm>
            <a:off x="6934200" y="5304790"/>
            <a:ext cx="5833110" cy="2308860"/>
          </a:xfrm>
          <a:prstGeom prst="rect">
            <a:avLst/>
          </a:prstGeom>
          <a:solidFill>
            <a:srgbClr val="EDFFCC"/>
          </a:solidFill>
          <a:ln>
            <a:noFill/>
          </a:ln>
          <a:effectLst/>
        </p:spPr>
        <p:txBody>
          <a:bodyPr vert="horz" wrap="square" lIns="0" tIns="19050" rIns="0" bIns="0" numCol="1" spcCol="215900" anchor="t"/>
          <a:lstStyle/>
          <a:p>
            <a:pPr marL="92075">
              <a:lnSpc>
                <a:spcPct val="100000"/>
              </a:lnSpc>
              <a:spcBef>
                <a:spcPts val="150"/>
              </a:spcBef>
            </a:pPr>
            <a:r>
              <a:rPr b="1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def</a:t>
            </a:r>
            <a:r>
              <a:rPr b="1" cap="none" spc="-4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05287D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test_custom_assert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):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366395">
              <a:lnSpc>
                <a:spcPct val="100000"/>
              </a:lnSpc>
            </a:pPr>
            <a:r>
              <a:rPr b="1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...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366395">
              <a:lnSpc>
                <a:spcPct val="100000"/>
              </a:lnSpc>
            </a:pPr>
            <a:r>
              <a:rPr b="1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assertEqualCustom(expected,</a:t>
            </a:r>
            <a:r>
              <a:rPr b="1" cap="none" spc="-2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b="1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actual)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366395">
              <a:lnSpc>
                <a:spcPct val="100000"/>
              </a:lnSpc>
            </a:pPr>
            <a:r>
              <a:rPr b="1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...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wYAALYCAACgKwAAjwcAABAgAAAmAAAACAAAAD0wAAAAAAAA"/>
              </a:ext>
            </a:extLst>
          </p:cNvSpPr>
          <p:nvPr>
            <p:ph type="title"/>
          </p:nvPr>
        </p:nvSpPr>
        <p:spPr>
          <a:xfrm>
            <a:off x="987425" y="440690"/>
            <a:ext cx="6104255" cy="788035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none" spc="-9"/>
              <a:t>Дельта</a:t>
            </a:r>
            <a:r>
              <a:t> утверждение</a:t>
            </a:r>
          </a:p>
        </p:txBody>
      </p:sp>
      <p:pic>
        <p:nvPicPr>
          <p:cNvPr id="3" name="object 3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DwDAACgCQAAGisAAH8b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" y="1564640"/>
            <a:ext cx="6480810" cy="29051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object 4"/>
          <p:cNvSpPr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XS0AAOUIAACjSwAAjxAAABAgAAAmAAAACAAAAP//////////"/>
              </a:ext>
            </a:extLst>
          </p:cNvSpPr>
          <p:nvPr/>
        </p:nvSpPr>
        <p:spPr>
          <a:xfrm>
            <a:off x="7374255" y="1445895"/>
            <a:ext cx="4921250" cy="12458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584200" marR="5080" indent="-571500" defTabSz="914400">
              <a:lnSpc>
                <a:spcPct val="100000"/>
              </a:lnSpc>
              <a:spcBef>
                <a:spcPts val="100"/>
              </a:spcBef>
              <a:buChar char="•"/>
              <a:tabLst>
                <a:tab pos="584200" algn="l"/>
              </a:tabLst>
            </a:pP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Фиксируем состояние конфигурации </a:t>
            </a:r>
            <a:r>
              <a:rPr sz="2000" cap="none" spc="-14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до теста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indent="-571500" defTabSz="914400">
              <a:lnSpc>
                <a:spcPct val="100000"/>
              </a:lnSpc>
              <a:buChar char="•"/>
              <a:tabLst>
                <a:tab pos="584200" algn="l"/>
              </a:tabLst>
            </a:pP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Делаем проверки, отталкиваясь от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>
              <a:lnSpc>
                <a:spcPct val="100000"/>
              </a:lnSpc>
            </a:pP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зафиксированного состояния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sp>
        <p:nvSpPr>
          <p:cNvPr id="5" name="object 5"/>
          <p:cNvSpPr>
            <a:extLst>
              <a:ext uri="smNativeData">
                <pr:smNativeData xmlns:pr="smNativeData" xmlns="smNativeData" val="SMDATA_15_FckkZRMAAAAlAAAAZAAAAE0AAAAAAAAAAB4AAAAAAAAAAAAAAAAAAAAAAAAAAAAAAAEAAABQAAAAAAAAAAAA4D8AAAAAAADgPwAAAAAAAOA/AAAAAAAA4D8AAAAAAADgPwAAAAAAAOA/AAAAAAAA4D8AAAAAAADgPwAAAAAAAOA/AAAAAAAA4D8CAAAAjAAAAAEAAAAAAAAA7f/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7f/MAP///wEAAAAAAAAAAAAAAAAAAAAAAAAAAAAAAAAAAAAAAAAAAAAAAAB/f38A7uzhA8zMzADAwP8Af39/AAAAAAAAAAAAAAAAAAAAAAAAAAAAIQAAABgAAAAUAAAAxwYAAKggAACNSgAAJy0AABAgAAAmAAAACAAAAP//////////"/>
              </a:ext>
            </a:extLst>
          </p:cNvSpPr>
          <p:nvPr/>
        </p:nvSpPr>
        <p:spPr>
          <a:xfrm>
            <a:off x="1101725" y="5308600"/>
            <a:ext cx="11017250" cy="2031365"/>
          </a:xfrm>
          <a:prstGeom prst="rect">
            <a:avLst/>
          </a:prstGeom>
          <a:solidFill>
            <a:srgbClr val="EDFFCC"/>
          </a:solidFill>
          <a:ln>
            <a:noFill/>
          </a:ln>
          <a:effectLst/>
        </p:spPr>
        <p:txBody>
          <a:bodyPr vert="horz" wrap="square" lIns="0" tIns="19050" rIns="0" bIns="0" numCol="1" spcCol="215900" anchor="t"/>
          <a:lstStyle/>
          <a:p>
            <a:pPr marL="365760" marR="5456555" indent="-274320">
              <a:lnSpc>
                <a:spcPct val="100000"/>
              </a:lnSpc>
              <a:spcBef>
                <a:spcPts val="150"/>
              </a:spcBef>
            </a:pPr>
            <a:r>
              <a:rPr b="1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def </a:t>
            </a:r>
            <a:r>
              <a:rPr cap="none">
                <a:solidFill>
                  <a:srgbClr val="05287D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test_conditional_logic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):  objcount = fixture.get_objects_count() </a:t>
            </a:r>
            <a:r>
              <a:rPr cap="none" spc="-24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# setup , …</a:t>
            </a:r>
            <a:r>
              <a:rPr cap="none" spc="-2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, teardown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365760">
              <a:lnSpc>
                <a:spcPct val="100000"/>
              </a:lnSpc>
            </a:pP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assertEqual(objcount,</a:t>
            </a:r>
            <a:r>
              <a:rPr cap="none" spc="-2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fixture.get_objects_count())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FckkZRMAAAAlAAAAZAAAAE0AAAAAAAAAABM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YQYAAKILAAAhKwAAig8AABAgAAAmAAAACAAAAD0wAAAAAAAA"/>
              </a:ext>
            </a:extLst>
          </p:cNvSpPr>
          <p:nvPr>
            <p:ph type="title"/>
          </p:nvPr>
        </p:nvSpPr>
        <p:spPr>
          <a:xfrm>
            <a:off x="1036955" y="1891030"/>
            <a:ext cx="5974080" cy="635000"/>
          </a:xfrm>
        </p:spPr>
        <p:txBody>
          <a:bodyPr vert="horz" wrap="square" lIns="0" tIns="12065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cap="none" spc="-4">
                <a:solidFill>
                  <a:srgbClr val="000000"/>
                </a:solidFill>
              </a:rPr>
              <a:t>Тест</a:t>
            </a:r>
            <a:r>
              <a:rPr sz="4000" cap="none">
                <a:solidFill>
                  <a:srgbClr val="000000"/>
                </a:solidFill>
              </a:rPr>
              <a:t> </a:t>
            </a:r>
            <a:r>
              <a:rPr sz="4000" cap="none">
                <a:solidFill>
                  <a:srgbClr val="FF0000"/>
                </a:solidFill>
              </a:rPr>
              <a:t>не модульный</a:t>
            </a:r>
            <a:r>
              <a:rPr sz="4000" cap="none">
                <a:solidFill>
                  <a:srgbClr val="000000"/>
                </a:solidFill>
              </a:rPr>
              <a:t>,</a:t>
            </a:r>
            <a:r>
              <a:rPr sz="4000" cap="none" spc="4">
                <a:solidFill>
                  <a:srgbClr val="000000"/>
                </a:solidFill>
              </a:rPr>
              <a:t> </a:t>
            </a:r>
            <a:r>
              <a:rPr sz="4000" cap="none">
                <a:solidFill>
                  <a:srgbClr val="000000"/>
                </a:solidFill>
              </a:rPr>
              <a:t>если</a:t>
            </a:r>
            <a:endParaRPr sz="4000" cap="none"/>
          </a:p>
        </p:txBody>
      </p:sp>
      <p:sp>
        <p:nvSpPr>
          <p:cNvPr id="3" name="object 3"/>
          <p:cNvSpPr>
            <a:extLst>
              <a:ext uri="smNativeData">
                <pr:smNativeData xmlns:pr="smNativeData" xmlns="smNativeData" val="SMDATA_15_FckkZRMAAAAlAAAAZAAAAE0AAAAAAAAAAHwB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A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tQcAAHkSAAA6PAAA8isAABAgAAAmAAAACAAAAP//////////"/>
              </a:ext>
            </a:extLst>
          </p:cNvSpPr>
          <p:nvPr/>
        </p:nvSpPr>
        <p:spPr>
          <a:xfrm>
            <a:off x="1252855" y="3002915"/>
            <a:ext cx="8537575" cy="4140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41300" rIns="0" bIns="0" numCol="1" spcCol="215900" anchor="t"/>
          <a:lstStyle/>
          <a:p>
            <a:pPr marL="584200" indent="-572135" defTabSz="914400">
              <a:lnSpc>
                <a:spcPct val="100000"/>
              </a:lnSpc>
              <a:spcBef>
                <a:spcPts val="1900"/>
              </a:spcBef>
              <a:buChar char="•"/>
              <a:tabLst>
                <a:tab pos="58483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работает с </a:t>
            </a:r>
            <a:r>
              <a:rPr sz="3000" cap="none">
                <a:solidFill>
                  <a:srgbClr val="FF000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реальной </a:t>
            </a:r>
            <a:r>
              <a:rPr sz="3000" cap="none" spc="-5">
                <a:solidFill>
                  <a:srgbClr val="FF000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БД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indent="-572135" defTabSz="914400">
              <a:lnSpc>
                <a:spcPct val="100000"/>
              </a:lnSpc>
              <a:spcBef>
                <a:spcPts val="1800"/>
              </a:spcBef>
              <a:buChar char="•"/>
              <a:tabLst>
                <a:tab pos="58483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использует </a:t>
            </a:r>
            <a:r>
              <a:rPr sz="3000" cap="none">
                <a:solidFill>
                  <a:srgbClr val="FF000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сеть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indent="-572135" defTabSz="914400">
              <a:lnSpc>
                <a:spcPct val="100000"/>
              </a:lnSpc>
              <a:spcBef>
                <a:spcPts val="1800"/>
              </a:spcBef>
              <a:buChar char="•"/>
              <a:tabLst>
                <a:tab pos="58483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работает с </a:t>
            </a:r>
            <a:r>
              <a:rPr sz="3000" cap="none">
                <a:solidFill>
                  <a:srgbClr val="FF000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файловой системой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marR="5080" indent="-572135" defTabSz="914400">
              <a:lnSpc>
                <a:spcPct val="150000"/>
              </a:lnSpc>
              <a:buChar char="•"/>
              <a:tabLst>
                <a:tab pos="58483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воздействует на тестируемую систему (SUT) </a:t>
            </a:r>
            <a:r>
              <a:rPr sz="3000" cap="none" spc="-21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3000" cap="none">
                <a:solidFill>
                  <a:srgbClr val="FF000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через внешний интерфейс 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(API, GUI, сеть и  </a:t>
            </a:r>
            <a:r>
              <a:rPr sz="3000" cap="none" spc="-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т.д.)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FckkZRMAAAAlAAAAZAAAAE0AAAAAAAAAABM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wYAAL0CAAA1RQAApQYAABAgAAAmAAAACAAAAD0wAAAAAAAA"/>
              </a:ext>
            </a:extLst>
          </p:cNvSpPr>
          <p:nvPr>
            <p:ph type="title"/>
          </p:nvPr>
        </p:nvSpPr>
        <p:spPr>
          <a:xfrm>
            <a:off x="987425" y="445135"/>
            <a:ext cx="10262870" cy="635000"/>
          </a:xfrm>
        </p:spPr>
        <p:txBody>
          <a:bodyPr vert="horz" wrap="square" lIns="0" tIns="12065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cap="none"/>
              <a:t>Сторожевое</a:t>
            </a:r>
            <a:r>
              <a:rPr sz="4000" cap="none" spc="4"/>
              <a:t> </a:t>
            </a:r>
            <a:r>
              <a:rPr sz="4000" cap="none"/>
              <a:t>утверждение</a:t>
            </a:r>
            <a:r>
              <a:rPr sz="4000" cap="none" spc="4"/>
              <a:t> </a:t>
            </a:r>
            <a:r>
              <a:rPr sz="4000" cap="none"/>
              <a:t>(Guard</a:t>
            </a:r>
            <a:r>
              <a:rPr sz="4000" cap="none" spc="-7"/>
              <a:t> </a:t>
            </a:r>
            <a:r>
              <a:rPr sz="4000" cap="none"/>
              <a:t>Assertion)</a:t>
            </a:r>
            <a:endParaRPr sz="4000" cap="none"/>
          </a:p>
        </p:txBody>
      </p:sp>
      <p:pic>
        <p:nvPicPr>
          <p:cNvPr id="3" name="object 3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P4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FkCAADKCAAAqyYAAFgb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81635" y="1428750"/>
            <a:ext cx="5904230" cy="30162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object 4"/>
          <p:cNvSpPr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DCgAAPMIAADJSwAAXRQAABAgAAAmAAAACAAAAP//////////"/>
              </a:ext>
            </a:extLst>
          </p:cNvSpPr>
          <p:nvPr/>
        </p:nvSpPr>
        <p:spPr>
          <a:xfrm>
            <a:off x="6510020" y="1454785"/>
            <a:ext cx="5809615" cy="18554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584200" marR="5080" indent="-571500" defTabSz="914400">
              <a:lnSpc>
                <a:spcPct val="100000"/>
              </a:lnSpc>
              <a:spcBef>
                <a:spcPts val="100"/>
              </a:spcBef>
              <a:buChar char="•"/>
              <a:tabLst>
                <a:tab pos="584200" algn="l"/>
                <a:tab pos="4963160" algn="l"/>
              </a:tabLst>
            </a:pPr>
            <a:r>
              <a:rPr sz="2000" cap="none" spc="-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Для</a:t>
            </a: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избавления от условной логики	</a:t>
            </a:r>
            <a:r>
              <a:rPr sz="2000" cap="none">
                <a:solidFill>
                  <a:srgbClr val="FF000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«if</a:t>
            </a:r>
            <a:r>
              <a:rPr sz="2000" cap="none" spc="-2">
                <a:solidFill>
                  <a:srgbClr val="FF000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000" cap="none">
                <a:solidFill>
                  <a:srgbClr val="FF000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then </a:t>
            </a:r>
            <a:r>
              <a:rPr sz="2000" cap="none" spc="-14">
                <a:solidFill>
                  <a:srgbClr val="FF000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000" cap="none">
                <a:solidFill>
                  <a:srgbClr val="FF000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else fail»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marR="171450" indent="-571500" defTabSz="914400">
              <a:lnSpc>
                <a:spcPct val="100000"/>
              </a:lnSpc>
              <a:buChar char="•"/>
              <a:tabLst>
                <a:tab pos="584200" algn="l"/>
              </a:tabLst>
            </a:pP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Это обычный assertion, но он </a:t>
            </a:r>
            <a:r>
              <a:rPr sz="2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не относится </a:t>
            </a:r>
            <a:r>
              <a:rPr sz="2000" cap="none" spc="-14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напрямую </a:t>
            </a:r>
            <a:r>
              <a:rPr sz="2000" cap="none" spc="-4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к</a:t>
            </a:r>
            <a:r>
              <a:rPr sz="2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цели теста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indent="-571500" defTabSz="914400">
              <a:lnSpc>
                <a:spcPct val="100000"/>
              </a:lnSpc>
              <a:spcBef>
                <a:spcPts val="5"/>
              </a:spcBef>
              <a:buChar char="•"/>
              <a:tabLst>
                <a:tab pos="584200" algn="l"/>
              </a:tabLst>
            </a:pP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Используется </a:t>
            </a:r>
            <a:r>
              <a:rPr sz="2000" cap="none" spc="-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как</a:t>
            </a: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правило между setup и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>
              <a:lnSpc>
                <a:spcPct val="100000"/>
              </a:lnSpc>
            </a:pP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exercise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sp>
        <p:nvSpPr>
          <p:cNvPr id="5" name="object 5"/>
          <p:cNvSpPr>
            <a:extLst>
              <a:ext uri="smNativeData">
                <pr:smNativeData xmlns:pr="smNativeData" xmlns="smNativeData" val="SMDATA_15_FckkZRMAAAAlAAAAZAAAAE0AAAAAAAAAAB4AAAAAAAAAAAAAAAAAAAAAAAAAAAAAAAEAAABQAAAAAAAAAAAA4D8AAAAAAADgPwAAAAAAAOA/AAAAAAAA4D8AAAAAAADgPwAAAAAAAOA/AAAAAAAA4D8AAAAAAADgPwAAAAAAAOA/AAAAAAAA4D8CAAAAjAAAAAEAAAAAAAAA7f/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7f/MAP///wEAAAAAAAAAAAAAAAAAAAAAAAAAAAAAAAAAAAAAAAAAAAAAAAB/f38A7uzhA8zMzADAwP8Af39/AAAAAAAAAAAAAAAAAAAAAAAAAAAAIQAAABgAAAAUAAAAiwMAAJYhAABYJQAAyi8AABAgAAAmAAAACAAAAP//////////"/>
              </a:ext>
            </a:extLst>
          </p:cNvSpPr>
          <p:nvPr/>
        </p:nvSpPr>
        <p:spPr>
          <a:xfrm>
            <a:off x="575945" y="5459730"/>
            <a:ext cx="5494655" cy="2308860"/>
          </a:xfrm>
          <a:prstGeom prst="rect">
            <a:avLst/>
          </a:prstGeom>
          <a:solidFill>
            <a:srgbClr val="EDFFCC"/>
          </a:solidFill>
          <a:ln>
            <a:noFill/>
          </a:ln>
          <a:effectLst/>
        </p:spPr>
        <p:txBody>
          <a:bodyPr vert="horz" wrap="square" lIns="0" tIns="19050" rIns="0" bIns="0" numCol="1" spcCol="215900" anchor="t"/>
          <a:lstStyle/>
          <a:p>
            <a:pPr marL="365760" marR="890905" indent="-274320">
              <a:lnSpc>
                <a:spcPct val="100000"/>
              </a:lnSpc>
              <a:spcBef>
                <a:spcPts val="150"/>
              </a:spcBef>
            </a:pPr>
            <a:r>
              <a:rPr b="1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def </a:t>
            </a:r>
            <a:r>
              <a:rPr cap="none">
                <a:solidFill>
                  <a:srgbClr val="05287D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test_conditional_logic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): </a:t>
            </a:r>
            <a:r>
              <a:rPr cap="none" spc="-24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if(fixture.catalog):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365760" marR="2705100" indent="640080">
              <a:lnSpc>
                <a:spcPct val="100000"/>
              </a:lnSpc>
            </a:pP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#do</a:t>
            </a:r>
            <a:r>
              <a:rPr cap="none" spc="-2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some</a:t>
            </a:r>
            <a:r>
              <a:rPr cap="none" spc="-2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test </a:t>
            </a:r>
            <a:r>
              <a:rPr cap="none" spc="-24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else: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1005840">
              <a:lnSpc>
                <a:spcPct val="100000"/>
              </a:lnSpc>
            </a:pP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self.fail()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</p:txBody>
      </p:sp>
      <p:sp>
        <p:nvSpPr>
          <p:cNvPr id="6" name="object 6"/>
          <p:cNvSpPr>
            <a:extLst>
              <a:ext uri="smNativeData">
                <pr:smNativeData xmlns:pr="smNativeData" xmlns="smNativeData" val="SMDATA_15_FckkZRMAAAAlAAAAZAAAAE0AAAAAAAAAAB4AAAAAAAAAAAAAAAAAAAAAAAAAAAAAAAEAAABQAAAAAAAAAAAA4D8AAAAAAADgPwAAAAAAAOA/AAAAAAAA4D8AAAAAAADgPwAAAAAAAOA/AAAAAAAA4D8AAAAAAADgPwAAAAAAAOA/AAAAAAAA4D8CAAAAjAAAAAEAAAAAAAAA7f/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7f/MAP///wEAAAAAAAAAAAAAAAAAAAAAAAAAAAAAAAAAAAAAAAAAAAAAAAB/f38A7uzhA8zMzADAwP8Af39/AAAAAAAAAAAAAAAAAAAAAAAAAAAAIQAAABgAAAAUAAAA4ygAAJYhAABTTAAArSoAABAgAAAmAAAACAAAAP//////////"/>
              </a:ext>
            </a:extLst>
          </p:cNvSpPr>
          <p:nvPr/>
        </p:nvSpPr>
        <p:spPr>
          <a:xfrm>
            <a:off x="6646545" y="5459730"/>
            <a:ext cx="5760720" cy="1477645"/>
          </a:xfrm>
          <a:prstGeom prst="rect">
            <a:avLst/>
          </a:prstGeom>
          <a:solidFill>
            <a:srgbClr val="EDFFCC"/>
          </a:solidFill>
          <a:ln>
            <a:noFill/>
          </a:ln>
          <a:effectLst/>
        </p:spPr>
        <p:txBody>
          <a:bodyPr vert="horz" wrap="square" lIns="0" tIns="19050" rIns="0" bIns="0" numCol="1" spcCol="215900" anchor="t"/>
          <a:lstStyle/>
          <a:p>
            <a:pPr marL="366395" marR="336550" indent="-274320">
              <a:lnSpc>
                <a:spcPct val="100000"/>
              </a:lnSpc>
              <a:spcBef>
                <a:spcPts val="150"/>
              </a:spcBef>
            </a:pPr>
            <a:r>
              <a:rPr b="1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def </a:t>
            </a:r>
            <a:r>
              <a:rPr cap="none">
                <a:solidFill>
                  <a:srgbClr val="05287D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test_guard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):  </a:t>
            </a:r>
            <a:r>
              <a:rPr b="1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self.assertIsNotNone(fixture.catalog) </a:t>
            </a:r>
            <a:r>
              <a:rPr b="1" cap="none" spc="-24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#do some</a:t>
            </a:r>
            <a:r>
              <a:rPr cap="none" spc="-2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test</a:t>
            </a:r>
            <a:endParaRPr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wYAALYCAADZRgAAjwcAABAgAAAmAAAACAAAAD0wAAAAAAAA"/>
              </a:ext>
            </a:extLst>
          </p:cNvSpPr>
          <p:nvPr>
            <p:ph type="title"/>
          </p:nvPr>
        </p:nvSpPr>
        <p:spPr>
          <a:xfrm>
            <a:off x="987425" y="440690"/>
            <a:ext cx="10529570" cy="788035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Утверждение незаконченного теста</a:t>
            </a:r>
          </a:p>
        </p:txBody>
      </p:sp>
      <p:sp>
        <p:nvSpPr>
          <p:cNvPr id="3" name="object 3"/>
          <p:cNvSpPr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0gYAAIkLAABJNgAAUREAABAgAAAmAAAACAAAAP//////////"/>
              </a:ext>
            </a:extLst>
          </p:cNvSpPr>
          <p:nvPr/>
        </p:nvSpPr>
        <p:spPr>
          <a:xfrm>
            <a:off x="1108710" y="1875155"/>
            <a:ext cx="7715885" cy="939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584200" indent="-572135" defTabSz="914400">
              <a:lnSpc>
                <a:spcPct val="100000"/>
              </a:lnSpc>
              <a:spcBef>
                <a:spcPts val="100"/>
              </a:spcBef>
              <a:buChar char="•"/>
              <a:tabLst>
                <a:tab pos="58483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«TODO» для автотестов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indent="-572135" defTabSz="914400">
              <a:lnSpc>
                <a:spcPct val="100000"/>
              </a:lnSpc>
              <a:buChar char="•"/>
              <a:tabLst>
                <a:tab pos="58483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Не доделанный тест должен</a:t>
            </a:r>
            <a:r>
              <a:rPr sz="3000" cap="none" spc="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фейлиться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sp>
        <p:nvSpPr>
          <p:cNvPr id="4" name="object 4"/>
          <p:cNvSpPr>
            <a:extLst>
              <a:ext uri="smNativeData">
                <pr:smNativeData xmlns:pr="smNativeData" xmlns="smNativeData" val="SMDATA_15_FckkZRMAAAAlAAAAZAAAAE0AAAAAAAAAABcAAAAAAAAAAAAAAAAAAAAAAAAAAAAAAAEAAABQAAAAAAAAAAAA4D8AAAAAAADgPwAAAAAAAOA/AAAAAAAA4D8AAAAAAADgPwAAAAAAAOA/AAAAAAAA4D8AAAAAAADgPwAAAAAAAOA/AAAAAAAA4D8CAAAAjAAAAAEAAAAAAAAA7f/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7f/MAP///wEAAAAAAAAAAAAAAAAAAAAAAAAAAAAAAAAAAAAAAAAAAAAAAAB/f38A7uzhA8zMzADAwP8Af39/AAAAAAAAAAAAAAAAAAAAAAAAAAAAIQAAABgAAAAUAAAAUQUAALEYAACnTQAAHyIAABAgAAAmAAAACAAAAP//////////"/>
              </a:ext>
            </a:extLst>
          </p:cNvSpPr>
          <p:nvPr/>
        </p:nvSpPr>
        <p:spPr>
          <a:xfrm>
            <a:off x="864235" y="4013835"/>
            <a:ext cx="11758930" cy="1532890"/>
          </a:xfrm>
          <a:prstGeom prst="rect">
            <a:avLst/>
          </a:prstGeom>
          <a:solidFill>
            <a:srgbClr val="EDFFCC"/>
          </a:solidFill>
          <a:ln>
            <a:noFill/>
          </a:ln>
          <a:effectLst/>
        </p:spPr>
        <p:txBody>
          <a:bodyPr vert="horz" wrap="square" lIns="0" tIns="14605" rIns="0" bIns="0" numCol="1" spcCol="215900" anchor="t"/>
          <a:lstStyle/>
          <a:p>
            <a:pPr marL="91440">
              <a:lnSpc>
                <a:spcPct val="100000"/>
              </a:lnSpc>
              <a:spcBef>
                <a:spcPts val="110"/>
              </a:spcBef>
            </a:pPr>
            <a:r>
              <a:rPr sz="2600" b="1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class </a:t>
            </a:r>
            <a:r>
              <a:rPr sz="2600" b="1" cap="none">
                <a:solidFill>
                  <a:srgbClr val="0D84B5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MyTestCase</a:t>
            </a:r>
            <a:r>
              <a:rPr sz="26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sz="26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unittest</a:t>
            </a:r>
            <a:r>
              <a:rPr sz="2600" cap="none">
                <a:solidFill>
                  <a:srgbClr val="666666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.</a:t>
            </a:r>
            <a:r>
              <a:rPr sz="26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TestCase</a:t>
            </a:r>
            <a:r>
              <a:rPr sz="26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):</a:t>
            </a:r>
            <a:endParaRPr sz="26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1479550" marR="5114290" indent="-794385">
              <a:lnSpc>
                <a:spcPts val="4060"/>
              </a:lnSpc>
              <a:spcBef>
                <a:spcPts val="285"/>
              </a:spcBef>
            </a:pPr>
            <a:r>
              <a:rPr sz="2600" b="1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def </a:t>
            </a:r>
            <a:r>
              <a:rPr sz="2600" cap="none">
                <a:solidFill>
                  <a:srgbClr val="05287D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test_unfinished</a:t>
            </a:r>
            <a:r>
              <a:rPr sz="26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sz="2600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</a:t>
            </a:r>
            <a:r>
              <a:rPr sz="26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):  </a:t>
            </a:r>
            <a:r>
              <a:rPr sz="2600" cap="none">
                <a:solidFill>
                  <a:srgbClr val="006F1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</a:t>
            </a:r>
            <a:r>
              <a:rPr sz="2600" cap="none">
                <a:solidFill>
                  <a:srgbClr val="666666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.</a:t>
            </a:r>
            <a:r>
              <a:rPr sz="2600" b="1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fail</a:t>
            </a:r>
            <a:r>
              <a:rPr sz="26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sz="2600" cap="none">
                <a:solidFill>
                  <a:srgbClr val="406F9F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“Why I Live???"</a:t>
            </a:r>
            <a:r>
              <a:rPr sz="2600" cap="none">
                <a:solidFill>
                  <a:srgbClr val="333333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)</a:t>
            </a:r>
            <a:endParaRPr sz="26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wYAALYCAAASRAAAjwcAABAgAAAmAAAACAAAAD0wAAAAAAAA"/>
              </a:ext>
            </a:extLst>
          </p:cNvSpPr>
          <p:nvPr>
            <p:ph type="title"/>
          </p:nvPr>
        </p:nvSpPr>
        <p:spPr>
          <a:xfrm>
            <a:off x="987425" y="440690"/>
            <a:ext cx="10078085" cy="788035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Утверждения(Assertions) в</a:t>
            </a:r>
            <a:r>
              <a:rPr cap="none" spc="4"/>
              <a:t> </a:t>
            </a:r>
            <a:r>
              <a:t>unittest</a:t>
            </a:r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650875" y="3458845"/>
          <a:ext cx="11702415" cy="40608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3745"/>
                <a:gridCol w="4456430"/>
                <a:gridCol w="2682240"/>
              </a:tblGrid>
              <a:tr h="312420">
                <a:tc>
                  <a:txBody>
                    <a:bodyPr wrap="square" numCol="1"/>
                    <a:lstStyle/>
                    <a:p>
                      <a:pPr marL="2399665" marR="0" indent="0" algn="l">
                        <a:lnSpc>
                          <a:spcPts val="2100"/>
                        </a:lnSpc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Method</a:t>
                      </a:r>
                      <a:endParaRPr cap="none">
                        <a:latin typeface="Courier New" pitchFamily="3" charset="-52"/>
                        <a:ea typeface="Calibri" pitchFamily="2" charset="-52"/>
                        <a:cs typeface="Courier New" pitchFamily="3" charset="-5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DDED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653415" indent="0" algn="r">
                        <a:lnSpc>
                          <a:spcPts val="2100"/>
                        </a:lnSpc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Checks</a:t>
                      </a:r>
                      <a:r>
                        <a:rPr cap="none" spc="-2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 </a:t>
                      </a: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that</a:t>
                      </a:r>
                      <a:endParaRPr cap="none">
                        <a:latin typeface="Courier New" pitchFamily="3" charset="-52"/>
                        <a:ea typeface="Calibri" pitchFamily="2" charset="-52"/>
                        <a:cs typeface="Courier New" pitchFamily="3" charset="-5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DDED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1221105" marR="0" indent="0" algn="l">
                        <a:lnSpc>
                          <a:spcPts val="2100"/>
                        </a:lnSpc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New</a:t>
                      </a:r>
                      <a:r>
                        <a:rPr cap="none" spc="-4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 </a:t>
                      </a: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in</a:t>
                      </a:r>
                      <a:endParaRPr cap="none">
                        <a:latin typeface="Courier New" pitchFamily="3" charset="-52"/>
                        <a:ea typeface="Calibri" pitchFamily="2" charset="-52"/>
                        <a:cs typeface="Courier New" pitchFamily="3" charset="-5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DDED"/>
                    </a:solidFill>
                  </a:tcPr>
                </a:tc>
                <a:extLst>
                  <a:ext uri="smNativeData">
                    <pr:rowheight xmlns="" xmlns:pr="smNativeData" dt="1696909589" type="min" val="312420"/>
                  </a:ext>
                </a:extLst>
              </a:tr>
              <a:tr h="316230">
                <a:tc>
                  <a:txBody>
                    <a:bodyPr wrap="square" numCol="1"/>
                    <a:lstStyle/>
                    <a:p>
                      <a:pPr marL="47625" marR="0" indent="0" algn="l">
                        <a:lnSpc>
                          <a:spcPts val="2100"/>
                        </a:lnSpc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u="sng" cap="none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  <a:hlinkClick r:id="rId2"/>
                        </a:rPr>
                        <a:t>assertEqual(a,</a:t>
                      </a:r>
                      <a:r>
                        <a:rPr u="sng" cap="none" spc="-2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  <a:hlinkClick r:id="rId2"/>
                        </a:rPr>
                        <a:t> </a:t>
                      </a:r>
                      <a:r>
                        <a:rPr u="sng" cap="none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  <a:hlinkClick r:id="rId2"/>
                        </a:rPr>
                        <a:t>b)</a:t>
                      </a:r>
                      <a:endParaRPr cap="none">
                        <a:latin typeface="Courier New" pitchFamily="3" charset="-52"/>
                        <a:ea typeface="Calibri" pitchFamily="2" charset="-52"/>
                        <a:cs typeface="Courier New" pitchFamily="3" charset="-5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FF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1101725" marR="0" indent="0" algn="l">
                        <a:lnSpc>
                          <a:spcPts val="2100"/>
                        </a:lnSpc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a</a:t>
                      </a:r>
                      <a:r>
                        <a:rPr cap="none" spc="-2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 </a:t>
                      </a: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==</a:t>
                      </a:r>
                      <a:r>
                        <a:rPr cap="none" spc="-2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 </a:t>
                      </a: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b</a:t>
                      </a:r>
                      <a:endParaRPr cap="none">
                        <a:latin typeface="Courier New" pitchFamily="3" charset="-52"/>
                        <a:ea typeface="Calibri" pitchFamily="2" charset="-52"/>
                        <a:cs typeface="Courier New" pitchFamily="3" charset="-5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FF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endParaRPr sz="1900" cap="none">
                        <a:latin typeface="Times New Roman" pitchFamily="1" charset="-52"/>
                        <a:ea typeface="Calibri" pitchFamily="2" charset="-52"/>
                        <a:cs typeface="Times New Roman" pitchFamily="1" charset="-5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FF"/>
                    </a:solidFill>
                  </a:tcPr>
                </a:tc>
                <a:extLst>
                  <a:ext uri="smNativeData">
                    <pr:rowheight xmlns="" xmlns:pr="smNativeData" dt="1696909589" type="min" val="316230"/>
                  </a:ext>
                </a:extLst>
              </a:tr>
              <a:tr h="312420">
                <a:tc>
                  <a:txBody>
                    <a:bodyPr wrap="square" numCol="1"/>
                    <a:lstStyle/>
                    <a:p>
                      <a:pPr marL="47625" marR="0" indent="0" algn="l">
                        <a:lnSpc>
                          <a:spcPts val="2070"/>
                        </a:lnSpc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u="sng" cap="none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  <a:hlinkClick r:id="rId3"/>
                        </a:rPr>
                        <a:t>assertNotEqual(a,</a:t>
                      </a:r>
                      <a:r>
                        <a:rPr u="sng" cap="none" spc="-2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  <a:hlinkClick r:id="rId3"/>
                        </a:rPr>
                        <a:t> </a:t>
                      </a:r>
                      <a:r>
                        <a:rPr u="sng" cap="none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  <a:hlinkClick r:id="rId3"/>
                        </a:rPr>
                        <a:t>b)</a:t>
                      </a:r>
                      <a:endParaRPr cap="none">
                        <a:latin typeface="Courier New" pitchFamily="3" charset="-52"/>
                        <a:ea typeface="Calibri" pitchFamily="2" charset="-52"/>
                        <a:cs typeface="Courier New" pitchFamily="3" charset="-5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FF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1101725" marR="0" indent="0" algn="l">
                        <a:lnSpc>
                          <a:spcPts val="2070"/>
                        </a:lnSpc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a</a:t>
                      </a:r>
                      <a:r>
                        <a:rPr cap="none" spc="-2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 </a:t>
                      </a: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!=</a:t>
                      </a:r>
                      <a:r>
                        <a:rPr cap="none" spc="-2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 </a:t>
                      </a: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b</a:t>
                      </a:r>
                      <a:endParaRPr cap="none">
                        <a:latin typeface="Courier New" pitchFamily="3" charset="-52"/>
                        <a:ea typeface="Calibri" pitchFamily="2" charset="-52"/>
                        <a:cs typeface="Courier New" pitchFamily="3" charset="-5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FF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endParaRPr sz="1900" cap="none">
                        <a:latin typeface="Times New Roman" pitchFamily="1" charset="-52"/>
                        <a:ea typeface="Calibri" pitchFamily="2" charset="-52"/>
                        <a:cs typeface="Times New Roman" pitchFamily="1" charset="-5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FF"/>
                    </a:solidFill>
                  </a:tcPr>
                </a:tc>
                <a:extLst>
                  <a:ext uri="smNativeData">
                    <pr:rowheight xmlns="" xmlns:pr="smNativeData" dt="1696909589" type="min" val="312420"/>
                  </a:ext>
                </a:extLst>
              </a:tr>
              <a:tr h="312420">
                <a:tc>
                  <a:txBody>
                    <a:bodyPr wrap="square" numCol="1"/>
                    <a:lstStyle/>
                    <a:p>
                      <a:pPr marL="47625" marR="0" indent="0" algn="l">
                        <a:lnSpc>
                          <a:spcPts val="2070"/>
                        </a:lnSpc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u="sng" cap="none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  <a:hlinkClick r:id="rId4"/>
                        </a:rPr>
                        <a:t>assertTrue(x)</a:t>
                      </a:r>
                      <a:endParaRPr cap="none">
                        <a:latin typeface="Courier New" pitchFamily="3" charset="-52"/>
                        <a:ea typeface="Calibri" pitchFamily="2" charset="-52"/>
                        <a:cs typeface="Courier New" pitchFamily="3" charset="-5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FF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1101725" marR="0" indent="0" algn="l">
                        <a:lnSpc>
                          <a:spcPts val="2070"/>
                        </a:lnSpc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bool(x)</a:t>
                      </a:r>
                      <a:r>
                        <a:rPr cap="none" spc="-2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 </a:t>
                      </a: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is</a:t>
                      </a:r>
                      <a:r>
                        <a:rPr cap="none" spc="-2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 </a:t>
                      </a: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True</a:t>
                      </a:r>
                      <a:endParaRPr cap="none">
                        <a:latin typeface="Courier New" pitchFamily="3" charset="-52"/>
                        <a:ea typeface="Calibri" pitchFamily="2" charset="-52"/>
                        <a:cs typeface="Courier New" pitchFamily="3" charset="-5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FF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endParaRPr sz="1900" cap="none">
                        <a:latin typeface="Times New Roman" pitchFamily="1" charset="-52"/>
                        <a:ea typeface="Calibri" pitchFamily="2" charset="-52"/>
                        <a:cs typeface="Times New Roman" pitchFamily="1" charset="-5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FF"/>
                    </a:solidFill>
                  </a:tcPr>
                </a:tc>
                <a:extLst>
                  <a:ext uri="smNativeData">
                    <pr:rowheight xmlns="" xmlns:pr="smNativeData" dt="1696909589" type="min" val="312420"/>
                  </a:ext>
                </a:extLst>
              </a:tr>
              <a:tr h="312420">
                <a:tc>
                  <a:txBody>
                    <a:bodyPr wrap="square" numCol="1"/>
                    <a:lstStyle/>
                    <a:p>
                      <a:pPr marL="47625" marR="0" indent="0" algn="l">
                        <a:lnSpc>
                          <a:spcPts val="2070"/>
                        </a:lnSpc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u="sng" cap="none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  <a:hlinkClick r:id="rId5"/>
                        </a:rPr>
                        <a:t>assertFalse(x)</a:t>
                      </a:r>
                      <a:endParaRPr cap="none">
                        <a:latin typeface="Courier New" pitchFamily="3" charset="-52"/>
                        <a:ea typeface="Calibri" pitchFamily="2" charset="-52"/>
                        <a:cs typeface="Courier New" pitchFamily="3" charset="-5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FF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1101725" marR="0" indent="0" algn="l">
                        <a:lnSpc>
                          <a:spcPts val="2070"/>
                        </a:lnSpc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bool(x)</a:t>
                      </a:r>
                      <a:r>
                        <a:rPr cap="none" spc="-2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 </a:t>
                      </a: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is</a:t>
                      </a:r>
                      <a:r>
                        <a:rPr cap="none" spc="-2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 </a:t>
                      </a: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False</a:t>
                      </a:r>
                      <a:endParaRPr cap="none">
                        <a:latin typeface="Courier New" pitchFamily="3" charset="-52"/>
                        <a:ea typeface="Calibri" pitchFamily="2" charset="-52"/>
                        <a:cs typeface="Courier New" pitchFamily="3" charset="-5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FF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endParaRPr sz="1900" cap="none">
                        <a:latin typeface="Times New Roman" pitchFamily="1" charset="-52"/>
                        <a:ea typeface="Calibri" pitchFamily="2" charset="-52"/>
                        <a:cs typeface="Times New Roman" pitchFamily="1" charset="-5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FF"/>
                    </a:solidFill>
                  </a:tcPr>
                </a:tc>
                <a:extLst>
                  <a:ext uri="smNativeData">
                    <pr:rowheight xmlns="" xmlns:pr="smNativeData" dt="1696909589" type="min" val="312420"/>
                  </a:ext>
                </a:extLst>
              </a:tr>
              <a:tr h="312420">
                <a:tc>
                  <a:txBody>
                    <a:bodyPr wrap="square" numCol="1"/>
                    <a:lstStyle/>
                    <a:p>
                      <a:pPr marL="47625" marR="0" indent="0" algn="l">
                        <a:lnSpc>
                          <a:spcPts val="2070"/>
                        </a:lnSpc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u="sng" cap="none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  <a:hlinkClick r:id="rId6"/>
                        </a:rPr>
                        <a:t>assertIs(a,</a:t>
                      </a:r>
                      <a:r>
                        <a:rPr u="sng" cap="none" spc="-4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  <a:hlinkClick r:id="rId6"/>
                        </a:rPr>
                        <a:t> </a:t>
                      </a:r>
                      <a:r>
                        <a:rPr u="sng" cap="none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  <a:hlinkClick r:id="rId6"/>
                        </a:rPr>
                        <a:t>b)</a:t>
                      </a:r>
                      <a:endParaRPr cap="none">
                        <a:latin typeface="Courier New" pitchFamily="3" charset="-52"/>
                        <a:ea typeface="Calibri" pitchFamily="2" charset="-52"/>
                        <a:cs typeface="Courier New" pitchFamily="3" charset="-5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FF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1101725" marR="0" indent="0" algn="l">
                        <a:lnSpc>
                          <a:spcPts val="2070"/>
                        </a:lnSpc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a</a:t>
                      </a:r>
                      <a:r>
                        <a:rPr cap="none" spc="-2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 </a:t>
                      </a: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is</a:t>
                      </a:r>
                      <a:r>
                        <a:rPr cap="none" spc="-2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 </a:t>
                      </a: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b</a:t>
                      </a:r>
                      <a:endParaRPr cap="none">
                        <a:latin typeface="Courier New" pitchFamily="3" charset="-52"/>
                        <a:ea typeface="Calibri" pitchFamily="2" charset="-52"/>
                        <a:cs typeface="Courier New" pitchFamily="3" charset="-5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FF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624205" marR="0" indent="0" algn="l">
                        <a:lnSpc>
                          <a:spcPts val="2070"/>
                        </a:lnSpc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2.7</a:t>
                      </a:r>
                      <a:endParaRPr cap="none">
                        <a:latin typeface="Courier New" pitchFamily="3" charset="-52"/>
                        <a:ea typeface="Calibri" pitchFamily="2" charset="-52"/>
                        <a:cs typeface="Courier New" pitchFamily="3" charset="-5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FF"/>
                    </a:solidFill>
                  </a:tcPr>
                </a:tc>
                <a:extLst>
                  <a:ext uri="smNativeData">
                    <pr:rowheight xmlns="" xmlns:pr="smNativeData" dt="1696909589" type="min" val="312420"/>
                  </a:ext>
                </a:extLst>
              </a:tr>
              <a:tr h="312420">
                <a:tc>
                  <a:txBody>
                    <a:bodyPr wrap="square" numCol="1"/>
                    <a:lstStyle/>
                    <a:p>
                      <a:pPr marL="47625" marR="0" indent="0" algn="l">
                        <a:lnSpc>
                          <a:spcPts val="2070"/>
                        </a:lnSpc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u="sng" cap="none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  <a:hlinkClick r:id="rId7"/>
                        </a:rPr>
                        <a:t>assertIsNot(a,</a:t>
                      </a:r>
                      <a:r>
                        <a:rPr u="sng" cap="none" spc="-2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  <a:hlinkClick r:id="rId7"/>
                        </a:rPr>
                        <a:t> </a:t>
                      </a:r>
                      <a:r>
                        <a:rPr u="sng" cap="none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  <a:hlinkClick r:id="rId7"/>
                        </a:rPr>
                        <a:t>b)</a:t>
                      </a:r>
                      <a:endParaRPr cap="none">
                        <a:latin typeface="Courier New" pitchFamily="3" charset="-52"/>
                        <a:ea typeface="Calibri" pitchFamily="2" charset="-52"/>
                        <a:cs typeface="Courier New" pitchFamily="3" charset="-5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FF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1101725" marR="0" indent="0" algn="l">
                        <a:lnSpc>
                          <a:spcPts val="2070"/>
                        </a:lnSpc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a</a:t>
                      </a:r>
                      <a:r>
                        <a:rPr cap="none" spc="-2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 </a:t>
                      </a: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is</a:t>
                      </a:r>
                      <a:r>
                        <a:rPr cap="none" spc="-2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 </a:t>
                      </a: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not</a:t>
                      </a:r>
                      <a:r>
                        <a:rPr cap="none" spc="-2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 </a:t>
                      </a: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b</a:t>
                      </a:r>
                      <a:endParaRPr cap="none">
                        <a:latin typeface="Courier New" pitchFamily="3" charset="-52"/>
                        <a:ea typeface="Calibri" pitchFamily="2" charset="-52"/>
                        <a:cs typeface="Courier New" pitchFamily="3" charset="-5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FF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624205" marR="0" indent="0" algn="l">
                        <a:lnSpc>
                          <a:spcPts val="2070"/>
                        </a:lnSpc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2.7</a:t>
                      </a:r>
                      <a:endParaRPr cap="none">
                        <a:latin typeface="Courier New" pitchFamily="3" charset="-52"/>
                        <a:ea typeface="Calibri" pitchFamily="2" charset="-52"/>
                        <a:cs typeface="Courier New" pitchFamily="3" charset="-5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FF"/>
                    </a:solidFill>
                  </a:tcPr>
                </a:tc>
                <a:extLst>
                  <a:ext uri="smNativeData">
                    <pr:rowheight xmlns="" xmlns:pr="smNativeData" dt="1696909589" type="min" val="312420"/>
                  </a:ext>
                </a:extLst>
              </a:tr>
              <a:tr h="312420">
                <a:tc>
                  <a:txBody>
                    <a:bodyPr wrap="square" numCol="1"/>
                    <a:lstStyle/>
                    <a:p>
                      <a:pPr marL="47625" marR="0" indent="0" algn="l">
                        <a:lnSpc>
                          <a:spcPts val="2070"/>
                        </a:lnSpc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u="sng" cap="none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  <a:hlinkClick r:id="rId8"/>
                        </a:rPr>
                        <a:t>assertIsNone(x)</a:t>
                      </a:r>
                      <a:endParaRPr cap="none">
                        <a:latin typeface="Courier New" pitchFamily="3" charset="-52"/>
                        <a:ea typeface="Calibri" pitchFamily="2" charset="-52"/>
                        <a:cs typeface="Courier New" pitchFamily="3" charset="-5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FF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1101725" marR="0" indent="0" algn="l">
                        <a:lnSpc>
                          <a:spcPts val="2070"/>
                        </a:lnSpc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x</a:t>
                      </a:r>
                      <a:r>
                        <a:rPr cap="none" spc="-2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 </a:t>
                      </a: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is</a:t>
                      </a:r>
                      <a:r>
                        <a:rPr cap="none" spc="-2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 </a:t>
                      </a: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None</a:t>
                      </a:r>
                      <a:endParaRPr cap="none">
                        <a:latin typeface="Courier New" pitchFamily="3" charset="-52"/>
                        <a:ea typeface="Calibri" pitchFamily="2" charset="-52"/>
                        <a:cs typeface="Courier New" pitchFamily="3" charset="-5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FF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624205" marR="0" indent="0" algn="l">
                        <a:lnSpc>
                          <a:spcPts val="2070"/>
                        </a:lnSpc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2.7</a:t>
                      </a:r>
                      <a:endParaRPr cap="none">
                        <a:latin typeface="Courier New" pitchFamily="3" charset="-52"/>
                        <a:ea typeface="Calibri" pitchFamily="2" charset="-52"/>
                        <a:cs typeface="Courier New" pitchFamily="3" charset="-5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FF"/>
                    </a:solidFill>
                  </a:tcPr>
                </a:tc>
                <a:extLst>
                  <a:ext uri="smNativeData">
                    <pr:rowheight xmlns="" xmlns:pr="smNativeData" dt="1696909589" type="min" val="312420"/>
                  </a:ext>
                </a:extLst>
              </a:tr>
              <a:tr h="312420">
                <a:tc>
                  <a:txBody>
                    <a:bodyPr wrap="square" numCol="1"/>
                    <a:lstStyle/>
                    <a:p>
                      <a:pPr marL="47625" marR="0" indent="0" algn="l">
                        <a:lnSpc>
                          <a:spcPts val="2070"/>
                        </a:lnSpc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u="sng" cap="none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  <a:hlinkClick r:id="rId9"/>
                        </a:rPr>
                        <a:t>assertIsNotNone(x)</a:t>
                      </a:r>
                      <a:endParaRPr cap="none">
                        <a:latin typeface="Courier New" pitchFamily="3" charset="-52"/>
                        <a:ea typeface="Calibri" pitchFamily="2" charset="-52"/>
                        <a:cs typeface="Courier New" pitchFamily="3" charset="-5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FF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1101725" marR="0" indent="0" algn="l">
                        <a:lnSpc>
                          <a:spcPts val="2070"/>
                        </a:lnSpc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x</a:t>
                      </a:r>
                      <a:r>
                        <a:rPr cap="none" spc="-2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 </a:t>
                      </a: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is</a:t>
                      </a:r>
                      <a:r>
                        <a:rPr cap="none" spc="-2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 </a:t>
                      </a: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not</a:t>
                      </a:r>
                      <a:r>
                        <a:rPr cap="none" spc="-2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 </a:t>
                      </a: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None</a:t>
                      </a:r>
                      <a:endParaRPr cap="none">
                        <a:latin typeface="Courier New" pitchFamily="3" charset="-52"/>
                        <a:ea typeface="Calibri" pitchFamily="2" charset="-52"/>
                        <a:cs typeface="Courier New" pitchFamily="3" charset="-5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FF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624205" marR="0" indent="0" algn="l">
                        <a:lnSpc>
                          <a:spcPts val="2070"/>
                        </a:lnSpc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2.7</a:t>
                      </a:r>
                      <a:endParaRPr cap="none">
                        <a:latin typeface="Courier New" pitchFamily="3" charset="-52"/>
                        <a:ea typeface="Calibri" pitchFamily="2" charset="-52"/>
                        <a:cs typeface="Courier New" pitchFamily="3" charset="-5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FF"/>
                    </a:solidFill>
                  </a:tcPr>
                </a:tc>
                <a:extLst>
                  <a:ext uri="smNativeData">
                    <pr:rowheight xmlns="" xmlns:pr="smNativeData" dt="1696909589" type="min" val="312420"/>
                  </a:ext>
                </a:extLst>
              </a:tr>
              <a:tr h="312420">
                <a:tc>
                  <a:txBody>
                    <a:bodyPr wrap="square" numCol="1"/>
                    <a:lstStyle/>
                    <a:p>
                      <a:pPr marL="47625" marR="0" indent="0" algn="l">
                        <a:lnSpc>
                          <a:spcPts val="2070"/>
                        </a:lnSpc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u="sng" cap="none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  <a:hlinkClick r:id="rId10"/>
                        </a:rPr>
                        <a:t>assertIn(a,</a:t>
                      </a:r>
                      <a:r>
                        <a:rPr u="sng" cap="none" spc="-4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  <a:hlinkClick r:id="rId10"/>
                        </a:rPr>
                        <a:t> </a:t>
                      </a:r>
                      <a:r>
                        <a:rPr u="sng" cap="none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  <a:hlinkClick r:id="rId10"/>
                        </a:rPr>
                        <a:t>b)</a:t>
                      </a:r>
                      <a:endParaRPr cap="none">
                        <a:latin typeface="Courier New" pitchFamily="3" charset="-52"/>
                        <a:ea typeface="Calibri" pitchFamily="2" charset="-52"/>
                        <a:cs typeface="Courier New" pitchFamily="3" charset="-5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FF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1101725" marR="0" indent="0" algn="l">
                        <a:lnSpc>
                          <a:spcPts val="2070"/>
                        </a:lnSpc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a</a:t>
                      </a:r>
                      <a:r>
                        <a:rPr cap="none" spc="-2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 </a:t>
                      </a: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in</a:t>
                      </a:r>
                      <a:r>
                        <a:rPr cap="none" spc="-2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 </a:t>
                      </a: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b</a:t>
                      </a:r>
                      <a:endParaRPr cap="none">
                        <a:latin typeface="Courier New" pitchFamily="3" charset="-52"/>
                        <a:ea typeface="Calibri" pitchFamily="2" charset="-52"/>
                        <a:cs typeface="Courier New" pitchFamily="3" charset="-5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FF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624205" marR="0" indent="0" algn="l">
                        <a:lnSpc>
                          <a:spcPts val="2070"/>
                        </a:lnSpc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2.7</a:t>
                      </a:r>
                      <a:endParaRPr cap="none">
                        <a:latin typeface="Courier New" pitchFamily="3" charset="-52"/>
                        <a:ea typeface="Calibri" pitchFamily="2" charset="-52"/>
                        <a:cs typeface="Courier New" pitchFamily="3" charset="-5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FF"/>
                    </a:solidFill>
                  </a:tcPr>
                </a:tc>
                <a:extLst>
                  <a:ext uri="smNativeData">
                    <pr:rowheight xmlns="" xmlns:pr="smNativeData" dt="1696909589" type="min" val="312420"/>
                  </a:ext>
                </a:extLst>
              </a:tr>
              <a:tr h="312420">
                <a:tc>
                  <a:txBody>
                    <a:bodyPr wrap="square" numCol="1"/>
                    <a:lstStyle/>
                    <a:p>
                      <a:pPr marL="47625" marR="0" indent="0" algn="l">
                        <a:lnSpc>
                          <a:spcPts val="2070"/>
                        </a:lnSpc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u="sng" cap="none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  <a:hlinkClick r:id="rId11"/>
                        </a:rPr>
                        <a:t>assertNotIn(a,</a:t>
                      </a:r>
                      <a:r>
                        <a:rPr u="sng" cap="none" spc="-2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  <a:hlinkClick r:id="rId11"/>
                        </a:rPr>
                        <a:t> </a:t>
                      </a:r>
                      <a:r>
                        <a:rPr u="sng" cap="none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  <a:hlinkClick r:id="rId11"/>
                        </a:rPr>
                        <a:t>b)</a:t>
                      </a:r>
                      <a:endParaRPr cap="none">
                        <a:latin typeface="Courier New" pitchFamily="3" charset="-52"/>
                        <a:ea typeface="Calibri" pitchFamily="2" charset="-52"/>
                        <a:cs typeface="Courier New" pitchFamily="3" charset="-5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FF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1101725" marR="0" indent="0" algn="l">
                        <a:lnSpc>
                          <a:spcPts val="2070"/>
                        </a:lnSpc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a</a:t>
                      </a:r>
                      <a:r>
                        <a:rPr cap="none" spc="-2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 </a:t>
                      </a: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not</a:t>
                      </a:r>
                      <a:r>
                        <a:rPr cap="none" spc="-2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 </a:t>
                      </a: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in</a:t>
                      </a:r>
                      <a:r>
                        <a:rPr cap="none" spc="-2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 </a:t>
                      </a: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b</a:t>
                      </a:r>
                      <a:endParaRPr cap="none">
                        <a:latin typeface="Courier New" pitchFamily="3" charset="-52"/>
                        <a:ea typeface="Calibri" pitchFamily="2" charset="-52"/>
                        <a:cs typeface="Courier New" pitchFamily="3" charset="-5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FF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624205" marR="0" indent="0" algn="l">
                        <a:lnSpc>
                          <a:spcPts val="2070"/>
                        </a:lnSpc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2.7</a:t>
                      </a:r>
                      <a:endParaRPr cap="none">
                        <a:latin typeface="Courier New" pitchFamily="3" charset="-52"/>
                        <a:ea typeface="Calibri" pitchFamily="2" charset="-52"/>
                        <a:cs typeface="Courier New" pitchFamily="3" charset="-5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FF"/>
                    </a:solidFill>
                  </a:tcPr>
                </a:tc>
                <a:extLst>
                  <a:ext uri="smNativeData">
                    <pr:rowheight xmlns="" xmlns:pr="smNativeData" dt="1696909589" type="min" val="312420"/>
                  </a:ext>
                </a:extLst>
              </a:tr>
              <a:tr h="312420">
                <a:tc>
                  <a:txBody>
                    <a:bodyPr wrap="square" numCol="1"/>
                    <a:lstStyle/>
                    <a:p>
                      <a:pPr marL="47625" marR="0" indent="0" algn="l">
                        <a:lnSpc>
                          <a:spcPts val="2070"/>
                        </a:lnSpc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u="sng" cap="none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  <a:hlinkClick r:id="rId12"/>
                        </a:rPr>
                        <a:t>assertIsInstance(a,</a:t>
                      </a:r>
                      <a:r>
                        <a:rPr u="sng" cap="none" spc="-2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  <a:hlinkClick r:id="rId12"/>
                        </a:rPr>
                        <a:t> </a:t>
                      </a:r>
                      <a:r>
                        <a:rPr u="sng" cap="none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  <a:hlinkClick r:id="rId12"/>
                        </a:rPr>
                        <a:t>b)</a:t>
                      </a:r>
                      <a:endParaRPr cap="none">
                        <a:latin typeface="Courier New" pitchFamily="3" charset="-52"/>
                        <a:ea typeface="Calibri" pitchFamily="2" charset="-52"/>
                        <a:cs typeface="Courier New" pitchFamily="3" charset="-5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FF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1101725" marR="0" indent="0" algn="l">
                        <a:lnSpc>
                          <a:spcPts val="2070"/>
                        </a:lnSpc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isinstance(a,</a:t>
                      </a:r>
                      <a:r>
                        <a:rPr cap="none" spc="-4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 </a:t>
                      </a: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b)</a:t>
                      </a:r>
                      <a:endParaRPr cap="none">
                        <a:latin typeface="Courier New" pitchFamily="3" charset="-52"/>
                        <a:ea typeface="Calibri" pitchFamily="2" charset="-52"/>
                        <a:cs typeface="Courier New" pitchFamily="3" charset="-5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FF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624205" marR="0" indent="0" algn="l">
                        <a:lnSpc>
                          <a:spcPts val="2070"/>
                        </a:lnSpc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2.7</a:t>
                      </a:r>
                      <a:endParaRPr cap="none">
                        <a:latin typeface="Courier New" pitchFamily="3" charset="-52"/>
                        <a:ea typeface="Calibri" pitchFamily="2" charset="-52"/>
                        <a:cs typeface="Courier New" pitchFamily="3" charset="-5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FF"/>
                    </a:solidFill>
                  </a:tcPr>
                </a:tc>
                <a:extLst>
                  <a:ext uri="smNativeData">
                    <pr:rowheight xmlns="" xmlns:pr="smNativeData" dt="1696909589" type="min" val="312420"/>
                  </a:ext>
                </a:extLst>
              </a:tr>
              <a:tr h="307975">
                <a:tc>
                  <a:txBody>
                    <a:bodyPr wrap="square" numCol="1"/>
                    <a:lstStyle/>
                    <a:p>
                      <a:pPr marL="47625" marR="0" indent="0" algn="l">
                        <a:lnSpc>
                          <a:spcPts val="2070"/>
                        </a:lnSpc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u="sng" cap="none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  <a:hlinkClick r:id="rId13"/>
                        </a:rPr>
                        <a:t>assertNotIsInstance(a,</a:t>
                      </a:r>
                      <a:r>
                        <a:rPr u="sng" cap="none" spc="-2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  <a:hlinkClick r:id="rId13"/>
                        </a:rPr>
                        <a:t> </a:t>
                      </a:r>
                      <a:r>
                        <a:rPr u="sng" cap="none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  <a:hlinkClick r:id="rId13"/>
                        </a:rPr>
                        <a:t>b)</a:t>
                      </a:r>
                      <a:endParaRPr cap="none">
                        <a:latin typeface="Courier New" pitchFamily="3" charset="-52"/>
                        <a:ea typeface="Calibri" pitchFamily="2" charset="-52"/>
                        <a:cs typeface="Courier New" pitchFamily="3" charset="-5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FF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617855" indent="0" algn="r">
                        <a:lnSpc>
                          <a:spcPts val="2070"/>
                        </a:lnSpc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not</a:t>
                      </a:r>
                      <a:r>
                        <a:rPr cap="none" spc="-2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 </a:t>
                      </a: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isinstance(a,</a:t>
                      </a:r>
                      <a:r>
                        <a:rPr cap="none" spc="-2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 </a:t>
                      </a: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b)</a:t>
                      </a:r>
                      <a:endParaRPr cap="none">
                        <a:latin typeface="Courier New" pitchFamily="3" charset="-52"/>
                        <a:ea typeface="Calibri" pitchFamily="2" charset="-52"/>
                        <a:cs typeface="Courier New" pitchFamily="3" charset="-5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FF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624205" marR="0" indent="0" algn="l">
                        <a:lnSpc>
                          <a:spcPts val="2070"/>
                        </a:lnSpc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cap="none">
                          <a:latin typeface="Courier New" pitchFamily="3" charset="-52"/>
                          <a:ea typeface="Calibri" pitchFamily="2" charset="-52"/>
                          <a:cs typeface="Courier New" pitchFamily="3" charset="-52"/>
                        </a:rPr>
                        <a:t>2.7</a:t>
                      </a:r>
                      <a:endParaRPr cap="none">
                        <a:latin typeface="Courier New" pitchFamily="3" charset="-52"/>
                        <a:ea typeface="Calibri" pitchFamily="2" charset="-52"/>
                        <a:cs typeface="Courier New" pitchFamily="3" charset="-5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FF"/>
                    </a:solidFill>
                  </a:tcPr>
                </a:tc>
                <a:extLst>
                  <a:ext uri="smNativeData">
                    <pr:rowheight xmlns="" xmlns:pr="smNativeData" dt="1696909589" type="min" val="30797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wYAALYCAADPKQAAjwcAABAgAAAmAAAACAAAAD0wAAAAAAAA"/>
              </a:ext>
            </a:extLst>
          </p:cNvSpPr>
          <p:nvPr>
            <p:ph type="title"/>
          </p:nvPr>
        </p:nvSpPr>
        <p:spPr>
          <a:xfrm>
            <a:off x="987425" y="440690"/>
            <a:ext cx="5808980" cy="788035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Очистка (Teardown)</a:t>
            </a:r>
          </a:p>
        </p:txBody>
      </p:sp>
      <p:sp>
        <p:nvSpPr>
          <p:cNvPr id="3" name="object 3"/>
          <p:cNvSpPr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QYAAKQKAADxQwAA1iwAABAgAAAmAAAACAAAAP//////////"/>
              </a:ext>
            </a:extLst>
          </p:cNvSpPr>
          <p:nvPr/>
        </p:nvSpPr>
        <p:spPr>
          <a:xfrm>
            <a:off x="1036955" y="1729740"/>
            <a:ext cx="10007600" cy="55587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cap="none">
                <a:latin typeface="Arial" pitchFamily="2" charset="-52"/>
                <a:ea typeface="Calibri" pitchFamily="2" charset="-52"/>
                <a:cs typeface="Arial" pitchFamily="2" charset="-52"/>
              </a:rPr>
              <a:t>Цели:</a:t>
            </a:r>
            <a:endParaRPr sz="3300" cap="none">
              <a:latin typeface="Arial" pitchFamily="2" charset="-52"/>
              <a:ea typeface="Calibri" pitchFamily="2" charset="-52"/>
              <a:cs typeface="Arial" pitchFamily="2" charset="-52"/>
            </a:endParaRPr>
          </a:p>
          <a:p>
            <a:pPr marL="469265" marR="945515" indent="-457200" defTabSz="914400">
              <a:lnSpc>
                <a:spcPct val="100000"/>
              </a:lnSpc>
              <a:buChar char="•"/>
              <a:tabLst>
                <a:tab pos="469900" algn="l"/>
              </a:tabLst>
            </a:pPr>
            <a:r>
              <a:rPr sz="33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исключение возможности</a:t>
            </a:r>
            <a:r>
              <a:rPr sz="3300" cap="none" spc="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33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неявного влияния </a:t>
            </a:r>
            <a:r>
              <a:rPr sz="3300" cap="none" spc="-23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33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тестов друг на друга и повышение их</a:t>
            </a:r>
            <a:endParaRPr sz="33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469265">
              <a:lnSpc>
                <a:spcPct val="100000"/>
              </a:lnSpc>
            </a:pPr>
            <a:r>
              <a:rPr sz="33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повторяемости</a:t>
            </a:r>
            <a:endParaRPr sz="33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469265" indent="-457200" defTabSz="914400">
              <a:lnSpc>
                <a:spcPct val="100000"/>
              </a:lnSpc>
              <a:buChar char="•"/>
              <a:tabLst>
                <a:tab pos="469900" algn="l"/>
              </a:tabLst>
            </a:pPr>
            <a:r>
              <a:rPr sz="33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рациональное </a:t>
            </a:r>
            <a:r>
              <a:rPr sz="33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использование ресурсов системы</a:t>
            </a:r>
            <a:endParaRPr sz="33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12700">
              <a:lnSpc>
                <a:spcPct val="100000"/>
              </a:lnSpc>
            </a:pPr>
            <a:r>
              <a:rPr sz="3300" b="1" cap="none">
                <a:latin typeface="Arial" pitchFamily="2" charset="-52"/>
                <a:ea typeface="Calibri" pitchFamily="2" charset="-52"/>
                <a:cs typeface="Arial" pitchFamily="2" charset="-52"/>
              </a:rPr>
              <a:t>Примеры:</a:t>
            </a:r>
            <a:endParaRPr sz="3300" cap="none">
              <a:latin typeface="Arial" pitchFamily="2" charset="-52"/>
              <a:ea typeface="Calibri" pitchFamily="2" charset="-52"/>
              <a:cs typeface="Arial" pitchFamily="2" charset="-52"/>
            </a:endParaRPr>
          </a:p>
          <a:p>
            <a:pPr marL="583565" indent="-571500" defTabSz="914400">
              <a:lnSpc>
                <a:spcPct val="100000"/>
              </a:lnSpc>
              <a:spcBef>
                <a:spcPts val="5"/>
              </a:spcBef>
              <a:buChar char="•"/>
              <a:tabLst>
                <a:tab pos="584200" algn="l"/>
              </a:tabLst>
            </a:pPr>
            <a:r>
              <a:rPr sz="33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закрытие файловых дескрипторов</a:t>
            </a:r>
            <a:endParaRPr sz="33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3565" indent="-571500" defTabSz="914400">
              <a:lnSpc>
                <a:spcPct val="100000"/>
              </a:lnSpc>
              <a:buChar char="•"/>
              <a:tabLst>
                <a:tab pos="584200" algn="l"/>
              </a:tabLst>
            </a:pPr>
            <a:r>
              <a:rPr sz="33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освобождение явно выделенной памяти</a:t>
            </a:r>
            <a:endParaRPr sz="33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3565" indent="-571500" defTabSz="914400">
              <a:lnSpc>
                <a:spcPct val="100000"/>
              </a:lnSpc>
              <a:buChar char="•"/>
              <a:tabLst>
                <a:tab pos="584200" algn="l"/>
              </a:tabLst>
            </a:pPr>
            <a:r>
              <a:rPr sz="33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закрытие сетевых соединений</a:t>
            </a:r>
            <a:endParaRPr sz="33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3565" indent="-571500" defTabSz="914400">
              <a:lnSpc>
                <a:spcPct val="100000"/>
              </a:lnSpc>
              <a:buChar char="•"/>
              <a:tabLst>
                <a:tab pos="584200" algn="l"/>
              </a:tabLst>
            </a:pPr>
            <a:r>
              <a:rPr sz="33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удаление «следов» в </a:t>
            </a:r>
            <a:r>
              <a:rPr sz="3300" cap="none" spc="-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БД,</a:t>
            </a:r>
            <a:r>
              <a:rPr sz="33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файловой системе</a:t>
            </a:r>
            <a:endParaRPr sz="33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3565" indent="-571500" defTabSz="914400">
              <a:lnSpc>
                <a:spcPct val="100000"/>
              </a:lnSpc>
              <a:buChar char="•"/>
              <a:tabLst>
                <a:tab pos="584200" algn="l"/>
              </a:tabLst>
            </a:pPr>
            <a:r>
              <a:rPr sz="33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и </a:t>
            </a:r>
            <a:r>
              <a:rPr sz="3300" cap="none" spc="-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так</a:t>
            </a:r>
            <a:r>
              <a:rPr sz="33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далее </a:t>
            </a:r>
            <a:r>
              <a:rPr sz="3300" cap="none" spc="41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…</a:t>
            </a:r>
            <a:endParaRPr sz="33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pic>
        <p:nvPicPr>
          <p:cNvPr id="4" name="object 4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NZDAABvLQAAUkoAAE85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1027410" y="7385685"/>
            <a:ext cx="1054100" cy="19304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wYAALYCAACKJgAAjwcAABAgAAAmAAAACAAAAD0wAAAAAAAA"/>
              </a:ext>
            </a:extLst>
          </p:cNvSpPr>
          <p:nvPr>
            <p:ph type="title"/>
          </p:nvPr>
        </p:nvSpPr>
        <p:spPr>
          <a:xfrm>
            <a:off x="987425" y="440690"/>
            <a:ext cx="5277485" cy="788035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Шаблоны очистки</a:t>
            </a:r>
          </a:p>
        </p:txBody>
      </p:sp>
      <p:pic>
        <p:nvPicPr>
          <p:cNvPr id="3" name="object 3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NZDAABvLQAAUkoAAE85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1027410" y="7385685"/>
            <a:ext cx="1054100" cy="1930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object 4"/>
          <p:cNvSpPr>
            <a:extLst>
              <a:ext uri="smNativeData">
                <pr:smNativeData xmlns:pr="smNativeData" xmlns="smNativeData" val="SMDATA_15_FckkZRMAAAAlAAAAZAAAAE0AAAAAAAAAAEsB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QYAAHwJAADWPwAARRgAABAgAAAmAAAACAAAAP//////////"/>
              </a:ext>
            </a:extLst>
          </p:cNvSpPr>
          <p:nvPr/>
        </p:nvSpPr>
        <p:spPr>
          <a:xfrm>
            <a:off x="1036955" y="1541780"/>
            <a:ext cx="9340215" cy="2403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10185" rIns="0" bIns="0" numCol="1" spcCol="215900" anchor="t"/>
          <a:lstStyle/>
          <a:p>
            <a:pPr marL="469265" indent="-457200" defTabSz="914400">
              <a:lnSpc>
                <a:spcPct val="100000"/>
              </a:lnSpc>
              <a:spcBef>
                <a:spcPts val="1655"/>
              </a:spcBef>
              <a:buChar char="•"/>
              <a:tabLst>
                <a:tab pos="469900" algn="l"/>
              </a:tabLst>
            </a:pPr>
            <a:r>
              <a:rPr sz="26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Очистка со сборкой мусора (</a:t>
            </a:r>
            <a:r>
              <a:rPr sz="26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Garbage-Collected Teardown</a:t>
            </a:r>
            <a:r>
              <a:rPr sz="26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26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469265" indent="-457200" defTabSz="914400">
              <a:lnSpc>
                <a:spcPct val="100000"/>
              </a:lnSpc>
              <a:spcBef>
                <a:spcPts val="1565"/>
              </a:spcBef>
              <a:buChar char="•"/>
              <a:tabLst>
                <a:tab pos="469900" algn="l"/>
              </a:tabLst>
            </a:pPr>
            <a:r>
              <a:rPr sz="26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Автоматическая очистка (</a:t>
            </a:r>
            <a:r>
              <a:rPr sz="26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Automated Teardown</a:t>
            </a:r>
            <a:r>
              <a:rPr sz="26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26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469265" indent="-457200" defTabSz="914400">
              <a:lnSpc>
                <a:spcPct val="100000"/>
              </a:lnSpc>
              <a:spcBef>
                <a:spcPts val="1560"/>
              </a:spcBef>
              <a:buChar char="•"/>
              <a:tabLst>
                <a:tab pos="469900" algn="l"/>
              </a:tabLst>
            </a:pPr>
            <a:r>
              <a:rPr sz="26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Встроенная очистка (</a:t>
            </a:r>
            <a:r>
              <a:rPr sz="26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Inline Teardown</a:t>
            </a:r>
            <a:r>
              <a:rPr sz="26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26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469265" indent="-457200" defTabSz="914400">
              <a:lnSpc>
                <a:spcPct val="100000"/>
              </a:lnSpc>
              <a:spcBef>
                <a:spcPts val="1560"/>
              </a:spcBef>
              <a:buChar char="•"/>
              <a:tabLst>
                <a:tab pos="469900" algn="l"/>
              </a:tabLst>
            </a:pPr>
            <a:r>
              <a:rPr sz="26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Неявная очистка (</a:t>
            </a:r>
            <a:r>
              <a:rPr sz="26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Implicit Teardown</a:t>
            </a:r>
            <a:r>
              <a:rPr sz="26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26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wYAALYCAACUQQAAjwcAABAgAAAmAAAACAAAAD0wAAAAAAAA"/>
              </a:ext>
            </a:extLst>
          </p:cNvSpPr>
          <p:nvPr>
            <p:ph type="title"/>
          </p:nvPr>
        </p:nvSpPr>
        <p:spPr>
          <a:xfrm>
            <a:off x="987425" y="440690"/>
            <a:ext cx="9672955" cy="788035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Изоляция проверяемой системы</a:t>
            </a:r>
          </a:p>
        </p:txBody>
      </p:sp>
      <p:sp>
        <p:nvSpPr>
          <p:cNvPr id="3" name="object 3"/>
          <p:cNvSpPr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7wUAAEsJAAAoOAAA7BQAABAgAAAmAAAACAAAAP//////////"/>
              </a:ext>
            </a:extLst>
          </p:cNvSpPr>
          <p:nvPr/>
        </p:nvSpPr>
        <p:spPr>
          <a:xfrm>
            <a:off x="964565" y="1510665"/>
            <a:ext cx="8164195" cy="18903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cap="none" spc="-4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Для</a:t>
            </a:r>
            <a:r>
              <a:rPr sz="42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чего?</a:t>
            </a:r>
            <a:endParaRPr sz="42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5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12700">
              <a:lnSpc>
                <a:spcPct val="100000"/>
              </a:lnSpc>
            </a:pPr>
            <a:r>
              <a:rPr sz="42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Тестовые двойники </a:t>
            </a:r>
            <a:r>
              <a:rPr sz="4200" cap="none" spc="-4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(Test</a:t>
            </a:r>
            <a:r>
              <a:rPr sz="42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Double)</a:t>
            </a:r>
            <a:endParaRPr sz="42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pic>
        <p:nvPicPr>
          <p:cNvPr id="4" name="object 4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FkCAADqFgAAaCsAADAu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81635" y="3724910"/>
            <a:ext cx="6674485" cy="37833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object 5"/>
          <p:cNvSpPr>
            <a:extLst>
              <a:ext uri="smNativeData">
                <pr:smNativeData xmlns:pr="smNativeData" xmlns="smNativeData" val="SMDATA_15_FckkZRMAAAAlAAAAZAAAAE0AAAAAAAAAAB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Ii8AAPYXAACeTQAAQCUAABAgAAAmAAAACAAAAP//////////"/>
              </a:ext>
            </a:extLst>
          </p:cNvSpPr>
          <p:nvPr/>
        </p:nvSpPr>
        <p:spPr>
          <a:xfrm>
            <a:off x="7661910" y="3895090"/>
            <a:ext cx="4955540" cy="21602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3335" rIns="0" bIns="0" numCol="1" spcCol="215900" anchor="t"/>
          <a:lstStyle/>
          <a:p>
            <a:pPr marL="355600" marR="301625" indent="-342900" defTabSz="9144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предоставляет </a:t>
            </a:r>
            <a:r>
              <a:rPr sz="2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такой же интерфейс</a:t>
            </a: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, </a:t>
            </a:r>
            <a:r>
              <a:rPr sz="2000" cap="none" spc="-14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000" cap="none" spc="-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как</a:t>
            </a: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настоящий компонент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 marR="5080" indent="-342900" defTabSz="9144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с </a:t>
            </a:r>
            <a:r>
              <a:rPr sz="2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фиксированным </a:t>
            </a: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или </a:t>
            </a:r>
            <a:r>
              <a:rPr sz="2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настраиваемым </a:t>
            </a:r>
            <a:r>
              <a:rPr sz="2000" cap="none" spc="-14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поведением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 indent="-342900" defTabSz="9144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позволяет покрыть больше кода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 indent="-342900" defTabSz="9144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позволяет бороться с медленными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>
              <a:lnSpc>
                <a:spcPct val="100000"/>
              </a:lnSpc>
            </a:pP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тестами (</a:t>
            </a:r>
            <a:r>
              <a:rPr sz="2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Slow Test</a:t>
            </a: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sp>
        <p:nvSpPr>
          <p:cNvPr id="6" name="object 6"/>
          <p:cNvSpPr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Ii8AAAknAABtQAAAASoAABAgAAAmAAAACAAAAP//////////"/>
              </a:ext>
            </a:extLst>
          </p:cNvSpPr>
          <p:nvPr/>
        </p:nvSpPr>
        <p:spPr>
          <a:xfrm>
            <a:off x="7661910" y="6345555"/>
            <a:ext cx="2811145" cy="482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Основные типы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sp>
        <p:nvSpPr>
          <p:cNvPr id="7" name="object 7"/>
          <p:cNvSpPr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Ii8AAN4pAACbSQAApy8AABAgAAAmAAAACAAAAP//////////"/>
              </a:ext>
            </a:extLst>
          </p:cNvSpPr>
          <p:nvPr/>
        </p:nvSpPr>
        <p:spPr>
          <a:xfrm>
            <a:off x="7661910" y="6805930"/>
            <a:ext cx="4303395" cy="9404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355600" indent="-342900" defTabSz="9144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Тестовая заглушка (</a:t>
            </a:r>
            <a:r>
              <a:rPr sz="2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Test Stub</a:t>
            </a: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 indent="-342900" defTabSz="9144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Тестовый агент (</a:t>
            </a:r>
            <a:r>
              <a:rPr sz="2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Test Spy</a:t>
            </a: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 indent="-342900" defTabSz="9144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Подставной объект (</a:t>
            </a:r>
            <a:r>
              <a:rPr sz="2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Mock Object</a:t>
            </a: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wYAALYCAABvPAAAjwcAABAgAAAmAAAACAAAAD0wAAAAAAAA"/>
              </a:ext>
            </a:extLst>
          </p:cNvSpPr>
          <p:nvPr>
            <p:ph type="title"/>
          </p:nvPr>
        </p:nvSpPr>
        <p:spPr>
          <a:xfrm>
            <a:off x="987425" y="440690"/>
            <a:ext cx="8836660" cy="788035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Тестовая заглушка </a:t>
            </a:r>
            <a:r>
              <a:rPr cap="none" spc="-4"/>
              <a:t>(Test</a:t>
            </a:r>
            <a:r>
              <a:t> Stub)</a:t>
            </a:r>
          </a:p>
        </p:txBody>
      </p:sp>
      <p:sp>
        <p:nvSpPr>
          <p:cNvPr id="3" name="object 3"/>
          <p:cNvSpPr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tCoAADYOAAAsTQAA4BUAABAgAAAmAAAACAAAAP//////////"/>
              </a:ext>
            </a:extLst>
          </p:cNvSpPr>
          <p:nvPr/>
        </p:nvSpPr>
        <p:spPr>
          <a:xfrm>
            <a:off x="6941820" y="2310130"/>
            <a:ext cx="5603240" cy="12458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355600" indent="-343535" defTabSz="914400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</a:tabLst>
            </a:pP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возможность </a:t>
            </a:r>
            <a:r>
              <a:rPr sz="2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опосредованного ввода </a:t>
            </a: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для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SUT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 marR="5080" indent="-343535" defTabSz="914400">
              <a:lnSpc>
                <a:spcPct val="100000"/>
              </a:lnSpc>
              <a:buChar char="•"/>
              <a:tabLst>
                <a:tab pos="356235" algn="l"/>
                <a:tab pos="4715510" algn="l"/>
              </a:tabLst>
            </a:pP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помогает заставить SUT вести себя	так,</a:t>
            </a:r>
            <a:r>
              <a:rPr sz="2000" cap="none" spc="-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как </a:t>
            </a:r>
            <a:r>
              <a:rPr sz="2000" cap="none" spc="-14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нам надо (покрывать нужные ветки кода)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pic>
        <p:nvPicPr>
          <p:cNvPr id="4" name="object 4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DkHAABIDAAAdSUAAL0e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174115" y="1996440"/>
            <a:ext cx="4914900" cy="30003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wYAALYCAADfNAAAjwcAABAgAAAmAAAACAAAAD0wAAAAAAAA"/>
              </a:ext>
            </a:extLst>
          </p:cNvSpPr>
          <p:nvPr>
            <p:ph type="title"/>
          </p:nvPr>
        </p:nvSpPr>
        <p:spPr>
          <a:xfrm>
            <a:off x="987425" y="440690"/>
            <a:ext cx="7607300" cy="788035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Тестовый агент </a:t>
            </a:r>
            <a:r>
              <a:rPr cap="none" spc="-4"/>
              <a:t>(Test</a:t>
            </a:r>
            <a:r>
              <a:t> Spy)</a:t>
            </a:r>
          </a:p>
        </p:txBody>
      </p:sp>
      <p:sp>
        <p:nvSpPr>
          <p:cNvPr id="3" name="object 3"/>
          <p:cNvSpPr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tCoAADYOAAAkSAAA4BUAABAgAAAmAAAACAAAAP//////////"/>
              </a:ext>
            </a:extLst>
          </p:cNvSpPr>
          <p:nvPr/>
        </p:nvSpPr>
        <p:spPr>
          <a:xfrm>
            <a:off x="6941820" y="2310130"/>
            <a:ext cx="4785360" cy="12458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355600" indent="-343535" defTabSz="914400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</a:tabLst>
            </a:pP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опосредованный вывод - </a:t>
            </a:r>
            <a:r>
              <a:rPr sz="2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записывает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вызовы SUT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 marR="5080" indent="-343535" defTabSz="914400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используется с шаблоном «</a:t>
            </a:r>
            <a:r>
              <a:rPr sz="2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Проверка </a:t>
            </a:r>
            <a:r>
              <a:rPr sz="2000" cap="none" spc="-14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поведения</a:t>
            </a: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»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pic>
        <p:nvPicPr>
          <p:cNvPr id="4" name="object 4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FkCAABgDQAAVCQAAMkg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81635" y="2174240"/>
            <a:ext cx="5523865" cy="31553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wYAALYCAADBQgAAjwcAABAgAAAmAAAACAAAAD0wAAAAAAAA"/>
              </a:ext>
            </a:extLst>
          </p:cNvSpPr>
          <p:nvPr>
            <p:ph type="title"/>
          </p:nvPr>
        </p:nvSpPr>
        <p:spPr>
          <a:xfrm>
            <a:off x="987425" y="440690"/>
            <a:ext cx="9864090" cy="788035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Подставной объект (Mock Object)</a:t>
            </a:r>
          </a:p>
        </p:txBody>
      </p:sp>
      <p:sp>
        <p:nvSpPr>
          <p:cNvPr id="3" name="object 3"/>
          <p:cNvSpPr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tCoAADYOAAAwTQAAYB0AABAgAAAmAAAACAAAAP//////////"/>
              </a:ext>
            </a:extLst>
          </p:cNvSpPr>
          <p:nvPr/>
        </p:nvSpPr>
        <p:spPr>
          <a:xfrm>
            <a:off x="6941820" y="2310130"/>
            <a:ext cx="5605780" cy="24650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355600" indent="-343535" defTabSz="914400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</a:tabLst>
            </a:pP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настраивается </a:t>
            </a:r>
            <a:r>
              <a:rPr sz="2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значениями </a:t>
            </a: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для передачи в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 defTabSz="914400">
              <a:lnSpc>
                <a:spcPct val="100000"/>
              </a:lnSpc>
              <a:spcBef>
                <a:spcPts val="5"/>
              </a:spcBef>
              <a:tabLst>
                <a:tab pos="1045845" algn="l"/>
              </a:tabLst>
            </a:pP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SUT,	а также </a:t>
            </a:r>
            <a:r>
              <a:rPr sz="2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ожиданиями </a:t>
            </a: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ответов от SUT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 marR="718185" indent="-343535" defTabSz="914400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sz="2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cравнивает </a:t>
            </a: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ответы от SUT с помощью </a:t>
            </a:r>
            <a:r>
              <a:rPr sz="2000" cap="none" spc="-14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assertions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 indent="-343535" defTabSz="914400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в самом тесте </a:t>
            </a:r>
            <a:r>
              <a:rPr sz="2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утверждения не дублируются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 indent="-343535" defTabSz="914400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используется для проверки поведения SUT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 indent="-343535" defTabSz="914400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«</a:t>
            </a:r>
            <a:r>
              <a:rPr sz="2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строгий</a:t>
            </a: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» и «</a:t>
            </a:r>
            <a:r>
              <a:rPr sz="2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нестрогий</a:t>
            </a: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» подставной объект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>
              <a:lnSpc>
                <a:spcPct val="100000"/>
              </a:lnSpc>
            </a:pP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и порядок вызовов от SUT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pic>
        <p:nvPicPr>
          <p:cNvPr id="4" name="object 4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OgBAAA1CwAAYigAAC8h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09880" y="1821815"/>
            <a:ext cx="6254750" cy="35725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wYAALYCAAAfQAAAjwcAABAgAAAmAAAACAAAAD0wAAAAAAAA"/>
              </a:ext>
            </a:extLst>
          </p:cNvSpPr>
          <p:nvPr>
            <p:ph type="title"/>
          </p:nvPr>
        </p:nvSpPr>
        <p:spPr>
          <a:xfrm>
            <a:off x="987425" y="440690"/>
            <a:ext cx="9436100" cy="788035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Пример xUnit для не unit-тестов</a:t>
            </a:r>
          </a:p>
        </p:txBody>
      </p:sp>
      <p:pic>
        <p:nvPicPr>
          <p:cNvPr id="3" name="object 3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Q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K0DAAApCgAADyEAAHwX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97535" y="1651635"/>
            <a:ext cx="4776470" cy="216598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object 4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B0AGU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IFAACNGgAAYRoAAJkt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814070" y="4316095"/>
            <a:ext cx="3474085" cy="30962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object 5"/>
          <p:cNvSpPr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XiQAAOAIAAD7SgAASRQAABAgAAAmAAAACAAAAP//////////"/>
              </a:ext>
            </a:extLst>
          </p:cNvSpPr>
          <p:nvPr/>
        </p:nvSpPr>
        <p:spPr>
          <a:xfrm>
            <a:off x="5911850" y="1442720"/>
            <a:ext cx="6276975" cy="185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469900" indent="-457835" defTabSz="914400">
              <a:lnSpc>
                <a:spcPct val="100000"/>
              </a:lnSpc>
              <a:spcBef>
                <a:spcPts val="100"/>
              </a:spcBef>
              <a:buChar char="•"/>
              <a:tabLst>
                <a:tab pos="47053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тесты на модели (model)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469900" indent="-457835" defTabSz="914400">
              <a:lnSpc>
                <a:spcPct val="100000"/>
              </a:lnSpc>
              <a:buChar char="•"/>
              <a:tabLst>
                <a:tab pos="47053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тесты на представления (view)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469900" indent="-457835" defTabSz="914400">
              <a:lnSpc>
                <a:spcPct val="100000"/>
              </a:lnSpc>
              <a:buChar char="•"/>
              <a:tabLst>
                <a:tab pos="47053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тесты с реальным веб-сервером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469900" indent="-457835" defTabSz="914400">
              <a:lnSpc>
                <a:spcPct val="100000"/>
              </a:lnSpc>
              <a:buChar char="•"/>
              <a:tabLst>
                <a:tab pos="47053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даже тесты на GUI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pic>
        <p:nvPicPr>
          <p:cNvPr id="6" name="object 6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CMhAACNGgAAOEgAAOc4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386705" y="4316095"/>
            <a:ext cx="6353175" cy="49339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FckkZRMAAAAlAAAAZAAAAE0AAAAAAAAAABM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YQYAAG4FAABZLwAAVgkAABAgAAAmAAAACAAAAD0wAAAAAAAA"/>
              </a:ext>
            </a:extLst>
          </p:cNvSpPr>
          <p:nvPr>
            <p:ph type="title"/>
          </p:nvPr>
        </p:nvSpPr>
        <p:spPr>
          <a:xfrm>
            <a:off x="1036955" y="882650"/>
            <a:ext cx="6659880" cy="635000"/>
          </a:xfrm>
        </p:spPr>
        <p:txBody>
          <a:bodyPr vert="horz" wrap="square" lIns="0" tIns="12065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cap="none" spc="-4">
                <a:solidFill>
                  <a:srgbClr val="000000"/>
                </a:solidFill>
              </a:rPr>
              <a:t>Для</a:t>
            </a:r>
            <a:r>
              <a:rPr sz="4000" cap="none">
                <a:solidFill>
                  <a:srgbClr val="000000"/>
                </a:solidFill>
              </a:rPr>
              <a:t> </a:t>
            </a:r>
            <a:r>
              <a:rPr sz="4000" cap="none" spc="-4">
                <a:solidFill>
                  <a:srgbClr val="000000"/>
                </a:solidFill>
              </a:rPr>
              <a:t>чего</a:t>
            </a:r>
            <a:r>
              <a:rPr sz="4000" cap="none" spc="4">
                <a:solidFill>
                  <a:srgbClr val="000000"/>
                </a:solidFill>
              </a:rPr>
              <a:t> </a:t>
            </a:r>
            <a:r>
              <a:rPr sz="4000" cap="none">
                <a:solidFill>
                  <a:srgbClr val="000000"/>
                </a:solidFill>
              </a:rPr>
              <a:t>модульные</a:t>
            </a:r>
            <a:r>
              <a:rPr sz="4000" cap="none" spc="4">
                <a:solidFill>
                  <a:srgbClr val="000000"/>
                </a:solidFill>
              </a:rPr>
              <a:t> </a:t>
            </a:r>
            <a:r>
              <a:rPr sz="4000" cap="none">
                <a:solidFill>
                  <a:srgbClr val="000000"/>
                </a:solidFill>
              </a:rPr>
              <a:t>тесты?</a:t>
            </a:r>
            <a:endParaRPr sz="4000" cap="none"/>
          </a:p>
        </p:txBody>
      </p:sp>
      <p:sp>
        <p:nvSpPr>
          <p:cNvPr id="3" name="object 3"/>
          <p:cNvSpPr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tQcAAFANAAD3PAAAay8AABAgAAAmAAAACAAAAP//////////"/>
              </a:ext>
            </a:extLst>
          </p:cNvSpPr>
          <p:nvPr/>
        </p:nvSpPr>
        <p:spPr>
          <a:xfrm>
            <a:off x="1252855" y="2164080"/>
            <a:ext cx="8657590" cy="5544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584200" indent="-572135" defTabSz="914400">
              <a:lnSpc>
                <a:spcPct val="100000"/>
              </a:lnSpc>
              <a:spcBef>
                <a:spcPts val="100"/>
              </a:spcBef>
              <a:buChar char="•"/>
              <a:tabLst>
                <a:tab pos="58483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повышение качества продукта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lvl="1" marL="812800" indent="-343535" defTabSz="914400">
              <a:lnSpc>
                <a:spcPct val="100000"/>
              </a:lnSpc>
              <a:spcBef>
                <a:spcPts val="1445"/>
              </a:spcBef>
              <a:buChar char="•"/>
              <a:tabLst>
                <a:tab pos="813435" algn="l"/>
              </a:tabLst>
            </a:pP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предотвращение ошибок и их </a:t>
            </a:r>
            <a:r>
              <a:rPr sz="2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быстрое </a:t>
            </a: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выявление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lvl="1" marL="812800" marR="5080" indent="-342900" defTabSz="914400">
              <a:lnSpc>
                <a:spcPct val="150000"/>
              </a:lnSpc>
              <a:buChar char="•"/>
              <a:tabLst>
                <a:tab pos="813435" algn="l"/>
              </a:tabLst>
            </a:pPr>
            <a:r>
              <a:rPr sz="2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изолированная проверка </a:t>
            </a: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работоспособности внутренних модулей </a:t>
            </a:r>
            <a:r>
              <a:rPr sz="2000" cap="none" spc="-14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для </a:t>
            </a:r>
            <a:r>
              <a:rPr sz="2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быстрой </a:t>
            </a: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локализации дефектов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indent="-572135" defTabSz="914400">
              <a:lnSpc>
                <a:spcPct val="100000"/>
              </a:lnSpc>
              <a:spcBef>
                <a:spcPts val="1555"/>
              </a:spcBef>
              <a:buChar char="•"/>
              <a:tabLst>
                <a:tab pos="584835" algn="l"/>
                <a:tab pos="2749550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понимание	системы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lvl="1" marL="812800" indent="-343535" defTabSz="914400">
              <a:lnSpc>
                <a:spcPct val="100000"/>
              </a:lnSpc>
              <a:spcBef>
                <a:spcPts val="1445"/>
              </a:spcBef>
              <a:buChar char="•"/>
              <a:tabLst>
                <a:tab pos="813435" algn="l"/>
              </a:tabLst>
            </a:pP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тесты </a:t>
            </a:r>
            <a:r>
              <a:rPr sz="2000" cap="none" spc="-2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как</a:t>
            </a:r>
            <a:r>
              <a:rPr sz="2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спецификация </a:t>
            </a: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системы (напр. при TDD)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lvl="1" marL="812800" indent="-343535" defTabSz="914400">
              <a:lnSpc>
                <a:spcPct val="100000"/>
              </a:lnSpc>
              <a:spcBef>
                <a:spcPts val="1200"/>
              </a:spcBef>
              <a:buChar char="•"/>
              <a:tabLst>
                <a:tab pos="813435" algn="l"/>
              </a:tabLst>
            </a:pP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тесты </a:t>
            </a:r>
            <a:r>
              <a:rPr sz="2000" cap="none" spc="-2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как</a:t>
            </a:r>
            <a:r>
              <a:rPr sz="2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документация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indent="-572135" defTabSz="914400">
              <a:lnSpc>
                <a:spcPct val="100000"/>
              </a:lnSpc>
              <a:spcBef>
                <a:spcPts val="1560"/>
              </a:spcBef>
              <a:buChar char="•"/>
              <a:tabLst>
                <a:tab pos="58483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снижение рисков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lvl="1" marL="812800" indent="-343535" defTabSz="914400">
              <a:lnSpc>
                <a:spcPct val="100000"/>
              </a:lnSpc>
              <a:spcBef>
                <a:spcPts val="1440"/>
              </a:spcBef>
              <a:buChar char="•"/>
              <a:tabLst>
                <a:tab pos="813435" algn="l"/>
              </a:tabLst>
            </a:pP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быстрое </a:t>
            </a:r>
            <a:r>
              <a:rPr sz="2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выявление побочных эффектов изменений </a:t>
            </a: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в коде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lvl="1" marL="812800" marR="512445" indent="-342900" defTabSz="914400">
              <a:lnSpc>
                <a:spcPct val="150000"/>
              </a:lnSpc>
              <a:spcBef>
                <a:spcPts val="5"/>
              </a:spcBef>
              <a:buChar char="•"/>
              <a:tabLst>
                <a:tab pos="813435" algn="l"/>
              </a:tabLst>
            </a:pP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безопасная </a:t>
            </a:r>
            <a:r>
              <a:rPr sz="2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работа с унаследованным кодом</a:t>
            </a: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, который покрыт </a:t>
            </a:r>
            <a:r>
              <a:rPr sz="2000" cap="none" spc="-14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модульными тестами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wYAALYCAAApMgAAjwcAABAgAAAmAAAACAAAAD0wAAAAAAAA"/>
              </a:ext>
            </a:extLst>
          </p:cNvSpPr>
          <p:nvPr>
            <p:ph type="title"/>
          </p:nvPr>
        </p:nvSpPr>
        <p:spPr>
          <a:xfrm>
            <a:off x="987425" y="440690"/>
            <a:ext cx="7166610" cy="788035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Пример теста на Django</a:t>
            </a:r>
          </a:p>
        </p:txBody>
      </p:sp>
      <p:sp>
        <p:nvSpPr>
          <p:cNvPr id="3" name="object 3"/>
          <p:cNvSpPr>
            <a:extLst>
              <a:ext uri="smNativeData">
                <pr:smNativeData xmlns:pr="smNativeData" xmlns="smNativeData" val="SMDATA_15_FckkZRMAAAAlAAAACwAAAA0AAAAAAAAAAAAAAAAAAAAAAAAAAAAAAAAAAAAAAAAAAAEAAABQAAAAAAAAAAAA4D8AAAAAAADgPwAAAAAAAOA/AAAAAAAA4D8AAAAAAADgPwAAAAAAAOA/AAAAAAAA4D8AAAAAAADgPwAAAAAAAOA/AAAAAAAA4D8CAAAAjAAAAAEAAAAAAAAA3/+4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3/+4AP///wEAAAAAAAAAAAAAAAAAAAAAAAAAAAAAAAAAAAAAAAAAAAAAAAB/f38A7uzhA8zMzADAwP8Af39/AAAAAAAAAAAAAAAAAAAAAAAAAAAAIQAAABgAAAAUAAAAWQIAAKoOAACKTgAAbDQAABAAAAAmAAAACAAAAP//////////"/>
              </a:ext>
            </a:extLst>
          </p:cNvSpPr>
          <p:nvPr/>
        </p:nvSpPr>
        <p:spPr>
          <a:xfrm>
            <a:off x="381635" y="2383790"/>
            <a:ext cx="12385675" cy="6137910"/>
          </a:xfrm>
          <a:custGeom>
            <a:avLst/>
            <a:gdLst/>
            <a:ahLst/>
            <a:cxnLst/>
            <a:rect l="0" t="0" r="12385675" b="6137910"/>
            <a:pathLst>
              <a:path w="12385675" h="6137910">
                <a:moveTo>
                  <a:pt x="12385421" y="0"/>
                </a:moveTo>
                <a:lnTo>
                  <a:pt x="0" y="0"/>
                </a:lnTo>
                <a:lnTo>
                  <a:pt x="0" y="6137530"/>
                </a:lnTo>
                <a:lnTo>
                  <a:pt x="12385421" y="6137530"/>
                </a:lnTo>
                <a:lnTo>
                  <a:pt x="12385421" y="0"/>
                </a:lnTo>
                <a:close/>
              </a:path>
            </a:pathLst>
          </a:custGeom>
          <a:solidFill>
            <a:srgbClr val="DFFFB8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4" name="object 4"/>
          <p:cNvSpPr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RQIAAJAPAABfTgAAKzMAABAgAAAmAAAACAAAAP//////////"/>
              </a:ext>
            </a:extLst>
          </p:cNvSpPr>
          <p:nvPr/>
        </p:nvSpPr>
        <p:spPr>
          <a:xfrm>
            <a:off x="368935" y="2529840"/>
            <a:ext cx="12371070" cy="578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class </a:t>
            </a:r>
            <a:r>
              <a:rPr sz="2000" b="1" cap="none">
                <a:solidFill>
                  <a:srgbClr val="445487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PollViewTests</a:t>
            </a: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(TestCase):</a:t>
            </a:r>
            <a:endParaRPr sz="20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>
              <a:lnSpc>
                <a:spcPct val="100000"/>
              </a:lnSpc>
            </a:pPr>
            <a:endParaRPr sz="22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317500">
              <a:lnSpc>
                <a:spcPct val="100000"/>
              </a:lnSpc>
              <a:spcBef>
                <a:spcPts val="1355"/>
              </a:spcBef>
            </a:pPr>
            <a:r>
              <a:rPr sz="2000" b="1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def </a:t>
            </a:r>
            <a:r>
              <a:rPr sz="2000" b="1" cap="none">
                <a:solidFill>
                  <a:srgbClr val="990000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test_index_view_with_no_polls</a:t>
            </a: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sz="2000" cap="none">
                <a:solidFill>
                  <a:srgbClr val="999999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</a:t>
            </a: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):</a:t>
            </a:r>
            <a:endParaRPr sz="20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622300" marR="1376680" indent="-304800">
              <a:lnSpc>
                <a:spcPct val="130000"/>
              </a:lnSpc>
            </a:pPr>
            <a:r>
              <a:rPr sz="2000" cap="none">
                <a:solidFill>
                  <a:srgbClr val="BA8744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""" If no polls exist, an appropriate message should be displayed. """ </a:t>
            </a:r>
            <a:r>
              <a:rPr sz="2000" cap="none" spc="-29">
                <a:solidFill>
                  <a:srgbClr val="BA8744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response </a:t>
            </a:r>
            <a:r>
              <a:rPr sz="2000" b="1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= </a:t>
            </a:r>
            <a:r>
              <a:rPr sz="2000" cap="none">
                <a:solidFill>
                  <a:srgbClr val="999999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</a:t>
            </a:r>
            <a:r>
              <a:rPr sz="2000" b="1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.</a:t>
            </a: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client</a:t>
            </a:r>
            <a:r>
              <a:rPr sz="2000" b="1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.</a:t>
            </a: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get(reverse(</a:t>
            </a:r>
            <a:r>
              <a:rPr sz="2000" cap="none">
                <a:solidFill>
                  <a:srgbClr val="BA8744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'polls:index'</a:t>
            </a: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))  </a:t>
            </a:r>
            <a:r>
              <a:rPr sz="2000" cap="none">
                <a:solidFill>
                  <a:srgbClr val="999999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</a:t>
            </a:r>
            <a:r>
              <a:rPr sz="2000" b="1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.</a:t>
            </a: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assertEqual(response</a:t>
            </a:r>
            <a:r>
              <a:rPr sz="2000" b="1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.</a:t>
            </a: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status_code, </a:t>
            </a:r>
            <a:r>
              <a:rPr sz="2000" cap="none">
                <a:solidFill>
                  <a:srgbClr val="009999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200</a:t>
            </a: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)  </a:t>
            </a:r>
            <a:r>
              <a:rPr sz="2000" cap="none">
                <a:solidFill>
                  <a:srgbClr val="999999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</a:t>
            </a:r>
            <a:r>
              <a:rPr sz="2000" b="1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.</a:t>
            </a: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assertContains(response, </a:t>
            </a:r>
            <a:r>
              <a:rPr sz="2000" cap="none">
                <a:solidFill>
                  <a:srgbClr val="BA8744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"No </a:t>
            </a:r>
            <a:r>
              <a:rPr sz="2000" cap="none">
                <a:solidFill>
                  <a:srgbClr val="BA8744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polls</a:t>
            </a:r>
            <a:r>
              <a:rPr sz="2000" cap="none">
                <a:solidFill>
                  <a:srgbClr val="BA8744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are </a:t>
            </a:r>
            <a:r>
              <a:rPr sz="2000" cap="none">
                <a:solidFill>
                  <a:srgbClr val="BA8744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available."</a:t>
            </a: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) </a:t>
            </a: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sz="2000" cap="none">
                <a:solidFill>
                  <a:srgbClr val="999999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</a:t>
            </a:r>
            <a:r>
              <a:rPr sz="2000" b="1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.</a:t>
            </a: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assertQuerysetEqual(response</a:t>
            </a:r>
            <a:r>
              <a:rPr sz="2000" b="1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.</a:t>
            </a: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context[</a:t>
            </a:r>
            <a:r>
              <a:rPr sz="2000" cap="none">
                <a:solidFill>
                  <a:srgbClr val="BA8744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'latest_poll_list'</a:t>
            </a: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],</a:t>
            </a: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[])</a:t>
            </a:r>
            <a:endParaRPr sz="20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>
              <a:lnSpc>
                <a:spcPct val="100000"/>
              </a:lnSpc>
            </a:pPr>
            <a:endParaRPr sz="22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317500">
              <a:lnSpc>
                <a:spcPct val="100000"/>
              </a:lnSpc>
              <a:spcBef>
                <a:spcPts val="1345"/>
              </a:spcBef>
            </a:pPr>
            <a:r>
              <a:rPr sz="2000" b="1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def </a:t>
            </a:r>
            <a:r>
              <a:rPr sz="2000" b="1" cap="none">
                <a:solidFill>
                  <a:srgbClr val="990000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test_index_view_with_a_past_poll</a:t>
            </a: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(</a:t>
            </a:r>
            <a:r>
              <a:rPr sz="2000" cap="none">
                <a:solidFill>
                  <a:srgbClr val="999999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</a:t>
            </a: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):</a:t>
            </a:r>
            <a:endParaRPr sz="20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317500">
              <a:lnSpc>
                <a:spcPct val="100000"/>
              </a:lnSpc>
              <a:spcBef>
                <a:spcPts val="720"/>
              </a:spcBef>
            </a:pPr>
            <a:r>
              <a:rPr sz="2000" cap="none">
                <a:solidFill>
                  <a:srgbClr val="BA8744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""" Polls with a pub_date in the past should be displayed on index page. """</a:t>
            </a:r>
            <a:endParaRPr sz="20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622300">
              <a:lnSpc>
                <a:spcPct val="100000"/>
              </a:lnSpc>
              <a:spcBef>
                <a:spcPts val="725"/>
              </a:spcBef>
            </a:pP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create_poll(question</a:t>
            </a:r>
            <a:r>
              <a:rPr sz="2000" b="1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=</a:t>
            </a:r>
            <a:r>
              <a:rPr sz="2000" cap="none">
                <a:solidFill>
                  <a:srgbClr val="BA8744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"Past poll."</a:t>
            </a: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, days</a:t>
            </a:r>
            <a:r>
              <a:rPr sz="2000" b="1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=-</a:t>
            </a:r>
            <a:r>
              <a:rPr sz="2000" cap="none">
                <a:solidFill>
                  <a:srgbClr val="009999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30</a:t>
            </a: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)</a:t>
            </a:r>
            <a:endParaRPr sz="20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622300">
              <a:lnSpc>
                <a:spcPct val="100000"/>
              </a:lnSpc>
              <a:spcBef>
                <a:spcPts val="720"/>
              </a:spcBef>
            </a:pP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response </a:t>
            </a:r>
            <a:r>
              <a:rPr sz="2000" b="1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= </a:t>
            </a:r>
            <a:r>
              <a:rPr sz="2000" cap="none">
                <a:solidFill>
                  <a:srgbClr val="999999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</a:t>
            </a:r>
            <a:r>
              <a:rPr sz="2000" b="1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.</a:t>
            </a: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client</a:t>
            </a:r>
            <a:r>
              <a:rPr sz="2000" b="1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.</a:t>
            </a: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get(reverse(</a:t>
            </a:r>
            <a:r>
              <a:rPr sz="2000" cap="none">
                <a:solidFill>
                  <a:srgbClr val="BA8744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'polls:index'</a:t>
            </a: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))</a:t>
            </a:r>
            <a:endParaRPr sz="20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12700" marR="5080" indent="609600">
              <a:lnSpc>
                <a:spcPct val="100000"/>
              </a:lnSpc>
              <a:spcBef>
                <a:spcPts val="720"/>
              </a:spcBef>
            </a:pPr>
            <a:r>
              <a:rPr sz="2000" cap="none">
                <a:solidFill>
                  <a:srgbClr val="999999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self</a:t>
            </a:r>
            <a:r>
              <a:rPr sz="2000" b="1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.</a:t>
            </a: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assertQuerysetEqual( response</a:t>
            </a:r>
            <a:r>
              <a:rPr sz="2000" b="1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.</a:t>
            </a: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context[</a:t>
            </a:r>
            <a:r>
              <a:rPr sz="2000" cap="none">
                <a:solidFill>
                  <a:srgbClr val="BA8744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'latest_poll_list'</a:t>
            </a: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], [</a:t>
            </a:r>
            <a:r>
              <a:rPr sz="2000" cap="none">
                <a:solidFill>
                  <a:srgbClr val="BA8744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'&lt;Poll: Past </a:t>
            </a:r>
            <a:r>
              <a:rPr sz="2000" cap="none" spc="-29">
                <a:solidFill>
                  <a:srgbClr val="BA8744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sz="2000" cap="none">
                <a:solidFill>
                  <a:srgbClr val="BA8744"/>
                </a:solidFill>
                <a:latin typeface="Courier New" pitchFamily="3" charset="-52"/>
                <a:ea typeface="Calibri" pitchFamily="2" charset="-52"/>
                <a:cs typeface="Courier New" pitchFamily="3" charset="-52"/>
              </a:rPr>
              <a:t>poll.&gt;'</a:t>
            </a: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] )</a:t>
            </a:r>
            <a:endParaRPr sz="20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wYAALYCAACbMQAAjwcAABAgAAAmAAAACAAAAD0wAAAAAAAA"/>
              </a:ext>
            </a:extLst>
          </p:cNvSpPr>
          <p:nvPr>
            <p:ph type="title"/>
          </p:nvPr>
        </p:nvSpPr>
        <p:spPr>
          <a:xfrm>
            <a:off x="987425" y="440690"/>
            <a:ext cx="7076440" cy="788035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Еще один не-unit </a:t>
            </a:r>
            <a:r>
              <a:rPr cap="none" spc="18"/>
              <a:t>тест…</a:t>
            </a:r>
            <a:endParaRPr cap="none" spc="18"/>
          </a:p>
        </p:txBody>
      </p:sp>
      <p:sp>
        <p:nvSpPr>
          <p:cNvPr id="3" name="object 3"/>
          <p:cNvSpPr>
            <a:extLst>
              <a:ext uri="smNativeData">
                <pr:smNativeData xmlns:pr="smNativeData" xmlns="smNativeData" val="SMDATA_15_FckkZRMAAAAlAAAAZAAAAE0AAAAAAAAAAAAAAAAAAAAAAAAAAAAAAAAAAAAAAAAAAAEAAABQAAAAAAAAAAAA4D8AAAAAAADgPwAAAAAAAOA/AAAAAAAA4D8AAAAAAADgPwAAAAAAAOA/AAAAAAAA4D8AAAAAAADgPwAAAAAAAOA/AAAAAAAA4D8CAAAAjAAAAAEAAAAAAAAA39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39//AP///wEAAAAAAAAAAAAAAAAAAAAAAAAAAAAAAAAAAAAAAAAAAAAAAAB/f38A7uzhA8zMzADAwP8Af39/AAAAAAAAAAAAAAAAAAAAAAAAAAAAIQAAABgAAAAUAAAAVAEAAFUPAACKTgAAvCsAABAgAAAmAAAACAAAAP//////////"/>
              </a:ext>
            </a:extLst>
          </p:cNvSpPr>
          <p:nvPr/>
        </p:nvSpPr>
        <p:spPr>
          <a:xfrm>
            <a:off x="215900" y="2492375"/>
            <a:ext cx="12551410" cy="4617085"/>
          </a:xfrm>
          <a:prstGeom prst="rect">
            <a:avLst/>
          </a:prstGeom>
          <a:solidFill>
            <a:srgbClr val="DFDFFF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316865">
              <a:lnSpc>
                <a:spcPts val="2345"/>
              </a:lnSpc>
            </a:pP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import</a:t>
            </a:r>
            <a:r>
              <a:rPr sz="2000" cap="none" spc="-2"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unittest</a:t>
            </a:r>
            <a:endParaRPr sz="20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621665" marR="6129020" indent="-304800">
              <a:lnSpc>
                <a:spcPct val="100000"/>
              </a:lnSpc>
            </a:pP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class GoogleTestCase(unittest.TestCase): </a:t>
            </a:r>
            <a:r>
              <a:rPr sz="2000" cap="none" spc="-29"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def setUp(self):</a:t>
            </a:r>
            <a:endParaRPr sz="20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927100">
              <a:lnSpc>
                <a:spcPct val="100000"/>
              </a:lnSpc>
            </a:pP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self.browser = webdriver.Firefox()</a:t>
            </a:r>
            <a:endParaRPr sz="20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927100" marR="5061585" indent="-610235">
              <a:lnSpc>
                <a:spcPct val="100000"/>
              </a:lnSpc>
              <a:spcBef>
                <a:spcPts val="5"/>
              </a:spcBef>
            </a:pP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def testPageTitle(self):  self.browser.get('http://www.google.com')  self.assertIn('Google', self.browser.title)</a:t>
            </a:r>
            <a:endParaRPr sz="20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927100" marR="9025255" indent="-305435">
              <a:lnSpc>
                <a:spcPct val="100000"/>
              </a:lnSpc>
            </a:pP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def teardown(self): </a:t>
            </a:r>
            <a:r>
              <a:rPr sz="2000" cap="none" spc="-29"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self.browser.quit</a:t>
            </a:r>
            <a:endParaRPr sz="20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621665" marR="7957820" indent="-304800" defTabSz="914400">
              <a:lnSpc>
                <a:spcPct val="100000"/>
              </a:lnSpc>
              <a:spcBef>
                <a:spcPts val="5"/>
              </a:spcBef>
              <a:tabLst>
                <a:tab pos="2138680" algn="l"/>
              </a:tabLst>
            </a:pP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if</a:t>
            </a:r>
            <a:r>
              <a:rPr sz="2000" u="sng" cap="none" spc="110">
                <a:uFill>
                  <a:solidFill>
                    <a:srgbClr val="000000"/>
                  </a:solidFill>
                </a:u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name</a:t>
            </a:r>
            <a:r>
              <a:rPr sz="2000" u="sng" cap="none">
                <a:uFill>
                  <a:solidFill>
                    <a:srgbClr val="000000"/>
                  </a:solidFill>
                </a:uFill>
                <a:latin typeface="Courier New" pitchFamily="3" charset="-52"/>
                <a:ea typeface="Calibri" pitchFamily="2" charset="-52"/>
                <a:cs typeface="Courier New" pitchFamily="3" charset="-52"/>
              </a:rPr>
              <a:t>	</a:t>
            </a: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== '</a:t>
            </a:r>
            <a:r>
              <a:rPr sz="2000" u="sng" cap="none">
                <a:uFill>
                  <a:solidFill>
                    <a:srgbClr val="000000"/>
                  </a:solidFill>
                </a:u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main</a:t>
            </a:r>
            <a:r>
              <a:rPr sz="2000" u="sng" cap="none">
                <a:uFill>
                  <a:solidFill>
                    <a:srgbClr val="000000"/>
                  </a:solidFill>
                </a:uFill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':  unittest.main(verbosity=2)</a:t>
            </a:r>
            <a:endParaRPr sz="20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wYAALYCAAA1OQAAjwcAABAgAAAmAAAACAAAAD0wAAAAAAAA"/>
              </a:ext>
            </a:extLst>
          </p:cNvSpPr>
          <p:nvPr>
            <p:ph type="title"/>
          </p:nvPr>
        </p:nvSpPr>
        <p:spPr>
          <a:xfrm>
            <a:off x="987425" y="440690"/>
            <a:ext cx="8312150" cy="788035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Отчеты о тестировании и CI</a:t>
            </a:r>
          </a:p>
        </p:txBody>
      </p:sp>
      <p:sp>
        <p:nvSpPr>
          <p:cNvPr id="3" name="object 3"/>
          <p:cNvSpPr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QYAAN4IAAA4NQAAHgwAABAgAAAmAAAACAAAAP//////////"/>
              </a:ext>
            </a:extLst>
          </p:cNvSpPr>
          <p:nvPr/>
        </p:nvSpPr>
        <p:spPr>
          <a:xfrm>
            <a:off x="1036955" y="1441450"/>
            <a:ext cx="7614285" cy="528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469265" indent="-457200" defTabSz="914400">
              <a:lnSpc>
                <a:spcPct val="100000"/>
              </a:lnSpc>
              <a:spcBef>
                <a:spcPts val="100"/>
              </a:spcBef>
              <a:buChar char="•"/>
              <a:tabLst>
                <a:tab pos="469900" algn="l"/>
              </a:tabLst>
            </a:pPr>
            <a:r>
              <a:rPr sz="3300" cap="none" spc="-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TAP</a:t>
            </a:r>
            <a:r>
              <a:rPr sz="33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3300" cap="none" spc="-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(Test </a:t>
            </a:r>
            <a:r>
              <a:rPr sz="33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Anything Protocol) </a:t>
            </a:r>
            <a:r>
              <a:rPr sz="3300" cap="none" spc="2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–</a:t>
            </a:r>
            <a:r>
              <a:rPr sz="33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отчеты</a:t>
            </a:r>
            <a:endParaRPr sz="33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sp>
        <p:nvSpPr>
          <p:cNvPr id="4" name="object 4"/>
          <p:cNvSpPr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QYAAFcYAABgGgAAlxsAABAgAAAmAAAACAAAAP//////////"/>
              </a:ext>
            </a:extLst>
          </p:cNvSpPr>
          <p:nvPr/>
        </p:nvSpPr>
        <p:spPr>
          <a:xfrm>
            <a:off x="1036955" y="3956685"/>
            <a:ext cx="3250565" cy="528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469265" indent="-457200" defTabSz="914400">
              <a:lnSpc>
                <a:spcPct val="100000"/>
              </a:lnSpc>
              <a:spcBef>
                <a:spcPts val="100"/>
              </a:spcBef>
              <a:buChar char="•"/>
              <a:tabLst>
                <a:tab pos="469900" algn="l"/>
              </a:tabLst>
            </a:pPr>
            <a:r>
              <a:rPr sz="33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JUnit </a:t>
            </a:r>
            <a:r>
              <a:rPr sz="3300" cap="none" spc="2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–</a:t>
            </a:r>
            <a:r>
              <a:rPr sz="33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отчеты</a:t>
            </a:r>
            <a:endParaRPr sz="33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sp>
        <p:nvSpPr>
          <p:cNvPr id="5" name="object 5"/>
          <p:cNvSpPr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w8P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QYAAAAuAADYOAAAQDEAABAgAAAmAAAACAAAAP//////////"/>
              </a:ext>
            </a:extLst>
          </p:cNvSpPr>
          <p:nvPr/>
        </p:nvSpPr>
        <p:spPr>
          <a:xfrm>
            <a:off x="1036955" y="7477760"/>
            <a:ext cx="8203565" cy="528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469265" indent="-457200" defTabSz="914400">
              <a:lnSpc>
                <a:spcPct val="100000"/>
              </a:lnSpc>
              <a:spcBef>
                <a:spcPts val="100"/>
              </a:spcBef>
              <a:buChar char="•"/>
              <a:tabLst>
                <a:tab pos="469900" algn="l"/>
              </a:tabLst>
            </a:pPr>
            <a:r>
              <a:rPr sz="33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Произвольные форматы и конвертации</a:t>
            </a:r>
            <a:endParaRPr sz="33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sp>
        <p:nvSpPr>
          <p:cNvPr id="6" name="object 6"/>
          <p:cNvSpPr>
            <a:extLst>
              <a:ext uri="smNativeData">
                <pr:smNativeData xmlns:pr="smNativeData" xmlns="smNativeData" val="SMDATA_15_FckkZRMAAAAlAAAAZAAAAE0AAAAAAAAAACgAAAAAAAAAAAAAAAAAAAAAAAAAAAAAAAEAAABQAAAAAAAAAAAA4D8AAAAAAADgPwAAAAAAAOA/AAAAAAAA4D8AAAAAAADgPwAAAAAAAOA/AAAAAAAA4D8AAAAAAADgPwAAAAAAAOA/AAAAAAAA4D8CAAAAjAAAAAEAAAAAAAAA+Pj4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+Pj4AP///wEAAAAAAAAAAAAAAAAAAAAAAAAAAAAAAAAAAAAAAAAAAAAAAAB/f38A7uzhA8zMzADAwP8Af39/AAAAAAAAAAAAAAAAAAAAAAAAAAAAIQAAABgAAAAUAAAAqgcAAEgMAADEMgAANhgAABAgAAAmAAAACAAAAP//////////"/>
              </a:ext>
            </a:extLst>
          </p:cNvSpPr>
          <p:nvPr/>
        </p:nvSpPr>
        <p:spPr>
          <a:xfrm>
            <a:off x="1245870" y="1996440"/>
            <a:ext cx="7006590" cy="193929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</p:spPr>
        <p:txBody>
          <a:bodyPr vert="horz" wrap="square" lIns="0" tIns="25400" rIns="0" bIns="0" numCol="1" spcCol="215900" anchor="t"/>
          <a:lstStyle/>
          <a:p>
            <a:pPr marL="91440">
              <a:lnSpc>
                <a:spcPct val="100000"/>
              </a:lnSpc>
              <a:spcBef>
                <a:spcPts val="200"/>
              </a:spcBef>
            </a:pP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1..48</a:t>
            </a:r>
            <a:endParaRPr sz="20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91440" marR="2639060">
              <a:lnSpc>
                <a:spcPct val="100000"/>
              </a:lnSpc>
            </a:pP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ok 1 Description # Directive </a:t>
            </a:r>
            <a:r>
              <a:rPr sz="2000" cap="none" spc="-29">
                <a:latin typeface="Courier New" pitchFamily="3" charset="-52"/>
                <a:ea typeface="Calibri" pitchFamily="2" charset="-52"/>
                <a:cs typeface="Courier New" pitchFamily="3" charset="-52"/>
              </a:rPr>
              <a:t> </a:t>
            </a: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 # Diagnostic</a:t>
            </a:r>
            <a:endParaRPr sz="20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91440">
              <a:lnSpc>
                <a:spcPct val="100000"/>
              </a:lnSpc>
            </a:pP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....</a:t>
            </a:r>
            <a:endParaRPr sz="20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91440">
              <a:lnSpc>
                <a:spcPct val="100000"/>
              </a:lnSpc>
            </a:pP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ok 47 Description</a:t>
            </a:r>
            <a:endParaRPr sz="20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  <a:p>
            <a:pPr marL="91440">
              <a:lnSpc>
                <a:spcPct val="100000"/>
              </a:lnSpc>
              <a:spcBef>
                <a:spcPts val="50"/>
              </a:spcBef>
            </a:pPr>
            <a:r>
              <a:rPr sz="2000" cap="none">
                <a:latin typeface="Courier New" pitchFamily="3" charset="-52"/>
                <a:ea typeface="Calibri" pitchFamily="2" charset="-52"/>
                <a:cs typeface="Courier New" pitchFamily="3" charset="-52"/>
              </a:rPr>
              <a:t>ok 48 Description</a:t>
            </a:r>
            <a:endParaRPr sz="2000" cap="none">
              <a:latin typeface="Courier New" pitchFamily="3" charset="-52"/>
              <a:ea typeface="Calibri" pitchFamily="2" charset="-52"/>
              <a:cs typeface="Courier New" pitchFamily="3" charset="-52"/>
            </a:endParaRPr>
          </a:p>
        </p:txBody>
      </p:sp>
      <p:sp>
        <p:nvSpPr>
          <p:cNvPr id="7" name="object 7"/>
          <p:cNvSpPr>
            <a:extLst>
              <a:ext uri="smNativeData">
                <pr:smNativeData xmlns:pr="smNativeData" xmlns="smNativeData" val="SMDATA_15_FckkZRMAAAAlAAAAZAAAAE0AAAAAAAAAAAAAAAAAAAAAAAAAAAAAAAAAAAAAAAAAAAEAAABQAAAAAAAAAAAA4D8AAAAAAADgPwAAAAAAAOA/AAAAAAAA4D8AAAAAAADgPwAAAAAAAOA/AAAAAAAA4D8AAAAAAADgPwAAAAAAAOA/AAAAAAAA4D8CAAAAjAAAAAEAAAAAAAAA7e3t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7e3tAP///wEAAAAAAAAAAAAAAAAAAAAAAAAAAAAAAAAAAAAAAAAAAAAAAAB/f38A7uzhA8zMzADAwP8Af39/AAAAAAAAAAAAAAAAAAAAAAAAAAAAIQAAABgAAAAUAAAAfgcAAMQbAADTOQAAzywAABAgAAAmAAAACAAAAP//////////"/>
              </a:ext>
            </a:extLst>
          </p:cNvSpPr>
          <p:nvPr/>
        </p:nvSpPr>
        <p:spPr>
          <a:xfrm>
            <a:off x="1217930" y="4513580"/>
            <a:ext cx="8181975" cy="2770505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lnSpc>
                <a:spcPts val="2395"/>
              </a:lnSpc>
            </a:pPr>
            <a:r>
              <a:rPr sz="2000" cap="none">
                <a:solidFill>
                  <a:srgbClr val="800000"/>
                </a:solidFill>
                <a:latin typeface="Consolas" pitchFamily="3" charset="-52"/>
                <a:ea typeface="Calibri" pitchFamily="2" charset="-52"/>
                <a:cs typeface="Consolas" pitchFamily="3" charset="-52"/>
              </a:rPr>
              <a:t>&lt;testsuite</a:t>
            </a:r>
            <a:r>
              <a:rPr sz="2000" cap="none" spc="-2">
                <a:solidFill>
                  <a:srgbClr val="800000"/>
                </a:solidFill>
                <a:latin typeface="Consolas" pitchFamily="3" charset="-52"/>
                <a:ea typeface="Calibri" pitchFamily="2" charset="-52"/>
                <a:cs typeface="Consolas" pitchFamily="3" charset="-52"/>
              </a:rPr>
              <a:t> </a:t>
            </a:r>
            <a:r>
              <a:rPr sz="2000" cap="none">
                <a:solidFill>
                  <a:srgbClr val="FF0000"/>
                </a:solidFill>
                <a:latin typeface="Consolas" pitchFamily="3" charset="-52"/>
                <a:ea typeface="Calibri" pitchFamily="2" charset="-52"/>
                <a:cs typeface="Consolas" pitchFamily="3" charset="-52"/>
              </a:rPr>
              <a:t>tests</a:t>
            </a:r>
            <a:r>
              <a:rPr sz="2000" cap="none">
                <a:latin typeface="Consolas" pitchFamily="3" charset="-52"/>
                <a:ea typeface="Calibri" pitchFamily="2" charset="-52"/>
                <a:cs typeface="Consolas" pitchFamily="3" charset="-52"/>
              </a:rPr>
              <a:t>=</a:t>
            </a:r>
            <a:r>
              <a:rPr sz="2000" cap="none">
                <a:solidFill>
                  <a:srgbClr val="0000FF"/>
                </a:solidFill>
                <a:latin typeface="Consolas" pitchFamily="3" charset="-52"/>
                <a:ea typeface="Calibri" pitchFamily="2" charset="-52"/>
                <a:cs typeface="Consolas" pitchFamily="3" charset="-52"/>
              </a:rPr>
              <a:t>"3"</a:t>
            </a:r>
            <a:r>
              <a:rPr sz="2000" cap="none">
                <a:solidFill>
                  <a:srgbClr val="800000"/>
                </a:solidFill>
                <a:latin typeface="Consolas" pitchFamily="3" charset="-52"/>
                <a:ea typeface="Calibri" pitchFamily="2" charset="-52"/>
                <a:cs typeface="Consolas" pitchFamily="3" charset="-52"/>
              </a:rPr>
              <a:t>&gt;</a:t>
            </a:r>
            <a:endParaRPr sz="2000" cap="none">
              <a:latin typeface="Consolas" pitchFamily="3" charset="-52"/>
              <a:ea typeface="Calibri" pitchFamily="2" charset="-52"/>
              <a:cs typeface="Consolas" pitchFamily="3" charset="-52"/>
            </a:endParaRPr>
          </a:p>
          <a:p>
            <a:pPr marL="280670">
              <a:lnSpc>
                <a:spcPct val="100000"/>
              </a:lnSpc>
            </a:pPr>
            <a:r>
              <a:rPr sz="2000" cap="none">
                <a:solidFill>
                  <a:srgbClr val="800000"/>
                </a:solidFill>
                <a:latin typeface="Consolas" pitchFamily="3" charset="-52"/>
                <a:ea typeface="Calibri" pitchFamily="2" charset="-52"/>
                <a:cs typeface="Consolas" pitchFamily="3" charset="-52"/>
              </a:rPr>
              <a:t>&lt;testcase </a:t>
            </a:r>
            <a:r>
              <a:rPr sz="2000" cap="none">
                <a:solidFill>
                  <a:srgbClr val="FF0000"/>
                </a:solidFill>
                <a:latin typeface="Consolas" pitchFamily="3" charset="-52"/>
                <a:ea typeface="Calibri" pitchFamily="2" charset="-52"/>
                <a:cs typeface="Consolas" pitchFamily="3" charset="-52"/>
              </a:rPr>
              <a:t>classname</a:t>
            </a:r>
            <a:r>
              <a:rPr sz="2000" cap="none">
                <a:latin typeface="Consolas" pitchFamily="3" charset="-52"/>
                <a:ea typeface="Calibri" pitchFamily="2" charset="-52"/>
                <a:cs typeface="Consolas" pitchFamily="3" charset="-52"/>
              </a:rPr>
              <a:t>=</a:t>
            </a:r>
            <a:r>
              <a:rPr sz="2000" cap="none">
                <a:solidFill>
                  <a:srgbClr val="0000FF"/>
                </a:solidFill>
                <a:latin typeface="Consolas" pitchFamily="3" charset="-52"/>
                <a:ea typeface="Calibri" pitchFamily="2" charset="-52"/>
                <a:cs typeface="Consolas" pitchFamily="3" charset="-52"/>
              </a:rPr>
              <a:t>"foo" </a:t>
            </a:r>
            <a:r>
              <a:rPr sz="2000" cap="none">
                <a:solidFill>
                  <a:srgbClr val="FF0000"/>
                </a:solidFill>
                <a:latin typeface="Consolas" pitchFamily="3" charset="-52"/>
                <a:ea typeface="Calibri" pitchFamily="2" charset="-52"/>
                <a:cs typeface="Consolas" pitchFamily="3" charset="-52"/>
              </a:rPr>
              <a:t>name</a:t>
            </a:r>
            <a:r>
              <a:rPr sz="2000" cap="none">
                <a:latin typeface="Consolas" pitchFamily="3" charset="-52"/>
                <a:ea typeface="Calibri" pitchFamily="2" charset="-52"/>
                <a:cs typeface="Consolas" pitchFamily="3" charset="-52"/>
              </a:rPr>
              <a:t>=</a:t>
            </a:r>
            <a:r>
              <a:rPr sz="2000" cap="none">
                <a:solidFill>
                  <a:srgbClr val="0000FF"/>
                </a:solidFill>
                <a:latin typeface="Consolas" pitchFamily="3" charset="-52"/>
                <a:ea typeface="Calibri" pitchFamily="2" charset="-52"/>
                <a:cs typeface="Consolas" pitchFamily="3" charset="-52"/>
              </a:rPr>
              <a:t>"ASuccessfulTest"</a:t>
            </a:r>
            <a:r>
              <a:rPr sz="2000" cap="none">
                <a:solidFill>
                  <a:srgbClr val="800000"/>
                </a:solidFill>
                <a:latin typeface="Consolas" pitchFamily="3" charset="-52"/>
                <a:ea typeface="Calibri" pitchFamily="2" charset="-52"/>
                <a:cs typeface="Consolas" pitchFamily="3" charset="-52"/>
              </a:rPr>
              <a:t>/&gt;</a:t>
            </a:r>
            <a:endParaRPr sz="2000" cap="none">
              <a:latin typeface="Consolas" pitchFamily="3" charset="-52"/>
              <a:ea typeface="Calibri" pitchFamily="2" charset="-52"/>
              <a:cs typeface="Consolas" pitchFamily="3" charset="-52"/>
            </a:endParaRPr>
          </a:p>
          <a:p>
            <a:pPr marL="280670">
              <a:lnSpc>
                <a:spcPct val="100000"/>
              </a:lnSpc>
            </a:pPr>
            <a:r>
              <a:rPr sz="2000" cap="none">
                <a:solidFill>
                  <a:srgbClr val="800000"/>
                </a:solidFill>
                <a:latin typeface="Consolas" pitchFamily="3" charset="-52"/>
                <a:ea typeface="Calibri" pitchFamily="2" charset="-52"/>
                <a:cs typeface="Consolas" pitchFamily="3" charset="-52"/>
              </a:rPr>
              <a:t>&lt;testcase </a:t>
            </a:r>
            <a:r>
              <a:rPr sz="2000" cap="none">
                <a:solidFill>
                  <a:srgbClr val="FF0000"/>
                </a:solidFill>
                <a:latin typeface="Consolas" pitchFamily="3" charset="-52"/>
                <a:ea typeface="Calibri" pitchFamily="2" charset="-52"/>
                <a:cs typeface="Consolas" pitchFamily="3" charset="-52"/>
              </a:rPr>
              <a:t>classname</a:t>
            </a:r>
            <a:r>
              <a:rPr sz="2000" cap="none">
                <a:latin typeface="Consolas" pitchFamily="3" charset="-52"/>
                <a:ea typeface="Calibri" pitchFamily="2" charset="-52"/>
                <a:cs typeface="Consolas" pitchFamily="3" charset="-52"/>
              </a:rPr>
              <a:t>=</a:t>
            </a:r>
            <a:r>
              <a:rPr sz="2000" cap="none">
                <a:solidFill>
                  <a:srgbClr val="0000FF"/>
                </a:solidFill>
                <a:latin typeface="Consolas" pitchFamily="3" charset="-52"/>
                <a:ea typeface="Calibri" pitchFamily="2" charset="-52"/>
                <a:cs typeface="Consolas" pitchFamily="3" charset="-52"/>
              </a:rPr>
              <a:t>"foo" </a:t>
            </a:r>
            <a:r>
              <a:rPr sz="2000" cap="none">
                <a:solidFill>
                  <a:srgbClr val="FF0000"/>
                </a:solidFill>
                <a:latin typeface="Consolas" pitchFamily="3" charset="-52"/>
                <a:ea typeface="Calibri" pitchFamily="2" charset="-52"/>
                <a:cs typeface="Consolas" pitchFamily="3" charset="-52"/>
              </a:rPr>
              <a:t>name</a:t>
            </a:r>
            <a:r>
              <a:rPr sz="2000" cap="none">
                <a:latin typeface="Consolas" pitchFamily="3" charset="-52"/>
                <a:ea typeface="Calibri" pitchFamily="2" charset="-52"/>
                <a:cs typeface="Consolas" pitchFamily="3" charset="-52"/>
              </a:rPr>
              <a:t>=</a:t>
            </a:r>
            <a:r>
              <a:rPr sz="2000" cap="none">
                <a:solidFill>
                  <a:srgbClr val="0000FF"/>
                </a:solidFill>
                <a:latin typeface="Consolas" pitchFamily="3" charset="-52"/>
                <a:ea typeface="Calibri" pitchFamily="2" charset="-52"/>
                <a:cs typeface="Consolas" pitchFamily="3" charset="-52"/>
              </a:rPr>
              <a:t>"AnotherSuccessfulTest"</a:t>
            </a:r>
            <a:r>
              <a:rPr sz="2000" cap="none">
                <a:solidFill>
                  <a:srgbClr val="800000"/>
                </a:solidFill>
                <a:latin typeface="Consolas" pitchFamily="3" charset="-52"/>
                <a:ea typeface="Calibri" pitchFamily="2" charset="-52"/>
                <a:cs typeface="Consolas" pitchFamily="3" charset="-52"/>
              </a:rPr>
              <a:t>/&gt;</a:t>
            </a:r>
            <a:endParaRPr sz="2000" cap="none">
              <a:latin typeface="Consolas" pitchFamily="3" charset="-52"/>
              <a:ea typeface="Calibri" pitchFamily="2" charset="-52"/>
              <a:cs typeface="Consolas" pitchFamily="3" charset="-52"/>
            </a:endParaRPr>
          </a:p>
          <a:p>
            <a:pPr marL="280670">
              <a:lnSpc>
                <a:spcPct val="100000"/>
              </a:lnSpc>
            </a:pPr>
            <a:r>
              <a:rPr sz="2000" cap="none">
                <a:solidFill>
                  <a:srgbClr val="800000"/>
                </a:solidFill>
                <a:latin typeface="Consolas" pitchFamily="3" charset="-52"/>
                <a:ea typeface="Calibri" pitchFamily="2" charset="-52"/>
                <a:cs typeface="Consolas" pitchFamily="3" charset="-52"/>
              </a:rPr>
              <a:t>&lt;testcase </a:t>
            </a:r>
            <a:r>
              <a:rPr sz="2000" cap="none">
                <a:solidFill>
                  <a:srgbClr val="FF0000"/>
                </a:solidFill>
                <a:latin typeface="Consolas" pitchFamily="3" charset="-52"/>
                <a:ea typeface="Calibri" pitchFamily="2" charset="-52"/>
                <a:cs typeface="Consolas" pitchFamily="3" charset="-52"/>
              </a:rPr>
              <a:t>classname</a:t>
            </a:r>
            <a:r>
              <a:rPr sz="2000" cap="none">
                <a:latin typeface="Consolas" pitchFamily="3" charset="-52"/>
                <a:ea typeface="Calibri" pitchFamily="2" charset="-52"/>
                <a:cs typeface="Consolas" pitchFamily="3" charset="-52"/>
              </a:rPr>
              <a:t>=</a:t>
            </a:r>
            <a:r>
              <a:rPr sz="2000" cap="none">
                <a:solidFill>
                  <a:srgbClr val="0000FF"/>
                </a:solidFill>
                <a:latin typeface="Consolas" pitchFamily="3" charset="-52"/>
                <a:ea typeface="Calibri" pitchFamily="2" charset="-52"/>
                <a:cs typeface="Consolas" pitchFamily="3" charset="-52"/>
              </a:rPr>
              <a:t>"foo" </a:t>
            </a:r>
            <a:r>
              <a:rPr sz="2000" cap="none">
                <a:solidFill>
                  <a:srgbClr val="FF0000"/>
                </a:solidFill>
                <a:latin typeface="Consolas" pitchFamily="3" charset="-52"/>
                <a:ea typeface="Calibri" pitchFamily="2" charset="-52"/>
                <a:cs typeface="Consolas" pitchFamily="3" charset="-52"/>
              </a:rPr>
              <a:t>name</a:t>
            </a:r>
            <a:r>
              <a:rPr sz="2000" cap="none">
                <a:latin typeface="Consolas" pitchFamily="3" charset="-52"/>
                <a:ea typeface="Calibri" pitchFamily="2" charset="-52"/>
                <a:cs typeface="Consolas" pitchFamily="3" charset="-52"/>
              </a:rPr>
              <a:t>=</a:t>
            </a:r>
            <a:r>
              <a:rPr sz="2000" cap="none">
                <a:solidFill>
                  <a:srgbClr val="0000FF"/>
                </a:solidFill>
                <a:latin typeface="Consolas" pitchFamily="3" charset="-52"/>
                <a:ea typeface="Calibri" pitchFamily="2" charset="-52"/>
                <a:cs typeface="Consolas" pitchFamily="3" charset="-52"/>
              </a:rPr>
              <a:t>"AFailingTest"</a:t>
            </a:r>
            <a:r>
              <a:rPr sz="2000" cap="none">
                <a:solidFill>
                  <a:srgbClr val="800000"/>
                </a:solidFill>
                <a:latin typeface="Consolas" pitchFamily="3" charset="-52"/>
                <a:ea typeface="Calibri" pitchFamily="2" charset="-52"/>
                <a:cs typeface="Consolas" pitchFamily="3" charset="-52"/>
              </a:rPr>
              <a:t>&gt;</a:t>
            </a:r>
            <a:endParaRPr sz="2000" cap="none">
              <a:latin typeface="Consolas" pitchFamily="3" charset="-52"/>
              <a:ea typeface="Calibri" pitchFamily="2" charset="-52"/>
              <a:cs typeface="Consolas" pitchFamily="3" charset="-52"/>
            </a:endParaRPr>
          </a:p>
          <a:p>
            <a:pPr marL="839470" marR="3563620" indent="-280670">
              <a:lnSpc>
                <a:spcPct val="100000"/>
              </a:lnSpc>
            </a:pPr>
            <a:r>
              <a:rPr sz="2000" cap="none">
                <a:solidFill>
                  <a:srgbClr val="800000"/>
                </a:solidFill>
                <a:latin typeface="Consolas" pitchFamily="3" charset="-52"/>
                <a:ea typeface="Calibri" pitchFamily="2" charset="-52"/>
                <a:cs typeface="Consolas" pitchFamily="3" charset="-52"/>
              </a:rPr>
              <a:t>&lt;failure </a:t>
            </a:r>
            <a:r>
              <a:rPr sz="2000" cap="none">
                <a:solidFill>
                  <a:srgbClr val="FF0000"/>
                </a:solidFill>
                <a:latin typeface="Consolas" pitchFamily="3" charset="-52"/>
                <a:ea typeface="Calibri" pitchFamily="2" charset="-52"/>
                <a:cs typeface="Consolas" pitchFamily="3" charset="-52"/>
              </a:rPr>
              <a:t>type</a:t>
            </a:r>
            <a:r>
              <a:rPr sz="2000" cap="none">
                <a:latin typeface="Consolas" pitchFamily="3" charset="-52"/>
                <a:ea typeface="Calibri" pitchFamily="2" charset="-52"/>
                <a:cs typeface="Consolas" pitchFamily="3" charset="-52"/>
              </a:rPr>
              <a:t>=</a:t>
            </a:r>
            <a:r>
              <a:rPr sz="2000" cap="none">
                <a:solidFill>
                  <a:srgbClr val="0000FF"/>
                </a:solidFill>
                <a:latin typeface="Consolas" pitchFamily="3" charset="-52"/>
                <a:ea typeface="Calibri" pitchFamily="2" charset="-52"/>
                <a:cs typeface="Consolas" pitchFamily="3" charset="-52"/>
              </a:rPr>
              <a:t>"NotEnoughFoo"</a:t>
            </a:r>
            <a:r>
              <a:rPr sz="2000" cap="none">
                <a:solidFill>
                  <a:srgbClr val="800000"/>
                </a:solidFill>
                <a:latin typeface="Consolas" pitchFamily="3" charset="-52"/>
                <a:ea typeface="Calibri" pitchFamily="2" charset="-52"/>
                <a:cs typeface="Consolas" pitchFamily="3" charset="-52"/>
              </a:rPr>
              <a:t>&gt; </a:t>
            </a:r>
            <a:r>
              <a:rPr sz="2000" cap="none" spc="-24">
                <a:solidFill>
                  <a:srgbClr val="800000"/>
                </a:solidFill>
                <a:latin typeface="Consolas" pitchFamily="3" charset="-52"/>
                <a:ea typeface="Calibri" pitchFamily="2" charset="-52"/>
                <a:cs typeface="Consolas" pitchFamily="3" charset="-52"/>
              </a:rPr>
              <a:t> </a:t>
            </a:r>
            <a:r>
              <a:rPr sz="2000" cap="none">
                <a:latin typeface="Consolas" pitchFamily="3" charset="-52"/>
                <a:ea typeface="Calibri" pitchFamily="2" charset="-52"/>
                <a:cs typeface="Consolas" pitchFamily="3" charset="-52"/>
              </a:rPr>
              <a:t>details about failure</a:t>
            </a:r>
            <a:endParaRPr sz="2000" cap="none">
              <a:latin typeface="Consolas" pitchFamily="3" charset="-52"/>
              <a:ea typeface="Calibri" pitchFamily="2" charset="-52"/>
              <a:cs typeface="Consolas" pitchFamily="3" charset="-52"/>
            </a:endParaRPr>
          </a:p>
          <a:p>
            <a:pPr marL="559435">
              <a:lnSpc>
                <a:spcPct val="100000"/>
              </a:lnSpc>
            </a:pPr>
            <a:r>
              <a:rPr sz="2000" cap="none">
                <a:solidFill>
                  <a:srgbClr val="800000"/>
                </a:solidFill>
                <a:latin typeface="Consolas" pitchFamily="3" charset="-52"/>
                <a:ea typeface="Calibri" pitchFamily="2" charset="-52"/>
                <a:cs typeface="Consolas" pitchFamily="3" charset="-52"/>
              </a:rPr>
              <a:t>&lt;/failure&gt;</a:t>
            </a:r>
            <a:endParaRPr sz="2000" cap="none">
              <a:latin typeface="Consolas" pitchFamily="3" charset="-52"/>
              <a:ea typeface="Calibri" pitchFamily="2" charset="-52"/>
              <a:cs typeface="Consolas" pitchFamily="3" charset="-52"/>
            </a:endParaRPr>
          </a:p>
          <a:p>
            <a:pPr marL="280670">
              <a:lnSpc>
                <a:spcPct val="100000"/>
              </a:lnSpc>
            </a:pPr>
            <a:r>
              <a:rPr sz="2000" cap="none">
                <a:solidFill>
                  <a:srgbClr val="800000"/>
                </a:solidFill>
                <a:latin typeface="Consolas" pitchFamily="3" charset="-52"/>
                <a:ea typeface="Calibri" pitchFamily="2" charset="-52"/>
                <a:cs typeface="Consolas" pitchFamily="3" charset="-52"/>
              </a:rPr>
              <a:t>&lt;/testcase&gt;</a:t>
            </a:r>
            <a:endParaRPr sz="2000" cap="none">
              <a:latin typeface="Consolas" pitchFamily="3" charset="-52"/>
              <a:ea typeface="Calibri" pitchFamily="2" charset="-52"/>
              <a:cs typeface="Consolas" pitchFamily="3" charset="-52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2000" cap="none">
                <a:solidFill>
                  <a:srgbClr val="800000"/>
                </a:solidFill>
                <a:latin typeface="Consolas" pitchFamily="3" charset="-52"/>
                <a:ea typeface="Calibri" pitchFamily="2" charset="-52"/>
                <a:cs typeface="Consolas" pitchFamily="3" charset="-52"/>
              </a:rPr>
              <a:t>&lt;/testsuite&gt;</a:t>
            </a:r>
            <a:endParaRPr sz="2000" cap="none">
              <a:latin typeface="Consolas" pitchFamily="3" charset="-52"/>
              <a:ea typeface="Calibri" pitchFamily="2" charset="-52"/>
              <a:cs typeface="Consolas" pitchFamily="3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wYAALYCAAC4SQAAjwcAABAgAAAmAAAACAAAAD0wAAAAAAAA"/>
              </a:ext>
            </a:extLst>
          </p:cNvSpPr>
          <p:nvPr>
            <p:ph type="title"/>
          </p:nvPr>
        </p:nvSpPr>
        <p:spPr>
          <a:xfrm>
            <a:off x="987425" y="440690"/>
            <a:ext cx="10996295" cy="788035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Признаки плохих тестов </a:t>
            </a:r>
            <a:r>
              <a:rPr cap="none" spc="-4"/>
              <a:t>(Test</a:t>
            </a:r>
            <a:r>
              <a:t> Smells)</a:t>
            </a:r>
          </a:p>
        </p:txBody>
      </p:sp>
      <p:sp>
        <p:nvSpPr>
          <p:cNvPr id="3" name="object 3"/>
          <p:cNvSpPr>
            <a:extLst>
              <a:ext uri="smNativeData">
                <pr:smNativeData xmlns:pr="smNativeData" xmlns="smNativeData" val="SMDATA_15_FckkZRMAAAAlAAAAZAAAAE0AAAAAAAAAAHwB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7wUAAK8HAADgOwAAKCEAABAgAAAmAAAACAAAAP//////////"/>
              </a:ext>
            </a:extLst>
          </p:cNvSpPr>
          <p:nvPr/>
        </p:nvSpPr>
        <p:spPr>
          <a:xfrm>
            <a:off x="964565" y="1249045"/>
            <a:ext cx="8768715" cy="4140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41300" rIns="0" bIns="0" numCol="1" spcCol="215900" anchor="t"/>
          <a:lstStyle/>
          <a:p>
            <a:pPr marL="584200" indent="-572135" defTabSz="914400">
              <a:lnSpc>
                <a:spcPct val="100000"/>
              </a:lnSpc>
              <a:spcBef>
                <a:spcPts val="1900"/>
              </a:spcBef>
              <a:buChar char="•"/>
              <a:tabLst>
                <a:tab pos="58483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непонятный тест (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Obscure </a:t>
            </a:r>
            <a:r>
              <a:rPr sz="3000" cap="none" spc="-3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Test</a:t>
            </a:r>
            <a:r>
              <a:rPr sz="3000" cap="none" spc="-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indent="-572135" defTabSz="914400">
              <a:lnSpc>
                <a:spcPct val="100000"/>
              </a:lnSpc>
              <a:spcBef>
                <a:spcPts val="1800"/>
              </a:spcBef>
              <a:buChar char="•"/>
              <a:tabLst>
                <a:tab pos="58483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хрупкий тест (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Fragile</a:t>
            </a:r>
            <a:r>
              <a:rPr sz="3000" cap="none" spc="-3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Test</a:t>
            </a:r>
            <a:r>
              <a:rPr sz="3000" cap="none" spc="-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indent="-572135" defTabSz="914400">
              <a:lnSpc>
                <a:spcPct val="100000"/>
              </a:lnSpc>
              <a:spcBef>
                <a:spcPts val="1800"/>
              </a:spcBef>
              <a:buChar char="•"/>
              <a:tabLst>
                <a:tab pos="58483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условная логика в тесте (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Conditional test logic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indent="-572135" defTabSz="914400">
              <a:lnSpc>
                <a:spcPct val="100000"/>
              </a:lnSpc>
              <a:spcBef>
                <a:spcPts val="1800"/>
              </a:spcBef>
              <a:buChar char="•"/>
              <a:tabLst>
                <a:tab pos="58483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дублирование </a:t>
            </a:r>
            <a:r>
              <a:rPr sz="3000" cap="none" spc="-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кода</a:t>
            </a:r>
            <a:r>
              <a:rPr sz="3000" cap="none" spc="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3000" cap="none" spc="-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(</a:t>
            </a:r>
            <a:r>
              <a:rPr sz="3000" cap="none" spc="-3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Test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Code Duplication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indent="-572135" defTabSz="914400">
              <a:lnSpc>
                <a:spcPct val="100000"/>
              </a:lnSpc>
              <a:spcBef>
                <a:spcPts val="1800"/>
              </a:spcBef>
              <a:buChar char="•"/>
              <a:tabLst>
                <a:tab pos="58483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медленные тесты (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Slow </a:t>
            </a:r>
            <a:r>
              <a:rPr sz="3000" cap="none" spc="-3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Tests</a:t>
            </a:r>
            <a:r>
              <a:rPr sz="3000" cap="none" spc="-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indent="-572135" defTabSz="914400">
              <a:lnSpc>
                <a:spcPct val="100000"/>
              </a:lnSpc>
              <a:spcBef>
                <a:spcPts val="1805"/>
              </a:spcBef>
              <a:buChar char="•"/>
              <a:tabLst>
                <a:tab pos="58483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беспорядочный тест (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Erratic test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wYAALYCAAAVQAAAjwcAABAgAAAmAAAACAAAAD0wAAAAAAAA"/>
              </a:ext>
            </a:extLst>
          </p:cNvSpPr>
          <p:nvPr>
            <p:ph type="title"/>
          </p:nvPr>
        </p:nvSpPr>
        <p:spPr>
          <a:xfrm>
            <a:off x="987425" y="440690"/>
            <a:ext cx="9429750" cy="788035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Непонятный тест (Obscure </a:t>
            </a:r>
            <a:r>
              <a:rPr cap="none" spc="-4"/>
              <a:t>Test)</a:t>
            </a:r>
            <a:endParaRPr cap="none" spc="-4"/>
          </a:p>
        </p:txBody>
      </p:sp>
      <p:sp>
        <p:nvSpPr>
          <p:cNvPr id="3" name="object 3"/>
          <p:cNvSpPr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0gYAANkIAABoOwAA4RAAABAgAAAmAAAACAAAAP//////////"/>
              </a:ext>
            </a:extLst>
          </p:cNvSpPr>
          <p:nvPr/>
        </p:nvSpPr>
        <p:spPr>
          <a:xfrm>
            <a:off x="1108710" y="1438275"/>
            <a:ext cx="8548370" cy="1305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584200" indent="-572135" defTabSz="914400">
              <a:lnSpc>
                <a:spcPct val="100000"/>
              </a:lnSpc>
              <a:spcBef>
                <a:spcPts val="100"/>
              </a:spcBef>
              <a:buChar char="•"/>
              <a:tabLst>
                <a:tab pos="584835" algn="l"/>
              </a:tabLst>
            </a:pPr>
            <a:r>
              <a:rPr sz="42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Сложно понять, что делает тест</a:t>
            </a:r>
            <a:endParaRPr sz="42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indent="-572135" defTabSz="914400">
              <a:lnSpc>
                <a:spcPct val="100000"/>
              </a:lnSpc>
              <a:buChar char="•"/>
              <a:tabLst>
                <a:tab pos="584835" algn="l"/>
              </a:tabLst>
            </a:pPr>
            <a:r>
              <a:rPr sz="42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Сложно его поддерживать</a:t>
            </a:r>
            <a:endParaRPr sz="42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808990" y="3288030"/>
          <a:ext cx="11449050" cy="308800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48605"/>
                <a:gridCol w="6100445"/>
              </a:tblGrid>
              <a:tr h="558165">
                <a:tc>
                  <a:txBody>
                    <a:bodyPr wrap="square" numCol="1"/>
                    <a:lstStyle/>
                    <a:p>
                      <a:pPr marL="372110" marR="0" indent="0" algn="ctr">
                        <a:lnSpc>
                          <a:spcPct val="100000"/>
                        </a:lnSpc>
                        <a:spcBef>
                          <a:spcPts val="315"/>
                        </a:spcBef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3000" b="1" cap="none">
                          <a:solidFill>
                            <a:srgbClr val="FFFFFF"/>
                          </a:solidFill>
                          <a:latin typeface="Arial" pitchFamily="2" charset="-52"/>
                          <a:ea typeface="Calibri" pitchFamily="2" charset="-52"/>
                          <a:cs typeface="Arial" pitchFamily="2" charset="-52"/>
                        </a:rPr>
                        <a:t>Возможные причины</a:t>
                      </a:r>
                      <a:endParaRPr sz="3000" cap="none">
                        <a:latin typeface="Arial" pitchFamily="2" charset="-52"/>
                        <a:ea typeface="Calibri" pitchFamily="2" charset="-52"/>
                        <a:cs typeface="Arial" pitchFamily="2" charset="-52"/>
                      </a:endParaRPr>
                    </a:p>
                  </a:txBody>
                  <a:tcPr marL="0" marR="0" marT="40005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378460" marR="0" indent="0" algn="ctr">
                        <a:lnSpc>
                          <a:spcPct val="100000"/>
                        </a:lnSpc>
                        <a:spcBef>
                          <a:spcPts val="315"/>
                        </a:spcBef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3000" b="1" cap="none">
                          <a:solidFill>
                            <a:srgbClr val="FFFFFF"/>
                          </a:solidFill>
                          <a:latin typeface="Arial" pitchFamily="2" charset="-52"/>
                          <a:ea typeface="Calibri" pitchFamily="2" charset="-52"/>
                          <a:cs typeface="Arial" pitchFamily="2" charset="-52"/>
                        </a:rPr>
                        <a:t>Возможные</a:t>
                      </a:r>
                      <a:r>
                        <a:rPr sz="3000" b="1" cap="none" spc="-3">
                          <a:solidFill>
                            <a:srgbClr val="FFFFFF"/>
                          </a:solidFill>
                          <a:latin typeface="Arial" pitchFamily="2" charset="-52"/>
                          <a:ea typeface="Calibri" pitchFamily="2" charset="-52"/>
                          <a:cs typeface="Arial" pitchFamily="2" charset="-52"/>
                        </a:rPr>
                        <a:t> </a:t>
                      </a:r>
                      <a:r>
                        <a:rPr sz="3000" b="1" cap="none">
                          <a:solidFill>
                            <a:srgbClr val="FFFFFF"/>
                          </a:solidFill>
                          <a:latin typeface="Arial" pitchFamily="2" charset="-52"/>
                          <a:ea typeface="Calibri" pitchFamily="2" charset="-52"/>
                          <a:cs typeface="Arial" pitchFamily="2" charset="-52"/>
                        </a:rPr>
                        <a:t>решения</a:t>
                      </a:r>
                      <a:endParaRPr sz="3000" cap="none">
                        <a:latin typeface="Arial" pitchFamily="2" charset="-52"/>
                        <a:ea typeface="Calibri" pitchFamily="2" charset="-52"/>
                        <a:cs typeface="Arial" pitchFamily="2" charset="-52"/>
                      </a:endParaRPr>
                    </a:p>
                  </a:txBody>
                  <a:tcPr marL="0" marR="0" marT="40005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smNativeData">
                    <pr:rowheight xmlns="" xmlns:pr="smNativeData" dt="1696909589" type="min" val="558165"/>
                  </a:ext>
                </a:extLst>
              </a:tr>
              <a:tr h="1000760">
                <a:tc>
                  <a:txBody>
                    <a:bodyPr wrap="square" numCol="1"/>
                    <a:lstStyle/>
                    <a:p>
                      <a:pPr marL="91440" marR="0" indent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/>
                        <a:t>Тест делает много лишнего</a:t>
                      </a:r>
                      <a:endParaRPr sz="2000" cap="none"/>
                    </a:p>
                  </a:txBody>
                  <a:tcPr marL="0" marR="0" marT="2540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810895" marR="355600" indent="-342900" algn="l" defTabSz="914400">
                        <a:lnSpc>
                          <a:spcPct val="100000"/>
                        </a:lnSpc>
                        <a:spcBef>
                          <a:spcPts val="270"/>
                        </a:spcBef>
                        <a:buChar char="•"/>
                        <a:tabLst>
                          <a:tab pos="811530" algn="l"/>
                        </a:tabLst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Оставить только то, что непосредственно </a:t>
                      </a:r>
                      <a:r>
                        <a:rPr sz="2000" cap="none" spc="-14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 </a:t>
                      </a: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относится </a:t>
                      </a:r>
                      <a:r>
                        <a:rPr sz="2000" cap="none" spc="-4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к</a:t>
                      </a: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 цели теста.</a:t>
                      </a:r>
                      <a:endParaRPr sz="2000" cap="none">
                        <a:latin typeface="Microsoft Sans Serif" pitchFamily="2" charset="-52"/>
                        <a:ea typeface="Calibri" pitchFamily="2" charset="-52"/>
                        <a:cs typeface="Microsoft Sans Serif" pitchFamily="2" charset="-52"/>
                      </a:endParaRPr>
                    </a:p>
                    <a:p>
                      <a:pPr marL="810895" marR="0" indent="-343535" algn="l" defTabSz="914400">
                        <a:lnSpc>
                          <a:spcPct val="100000"/>
                        </a:lnSpc>
                        <a:buChar char="•"/>
                        <a:tabLst>
                          <a:tab pos="811530" algn="l"/>
                        </a:tabLst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Декомпозиция теста</a:t>
                      </a:r>
                      <a:endParaRPr sz="2000" cap="none">
                        <a:latin typeface="Microsoft Sans Serif" pitchFamily="2" charset="-52"/>
                        <a:ea typeface="Calibri" pitchFamily="2" charset="-52"/>
                        <a:cs typeface="Microsoft Sans Serif" pitchFamily="2" charset="-52"/>
                      </a:endParaRPr>
                    </a:p>
                  </a:txBody>
                  <a:tcPr marL="0" marR="0" marT="3429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6909589" type="min" val="1000760"/>
                  </a:ext>
                </a:extLst>
              </a:tr>
              <a:tr h="1310640">
                <a:tc>
                  <a:txBody>
                    <a:bodyPr wrap="square" numCol="1"/>
                    <a:lstStyle/>
                    <a:p>
                      <a:pPr marL="91440" marR="888365" indent="0" algn="l" defTabSz="914400">
                        <a:lnSpc>
                          <a:spcPct val="100000"/>
                        </a:lnSpc>
                        <a:spcBef>
                          <a:spcPts val="310"/>
                        </a:spcBef>
                        <a:buNone/>
                        <a:tabLst>
                          <a:tab pos="2456815" algn="l"/>
                        </a:tabLst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Запутанная логика	создания ,  взаимодействия с SUT или проверки</a:t>
                      </a:r>
                      <a:endParaRPr sz="2000" cap="none">
                        <a:latin typeface="Microsoft Sans Serif" pitchFamily="2" charset="-52"/>
                        <a:ea typeface="Calibri" pitchFamily="2" charset="-52"/>
                        <a:cs typeface="Microsoft Sans Serif" pitchFamily="2" charset="-52"/>
                      </a:endParaRPr>
                    </a:p>
                  </a:txBody>
                  <a:tcPr marL="0" marR="0" marT="3937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810895" marR="0" indent="-343535" algn="l" defTabSz="914400">
                        <a:lnSpc>
                          <a:spcPct val="100000"/>
                        </a:lnSpc>
                        <a:spcBef>
                          <a:spcPts val="310"/>
                        </a:spcBef>
                        <a:buChar char="•"/>
                        <a:tabLst>
                          <a:tab pos="811530" algn="l"/>
                        </a:tabLst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Разработка теста «от общего </a:t>
                      </a:r>
                      <a:r>
                        <a:rPr sz="2000" cap="none" spc="-4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к</a:t>
                      </a: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 частному»</a:t>
                      </a:r>
                      <a:endParaRPr sz="2000" cap="none">
                        <a:latin typeface="Microsoft Sans Serif" pitchFamily="2" charset="-52"/>
                        <a:ea typeface="Calibri" pitchFamily="2" charset="-52"/>
                        <a:cs typeface="Microsoft Sans Serif" pitchFamily="2" charset="-52"/>
                      </a:endParaRPr>
                    </a:p>
                    <a:p>
                      <a:pPr marL="810895" marR="226695" indent="-342900" algn="l" defTabSz="914400">
                        <a:lnSpc>
                          <a:spcPct val="100000"/>
                        </a:lnSpc>
                        <a:buChar char="•"/>
                        <a:tabLst>
                          <a:tab pos="811530" algn="l"/>
                        </a:tabLst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Использование вспомогательных методов, </a:t>
                      </a:r>
                      <a:r>
                        <a:rPr sz="2000" cap="none" spc="-14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 </a:t>
                      </a: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специальных утверждений,  делегированной настройки</a:t>
                      </a:r>
                      <a:endParaRPr sz="2000" cap="none">
                        <a:latin typeface="Microsoft Sans Serif" pitchFamily="2" charset="-52"/>
                        <a:ea typeface="Calibri" pitchFamily="2" charset="-52"/>
                        <a:cs typeface="Microsoft Sans Serif" pitchFamily="2" charset="-52"/>
                      </a:endParaRPr>
                    </a:p>
                  </a:txBody>
                  <a:tcPr marL="0" marR="0" marT="3937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6909589" type="min" val="1310640"/>
                  </a:ext>
                </a:extLst>
              </a:tr>
            </a:tbl>
          </a:graphicData>
        </a:graphic>
      </p:graphicFrame>
      <p:pic>
        <p:nvPicPr>
          <p:cNvPr id="5" name="object 5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BnAGg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KVDAACtKwAABEsAABY5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996295" y="7099935"/>
            <a:ext cx="1198245" cy="21799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7u7r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wYAALYCAACiNQAAjwcAABAgAAAmAAAACAAAAD0wAAAAAAAA"/>
              </a:ext>
            </a:extLst>
          </p:cNvSpPr>
          <p:nvPr>
            <p:ph type="title"/>
          </p:nvPr>
        </p:nvSpPr>
        <p:spPr>
          <a:xfrm>
            <a:off x="987425" y="440690"/>
            <a:ext cx="7731125" cy="788035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Хрупкий тест (Fragile</a:t>
            </a:r>
            <a:r>
              <a:rPr cap="none" spc="-4"/>
              <a:t> Test)</a:t>
            </a:r>
            <a:endParaRPr cap="none" spc="-4"/>
          </a:p>
        </p:txBody>
      </p:sp>
      <p:sp>
        <p:nvSpPr>
          <p:cNvPr id="3" name="object 3"/>
          <p:cNvSpPr>
            <a:extLst>
              <a:ext uri="smNativeData">
                <pr:smNativeData xmlns:pr="smNativeData" xmlns="smNativeData" val="SMDATA_15_FckkZRMAAAAlAAAAZAAAAE0AAAAAAAAAAB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0gYAAMUIAAAXQAAAzw0AABAgAAAmAAAACAAAAP//////////"/>
              </a:ext>
            </a:extLst>
          </p:cNvSpPr>
          <p:nvPr/>
        </p:nvSpPr>
        <p:spPr>
          <a:xfrm>
            <a:off x="1108710" y="1425575"/>
            <a:ext cx="9309735" cy="819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3335" rIns="0" bIns="0" numCol="1" spcCol="215900" anchor="t"/>
          <a:lstStyle/>
          <a:p>
            <a:pPr marL="469900" indent="-457835" defTabSz="914400">
              <a:lnSpc>
                <a:spcPct val="100000"/>
              </a:lnSpc>
              <a:spcBef>
                <a:spcPts val="105"/>
              </a:spcBef>
              <a:buChar char="•"/>
              <a:tabLst>
                <a:tab pos="470535" algn="l"/>
                <a:tab pos="5359400" algn="l"/>
              </a:tabLst>
            </a:pPr>
            <a:r>
              <a:rPr sz="26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Тест «падает» от несвязанных	с ним изменений в SUT</a:t>
            </a:r>
            <a:endParaRPr sz="26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469900" indent="-457835" defTabSz="914400">
              <a:lnSpc>
                <a:spcPct val="100000"/>
              </a:lnSpc>
              <a:buChar char="•"/>
              <a:tabLst>
                <a:tab pos="470535" algn="l"/>
              </a:tabLst>
            </a:pPr>
            <a:r>
              <a:rPr sz="26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Больше анализа тестов </a:t>
            </a:r>
            <a:r>
              <a:rPr sz="2600" cap="none" spc="18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–</a:t>
            </a:r>
            <a:r>
              <a:rPr sz="26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выше трудоемкость поддержки</a:t>
            </a:r>
            <a:endParaRPr sz="26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701040" y="2639695"/>
          <a:ext cx="11449050" cy="43967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41975"/>
                <a:gridCol w="5807075"/>
              </a:tblGrid>
              <a:tr h="558800">
                <a:tc>
                  <a:txBody>
                    <a:bodyPr wrap="square" numCol="1"/>
                    <a:lstStyle/>
                    <a:p>
                      <a:pPr marL="78740" marR="0" indent="0" algn="ctr">
                        <a:lnSpc>
                          <a:spcPct val="100000"/>
                        </a:lnSpc>
                        <a:spcBef>
                          <a:spcPts val="315"/>
                        </a:spcBef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3000" b="1" cap="none">
                          <a:solidFill>
                            <a:srgbClr val="FFFFFF"/>
                          </a:solidFill>
                          <a:latin typeface="Arial" pitchFamily="2" charset="-52"/>
                          <a:ea typeface="Calibri" pitchFamily="2" charset="-52"/>
                          <a:cs typeface="Arial" pitchFamily="2" charset="-52"/>
                        </a:rPr>
                        <a:t>Возможные причины</a:t>
                      </a:r>
                      <a:endParaRPr sz="3000" cap="none">
                        <a:latin typeface="Arial" pitchFamily="2" charset="-52"/>
                        <a:ea typeface="Calibri" pitchFamily="2" charset="-52"/>
                        <a:cs typeface="Arial" pitchFamily="2" charset="-52"/>
                      </a:endParaRPr>
                    </a:p>
                  </a:txBody>
                  <a:tcPr marL="0" marR="0" marT="40005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81915" marR="0" indent="0" algn="ctr">
                        <a:lnSpc>
                          <a:spcPct val="100000"/>
                        </a:lnSpc>
                        <a:spcBef>
                          <a:spcPts val="315"/>
                        </a:spcBef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3000" b="1" cap="none">
                          <a:solidFill>
                            <a:srgbClr val="FFFFFF"/>
                          </a:solidFill>
                          <a:latin typeface="Arial" pitchFamily="2" charset="-52"/>
                          <a:ea typeface="Calibri" pitchFamily="2" charset="-52"/>
                          <a:cs typeface="Arial" pitchFamily="2" charset="-52"/>
                        </a:rPr>
                        <a:t>Возможные решения</a:t>
                      </a:r>
                      <a:endParaRPr sz="3000" cap="none">
                        <a:latin typeface="Arial" pitchFamily="2" charset="-52"/>
                        <a:ea typeface="Calibri" pitchFamily="2" charset="-52"/>
                        <a:cs typeface="Arial" pitchFamily="2" charset="-52"/>
                      </a:endParaRPr>
                    </a:p>
                  </a:txBody>
                  <a:tcPr marL="0" marR="0" marT="40005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smNativeData">
                    <pr:rowheight xmlns="" xmlns:pr="smNativeData" dt="1696909589" type="min" val="558800"/>
                  </a:ext>
                </a:extLst>
              </a:tr>
              <a:tr h="695960">
                <a:tc>
                  <a:txBody>
                    <a:bodyPr wrap="square" numCol="1"/>
                    <a:lstStyle/>
                    <a:p>
                      <a:pPr marL="91440" marR="619760" indent="0" algn="l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/>
                        <a:t>Изменился код, используемый для создания, </a:t>
                      </a:r>
                      <a:r>
                        <a:rPr sz="2000" cap="none" spc="-17"/>
                        <a:t> </a:t>
                      </a:r>
                      <a:r>
                        <a:rPr sz="2000" cap="none"/>
                        <a:t>проверки или очистки</a:t>
                      </a:r>
                      <a:endParaRPr sz="2000" cap="none"/>
                    </a:p>
                  </a:txBody>
                  <a:tcPr marL="0" marR="0" marT="24765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174625" marR="158115" indent="0" algn="l">
                        <a:lnSpc>
                          <a:spcPct val="100000"/>
                        </a:lnSpc>
                        <a:spcBef>
                          <a:spcPts val="270"/>
                        </a:spcBef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Использовать методы создания, специальные </a:t>
                      </a:r>
                      <a:r>
                        <a:rPr sz="2000" cap="none" spc="-14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 </a:t>
                      </a: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утверждения, хелперы</a:t>
                      </a:r>
                      <a:endParaRPr sz="2000" cap="none">
                        <a:latin typeface="Microsoft Sans Serif" pitchFamily="2" charset="-52"/>
                        <a:ea typeface="Calibri" pitchFamily="2" charset="-52"/>
                        <a:cs typeface="Microsoft Sans Serif" pitchFamily="2" charset="-52"/>
                      </a:endParaRPr>
                    </a:p>
                  </a:txBody>
                  <a:tcPr marL="0" marR="0" marT="3429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6909589" type="min" val="695960"/>
                  </a:ext>
                </a:extLst>
              </a:tr>
              <a:tr h="1005840">
                <a:tc>
                  <a:txBody>
                    <a:bodyPr wrap="square" numCol="1"/>
                    <a:lstStyle/>
                    <a:p>
                      <a:pPr marL="91440" marR="167005" indent="0" algn="l">
                        <a:lnSpc>
                          <a:spcPct val="100000"/>
                        </a:lnSpc>
                        <a:spcBef>
                          <a:spcPts val="305"/>
                        </a:spcBef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Неожиданные изменения в данных.  Например, действия одного теста «сломали» </a:t>
                      </a:r>
                      <a:r>
                        <a:rPr sz="2000" cap="none" spc="-14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 </a:t>
                      </a: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данные другого</a:t>
                      </a:r>
                      <a:endParaRPr sz="2000" cap="none">
                        <a:latin typeface="Microsoft Sans Serif" pitchFamily="2" charset="-52"/>
                        <a:ea typeface="Calibri" pitchFamily="2" charset="-52"/>
                        <a:cs typeface="Microsoft Sans Serif" pitchFamily="2" charset="-52"/>
                      </a:endParaRPr>
                    </a:p>
                  </a:txBody>
                  <a:tcPr marL="0" marR="0" marT="38735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174625" marR="401320" indent="0" algn="l">
                        <a:lnSpc>
                          <a:spcPct val="100000"/>
                        </a:lnSpc>
                        <a:spcBef>
                          <a:spcPts val="305"/>
                        </a:spcBef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Минимизация влияния тестов друг на друга. </a:t>
                      </a:r>
                      <a:r>
                        <a:rPr sz="2000" cap="none" spc="-14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 </a:t>
                      </a: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Например Fresh Fixture.</a:t>
                      </a:r>
                      <a:endParaRPr sz="2000" cap="none">
                        <a:latin typeface="Microsoft Sans Serif" pitchFamily="2" charset="-52"/>
                        <a:ea typeface="Calibri" pitchFamily="2" charset="-52"/>
                        <a:cs typeface="Microsoft Sans Serif" pitchFamily="2" charset="-52"/>
                      </a:endParaRPr>
                    </a:p>
                  </a:txBody>
                  <a:tcPr marL="0" marR="0" marT="38735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6909589" type="min" val="1005840"/>
                  </a:ext>
                </a:extLst>
              </a:tr>
              <a:tr h="2136140">
                <a:tc>
                  <a:txBody>
                    <a:bodyPr wrap="square" numCol="1"/>
                    <a:lstStyle/>
                    <a:p>
                      <a:pPr marL="91440" marR="936625" indent="0" algn="l">
                        <a:lnSpc>
                          <a:spcPct val="100000"/>
                        </a:lnSpc>
                        <a:spcBef>
                          <a:spcPts val="310"/>
                        </a:spcBef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Зависимость от контекста. Например,  результаты зависят от даты или длины </a:t>
                      </a:r>
                      <a:r>
                        <a:rPr sz="2000" cap="none" spc="-14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 </a:t>
                      </a: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текущего месяца.</a:t>
                      </a:r>
                      <a:endParaRPr sz="2000" cap="none">
                        <a:latin typeface="Microsoft Sans Serif" pitchFamily="2" charset="-52"/>
                        <a:ea typeface="Calibri" pitchFamily="2" charset="-52"/>
                        <a:cs typeface="Microsoft Sans Serif" pitchFamily="2" charset="-52"/>
                      </a:endParaRPr>
                    </a:p>
                  </a:txBody>
                  <a:tcPr marL="0" marR="0" marT="3937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174625" marR="561340" indent="0" algn="l">
                        <a:lnSpc>
                          <a:spcPct val="100000"/>
                        </a:lnSpc>
                        <a:spcBef>
                          <a:spcPts val="310"/>
                        </a:spcBef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Решается в каждом конкретном случае по- </a:t>
                      </a:r>
                      <a:r>
                        <a:rPr sz="2000" cap="none" spc="-14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 </a:t>
                      </a: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особому.</a:t>
                      </a:r>
                      <a:endParaRPr sz="2000" cap="none">
                        <a:latin typeface="Microsoft Sans Serif" pitchFamily="2" charset="-52"/>
                        <a:ea typeface="Calibri" pitchFamily="2" charset="-52"/>
                        <a:cs typeface="Microsoft Sans Serif" pitchFamily="2" charset="-52"/>
                      </a:endParaRPr>
                    </a:p>
                    <a:p>
                      <a:pPr marL="174625" marR="0" indent="0" algn="l">
                        <a:lnSpc>
                          <a:spcPts val="2365"/>
                        </a:lnSpc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Пример (Oracle):</a:t>
                      </a:r>
                      <a:endParaRPr sz="2000" cap="none">
                        <a:latin typeface="Microsoft Sans Serif" pitchFamily="2" charset="-52"/>
                        <a:ea typeface="Calibri" pitchFamily="2" charset="-52"/>
                        <a:cs typeface="Microsoft Sans Serif" pitchFamily="2" charset="-52"/>
                      </a:endParaRPr>
                    </a:p>
                    <a:p>
                      <a:pPr marL="174625" marR="1073150" indent="0" algn="l">
                        <a:lnSpc>
                          <a:spcPts val="2400"/>
                        </a:lnSpc>
                        <a:spcBef>
                          <a:spcPts val="45"/>
                        </a:spcBef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/>
                        <a:t>ALTER SYSTEM SET fixed_date = '2011-12-31 </a:t>
                      </a:r>
                      <a:r>
                        <a:rPr sz="2000" cap="none" spc="-17"/>
                        <a:t> </a:t>
                      </a:r>
                      <a:r>
                        <a:rPr sz="2000" cap="none"/>
                        <a:t>23:59:59‘;</a:t>
                      </a:r>
                      <a:endParaRPr sz="2000" cap="none"/>
                    </a:p>
                    <a:p>
                      <a:pPr marL="174625" marR="0" indent="0" algn="l">
                        <a:lnSpc>
                          <a:spcPts val="2335"/>
                        </a:lnSpc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/>
                        <a:t>ALTER SYSTEM SET fixed_date=NONE</a:t>
                      </a: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.</a:t>
                      </a:r>
                      <a:endParaRPr sz="2000" cap="none">
                        <a:latin typeface="Microsoft Sans Serif" pitchFamily="2" charset="-52"/>
                        <a:ea typeface="Calibri" pitchFamily="2" charset="-52"/>
                        <a:cs typeface="Microsoft Sans Serif" pitchFamily="2" charset="-52"/>
                      </a:endParaRPr>
                    </a:p>
                  </a:txBody>
                  <a:tcPr marL="0" marR="0" marT="3937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6909589" type="min" val="2136140"/>
                  </a:ext>
                </a:extLst>
              </a:tr>
            </a:tbl>
          </a:graphicData>
        </a:graphic>
      </p:graphicFrame>
      <p:pic>
        <p:nvPicPr>
          <p:cNvPr id="5" name="object 5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B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EM9AAA0KwAAG0wAAAw6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9958705" y="7023100"/>
            <a:ext cx="2413000" cy="2413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wYAALYCAAD2SAAAjwcAABAgAAAmAAAACAAAAD0wAAAAAAAA"/>
              </a:ext>
            </a:extLst>
          </p:cNvSpPr>
          <p:nvPr>
            <p:ph type="title"/>
          </p:nvPr>
        </p:nvSpPr>
        <p:spPr>
          <a:xfrm>
            <a:off x="987425" y="440690"/>
            <a:ext cx="10873105" cy="788035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cap="none"/>
              <a:t>Условная</a:t>
            </a:r>
            <a:r>
              <a:rPr sz="4000" cap="none" spc="4"/>
              <a:t> </a:t>
            </a:r>
            <a:r>
              <a:rPr sz="4000" cap="none"/>
              <a:t>логика</a:t>
            </a:r>
            <a:r>
              <a:rPr sz="4000" cap="none" spc="4"/>
              <a:t> </a:t>
            </a:r>
            <a:r>
              <a:rPr sz="4000" cap="none"/>
              <a:t>теста</a:t>
            </a:r>
            <a:r>
              <a:rPr sz="4000" cap="none" spc="4"/>
              <a:t> </a:t>
            </a:r>
            <a:r>
              <a:rPr sz="4000" cap="none"/>
              <a:t>(Conditional </a:t>
            </a:r>
            <a:r>
              <a:rPr sz="4000" cap="none" spc="-4"/>
              <a:t>Test</a:t>
            </a:r>
            <a:r>
              <a:rPr sz="4000" cap="none" spc="4"/>
              <a:t> </a:t>
            </a:r>
            <a:r>
              <a:rPr sz="4000" cap="none"/>
              <a:t>Logic</a:t>
            </a:r>
            <a:r>
              <a:t>)</a:t>
            </a:r>
            <a:endParaRPr sz="4000" cap="none"/>
          </a:p>
        </p:txBody>
      </p:sp>
      <p:sp>
        <p:nvSpPr>
          <p:cNvPr id="3" name="object 3"/>
          <p:cNvSpPr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0gYAAMIIAACfKwAAiw4AABAgAAAmAAAACAAAAP//////////"/>
              </a:ext>
            </a:extLst>
          </p:cNvSpPr>
          <p:nvPr/>
        </p:nvSpPr>
        <p:spPr>
          <a:xfrm>
            <a:off x="1108710" y="1423670"/>
            <a:ext cx="5982335" cy="9404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469900" indent="-457835" defTabSz="914400">
              <a:lnSpc>
                <a:spcPct val="100000"/>
              </a:lnSpc>
              <a:spcBef>
                <a:spcPts val="100"/>
              </a:spcBef>
              <a:buChar char="•"/>
              <a:tabLst>
                <a:tab pos="47053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Сложнее отладка самого теста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469900" indent="-457835" defTabSz="914400">
              <a:lnSpc>
                <a:spcPct val="100000"/>
              </a:lnSpc>
              <a:buChar char="•"/>
              <a:tabLst>
                <a:tab pos="47053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Непонятный тест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701040" y="2927985"/>
          <a:ext cx="11449685" cy="29349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43245"/>
                <a:gridCol w="5806440"/>
              </a:tblGrid>
              <a:tr h="558800">
                <a:tc>
                  <a:txBody>
                    <a:bodyPr wrap="square" numCol="1"/>
                    <a:lstStyle/>
                    <a:p>
                      <a:pPr marL="77470" marR="0" indent="0" algn="ctr">
                        <a:lnSpc>
                          <a:spcPct val="100000"/>
                        </a:lnSpc>
                        <a:spcBef>
                          <a:spcPts val="315"/>
                        </a:spcBef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3000" b="1" cap="none">
                          <a:solidFill>
                            <a:srgbClr val="FFFFFF"/>
                          </a:solidFill>
                          <a:latin typeface="Arial" pitchFamily="2" charset="-52"/>
                          <a:ea typeface="Calibri" pitchFamily="2" charset="-52"/>
                          <a:cs typeface="Arial" pitchFamily="2" charset="-52"/>
                        </a:rPr>
                        <a:t>Возможные причины</a:t>
                      </a:r>
                      <a:endParaRPr sz="3000" cap="none">
                        <a:latin typeface="Arial" pitchFamily="2" charset="-52"/>
                        <a:ea typeface="Calibri" pitchFamily="2" charset="-52"/>
                        <a:cs typeface="Arial" pitchFamily="2" charset="-52"/>
                      </a:endParaRPr>
                    </a:p>
                  </a:txBody>
                  <a:tcPr marL="0" marR="0" marT="40005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80645" marR="0" indent="0" algn="ctr">
                        <a:lnSpc>
                          <a:spcPct val="100000"/>
                        </a:lnSpc>
                        <a:spcBef>
                          <a:spcPts val="315"/>
                        </a:spcBef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3000" b="1" cap="none">
                          <a:solidFill>
                            <a:srgbClr val="FFFFFF"/>
                          </a:solidFill>
                          <a:latin typeface="Arial" pitchFamily="2" charset="-52"/>
                          <a:ea typeface="Calibri" pitchFamily="2" charset="-52"/>
                          <a:cs typeface="Arial" pitchFamily="2" charset="-52"/>
                        </a:rPr>
                        <a:t>Возможные решения</a:t>
                      </a:r>
                      <a:endParaRPr sz="3000" cap="none">
                        <a:latin typeface="Arial" pitchFamily="2" charset="-52"/>
                        <a:ea typeface="Calibri" pitchFamily="2" charset="-52"/>
                        <a:cs typeface="Arial" pitchFamily="2" charset="-52"/>
                      </a:endParaRPr>
                    </a:p>
                  </a:txBody>
                  <a:tcPr marL="0" marR="0" marT="40005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smNativeData">
                    <pr:rowheight xmlns="" xmlns:pr="smNativeData" dt="1696909589" type="min" val="558800"/>
                  </a:ext>
                </a:extLst>
              </a:tr>
              <a:tr h="695960">
                <a:tc>
                  <a:txBody>
                    <a:bodyPr wrap="square" numCol="1"/>
                    <a:lstStyle/>
                    <a:p>
                      <a:pPr marL="91440" marR="166370" indent="0" algn="l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/>
                        <a:t>«Гибкий тест» – проверяет разное и по-разному в </a:t>
                      </a:r>
                      <a:r>
                        <a:rPr sz="2000" cap="none" spc="-17"/>
                        <a:t> </a:t>
                      </a:r>
                      <a:r>
                        <a:rPr sz="2000" cap="none"/>
                        <a:t>зависимости от внешних условий</a:t>
                      </a:r>
                      <a:endParaRPr sz="2000" cap="none"/>
                    </a:p>
                  </a:txBody>
                  <a:tcPr marL="0" marR="0" marT="24765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516890" marR="0" indent="-343535" algn="l" defTabSz="914400">
                        <a:lnSpc>
                          <a:spcPct val="100000"/>
                        </a:lnSpc>
                        <a:spcBef>
                          <a:spcPts val="270"/>
                        </a:spcBef>
                        <a:buChar char="•"/>
                        <a:tabLst>
                          <a:tab pos="517525" algn="l"/>
                        </a:tabLst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Изоляция SUT</a:t>
                      </a:r>
                      <a:endParaRPr sz="2000" cap="none">
                        <a:latin typeface="Microsoft Sans Serif" pitchFamily="2" charset="-52"/>
                        <a:ea typeface="Calibri" pitchFamily="2" charset="-52"/>
                        <a:cs typeface="Microsoft Sans Serif" pitchFamily="2" charset="-52"/>
                      </a:endParaRPr>
                    </a:p>
                    <a:p>
                      <a:pPr marL="516890" marR="0" indent="-343535" algn="l" defTabSz="914400">
                        <a:lnSpc>
                          <a:spcPct val="100000"/>
                        </a:lnSpc>
                        <a:buChar char="•"/>
                        <a:tabLst>
                          <a:tab pos="517525" algn="l"/>
                        </a:tabLst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Декомпозиция теста</a:t>
                      </a:r>
                      <a:endParaRPr sz="2000" cap="none">
                        <a:latin typeface="Microsoft Sans Serif" pitchFamily="2" charset="-52"/>
                        <a:ea typeface="Calibri" pitchFamily="2" charset="-52"/>
                        <a:cs typeface="Microsoft Sans Serif" pitchFamily="2" charset="-52"/>
                      </a:endParaRPr>
                    </a:p>
                  </a:txBody>
                  <a:tcPr marL="0" marR="0" marT="3429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6909589" type="min" val="695960"/>
                  </a:ext>
                </a:extLst>
              </a:tr>
              <a:tr h="979170">
                <a:tc>
                  <a:txBody>
                    <a:bodyPr wrap="square" numCol="1"/>
                    <a:lstStyle/>
                    <a:p>
                      <a:pPr marL="91440" marR="0" indent="0" algn="l">
                        <a:lnSpc>
                          <a:spcPct val="100000"/>
                        </a:lnSpc>
                        <a:spcBef>
                          <a:spcPts val="305"/>
                        </a:spcBef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If then else</a:t>
                      </a:r>
                      <a:endParaRPr sz="2000" cap="none">
                        <a:latin typeface="Microsoft Sans Serif" pitchFamily="2" charset="-52"/>
                        <a:ea typeface="Calibri" pitchFamily="2" charset="-52"/>
                        <a:cs typeface="Microsoft Sans Serif" pitchFamily="2" charset="-52"/>
                      </a:endParaRPr>
                    </a:p>
                  </a:txBody>
                  <a:tcPr marL="0" marR="0" marT="38735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516890" marR="0" indent="-343535" algn="l" defTabSz="914400">
                        <a:lnSpc>
                          <a:spcPct val="100000"/>
                        </a:lnSpc>
                        <a:spcBef>
                          <a:spcPts val="305"/>
                        </a:spcBef>
                        <a:buChar char="•"/>
                        <a:tabLst>
                          <a:tab pos="517525" algn="l"/>
                        </a:tabLst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Сторожевые утверждения</a:t>
                      </a:r>
                      <a:endParaRPr sz="2000" cap="none">
                        <a:latin typeface="Microsoft Sans Serif" pitchFamily="2" charset="-52"/>
                        <a:ea typeface="Calibri" pitchFamily="2" charset="-52"/>
                        <a:cs typeface="Microsoft Sans Serif" pitchFamily="2" charset="-52"/>
                      </a:endParaRPr>
                    </a:p>
                    <a:p>
                      <a:pPr marL="516890" marR="0" indent="-343535" algn="l" defTabSz="914400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•"/>
                        <a:tabLst>
                          <a:tab pos="517525" algn="l"/>
                        </a:tabLst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Специальные утверждения</a:t>
                      </a:r>
                      <a:endParaRPr sz="2000" cap="none">
                        <a:latin typeface="Microsoft Sans Serif" pitchFamily="2" charset="-52"/>
                        <a:ea typeface="Calibri" pitchFamily="2" charset="-52"/>
                        <a:cs typeface="Microsoft Sans Serif" pitchFamily="2" charset="-52"/>
                      </a:endParaRPr>
                    </a:p>
                  </a:txBody>
                  <a:tcPr marL="0" marR="0" marT="38735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6909589" type="min" val="979170"/>
                  </a:ext>
                </a:extLst>
              </a:tr>
              <a:tr h="701040">
                <a:tc>
                  <a:txBody>
                    <a:bodyPr wrap="square" numCol="1"/>
                    <a:lstStyle/>
                    <a:p>
                      <a:pPr marL="91440" marR="0" indent="0" algn="l">
                        <a:lnSpc>
                          <a:spcPct val="100000"/>
                        </a:lnSpc>
                        <a:spcBef>
                          <a:spcPts val="310"/>
                        </a:spcBef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Сложная очистка</a:t>
                      </a:r>
                      <a:endParaRPr sz="2000" cap="none">
                        <a:latin typeface="Microsoft Sans Serif" pitchFamily="2" charset="-52"/>
                        <a:ea typeface="Calibri" pitchFamily="2" charset="-52"/>
                        <a:cs typeface="Microsoft Sans Serif" pitchFamily="2" charset="-52"/>
                      </a:endParaRPr>
                    </a:p>
                  </a:txBody>
                  <a:tcPr marL="0" marR="0" marT="3937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516890" marR="0" indent="-343535" algn="l" defTabSz="914400">
                        <a:lnSpc>
                          <a:spcPct val="100000"/>
                        </a:lnSpc>
                        <a:spcBef>
                          <a:spcPts val="310"/>
                        </a:spcBef>
                        <a:buChar char="•"/>
                        <a:tabLst>
                          <a:tab pos="517525" algn="l"/>
                        </a:tabLst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Неявная очистка</a:t>
                      </a:r>
                      <a:endParaRPr sz="2000" cap="none">
                        <a:latin typeface="Microsoft Sans Serif" pitchFamily="2" charset="-52"/>
                        <a:ea typeface="Calibri" pitchFamily="2" charset="-52"/>
                        <a:cs typeface="Microsoft Sans Serif" pitchFamily="2" charset="-52"/>
                      </a:endParaRPr>
                    </a:p>
                    <a:p>
                      <a:pPr marL="516890" marR="0" indent="-343535" algn="l" defTabSz="914400">
                        <a:lnSpc>
                          <a:spcPct val="100000"/>
                        </a:lnSpc>
                        <a:buChar char="•"/>
                        <a:tabLst>
                          <a:tab pos="517525" algn="l"/>
                        </a:tabLst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Автоматическая очистка</a:t>
                      </a:r>
                      <a:endParaRPr sz="2000" cap="none">
                        <a:latin typeface="Microsoft Sans Serif" pitchFamily="2" charset="-52"/>
                        <a:ea typeface="Calibri" pitchFamily="2" charset="-52"/>
                        <a:cs typeface="Microsoft Sans Serif" pitchFamily="2" charset="-52"/>
                      </a:endParaRPr>
                    </a:p>
                  </a:txBody>
                  <a:tcPr marL="0" marR="0" marT="3937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6909589" type="min" val="701040"/>
                  </a:ext>
                </a:extLst>
              </a:tr>
            </a:tbl>
          </a:graphicData>
        </a:graphic>
      </p:graphicFrame>
      <p:pic>
        <p:nvPicPr>
          <p:cNvPr id="5" name="object 5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Mo/AAAkKgAAWksAAKg3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369550" y="6850380"/>
            <a:ext cx="1879600" cy="21971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wYAALYCAABnRAAAjwcAABAgAAAmAAAACAAAAD0wAAAAAAAA"/>
              </a:ext>
            </a:extLst>
          </p:cNvSpPr>
          <p:nvPr>
            <p:ph type="title"/>
          </p:nvPr>
        </p:nvSpPr>
        <p:spPr>
          <a:xfrm>
            <a:off x="987425" y="440690"/>
            <a:ext cx="10132060" cy="788035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cap="none" spc="-4"/>
              <a:t>Дублирование</a:t>
            </a:r>
            <a:r>
              <a:rPr sz="4000" cap="none" spc="4"/>
              <a:t> </a:t>
            </a:r>
            <a:r>
              <a:rPr sz="4000" cap="none" spc="-4"/>
              <a:t>кода</a:t>
            </a:r>
            <a:r>
              <a:rPr sz="4000" cap="none" spc="4"/>
              <a:t> </a:t>
            </a:r>
            <a:r>
              <a:rPr sz="4000" cap="none" spc="-4"/>
              <a:t>(Test</a:t>
            </a:r>
            <a:r>
              <a:rPr sz="4000" cap="none" spc="4"/>
              <a:t> </a:t>
            </a:r>
            <a:r>
              <a:rPr sz="4000" cap="none"/>
              <a:t>Code</a:t>
            </a:r>
            <a:r>
              <a:rPr sz="4000" cap="none" spc="4"/>
              <a:t> </a:t>
            </a:r>
            <a:r>
              <a:rPr sz="4000" cap="none"/>
              <a:t>Duplication</a:t>
            </a:r>
            <a:r>
              <a:t>)</a:t>
            </a:r>
            <a:endParaRPr sz="4000" cap="none"/>
          </a:p>
        </p:txBody>
      </p:sp>
      <p:sp>
        <p:nvSpPr>
          <p:cNvPr id="3" name="object 3"/>
          <p:cNvSpPr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WVlZ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0gYAAMIIAABePAAAWxEAABAgAAAmAAAACAAAAP//////////"/>
              </a:ext>
            </a:extLst>
          </p:cNvSpPr>
          <p:nvPr/>
        </p:nvSpPr>
        <p:spPr>
          <a:xfrm>
            <a:off x="1108710" y="1423670"/>
            <a:ext cx="8704580" cy="13976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469900" marR="5080" indent="-457835" defTabSz="914400">
              <a:lnSpc>
                <a:spcPct val="100000"/>
              </a:lnSpc>
              <a:spcBef>
                <a:spcPts val="100"/>
              </a:spcBef>
              <a:buChar char="•"/>
              <a:tabLst>
                <a:tab pos="47053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Сложность и дороговизна поддержки системы </a:t>
            </a:r>
            <a:r>
              <a:rPr sz="3000" cap="none" spc="-21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автотестов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469900" indent="-457835" defTabSz="914400">
              <a:lnSpc>
                <a:spcPct val="100000"/>
              </a:lnSpc>
              <a:buChar char="•"/>
              <a:tabLst>
                <a:tab pos="47053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Дополнительный рефакторинг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701040" y="3885565"/>
          <a:ext cx="11449685" cy="2260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2295"/>
                <a:gridCol w="5787390"/>
              </a:tblGrid>
              <a:tr h="558800">
                <a:tc>
                  <a:txBody>
                    <a:bodyPr wrap="square" numCol="1"/>
                    <a:lstStyle/>
                    <a:p>
                      <a:pPr marL="58420" marR="0" indent="0" algn="ctr">
                        <a:lnSpc>
                          <a:spcPct val="100000"/>
                        </a:lnSpc>
                        <a:spcBef>
                          <a:spcPts val="315"/>
                        </a:spcBef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3000" b="1" cap="none">
                          <a:solidFill>
                            <a:srgbClr val="FFFFFF"/>
                          </a:solidFill>
                          <a:latin typeface="Arial" pitchFamily="2" charset="-52"/>
                          <a:ea typeface="Calibri" pitchFamily="2" charset="-52"/>
                          <a:cs typeface="Arial" pitchFamily="2" charset="-52"/>
                        </a:rPr>
                        <a:t>Возможные причины</a:t>
                      </a:r>
                      <a:endParaRPr sz="3000" cap="none">
                        <a:latin typeface="Arial" pitchFamily="2" charset="-52"/>
                        <a:ea typeface="Calibri" pitchFamily="2" charset="-52"/>
                        <a:cs typeface="Arial" pitchFamily="2" charset="-52"/>
                      </a:endParaRPr>
                    </a:p>
                  </a:txBody>
                  <a:tcPr marL="0" marR="0" marT="40005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61595" marR="0" indent="0" algn="ctr">
                        <a:lnSpc>
                          <a:spcPct val="100000"/>
                        </a:lnSpc>
                        <a:spcBef>
                          <a:spcPts val="315"/>
                        </a:spcBef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3000" b="1" cap="none">
                          <a:solidFill>
                            <a:srgbClr val="FFFFFF"/>
                          </a:solidFill>
                          <a:latin typeface="Arial" pitchFamily="2" charset="-52"/>
                          <a:ea typeface="Calibri" pitchFamily="2" charset="-52"/>
                          <a:cs typeface="Arial" pitchFamily="2" charset="-52"/>
                        </a:rPr>
                        <a:t>Возможные решения</a:t>
                      </a:r>
                      <a:endParaRPr sz="3000" cap="none">
                        <a:latin typeface="Arial" pitchFamily="2" charset="-52"/>
                        <a:ea typeface="Calibri" pitchFamily="2" charset="-52"/>
                        <a:cs typeface="Arial" pitchFamily="2" charset="-52"/>
                      </a:endParaRPr>
                    </a:p>
                  </a:txBody>
                  <a:tcPr marL="0" marR="0" marT="40005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smNativeData">
                    <pr:rowheight xmlns="" xmlns:pr="smNativeData" dt="1696909589" type="min" val="558800"/>
                  </a:ext>
                </a:extLst>
              </a:tr>
              <a:tr h="695960">
                <a:tc>
                  <a:txBody>
                    <a:bodyPr wrap="square" numCol="1"/>
                    <a:lstStyle/>
                    <a:p>
                      <a:pPr marL="91440" marR="0" indent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/>
                        <a:t>Copy</a:t>
                      </a:r>
                      <a:r>
                        <a:rPr sz="2000" cap="none" spc="15"/>
                        <a:t> </a:t>
                      </a:r>
                      <a:r>
                        <a:rPr sz="2000" cap="none"/>
                        <a:t>- Paste</a:t>
                      </a:r>
                      <a:endParaRPr sz="2000" cap="none"/>
                    </a:p>
                  </a:txBody>
                  <a:tcPr marL="0" marR="0" marT="2540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154305" marR="0" indent="0" algn="l">
                        <a:lnSpc>
                          <a:spcPct val="100000"/>
                        </a:lnSpc>
                        <a:spcBef>
                          <a:spcPts val="270"/>
                        </a:spcBef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«Лучше день потерять, зато </a:t>
                      </a:r>
                      <a:r>
                        <a:rPr sz="2000" cap="none" spc="2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потом…»</a:t>
                      </a: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 (с) м/ф</a:t>
                      </a:r>
                      <a:endParaRPr sz="2000" cap="none">
                        <a:latin typeface="Microsoft Sans Serif" pitchFamily="2" charset="-52"/>
                        <a:ea typeface="Calibri" pitchFamily="2" charset="-52"/>
                        <a:cs typeface="Microsoft Sans Serif" pitchFamily="2" charset="-52"/>
                      </a:endParaRPr>
                    </a:p>
                    <a:p>
                      <a:pPr marL="154305" marR="0" indent="0" algn="l">
                        <a:lnSpc>
                          <a:spcPct val="100000"/>
                        </a:lnSpc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«Крылья, ноги и хвосты»</a:t>
                      </a:r>
                      <a:endParaRPr sz="2000" cap="none">
                        <a:latin typeface="Microsoft Sans Serif" pitchFamily="2" charset="-52"/>
                        <a:ea typeface="Calibri" pitchFamily="2" charset="-52"/>
                        <a:cs typeface="Microsoft Sans Serif" pitchFamily="2" charset="-52"/>
                      </a:endParaRPr>
                    </a:p>
                  </a:txBody>
                  <a:tcPr marL="0" marR="0" marT="3429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6909589" type="min" val="695960"/>
                  </a:ext>
                </a:extLst>
              </a:tr>
              <a:tr h="1005840">
                <a:tc>
                  <a:txBody>
                    <a:bodyPr wrap="square" numCol="1"/>
                    <a:lstStyle/>
                    <a:p>
                      <a:pPr marL="91440" marR="146685" indent="0" algn="l">
                        <a:lnSpc>
                          <a:spcPct val="100000"/>
                        </a:lnSpc>
                        <a:spcBef>
                          <a:spcPts val="310"/>
                        </a:spcBef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Изобретение велосипеда. Например,  параллельная реализация кучи одинаковых в </a:t>
                      </a:r>
                      <a:r>
                        <a:rPr sz="2000" cap="none" spc="-14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 </a:t>
                      </a: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общем-то хелперов, библиотек и </a:t>
                      </a:r>
                      <a:r>
                        <a:rPr sz="2000" cap="none" spc="-2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т.д.</a:t>
                      </a:r>
                      <a:endParaRPr sz="2000" cap="none">
                        <a:latin typeface="Microsoft Sans Serif" pitchFamily="2" charset="-52"/>
                        <a:ea typeface="Calibri" pitchFamily="2" charset="-52"/>
                        <a:cs typeface="Microsoft Sans Serif" pitchFamily="2" charset="-52"/>
                      </a:endParaRPr>
                    </a:p>
                  </a:txBody>
                  <a:tcPr marL="0" marR="0" marT="3937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497205" marR="0" indent="-343535" algn="l" defTabSz="914400">
                        <a:lnSpc>
                          <a:spcPct val="100000"/>
                        </a:lnSpc>
                        <a:spcBef>
                          <a:spcPts val="310"/>
                        </a:spcBef>
                        <a:buChar char="•"/>
                        <a:tabLst>
                          <a:tab pos="497840" algn="l"/>
                        </a:tabLst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Ревью</a:t>
                      </a:r>
                      <a:endParaRPr sz="2000" cap="none">
                        <a:latin typeface="Microsoft Sans Serif" pitchFamily="2" charset="-52"/>
                        <a:ea typeface="Calibri" pitchFamily="2" charset="-52"/>
                        <a:cs typeface="Microsoft Sans Serif" pitchFamily="2" charset="-52"/>
                      </a:endParaRPr>
                    </a:p>
                    <a:p>
                      <a:pPr marL="497205" marR="0" indent="-343535" algn="l" defTabSz="914400">
                        <a:lnSpc>
                          <a:spcPct val="100000"/>
                        </a:lnSpc>
                        <a:buChar char="•"/>
                        <a:tabLst>
                          <a:tab pos="497840" algn="l"/>
                        </a:tabLst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Анализ того, что «велосипед уже есть»</a:t>
                      </a:r>
                      <a:endParaRPr sz="2000" cap="none">
                        <a:latin typeface="Microsoft Sans Serif" pitchFamily="2" charset="-52"/>
                        <a:ea typeface="Calibri" pitchFamily="2" charset="-52"/>
                        <a:cs typeface="Microsoft Sans Serif" pitchFamily="2" charset="-52"/>
                      </a:endParaRPr>
                    </a:p>
                  </a:txBody>
                  <a:tcPr marL="0" marR="0" marT="3937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6909589" type="min" val="1005840"/>
                  </a:ext>
                </a:extLst>
              </a:tr>
            </a:tbl>
          </a:graphicData>
        </a:graphic>
      </p:graphicFrame>
      <p:pic>
        <p:nvPicPr>
          <p:cNvPr id="5" name="object 5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BnAGg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EE3AACrLAAA9ksAAF04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982075" y="7261225"/>
            <a:ext cx="3366135" cy="19011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wYAALYCAADtLgAAjwcAABAgAAAmAAAACAAAAD0wAAAAAAAA"/>
              </a:ext>
            </a:extLst>
          </p:cNvSpPr>
          <p:nvPr>
            <p:ph type="title"/>
          </p:nvPr>
        </p:nvSpPr>
        <p:spPr>
          <a:xfrm>
            <a:off x="987425" y="440690"/>
            <a:ext cx="6640830" cy="788035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cap="none"/>
              <a:t>Медленный</a:t>
            </a:r>
            <a:r>
              <a:rPr sz="4000" cap="none" spc="4"/>
              <a:t> </a:t>
            </a:r>
            <a:r>
              <a:rPr sz="4000" cap="none"/>
              <a:t>тест</a:t>
            </a:r>
            <a:r>
              <a:rPr sz="4000" cap="none" spc="4"/>
              <a:t> </a:t>
            </a:r>
            <a:r>
              <a:rPr sz="4000" cap="none"/>
              <a:t>(Slow </a:t>
            </a:r>
            <a:r>
              <a:rPr sz="4000" cap="none" spc="-4"/>
              <a:t>Test</a:t>
            </a:r>
            <a:r>
              <a:rPr cap="none" spc="-4"/>
              <a:t>)</a:t>
            </a:r>
            <a:endParaRPr sz="4000" cap="none"/>
          </a:p>
        </p:txBody>
      </p:sp>
      <p:sp>
        <p:nvSpPr>
          <p:cNvPr id="3" name="object 3"/>
          <p:cNvSpPr>
            <a:extLst>
              <a:ext uri="smNativeData">
                <pr:smNativeData xmlns:pr="smNativeData" xmlns="smNativeData" val="SMDATA_15_FckkZRMAAAAlAAAAZAAAAE0AAAAAAAAAAB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19fX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0gYAAMUIAAAOSAAArxIAABAgAAAmAAAACAAAAP//////////"/>
              </a:ext>
            </a:extLst>
          </p:cNvSpPr>
          <p:nvPr/>
        </p:nvSpPr>
        <p:spPr>
          <a:xfrm>
            <a:off x="1108710" y="1425575"/>
            <a:ext cx="10604500" cy="16116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3335" rIns="0" bIns="0" numCol="1" spcCol="215900" anchor="t"/>
          <a:lstStyle/>
          <a:p>
            <a:pPr marL="469900" marR="238125" indent="-457835" defTabSz="914400">
              <a:lnSpc>
                <a:spcPct val="100000"/>
              </a:lnSpc>
              <a:spcBef>
                <a:spcPts val="105"/>
              </a:spcBef>
              <a:buChar char="•"/>
              <a:tabLst>
                <a:tab pos="470535" algn="l"/>
              </a:tabLst>
            </a:pPr>
            <a:r>
              <a:rPr sz="26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Тест слишком долгий, для того, чтобы разработчик запускал его </a:t>
            </a:r>
            <a:r>
              <a:rPr sz="2600" cap="none" spc="-18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6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после каждого изменения</a:t>
            </a:r>
            <a:endParaRPr sz="26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469900" marR="5080" indent="-457835" defTabSz="914400">
              <a:lnSpc>
                <a:spcPct val="100000"/>
              </a:lnSpc>
              <a:buChar char="•"/>
              <a:tabLst>
                <a:tab pos="470535" algn="l"/>
              </a:tabLst>
            </a:pPr>
            <a:r>
              <a:rPr sz="26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Снижает продуктивность команды в целом </a:t>
            </a:r>
            <a:r>
              <a:rPr sz="2600" cap="none" spc="18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–</a:t>
            </a:r>
            <a:r>
              <a:rPr sz="26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«бутылочное горло» </a:t>
            </a:r>
            <a:r>
              <a:rPr sz="2600" cap="none" spc="-18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6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в процессе интеграции</a:t>
            </a:r>
            <a:endParaRPr sz="26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701040" y="3215640"/>
          <a:ext cx="11449685" cy="35445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49875"/>
                <a:gridCol w="6099810"/>
              </a:tblGrid>
              <a:tr h="558800">
                <a:tc>
                  <a:txBody>
                    <a:bodyPr wrap="square" numCol="1"/>
                    <a:lstStyle/>
                    <a:p>
                      <a:pPr marL="370840" marR="0" indent="0" algn="ctr">
                        <a:lnSpc>
                          <a:spcPct val="100000"/>
                        </a:lnSpc>
                        <a:spcBef>
                          <a:spcPts val="315"/>
                        </a:spcBef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3000" b="1" cap="none">
                          <a:solidFill>
                            <a:srgbClr val="FFFFFF"/>
                          </a:solidFill>
                          <a:latin typeface="Arial" pitchFamily="2" charset="-52"/>
                          <a:ea typeface="Calibri" pitchFamily="2" charset="-52"/>
                          <a:cs typeface="Arial" pitchFamily="2" charset="-52"/>
                        </a:rPr>
                        <a:t>Возможные причины</a:t>
                      </a:r>
                      <a:endParaRPr sz="3000" cap="none">
                        <a:latin typeface="Arial" pitchFamily="2" charset="-52"/>
                        <a:ea typeface="Calibri" pitchFamily="2" charset="-52"/>
                        <a:cs typeface="Arial" pitchFamily="2" charset="-52"/>
                      </a:endParaRPr>
                    </a:p>
                  </a:txBody>
                  <a:tcPr marL="0" marR="0" marT="40005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374015" marR="0" indent="0" algn="ctr">
                        <a:lnSpc>
                          <a:spcPct val="100000"/>
                        </a:lnSpc>
                        <a:spcBef>
                          <a:spcPts val="315"/>
                        </a:spcBef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3000" b="1" cap="none">
                          <a:solidFill>
                            <a:srgbClr val="FFFFFF"/>
                          </a:solidFill>
                          <a:latin typeface="Arial" pitchFamily="2" charset="-52"/>
                          <a:ea typeface="Calibri" pitchFamily="2" charset="-52"/>
                          <a:cs typeface="Arial" pitchFamily="2" charset="-52"/>
                        </a:rPr>
                        <a:t>Возможные решения</a:t>
                      </a:r>
                      <a:endParaRPr sz="3000" cap="none">
                        <a:latin typeface="Arial" pitchFamily="2" charset="-52"/>
                        <a:ea typeface="Calibri" pitchFamily="2" charset="-52"/>
                        <a:cs typeface="Arial" pitchFamily="2" charset="-52"/>
                      </a:endParaRPr>
                    </a:p>
                  </a:txBody>
                  <a:tcPr marL="0" marR="0" marT="40005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smNativeData">
                    <pr:rowheight xmlns="" xmlns:pr="smNativeData" dt="1696909589" type="min" val="558800"/>
                  </a:ext>
                </a:extLst>
              </a:tr>
              <a:tr h="1000760">
                <a:tc>
                  <a:txBody>
                    <a:bodyPr wrap="square" numCol="1"/>
                    <a:lstStyle/>
                    <a:p>
                      <a:pPr marL="91440" marR="723265" indent="0" algn="l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/>
                        <a:t>Использование медленных компонентов. </a:t>
                      </a:r>
                      <a:r>
                        <a:rPr sz="2000" cap="none" spc="-17"/>
                        <a:t> </a:t>
                      </a:r>
                      <a:r>
                        <a:rPr sz="2000" cap="none"/>
                        <a:t>Например , реальной БД.</a:t>
                      </a:r>
                      <a:endParaRPr sz="2000" cap="none"/>
                    </a:p>
                  </a:txBody>
                  <a:tcPr marL="0" marR="0" marT="24765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809625" marR="0" indent="-343535" algn="l" defTabSz="914400">
                        <a:lnSpc>
                          <a:spcPct val="100000"/>
                        </a:lnSpc>
                        <a:spcBef>
                          <a:spcPts val="270"/>
                        </a:spcBef>
                        <a:buChar char="•"/>
                        <a:tabLst>
                          <a:tab pos="810260" algn="l"/>
                        </a:tabLst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Замена медленных компонентов , на</a:t>
                      </a:r>
                      <a:endParaRPr sz="2000" cap="none">
                        <a:latin typeface="Microsoft Sans Serif" pitchFamily="2" charset="-52"/>
                        <a:ea typeface="Calibri" pitchFamily="2" charset="-52"/>
                        <a:cs typeface="Microsoft Sans Serif" pitchFamily="2" charset="-52"/>
                      </a:endParaRPr>
                    </a:p>
                    <a:p>
                      <a:pPr marL="809625" marR="0" indent="0" algn="l">
                        <a:lnSpc>
                          <a:spcPct val="100000"/>
                        </a:lnSpc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«быстрых» двойников.</a:t>
                      </a:r>
                      <a:endParaRPr sz="2000" cap="none">
                        <a:latin typeface="Microsoft Sans Serif" pitchFamily="2" charset="-52"/>
                        <a:ea typeface="Calibri" pitchFamily="2" charset="-52"/>
                        <a:cs typeface="Microsoft Sans Serif" pitchFamily="2" charset="-52"/>
                      </a:endParaRPr>
                    </a:p>
                    <a:p>
                      <a:pPr marL="466725" marR="0" indent="0" algn="l">
                        <a:lnSpc>
                          <a:spcPct val="100000"/>
                        </a:lnSpc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Пример: OCI Stub</a:t>
                      </a:r>
                      <a:endParaRPr sz="2000" cap="none">
                        <a:latin typeface="Microsoft Sans Serif" pitchFamily="2" charset="-52"/>
                        <a:ea typeface="Calibri" pitchFamily="2" charset="-52"/>
                        <a:cs typeface="Microsoft Sans Serif" pitchFamily="2" charset="-52"/>
                      </a:endParaRPr>
                    </a:p>
                  </a:txBody>
                  <a:tcPr marL="0" marR="0" marT="3429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6909589" type="min" val="1000760"/>
                  </a:ext>
                </a:extLst>
              </a:tr>
              <a:tr h="979170">
                <a:tc>
                  <a:txBody>
                    <a:bodyPr wrap="square" numCol="1"/>
                    <a:lstStyle/>
                    <a:p>
                      <a:pPr marL="91440" marR="459105" indent="0" algn="l">
                        <a:lnSpc>
                          <a:spcPct val="100000"/>
                        </a:lnSpc>
                        <a:spcBef>
                          <a:spcPts val="310"/>
                        </a:spcBef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Долгий процесс создания данных, много </a:t>
                      </a:r>
                      <a:r>
                        <a:rPr sz="2000" cap="none" spc="-14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 </a:t>
                      </a: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повторяющихся общих данных</a:t>
                      </a:r>
                      <a:endParaRPr sz="2000" cap="none">
                        <a:latin typeface="Microsoft Sans Serif" pitchFamily="2" charset="-52"/>
                        <a:ea typeface="Calibri" pitchFamily="2" charset="-52"/>
                        <a:cs typeface="Microsoft Sans Serif" pitchFamily="2" charset="-52"/>
                      </a:endParaRPr>
                    </a:p>
                  </a:txBody>
                  <a:tcPr marL="0" marR="0" marT="3937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360045" marR="0" indent="0" algn="ctr">
                        <a:lnSpc>
                          <a:spcPct val="100000"/>
                        </a:lnSpc>
                        <a:spcBef>
                          <a:spcPts val="310"/>
                        </a:spcBef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Использование общей тестовой конфигурации</a:t>
                      </a:r>
                      <a:endParaRPr sz="2000" cap="none">
                        <a:latin typeface="Microsoft Sans Serif" pitchFamily="2" charset="-52"/>
                        <a:ea typeface="Calibri" pitchFamily="2" charset="-52"/>
                        <a:cs typeface="Microsoft Sans Serif" pitchFamily="2" charset="-52"/>
                      </a:endParaRPr>
                    </a:p>
                  </a:txBody>
                  <a:tcPr marL="0" marR="0" marT="3937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6909589" type="min" val="979170"/>
                  </a:ext>
                </a:extLst>
              </a:tr>
              <a:tr h="1005840">
                <a:tc>
                  <a:txBody>
                    <a:bodyPr wrap="square" numCol="1"/>
                    <a:lstStyle/>
                    <a:p>
                      <a:pPr marL="91440" marR="554990" indent="0" algn="l">
                        <a:lnSpc>
                          <a:spcPct val="100000"/>
                        </a:lnSpc>
                        <a:spcBef>
                          <a:spcPts val="310"/>
                        </a:spcBef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Неоправданные задержки (чрезмерные </a:t>
                      </a:r>
                      <a:r>
                        <a:rPr sz="2000" cap="none" spc="-14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 </a:t>
                      </a: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задержки, забытые sleep-ы </a:t>
                      </a:r>
                      <a:r>
                        <a:rPr sz="2000" cap="none">
                          <a:latin typeface="Wingdings" pitchFamily="0" charset="2"/>
                          <a:ea typeface="Calibri" pitchFamily="2" charset="-52"/>
                          <a:cs typeface="Wingdings" pitchFamily="0" charset="2"/>
                        </a:rPr>
                        <a:t></a:t>
                      </a:r>
                      <a:endParaRPr sz="2000" cap="none">
                        <a:latin typeface="Wingdings" pitchFamily="0" charset="2"/>
                        <a:ea typeface="Calibri" pitchFamily="2" charset="-52"/>
                        <a:cs typeface="Wingdings" pitchFamily="0" charset="2"/>
                      </a:endParaRPr>
                    </a:p>
                  </a:txBody>
                  <a:tcPr marL="0" marR="0" marT="3937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809625" marR="0" indent="-343535" algn="l" defTabSz="914400">
                        <a:lnSpc>
                          <a:spcPct val="100000"/>
                        </a:lnSpc>
                        <a:spcBef>
                          <a:spcPts val="310"/>
                        </a:spcBef>
                        <a:buChar char="•"/>
                        <a:tabLst>
                          <a:tab pos="810260" algn="l"/>
                        </a:tabLst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Убрать все ненужные паузы</a:t>
                      </a:r>
                      <a:endParaRPr sz="2000" cap="none">
                        <a:latin typeface="Microsoft Sans Serif" pitchFamily="2" charset="-52"/>
                        <a:ea typeface="Calibri" pitchFamily="2" charset="-52"/>
                        <a:cs typeface="Microsoft Sans Serif" pitchFamily="2" charset="-52"/>
                      </a:endParaRPr>
                    </a:p>
                    <a:p>
                      <a:pPr marL="809625" marR="953770" indent="-342900" algn="l" defTabSz="914400">
                        <a:lnSpc>
                          <a:spcPct val="100000"/>
                        </a:lnSpc>
                        <a:buChar char="•"/>
                        <a:tabLst>
                          <a:tab pos="810260" algn="l"/>
                        </a:tabLst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Нужные паузы проанализировать на </a:t>
                      </a:r>
                      <a:r>
                        <a:rPr sz="2000" cap="none" spc="-14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 </a:t>
                      </a: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предмет их избыточности</a:t>
                      </a:r>
                      <a:endParaRPr sz="2000" cap="none">
                        <a:latin typeface="Microsoft Sans Serif" pitchFamily="2" charset="-52"/>
                        <a:ea typeface="Calibri" pitchFamily="2" charset="-52"/>
                        <a:cs typeface="Microsoft Sans Serif" pitchFamily="2" charset="-52"/>
                      </a:endParaRPr>
                    </a:p>
                  </a:txBody>
                  <a:tcPr marL="0" marR="0" marT="3937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6909589" type="min" val="1005840"/>
                  </a:ext>
                </a:extLst>
              </a:tr>
            </a:tbl>
          </a:graphicData>
        </a:graphic>
      </p:graphicFrame>
      <p:pic>
        <p:nvPicPr>
          <p:cNvPr id="5" name="object 5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KxBAACfKwAAyUoAAHI6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675620" y="7091045"/>
            <a:ext cx="1481455" cy="24098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wYAALYCAAANNwAAjwcAABAgAAAmAAAACAAAAD0wAAAAAAAA"/>
              </a:ext>
            </a:extLst>
          </p:cNvSpPr>
          <p:nvPr>
            <p:ph type="title"/>
          </p:nvPr>
        </p:nvSpPr>
        <p:spPr>
          <a:xfrm>
            <a:off x="987425" y="440690"/>
            <a:ext cx="7961630" cy="788035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cap="none"/>
              <a:t>Беспорядочный</a:t>
            </a:r>
            <a:r>
              <a:rPr sz="4000" cap="none" spc="4"/>
              <a:t> </a:t>
            </a:r>
            <a:r>
              <a:rPr sz="4000" cap="none"/>
              <a:t>тест</a:t>
            </a:r>
            <a:r>
              <a:rPr sz="4000" cap="none" spc="4"/>
              <a:t> </a:t>
            </a:r>
            <a:r>
              <a:rPr sz="4000" cap="none"/>
              <a:t>(Erratic </a:t>
            </a:r>
            <a:r>
              <a:rPr sz="4000" cap="none" spc="-4"/>
              <a:t>Test</a:t>
            </a:r>
            <a:r>
              <a:rPr cap="none" spc="-4"/>
              <a:t>)</a:t>
            </a:r>
            <a:endParaRPr sz="4000" cap="none"/>
          </a:p>
        </p:txBody>
      </p:sp>
      <p:sp>
        <p:nvSpPr>
          <p:cNvPr id="3" name="object 3"/>
          <p:cNvSpPr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0gYAAMIIAABhOwAAiw4AABAgAAAmAAAACAAAAP//////////"/>
              </a:ext>
            </a:extLst>
          </p:cNvSpPr>
          <p:nvPr/>
        </p:nvSpPr>
        <p:spPr>
          <a:xfrm>
            <a:off x="1108710" y="1423670"/>
            <a:ext cx="8543925" cy="9404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469900" indent="-457835" defTabSz="914400">
              <a:lnSpc>
                <a:spcPct val="100000"/>
              </a:lnSpc>
              <a:spcBef>
                <a:spcPts val="100"/>
              </a:spcBef>
              <a:buChar char="•"/>
              <a:tabLst>
                <a:tab pos="47053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Бесконечный анализ бесконечных «миганий»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469900" indent="-457835" defTabSz="914400">
              <a:lnSpc>
                <a:spcPct val="100000"/>
              </a:lnSpc>
              <a:buChar char="•"/>
              <a:tabLst>
                <a:tab pos="47053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НЕРВИРУЕТ!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701040" y="2711450"/>
          <a:ext cx="11449050" cy="34531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48605"/>
                <a:gridCol w="6100445"/>
              </a:tblGrid>
              <a:tr h="558800">
                <a:tc>
                  <a:txBody>
                    <a:bodyPr wrap="square" numCol="1"/>
                    <a:lstStyle/>
                    <a:p>
                      <a:pPr marL="372110" marR="0" indent="0" algn="ctr">
                        <a:lnSpc>
                          <a:spcPct val="100000"/>
                        </a:lnSpc>
                        <a:spcBef>
                          <a:spcPts val="315"/>
                        </a:spcBef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3000" b="1" cap="none">
                          <a:solidFill>
                            <a:srgbClr val="FFFFFF"/>
                          </a:solidFill>
                          <a:latin typeface="Arial" pitchFamily="2" charset="-52"/>
                          <a:ea typeface="Calibri" pitchFamily="2" charset="-52"/>
                          <a:cs typeface="Arial" pitchFamily="2" charset="-52"/>
                        </a:rPr>
                        <a:t>Возможные причины</a:t>
                      </a:r>
                      <a:endParaRPr sz="3000" cap="none">
                        <a:latin typeface="Arial" pitchFamily="2" charset="-52"/>
                        <a:ea typeface="Calibri" pitchFamily="2" charset="-52"/>
                        <a:cs typeface="Arial" pitchFamily="2" charset="-52"/>
                      </a:endParaRPr>
                    </a:p>
                  </a:txBody>
                  <a:tcPr marL="0" marR="0" marT="40005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375285" marR="0" indent="0" algn="ctr">
                        <a:lnSpc>
                          <a:spcPct val="100000"/>
                        </a:lnSpc>
                        <a:spcBef>
                          <a:spcPts val="315"/>
                        </a:spcBef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3000" b="1" cap="none">
                          <a:solidFill>
                            <a:srgbClr val="FFFFFF"/>
                          </a:solidFill>
                          <a:latin typeface="Arial" pitchFamily="2" charset="-52"/>
                          <a:ea typeface="Calibri" pitchFamily="2" charset="-52"/>
                          <a:cs typeface="Arial" pitchFamily="2" charset="-52"/>
                        </a:rPr>
                        <a:t>Возможные решения</a:t>
                      </a:r>
                      <a:endParaRPr sz="3000" cap="none">
                        <a:latin typeface="Arial" pitchFamily="2" charset="-52"/>
                        <a:ea typeface="Calibri" pitchFamily="2" charset="-52"/>
                        <a:cs typeface="Arial" pitchFamily="2" charset="-52"/>
                      </a:endParaRPr>
                    </a:p>
                  </a:txBody>
                  <a:tcPr marL="0" marR="0" marT="40005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smNativeData">
                    <pr:rowheight xmlns="" xmlns:pr="smNativeData" dt="1696909589" type="min" val="558800"/>
                  </a:ext>
                </a:extLst>
              </a:tr>
              <a:tr h="1000760">
                <a:tc>
                  <a:txBody>
                    <a:bodyPr wrap="square" numCol="1"/>
                    <a:lstStyle/>
                    <a:p>
                      <a:pPr marL="91440" marR="0" indent="0" algn="l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/>
                        <a:t>Неявное влияние тестов друг на друга</a:t>
                      </a:r>
                      <a:endParaRPr sz="2000" cap="none"/>
                    </a:p>
                    <a:p>
                      <a:pPr marL="434340" marR="0" indent="-343535" algn="l" defTabSz="914400">
                        <a:lnSpc>
                          <a:spcPct val="100000"/>
                        </a:lnSpc>
                        <a:buFont typeface="Microsoft Sans Serif" pitchFamily="2" charset="-52"/>
                        <a:buChar char="•"/>
                        <a:tabLst>
                          <a:tab pos="434975" algn="l"/>
                        </a:tabLst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/>
                        <a:t>Через данные (создание очистка)</a:t>
                      </a:r>
                      <a:endParaRPr sz="2000" cap="none"/>
                    </a:p>
                  </a:txBody>
                  <a:tcPr marL="0" marR="0" marT="24765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810895" marR="0" indent="-343535" algn="l" defTabSz="914400">
                        <a:lnSpc>
                          <a:spcPct val="100000"/>
                        </a:lnSpc>
                        <a:spcBef>
                          <a:spcPts val="270"/>
                        </a:spcBef>
                        <a:buChar char="•"/>
                        <a:tabLst>
                          <a:tab pos="811530" algn="l"/>
                        </a:tabLst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Каждый раз новая конфигурация</a:t>
                      </a:r>
                      <a:endParaRPr sz="2000" cap="none">
                        <a:latin typeface="Microsoft Sans Serif" pitchFamily="2" charset="-52"/>
                        <a:ea typeface="Calibri" pitchFamily="2" charset="-52"/>
                        <a:cs typeface="Microsoft Sans Serif" pitchFamily="2" charset="-52"/>
                      </a:endParaRPr>
                    </a:p>
                    <a:p>
                      <a:pPr marL="810895" marR="0" indent="-343535" algn="l" defTabSz="914400">
                        <a:lnSpc>
                          <a:spcPct val="100000"/>
                        </a:lnSpc>
                        <a:buChar char="•"/>
                        <a:tabLst>
                          <a:tab pos="811530" algn="l"/>
                        </a:tabLst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Ленивая настройка</a:t>
                      </a:r>
                      <a:endParaRPr sz="2000" cap="none">
                        <a:latin typeface="Microsoft Sans Serif" pitchFamily="2" charset="-52"/>
                        <a:ea typeface="Calibri" pitchFamily="2" charset="-52"/>
                        <a:cs typeface="Microsoft Sans Serif" pitchFamily="2" charset="-52"/>
                      </a:endParaRPr>
                    </a:p>
                    <a:p>
                      <a:pPr marL="810895" marR="0" indent="-343535" algn="l" defTabSz="914400">
                        <a:lnSpc>
                          <a:spcPct val="100000"/>
                        </a:lnSpc>
                        <a:buChar char="•"/>
                        <a:tabLst>
                          <a:tab pos="811530" algn="l"/>
                        </a:tabLst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Автоматическая очистка</a:t>
                      </a:r>
                      <a:endParaRPr sz="2000" cap="none">
                        <a:latin typeface="Microsoft Sans Serif" pitchFamily="2" charset="-52"/>
                        <a:ea typeface="Calibri" pitchFamily="2" charset="-52"/>
                        <a:cs typeface="Microsoft Sans Serif" pitchFamily="2" charset="-52"/>
                      </a:endParaRPr>
                    </a:p>
                  </a:txBody>
                  <a:tcPr marL="0" marR="0" marT="3429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6909589" type="min" val="1000760"/>
                  </a:ext>
                </a:extLst>
              </a:tr>
              <a:tr h="979170">
                <a:tc>
                  <a:txBody>
                    <a:bodyPr wrap="square" numCol="1"/>
                    <a:lstStyle/>
                    <a:p>
                      <a:pPr marL="91440" marR="0" indent="0" algn="l">
                        <a:lnSpc>
                          <a:spcPct val="100000"/>
                        </a:lnSpc>
                        <a:spcBef>
                          <a:spcPts val="310"/>
                        </a:spcBef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Конкурентный одновременный запуск</a:t>
                      </a:r>
                      <a:endParaRPr sz="2000" cap="none">
                        <a:latin typeface="Microsoft Sans Serif" pitchFamily="2" charset="-52"/>
                        <a:ea typeface="Calibri" pitchFamily="2" charset="-52"/>
                        <a:cs typeface="Microsoft Sans Serif" pitchFamily="2" charset="-52"/>
                      </a:endParaRPr>
                    </a:p>
                  </a:txBody>
                  <a:tcPr marL="0" marR="0" marT="3937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467995" marR="0" indent="0" algn="l">
                        <a:lnSpc>
                          <a:spcPct val="100000"/>
                        </a:lnSpc>
                        <a:spcBef>
                          <a:spcPts val="310"/>
                        </a:spcBef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Пересмотреть способ запуска</a:t>
                      </a:r>
                      <a:endParaRPr sz="2000" cap="none">
                        <a:latin typeface="Microsoft Sans Serif" pitchFamily="2" charset="-52"/>
                        <a:ea typeface="Calibri" pitchFamily="2" charset="-52"/>
                        <a:cs typeface="Microsoft Sans Serif" pitchFamily="2" charset="-52"/>
                      </a:endParaRPr>
                    </a:p>
                  </a:txBody>
                  <a:tcPr marL="0" marR="0" marT="3937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6909589" type="min" val="979170"/>
                  </a:ext>
                </a:extLst>
              </a:tr>
              <a:tr h="701040">
                <a:tc>
                  <a:txBody>
                    <a:bodyPr wrap="square" numCol="1"/>
                    <a:lstStyle/>
                    <a:p>
                      <a:pPr marL="91440" marR="0" indent="0" algn="l" defTabSz="914400">
                        <a:lnSpc>
                          <a:spcPct val="100000"/>
                        </a:lnSpc>
                        <a:spcBef>
                          <a:spcPts val="310"/>
                        </a:spcBef>
                        <a:buNone/>
                        <a:tabLst>
                          <a:tab pos="2083435" algn="l"/>
                        </a:tabLst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Зависимость от	«фазы луны»</a:t>
                      </a:r>
                      <a:endParaRPr sz="2000" cap="none">
                        <a:latin typeface="Microsoft Sans Serif" pitchFamily="2" charset="-52"/>
                        <a:ea typeface="Calibri" pitchFamily="2" charset="-52"/>
                        <a:cs typeface="Microsoft Sans Serif" pitchFamily="2" charset="-52"/>
                      </a:endParaRPr>
                    </a:p>
                  </a:txBody>
                  <a:tcPr marL="0" marR="0" marT="3937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467995" marR="495300" indent="0" algn="l">
                        <a:lnSpc>
                          <a:spcPct val="100000"/>
                        </a:lnSpc>
                        <a:spcBef>
                          <a:spcPts val="310"/>
                        </a:spcBef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>
                          <a:latin typeface="Microsoft Sans Serif" pitchFamily="2" charset="-52"/>
                          <a:ea typeface="Calibri" pitchFamily="2" charset="-52"/>
                          <a:cs typeface="Microsoft Sans Serif" pitchFamily="2" charset="-52"/>
                        </a:rPr>
                        <a:t>Настройку «фазы луны» сделать частью  процесса настройки перед запуском тестов</a:t>
                      </a:r>
                      <a:endParaRPr sz="2000" cap="none">
                        <a:latin typeface="Microsoft Sans Serif" pitchFamily="2" charset="-52"/>
                        <a:ea typeface="Calibri" pitchFamily="2" charset="-52"/>
                        <a:cs typeface="Microsoft Sans Serif" pitchFamily="2" charset="-52"/>
                      </a:endParaRPr>
                    </a:p>
                  </a:txBody>
                  <a:tcPr marL="0" marR="0" marT="3937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6909589" type="min" val="701040"/>
                  </a:ext>
                </a:extLst>
              </a:tr>
            </a:tbl>
          </a:graphicData>
        </a:graphic>
      </p:graphicFrame>
      <p:pic>
        <p:nvPicPr>
          <p:cNvPr id="5" name="object 5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NU/AADqLQAAOkoAADM5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376535" y="7463790"/>
            <a:ext cx="1689735" cy="18345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FckkZRMAAAAlAAAAZAAAAE0AAAAAAAAAABM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YQYAAP0EAADhQwAA5QgAABAgAAAmAAAACAAAAD0wAAAAAAAA"/>
              </a:ext>
            </a:extLst>
          </p:cNvSpPr>
          <p:nvPr>
            <p:ph type="title"/>
          </p:nvPr>
        </p:nvSpPr>
        <p:spPr>
          <a:xfrm>
            <a:off x="1036955" y="810895"/>
            <a:ext cx="9997440" cy="635000"/>
          </a:xfrm>
        </p:spPr>
        <p:txBody>
          <a:bodyPr vert="horz" wrap="square" lIns="0" tIns="12065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cap="none" spc="-4">
                <a:solidFill>
                  <a:srgbClr val="000000"/>
                </a:solidFill>
              </a:rPr>
              <a:t>Каким</a:t>
            </a:r>
            <a:r>
              <a:rPr sz="4000" cap="none" spc="4">
                <a:solidFill>
                  <a:srgbClr val="000000"/>
                </a:solidFill>
              </a:rPr>
              <a:t> </a:t>
            </a:r>
            <a:r>
              <a:rPr sz="4000" cap="none" spc="-4">
                <a:solidFill>
                  <a:srgbClr val="000000"/>
                </a:solidFill>
              </a:rPr>
              <a:t>должен</a:t>
            </a:r>
            <a:r>
              <a:rPr sz="4000" cap="none" spc="4">
                <a:solidFill>
                  <a:srgbClr val="000000"/>
                </a:solidFill>
              </a:rPr>
              <a:t> </a:t>
            </a:r>
            <a:r>
              <a:rPr sz="4000" cap="none">
                <a:solidFill>
                  <a:srgbClr val="000000"/>
                </a:solidFill>
              </a:rPr>
              <a:t>быть</a:t>
            </a:r>
            <a:r>
              <a:rPr sz="4000" cap="none" spc="4">
                <a:solidFill>
                  <a:srgbClr val="000000"/>
                </a:solidFill>
              </a:rPr>
              <a:t> </a:t>
            </a:r>
            <a:r>
              <a:rPr sz="4000" cap="none">
                <a:solidFill>
                  <a:srgbClr val="000000"/>
                </a:solidFill>
              </a:rPr>
              <a:t>идеальный</a:t>
            </a:r>
            <a:r>
              <a:rPr sz="4000" cap="none" spc="4">
                <a:solidFill>
                  <a:srgbClr val="000000"/>
                </a:solidFill>
              </a:rPr>
              <a:t> </a:t>
            </a:r>
            <a:r>
              <a:rPr sz="4000" cap="none">
                <a:solidFill>
                  <a:srgbClr val="000000"/>
                </a:solidFill>
              </a:rPr>
              <a:t>unit-тест</a:t>
            </a:r>
            <a:r>
              <a:rPr sz="4000" cap="none" spc="4">
                <a:solidFill>
                  <a:srgbClr val="000000"/>
                </a:solidFill>
              </a:rPr>
              <a:t> </a:t>
            </a:r>
            <a:r>
              <a:rPr sz="4000" cap="none">
                <a:solidFill>
                  <a:srgbClr val="000000"/>
                </a:solidFill>
              </a:rPr>
              <a:t>?</a:t>
            </a:r>
            <a:endParaRPr sz="4000" cap="none"/>
          </a:p>
        </p:txBody>
      </p:sp>
      <p:sp>
        <p:nvSpPr>
          <p:cNvPr id="3" name="object 3"/>
          <p:cNvSpPr>
            <a:extLst>
              <a:ext uri="smNativeData">
                <pr:smNativeData xmlns:pr="smNativeData" xmlns="smNativeData" val="SMDATA_15_FckkZRMAAAAlAAAAZAAAAE0AAAAAAAAAAHwB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tQcAAOcLAABFMAAA0i0AABAgAAAmAAAACAAAAP//////////"/>
              </a:ext>
            </a:extLst>
          </p:cNvSpPr>
          <p:nvPr/>
        </p:nvSpPr>
        <p:spPr>
          <a:xfrm>
            <a:off x="1252855" y="1934845"/>
            <a:ext cx="6593840" cy="55137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41300" rIns="0" bIns="0" numCol="1" spcCol="215900" anchor="t"/>
          <a:lstStyle/>
          <a:p>
            <a:pPr marL="584200" indent="-572135" defTabSz="914400">
              <a:lnSpc>
                <a:spcPct val="100000"/>
              </a:lnSpc>
              <a:spcBef>
                <a:spcPts val="1900"/>
              </a:spcBef>
              <a:buChar char="•"/>
              <a:tabLst>
                <a:tab pos="58483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Самодостаточным (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self-checking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indent="-572135" defTabSz="914400">
              <a:lnSpc>
                <a:spcPct val="100000"/>
              </a:lnSpc>
              <a:spcBef>
                <a:spcPts val="1805"/>
              </a:spcBef>
              <a:buChar char="•"/>
              <a:tabLst>
                <a:tab pos="58483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Независимым (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independent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indent="-572135" defTabSz="914400">
              <a:lnSpc>
                <a:spcPct val="100000"/>
              </a:lnSpc>
              <a:spcBef>
                <a:spcPts val="1800"/>
              </a:spcBef>
              <a:buChar char="•"/>
              <a:tabLst>
                <a:tab pos="58483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Понятным (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clear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indent="-572135" defTabSz="914400">
              <a:lnSpc>
                <a:spcPct val="100000"/>
              </a:lnSpc>
              <a:spcBef>
                <a:spcPts val="1800"/>
              </a:spcBef>
              <a:buChar char="•"/>
              <a:tabLst>
                <a:tab pos="58483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Повторяемым (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repeatable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indent="-572135" defTabSz="914400">
              <a:lnSpc>
                <a:spcPct val="100000"/>
              </a:lnSpc>
              <a:spcBef>
                <a:spcPts val="1800"/>
              </a:spcBef>
              <a:buChar char="•"/>
              <a:tabLst>
                <a:tab pos="584835" algn="l"/>
                <a:tab pos="2947670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Устойчивым	(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robust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indent="-572135" defTabSz="914400">
              <a:lnSpc>
                <a:spcPct val="100000"/>
              </a:lnSpc>
              <a:spcBef>
                <a:spcPts val="1800"/>
              </a:spcBef>
              <a:buChar char="•"/>
              <a:tabLst>
                <a:tab pos="58483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Простым (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simple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indent="-572135" defTabSz="914400">
              <a:lnSpc>
                <a:spcPct val="100000"/>
              </a:lnSpc>
              <a:spcBef>
                <a:spcPts val="1800"/>
              </a:spcBef>
              <a:buChar char="•"/>
              <a:tabLst>
                <a:tab pos="584835" algn="l"/>
              </a:tabLst>
            </a:pPr>
            <a:r>
              <a:rPr sz="3000" cap="none" spc="-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Легко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запускаемым (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easy running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indent="-572135" defTabSz="914400">
              <a:lnSpc>
                <a:spcPct val="100000"/>
              </a:lnSpc>
              <a:spcBef>
                <a:spcPts val="1805"/>
              </a:spcBef>
              <a:buChar char="•"/>
              <a:tabLst>
                <a:tab pos="58483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Эффективным (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efficient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wYAALYCAABeNgAAjwcAABAgAAAmAAAACAAAAD0wAAAAAAAA"/>
              </a:ext>
            </a:extLst>
          </p:cNvSpPr>
          <p:nvPr>
            <p:ph type="title"/>
          </p:nvPr>
        </p:nvSpPr>
        <p:spPr>
          <a:xfrm>
            <a:off x="987425" y="440690"/>
            <a:ext cx="7850505" cy="788035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none" spc="-4"/>
              <a:t>PyTest</a:t>
            </a:r>
            <a:r>
              <a:t> </a:t>
            </a:r>
            <a:r>
              <a:rPr cap="none" spc="53"/>
              <a:t>–</a:t>
            </a:r>
            <a:r>
              <a:t> швейцарский </a:t>
            </a:r>
            <a:r>
              <a:rPr cap="none" spc="-4"/>
              <a:t>нож</a:t>
            </a:r>
            <a:endParaRPr cap="none" spc="-4"/>
          </a:p>
        </p:txBody>
      </p:sp>
      <p:sp>
        <p:nvSpPr>
          <p:cNvPr id="3" name="object 3"/>
          <p:cNvSpPr>
            <a:extLst>
              <a:ext uri="smNativeData">
                <pr:smNativeData xmlns:pr="smNativeData" xmlns="smNativeData" val="SMDATA_15_FckkZRMAAAAlAAAAZAAAAE0AAAAAAAAAABM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ZAIAABwLAADjQAAAxSoAABAgAAAmAAAACAAAAP//////////"/>
              </a:ext>
            </a:extLst>
          </p:cNvSpPr>
          <p:nvPr/>
        </p:nvSpPr>
        <p:spPr>
          <a:xfrm>
            <a:off x="388620" y="1805940"/>
            <a:ext cx="10159365" cy="5146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065" rIns="0" bIns="0" numCol="1" spcCol="215900" anchor="t"/>
          <a:lstStyle/>
          <a:p>
            <a:pPr marL="584200" indent="-571500" defTabSz="914400">
              <a:lnSpc>
                <a:spcPct val="100000"/>
              </a:lnSpc>
              <a:spcBef>
                <a:spcPts val="95"/>
              </a:spcBef>
              <a:buChar char="•"/>
              <a:tabLst>
                <a:tab pos="584200" algn="l"/>
              </a:tabLst>
            </a:pPr>
            <a:r>
              <a:rPr sz="28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Не встроен в python</a:t>
            </a:r>
            <a:endParaRPr sz="28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indent="-571500" defTabSz="914400">
              <a:lnSpc>
                <a:spcPct val="100000"/>
              </a:lnSpc>
              <a:buChar char="•"/>
              <a:tabLst>
                <a:tab pos="584200" algn="l"/>
              </a:tabLst>
            </a:pPr>
            <a:r>
              <a:rPr sz="28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Поддержка</a:t>
            </a:r>
            <a:r>
              <a:rPr sz="2800" cap="none" spc="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8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xUnit-style тестов</a:t>
            </a:r>
            <a:endParaRPr sz="28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indent="-571500" defTabSz="914400">
              <a:lnSpc>
                <a:spcPct val="100000"/>
              </a:lnSpc>
              <a:buChar char="•"/>
              <a:tabLst>
                <a:tab pos="584200" algn="l"/>
              </a:tabLst>
            </a:pPr>
            <a:r>
              <a:rPr sz="28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Политика</a:t>
            </a:r>
            <a:r>
              <a:rPr sz="2800" cap="none" spc="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8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гарантированной</a:t>
            </a:r>
            <a:r>
              <a:rPr sz="2800" cap="none" spc="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8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обратной совместимости</a:t>
            </a:r>
            <a:endParaRPr sz="28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indent="-571500" defTabSz="914400">
              <a:lnSpc>
                <a:spcPct val="100000"/>
              </a:lnSpc>
              <a:buChar char="•"/>
              <a:tabLst>
                <a:tab pos="584200" algn="l"/>
              </a:tabLst>
            </a:pPr>
            <a:r>
              <a:rPr sz="28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Поддерживает</a:t>
            </a:r>
            <a:r>
              <a:rPr sz="2800" cap="none" spc="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8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стандартное </a:t>
            </a:r>
            <a:r>
              <a:rPr sz="2800" cap="none" spc="-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Test</a:t>
            </a:r>
            <a:r>
              <a:rPr sz="28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Discovery</a:t>
            </a:r>
            <a:endParaRPr sz="28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marR="5080" indent="-571500" defTabSz="914400">
              <a:lnSpc>
                <a:spcPct val="100000"/>
              </a:lnSpc>
              <a:buChar char="•"/>
              <a:tabLst>
                <a:tab pos="584200" algn="l"/>
              </a:tabLst>
            </a:pPr>
            <a:r>
              <a:rPr sz="28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Возможность</a:t>
            </a:r>
            <a:r>
              <a:rPr sz="2800" cap="none" spc="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8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собственной настройки</a:t>
            </a:r>
            <a:r>
              <a:rPr sz="2800" cap="none" spc="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8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Discovery (через ini- </a:t>
            </a:r>
            <a:r>
              <a:rPr sz="2800" cap="none" spc="-20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8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файл)</a:t>
            </a:r>
            <a:endParaRPr sz="28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indent="-571500" defTabSz="914400">
              <a:lnSpc>
                <a:spcPct val="100000"/>
              </a:lnSpc>
              <a:spcBef>
                <a:spcPts val="5"/>
              </a:spcBef>
              <a:buChar char="•"/>
              <a:tabLst>
                <a:tab pos="584200" algn="l"/>
              </a:tabLst>
            </a:pPr>
            <a:r>
              <a:rPr sz="2800" cap="none" spc="-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Гибкая</a:t>
            </a:r>
            <a:r>
              <a:rPr sz="2800" cap="none" spc="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8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настройка</a:t>
            </a:r>
            <a:r>
              <a:rPr sz="2800" cap="none" spc="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8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тестовых</a:t>
            </a:r>
            <a:r>
              <a:rPr sz="2800" cap="none" spc="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8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конфигураций (fixtures)</a:t>
            </a:r>
            <a:endParaRPr sz="28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marR="1062990" indent="-571500" defTabSz="914400">
              <a:lnSpc>
                <a:spcPct val="100000"/>
              </a:lnSpc>
              <a:buChar char="•"/>
              <a:tabLst>
                <a:tab pos="584200" algn="l"/>
              </a:tabLst>
            </a:pPr>
            <a:r>
              <a:rPr sz="28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«Из коробки» </a:t>
            </a:r>
            <a:r>
              <a:rPr sz="2800" cap="none" spc="-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может</a:t>
            </a:r>
            <a:r>
              <a:rPr sz="28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запускать</a:t>
            </a:r>
            <a:r>
              <a:rPr sz="2800" cap="none" spc="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8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unittest-тесты </a:t>
            </a:r>
            <a:r>
              <a:rPr sz="2800" cap="none" spc="-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без</a:t>
            </a:r>
            <a:r>
              <a:rPr sz="28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их </a:t>
            </a:r>
            <a:r>
              <a:rPr sz="2800" cap="none" spc="-20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8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модификации</a:t>
            </a:r>
            <a:endParaRPr sz="28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indent="-571500" defTabSz="914400">
              <a:lnSpc>
                <a:spcPct val="100000"/>
              </a:lnSpc>
              <a:buChar char="•"/>
              <a:tabLst>
                <a:tab pos="584200" algn="l"/>
              </a:tabLst>
            </a:pPr>
            <a:r>
              <a:rPr sz="28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Механизм плагинов существенно расширяющих</a:t>
            </a:r>
            <a:endParaRPr sz="28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marR="187325">
              <a:lnSpc>
                <a:spcPct val="100000"/>
              </a:lnSpc>
            </a:pPr>
            <a:r>
              <a:rPr sz="28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функциональность</a:t>
            </a:r>
            <a:r>
              <a:rPr sz="2800" cap="none" spc="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8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(pytest-xdist, pytest-django, pytest-cov, </a:t>
            </a:r>
            <a:r>
              <a:rPr sz="2800" cap="none" spc="-20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8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pytest-pep8 etc)</a:t>
            </a:r>
            <a:endParaRPr sz="28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pic>
        <p:nvPicPr>
          <p:cNvPr id="4" name="object 4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CczREO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CU6AABTAAAAjk4AABcO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9451975" y="52705"/>
            <a:ext cx="3317875" cy="223774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object 5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FlEAACYLwAAFUwAAIQ5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1110595" y="7736840"/>
            <a:ext cx="1257300" cy="16129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wYAALYCAAD4TAAAjwcAABAgAAAmAAAACAAAAD0wAAAAAAAA"/>
              </a:ext>
            </a:extLst>
          </p:cNvSpPr>
          <p:nvPr>
            <p:ph type="title"/>
          </p:nvPr>
        </p:nvSpPr>
        <p:spPr>
          <a:xfrm>
            <a:off x="987425" y="440690"/>
            <a:ext cx="11524615" cy="788035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none" spc="-4"/>
              <a:t>PyTest</a:t>
            </a:r>
            <a:r>
              <a:t> </a:t>
            </a:r>
            <a:r>
              <a:rPr cap="none" spc="53"/>
              <a:t>–</a:t>
            </a:r>
            <a:r>
              <a:t> совсем чуть-чуть наглядности</a:t>
            </a:r>
          </a:p>
        </p:txBody>
      </p:sp>
      <p:pic>
        <p:nvPicPr>
          <p:cNvPr id="3" name="object 3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BvB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CsXAAB8DAAAkCoAAOoW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766185" y="2029460"/>
            <a:ext cx="3152775" cy="16954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object 4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CoPcAE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OgBAAAFDQAA1RQAAGUW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09880" y="2116455"/>
            <a:ext cx="3076575" cy="1524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object 5"/>
          <p:cNvSpPr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ZAIAAFcJAAA4JgAAYAsAABAgAAAmAAAACAAAAP//////////"/>
              </a:ext>
            </a:extLst>
          </p:cNvSpPr>
          <p:nvPr/>
        </p:nvSpPr>
        <p:spPr>
          <a:xfrm>
            <a:off x="388620" y="1518285"/>
            <a:ext cx="5824220" cy="330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 defTabSz="914400">
              <a:lnSpc>
                <a:spcPct val="100000"/>
              </a:lnSpc>
              <a:spcBef>
                <a:spcPts val="100"/>
              </a:spcBef>
              <a:tabLst>
                <a:tab pos="325310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Простой тест	</a:t>
            </a: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Группировка в классе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sp>
        <p:nvSpPr>
          <p:cNvPr id="6" name="object 6"/>
          <p:cNvSpPr>
            <a:extLst>
              <a:ext uri="smNativeData">
                <pr:smNativeData xmlns:pr="smNativeData" xmlns="smNativeData" val="SMDATA_15_FckkZRMAAAAlAAAAZAAAAE0AAAAAAAAAAB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ZAIAANMWAAAUFgAA3RgAABAgAAAmAAAACAAAAP//////////"/>
              </a:ext>
            </a:extLst>
          </p:cNvSpPr>
          <p:nvPr/>
        </p:nvSpPr>
        <p:spPr>
          <a:xfrm>
            <a:off x="388620" y="3710305"/>
            <a:ext cx="3200400" cy="3314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3335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Удобный дефолтный отчет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pic>
        <p:nvPicPr>
          <p:cNvPr id="7" name="object 7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BsAD8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CoCAAB/GQAAkCoAAFgx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351790" y="4144645"/>
            <a:ext cx="6567170" cy="38766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wYAALYCAAB6LAAAjwcAABAgAAAmAAAACAAAAD0wAAAAAAAA"/>
              </a:ext>
            </a:extLst>
          </p:cNvSpPr>
          <p:nvPr>
            <p:ph type="title"/>
          </p:nvPr>
        </p:nvSpPr>
        <p:spPr>
          <a:xfrm>
            <a:off x="987425" y="440690"/>
            <a:ext cx="6242685" cy="788035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none" spc="-4"/>
              <a:t>PyTest</a:t>
            </a:r>
            <a:r>
              <a:t> </a:t>
            </a:r>
            <a:r>
              <a:rPr cap="none" spc="53"/>
              <a:t>–</a:t>
            </a:r>
            <a:r>
              <a:t> «фикстуры»</a:t>
            </a:r>
          </a:p>
        </p:txBody>
      </p:sp>
      <p:pic>
        <p:nvPicPr>
          <p:cNvPr id="3" name="object 3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u7u7u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G4sAAB8DAAAw0AAAG0b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222490" y="2029460"/>
            <a:ext cx="3305175" cy="24288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object 4"/>
          <p:cNvSpPr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CDRh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eiwAAFcJAACDNQAAYAsAABAgAAAmAAAACAAAAP//////////"/>
              </a:ext>
            </a:extLst>
          </p:cNvSpPr>
          <p:nvPr/>
        </p:nvSpPr>
        <p:spPr>
          <a:xfrm>
            <a:off x="7230110" y="1518285"/>
            <a:ext cx="1468755" cy="330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«фикстуры»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pic>
        <p:nvPicPr>
          <p:cNvPr id="5" name="object 5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H0sAAAAHgAApEEAAH8m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232015" y="4876800"/>
            <a:ext cx="3438525" cy="13811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object 6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G4sAAD0KAAAoUQAACkw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7222490" y="6657340"/>
            <a:ext cx="3933825" cy="11715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object 7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G4sAACSMAAA/kEAADw7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7222490" y="7895590"/>
            <a:ext cx="3505200" cy="17335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object 8"/>
          <p:cNvSpPr>
            <a:extLst>
              <a:ext uri="smNativeData">
                <pr:smNativeData xmlns:pr="smNativeData" xmlns="smNativeData" val="SMDATA_15_FckkZRMAAAAlAAAAZAAAAE0AAAAAAAAAAB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7CwAALMbAABgRgAAvB0AABAgAAAmAAAACAAAAP//////////"/>
              </a:ext>
            </a:extLst>
          </p:cNvSpPr>
          <p:nvPr/>
        </p:nvSpPr>
        <p:spPr>
          <a:xfrm>
            <a:off x="7302500" y="4502785"/>
            <a:ext cx="4137660" cy="330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3335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cap="none" spc="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…область</a:t>
            </a: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«видимости» </a:t>
            </a:r>
            <a:r>
              <a:rPr sz="2000" cap="none" spc="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фикстур…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sp>
        <p:nvSpPr>
          <p:cNvPr id="9" name="object 9"/>
          <p:cNvSpPr>
            <a:extLst>
              <a:ext uri="smNativeData">
                <pr:smNativeData xmlns:pr="smNativeData" xmlns="smNativeData" val="SMDATA_15_FckkZRMAAAAlAAAAZAAAAE0AAAAAAAAAAB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7u7u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eiwAAJQmAAAzQgAAnSgAABAgAAAmAAAACAAAAP//////////"/>
              </a:ext>
            </a:extLst>
          </p:cNvSpPr>
          <p:nvPr/>
        </p:nvSpPr>
        <p:spPr>
          <a:xfrm>
            <a:off x="7230110" y="6271260"/>
            <a:ext cx="3531235" cy="330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3335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…параметризация </a:t>
            </a:r>
            <a:r>
              <a:rPr sz="2000" cap="none" spc="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фикстур…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sp>
        <p:nvSpPr>
          <p:cNvPr id="10" name="object 10"/>
          <p:cNvSpPr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ZAIAAGgMAACqKAAA4SUAABAgAAAmAAAACAAAAP//////////"/>
              </a:ext>
            </a:extLst>
          </p:cNvSpPr>
          <p:nvPr/>
        </p:nvSpPr>
        <p:spPr>
          <a:xfrm>
            <a:off x="388620" y="2016760"/>
            <a:ext cx="6221730" cy="4140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355600" marR="779145" indent="-342900" defTabSz="914400">
              <a:lnSpc>
                <a:spcPct val="15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Существенно расширяют возможности  стандартного xUnit setup-teardown подхода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 marR="5080" indent="-342900" defTabSz="914400">
              <a:lnSpc>
                <a:spcPct val="150000"/>
              </a:lnSpc>
              <a:buChar char="•"/>
              <a:tabLst>
                <a:tab pos="355600" algn="l"/>
              </a:tabLst>
            </a:pP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Имеют явные имена, по которым могут быть  вызваны из тестовых методов , модулей, классов </a:t>
            </a:r>
            <a:r>
              <a:rPr sz="2000" cap="none" spc="-14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или всего проекта.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 indent="-342900" defTabSz="914400">
              <a:lnSpc>
                <a:spcPct val="100000"/>
              </a:lnSpc>
              <a:spcBef>
                <a:spcPts val="1200"/>
              </a:spcBef>
              <a:buChar char="•"/>
              <a:tabLst>
                <a:tab pos="355600" algn="l"/>
              </a:tabLst>
            </a:pP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Могут быть использованы в других «фикстурах»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 indent="-342900" defTabSz="914400">
              <a:lnSpc>
                <a:spcPct val="100000"/>
              </a:lnSpc>
              <a:spcBef>
                <a:spcPts val="1200"/>
              </a:spcBef>
              <a:buChar char="•"/>
              <a:tabLst>
                <a:tab pos="355600" algn="l"/>
              </a:tabLst>
            </a:pP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Могут быть параметризованы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355600" marR="336550" indent="-342900" defTabSz="914400">
              <a:lnSpc>
                <a:spcPct val="150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Имеют несколько уровней области видимости: </a:t>
            </a:r>
            <a:r>
              <a:rPr sz="2000" cap="none" spc="-14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функция/метод, класс, модуль, сессия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wYAALYCAADZGAAAjwcAABAgAAAmAAAACAAAAD0wAAAAAAAA"/>
              </a:ext>
            </a:extLst>
          </p:cNvSpPr>
          <p:nvPr>
            <p:ph type="title"/>
          </p:nvPr>
        </p:nvSpPr>
        <p:spPr>
          <a:xfrm>
            <a:off x="987425" y="440690"/>
            <a:ext cx="3051810" cy="788035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none" spc="13"/>
              <a:t>Итоги…</a:t>
            </a:r>
            <a:r>
              <a:t> </a:t>
            </a:r>
            <a:r>
              <a:rPr cap="none">
                <a:latin typeface="Wingdings" pitchFamily="0" charset="2"/>
                <a:ea typeface="Calibri" pitchFamily="2" charset="-52"/>
                <a:cs typeface="Wingdings" pitchFamily="0" charset="2"/>
              </a:rPr>
              <a:t></a:t>
            </a:r>
            <a:endParaRPr cap="none">
              <a:latin typeface="Wingdings" pitchFamily="0" charset="2"/>
              <a:ea typeface="Calibri" pitchFamily="2" charset="-52"/>
              <a:cs typeface="Wingdings" pitchFamily="0" charset="2"/>
            </a:endParaRPr>
          </a:p>
        </p:txBody>
      </p:sp>
      <p:sp>
        <p:nvSpPr>
          <p:cNvPr id="3" name="object 3"/>
          <p:cNvSpPr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TwYAAJQKAAA7PAAAzRgAABAgAAAmAAAACAAAAP//////////"/>
              </a:ext>
            </a:extLst>
          </p:cNvSpPr>
          <p:nvPr/>
        </p:nvSpPr>
        <p:spPr>
          <a:xfrm>
            <a:off x="1025525" y="1719580"/>
            <a:ext cx="8765540" cy="23120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500380" indent="-488315" defTabSz="914400">
              <a:lnSpc>
                <a:spcPct val="100000"/>
              </a:lnSpc>
              <a:spcBef>
                <a:spcPts val="100"/>
              </a:spcBef>
              <a:buChar char="—"/>
              <a:tabLst>
                <a:tab pos="50101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Чему мы научились, Палмер?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00380" indent="-488315" defTabSz="914400">
              <a:lnSpc>
                <a:spcPct val="100000"/>
              </a:lnSpc>
              <a:buChar char="—"/>
              <a:tabLst>
                <a:tab pos="50101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Не знаю, сэр.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12700" marR="5080" defTabSz="914400">
              <a:lnSpc>
                <a:spcPct val="100000"/>
              </a:lnSpc>
              <a:buChar char="—"/>
              <a:tabLst>
                <a:tab pos="50101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Я тоже не </a:t>
            </a:r>
            <a:r>
              <a:rPr sz="3000" cap="none" spc="5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знаю….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Научились больше этого не </a:t>
            </a:r>
            <a:r>
              <a:rPr sz="3000" cap="none" spc="-21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3000" cap="none" spc="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делать….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И еще бы знать, что мы </a:t>
            </a:r>
            <a:r>
              <a:rPr sz="3000" cap="none" spc="5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сделали…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00380" indent="-488315" defTabSz="914400">
              <a:lnSpc>
                <a:spcPct val="100000"/>
              </a:lnSpc>
              <a:buChar char="—"/>
              <a:tabLst>
                <a:tab pos="501015" algn="l"/>
              </a:tabLst>
            </a:pP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Это сложно сказать, </a:t>
            </a:r>
            <a:r>
              <a:rPr sz="3000" cap="none" spc="11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сэр…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pic>
        <p:nvPicPr>
          <p:cNvPr id="4" name="object 4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YKAACrHQAAx0gAANIy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629410" y="4822825"/>
            <a:ext cx="10201275" cy="34385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FckkZRMAAAAlAAAAZAAAAE0AAAAAAAAAABU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Pw0AADsgAADBQgAAFCUAABAgAAAmAAAACAAAADwwAAAAAAAA"/>
              </a:ext>
            </a:extLst>
          </p:cNvSpPr>
          <p:nvPr>
            <p:ph type="title"/>
          </p:nvPr>
        </p:nvSpPr>
        <p:spPr/>
        <p:txBody>
          <a:bodyPr vert="horz" wrap="square" lIns="0" tIns="13335" rIns="0" bIns="0" numCol="1" spcCol="215900" anchor="t">
            <a:prstTxWarp prst="textNoShape">
              <a:avLst/>
            </a:prstTxWarp>
          </a:bodyPr>
          <a:lstStyle/>
          <a:p>
            <a:pPr marL="32385">
              <a:lnSpc>
                <a:spcPct val="100000"/>
              </a:lnSpc>
              <a:spcBef>
                <a:spcPts val="105"/>
              </a:spcBef>
            </a:pPr>
            <a:r>
              <a:t>СПАСИБО ЗА ВНИМАНИЕ </a:t>
            </a:r>
            <a:r>
              <a:rPr cap="none">
                <a:latin typeface="Wingdings" pitchFamily="0" charset="2"/>
                <a:ea typeface="Calibri" pitchFamily="2" charset="-52"/>
                <a:cs typeface="Wingdings" pitchFamily="0" charset="2"/>
              </a:rPr>
              <a:t></a:t>
            </a:r>
            <a:endParaRPr cap="none">
              <a:latin typeface="Wingdings" pitchFamily="0" charset="2"/>
              <a:ea typeface="Calibri" pitchFamily="2" charset="-52"/>
              <a:cs typeface="Wingdings" pitchFamily="0" charset="2"/>
            </a:endParaRPr>
          </a:p>
        </p:txBody>
      </p:sp>
      <p:pic>
        <p:nvPicPr>
          <p:cNvPr id="3" name="object 3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KIgAADACAAAkC4AADAc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304790" y="1422400"/>
            <a:ext cx="2264410" cy="315976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YQYAAEkDAADlMAAAgQgAABAgAAAmAAAACAAAAD0wAAAAAAAA"/>
              </a:ext>
            </a:extLst>
          </p:cNvSpPr>
          <p:nvPr>
            <p:ph type="title"/>
          </p:nvPr>
        </p:nvSpPr>
        <p:spPr>
          <a:xfrm>
            <a:off x="1036955" y="534035"/>
            <a:ext cx="6911340" cy="848360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cap="none" spc="10">
                <a:solidFill>
                  <a:srgbClr val="000000"/>
                </a:solidFill>
              </a:rPr>
              <a:t>Вопросы…вопросы…</a:t>
            </a:r>
            <a:endParaRPr sz="5400" cap="none"/>
          </a:p>
        </p:txBody>
      </p:sp>
      <p:sp>
        <p:nvSpPr>
          <p:cNvPr id="3" name="object 3"/>
          <p:cNvSpPr>
            <a:extLst>
              <a:ext uri="smNativeData">
                <pr:smNativeData xmlns:pr="smNativeData" xmlns="smNativeData" val="SMDATA_15_FckkZRMAAAAlAAAAZAAAAE0AAAAAAAAAAHwB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tQcAAHkSAAATLQAAgiMAABAgAAAmAAAACAAAAP//////////"/>
              </a:ext>
            </a:extLst>
          </p:cNvSpPr>
          <p:nvPr/>
        </p:nvSpPr>
        <p:spPr>
          <a:xfrm>
            <a:off x="1252855" y="3002915"/>
            <a:ext cx="6074410" cy="27692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41300" rIns="0" bIns="0" numCol="1" spcCol="215900" anchor="t"/>
          <a:lstStyle/>
          <a:p>
            <a:pPr marL="584200" indent="-572135" defTabSz="914400">
              <a:lnSpc>
                <a:spcPct val="100000"/>
              </a:lnSpc>
              <a:spcBef>
                <a:spcPts val="1900"/>
              </a:spcBef>
              <a:buChar char="•"/>
              <a:tabLst>
                <a:tab pos="584835" algn="l"/>
              </a:tabLst>
            </a:pPr>
            <a:r>
              <a:rPr sz="3000" cap="none" spc="-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как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писать 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unit-тесты ?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indent="-572135" defTabSz="914400">
              <a:lnSpc>
                <a:spcPct val="100000"/>
              </a:lnSpc>
              <a:spcBef>
                <a:spcPts val="1800"/>
              </a:spcBef>
              <a:buChar char="•"/>
              <a:tabLst>
                <a:tab pos="584835" algn="l"/>
              </a:tabLst>
            </a:pPr>
            <a:r>
              <a:rPr sz="3000" cap="none" spc="-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как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упорядочивать 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unit-тесты ?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indent="-572135" defTabSz="914400">
              <a:lnSpc>
                <a:spcPct val="100000"/>
              </a:lnSpc>
              <a:spcBef>
                <a:spcPts val="1800"/>
              </a:spcBef>
              <a:buChar char="•"/>
              <a:tabLst>
                <a:tab pos="584835" algn="l"/>
              </a:tabLst>
            </a:pPr>
            <a:r>
              <a:rPr sz="3000" cap="none" spc="-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как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запускать 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unit-тесты ?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indent="-572135" defTabSz="914400">
              <a:lnSpc>
                <a:spcPct val="100000"/>
              </a:lnSpc>
              <a:spcBef>
                <a:spcPts val="1800"/>
              </a:spcBef>
              <a:buChar char="•"/>
              <a:tabLst>
                <a:tab pos="584835" algn="l"/>
                <a:tab pos="3053080" algn="l"/>
              </a:tabLst>
            </a:pPr>
            <a:r>
              <a:rPr sz="3000" cap="none" spc="-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как</a:t>
            </a:r>
            <a:r>
              <a:rPr sz="3000" cap="none" spc="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получать	отчеты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?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FckkZRMAAAAlAAAAZAAAAA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YQYAAEkDAAAYQgAAkAYAABAAAAAmAAAACAAAAD0wAAAAAAAA"/>
              </a:ext>
            </a:extLst>
          </p:cNvSpPr>
          <p:nvPr>
            <p:ph type="title"/>
          </p:nvPr>
        </p:nvSpPr>
        <p:spPr>
          <a:xfrm>
            <a:off x="1036955" y="534035"/>
            <a:ext cx="9707245" cy="532765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cap="none" spc="-5">
                <a:solidFill>
                  <a:srgbClr val="000000"/>
                </a:solidFill>
              </a:rPr>
              <a:t>Даем</a:t>
            </a:r>
            <a:r>
              <a:rPr sz="5400" cap="none">
                <a:solidFill>
                  <a:srgbClr val="000000"/>
                </a:solidFill>
              </a:rPr>
              <a:t> определение</a:t>
            </a:r>
            <a:endParaRPr sz="5400" cap="none"/>
          </a:p>
        </p:txBody>
      </p:sp>
      <p:sp>
        <p:nvSpPr>
          <p:cNvPr id="3" name="object 3"/>
          <p:cNvSpPr>
            <a:extLst>
              <a:ext uri="smNativeData">
                <pr:smNativeData xmlns:pr="smNativeData" xmlns="smNativeData" val="SMDATA_15_FckkZRMAAAAlAAAAZAAAAE0AAAAAAAAAABI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7wUAAEsJAACHPwAAqxgAABAgAAAmAAAACAAAAP//////////"/>
              </a:ext>
            </a:extLst>
          </p:cNvSpPr>
          <p:nvPr/>
        </p:nvSpPr>
        <p:spPr>
          <a:xfrm>
            <a:off x="964565" y="1510665"/>
            <a:ext cx="9362440" cy="24993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1430" rIns="0" bIns="0" numCol="1" spcCol="215900" anchor="t"/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42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xUnit </a:t>
            </a:r>
            <a:r>
              <a:rPr sz="4200" cap="none" spc="30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– 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семейство инфраструктур автоматизации </a:t>
            </a:r>
            <a:r>
              <a:rPr sz="3000" cap="none" spc="-21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тестирования (Testing Automation Framework),  реализующих 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общие принципы 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и предназначенных  для реализации созданных вручную тестов</a:t>
            </a:r>
            <a:r>
              <a:rPr sz="3000" cap="none" spc="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3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(</a:t>
            </a:r>
            <a:r>
              <a:rPr sz="30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Scripted </a:t>
            </a:r>
            <a:r>
              <a:rPr sz="3000" cap="none" spc="-21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3000" cap="none" spc="-3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Test</a:t>
            </a:r>
            <a:r>
              <a:rPr sz="3000" cap="none" spc="-3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).</a:t>
            </a:r>
            <a:endParaRPr sz="3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sp>
        <p:nvSpPr>
          <p:cNvPr id="4" name="object 4"/>
          <p:cNvSpPr>
            <a:extLst>
              <a:ext uri="smNativeData">
                <pr:smNativeData xmlns:pr="smNativeData" xmlns="smNativeData" val="SMDATA_15_FckkZRMAAAAlAAAAZAAAAE0AAAAAAAAAAB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QYAAPMaAACZIAAAfSQAABAgAAAmAAAACAAAAP//////////"/>
              </a:ext>
            </a:extLst>
          </p:cNvSpPr>
          <p:nvPr/>
        </p:nvSpPr>
        <p:spPr>
          <a:xfrm>
            <a:off x="1036955" y="4380865"/>
            <a:ext cx="4262120" cy="15506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3335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cap="none">
                <a:latin typeface="Arial" pitchFamily="2" charset="-52"/>
                <a:ea typeface="Calibri" pitchFamily="2" charset="-52"/>
                <a:cs typeface="Arial" pitchFamily="2" charset="-52"/>
              </a:rPr>
              <a:t>Синонимы термина Scripted Test:</a:t>
            </a:r>
            <a:endParaRPr sz="2000" cap="none">
              <a:latin typeface="Arial" pitchFamily="2" charset="-52"/>
              <a:ea typeface="Calibri" pitchFamily="2" charset="-52"/>
              <a:cs typeface="Arial" pitchFamily="2" charset="-52"/>
            </a:endParaRPr>
          </a:p>
          <a:p>
            <a:pPr marL="469265" indent="-457200" defTabSz="914400">
              <a:lnSpc>
                <a:spcPct val="100000"/>
              </a:lnSpc>
              <a:buChar char="•"/>
              <a:tabLst>
                <a:tab pos="469900" algn="l"/>
              </a:tabLst>
            </a:pP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Hand-Written</a:t>
            </a:r>
            <a:r>
              <a:rPr sz="2000" cap="none" spc="-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Test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469265" indent="-457200" defTabSz="914400">
              <a:lnSpc>
                <a:spcPct val="100000"/>
              </a:lnSpc>
              <a:buChar char="•"/>
              <a:tabLst>
                <a:tab pos="469900" algn="l"/>
              </a:tabLst>
            </a:pP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Hand-Scripted</a:t>
            </a:r>
            <a:r>
              <a:rPr sz="2000" cap="none" spc="-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Test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469265" indent="-457200" defTabSz="914400">
              <a:lnSpc>
                <a:spcPct val="100000"/>
              </a:lnSpc>
              <a:buChar char="•"/>
              <a:tabLst>
                <a:tab pos="469900" algn="l"/>
              </a:tabLst>
            </a:pP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Programatic</a:t>
            </a:r>
            <a:r>
              <a:rPr sz="2000" cap="none" spc="-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Test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469265" indent="-457200" defTabSz="914400">
              <a:lnSpc>
                <a:spcPct val="100000"/>
              </a:lnSpc>
              <a:buChar char="•"/>
              <a:tabLst>
                <a:tab pos="469900" algn="l"/>
              </a:tabLst>
            </a:pPr>
            <a:r>
              <a:rPr sz="20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Automated Unit Test</a:t>
            </a:r>
            <a:endParaRPr sz="20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pic>
        <p:nvPicPr>
          <p:cNvPr id="5" name="object 5"/>
          <p:cNvPicPr>
            <a:extLst>
              <a:ext uri="smNativeData">
                <pr:smNativeData xmlns:pr="smNativeData" xmlns="smNativeData" val="SMDATA_17_Fckk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CwsbG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GMkAADWHQAAzkAAAO8x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915025" y="4850130"/>
            <a:ext cx="4619625" cy="32670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:pr="smNativeData" xmlns="smNativeData" val="SMDATA_15_FckkZRMAAAAlAAAAZAAAAA0AAAAAAAAAABQ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09PT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YQYAAEkDAACYSQAA2AkAABAAAAAmAAAACAAAAD0wAAAAAAAA"/>
              </a:ext>
            </a:extLst>
          </p:cNvSpPr>
          <p:nvPr>
            <p:ph type="title"/>
          </p:nvPr>
        </p:nvSpPr>
        <p:spPr>
          <a:xfrm>
            <a:off x="1036955" y="534035"/>
            <a:ext cx="10926445" cy="1066165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cap="none" spc="-5">
                <a:solidFill>
                  <a:srgbClr val="000000"/>
                </a:solidFill>
              </a:rPr>
              <a:t>Допустим</a:t>
            </a:r>
            <a:r>
              <a:rPr sz="5400" cap="none">
                <a:solidFill>
                  <a:srgbClr val="000000"/>
                </a:solidFill>
              </a:rPr>
              <a:t> «дуализм»</a:t>
            </a:r>
            <a:endParaRPr sz="5400" cap="none"/>
          </a:p>
        </p:txBody>
      </p:sp>
      <p:sp>
        <p:nvSpPr>
          <p:cNvPr id="3" name="object 3"/>
          <p:cNvSpPr>
            <a:extLst>
              <a:ext uri="smNativeData">
                <pr:smNativeData xmlns:pr="smNativeData" xmlns="smNativeData" val="SMDATA_15_Fckk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7wUAAPMLAABhNgAA7BcAABAgAAAmAAAACAAAAP//////////"/>
              </a:ext>
            </a:extLst>
          </p:cNvSpPr>
          <p:nvPr/>
        </p:nvSpPr>
        <p:spPr>
          <a:xfrm>
            <a:off x="964565" y="1942465"/>
            <a:ext cx="7875270" cy="19462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584200" indent="-572135" defTabSz="914400">
              <a:lnSpc>
                <a:spcPct val="100000"/>
              </a:lnSpc>
              <a:spcBef>
                <a:spcPts val="100"/>
              </a:spcBef>
              <a:buChar char="•"/>
              <a:tabLst>
                <a:tab pos="584835" algn="l"/>
              </a:tabLst>
            </a:pPr>
            <a:r>
              <a:rPr sz="42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xUnit </a:t>
            </a:r>
            <a:r>
              <a:rPr sz="4200" cap="none" spc="-4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как</a:t>
            </a:r>
            <a:r>
              <a:rPr sz="42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42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парадигма</a:t>
            </a:r>
            <a:endParaRPr sz="42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 indent="-572135" defTabSz="914400">
              <a:lnSpc>
                <a:spcPct val="100000"/>
              </a:lnSpc>
              <a:buChar char="•"/>
              <a:tabLst>
                <a:tab pos="584835" algn="l"/>
              </a:tabLst>
            </a:pPr>
            <a:r>
              <a:rPr sz="42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xUnit </a:t>
            </a:r>
            <a:r>
              <a:rPr sz="4200" cap="none" spc="-4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как</a:t>
            </a:r>
            <a:r>
              <a:rPr sz="42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42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семейство</a:t>
            </a:r>
            <a:endParaRPr sz="42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  <a:p>
            <a:pPr marL="584200">
              <a:lnSpc>
                <a:spcPct val="100000"/>
              </a:lnSpc>
            </a:pPr>
            <a:r>
              <a:rPr sz="4200" cap="none">
                <a:solidFill>
                  <a:srgbClr val="00AF50"/>
                </a:solidFill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фреймворков </a:t>
            </a:r>
            <a:r>
              <a:rPr sz="42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автоматизации</a:t>
            </a:r>
            <a:endParaRPr sz="42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  <p:sp>
        <p:nvSpPr>
          <p:cNvPr id="4" name="object 4"/>
          <p:cNvSpPr>
            <a:extLst>
              <a:ext uri="smNativeData">
                <pr:smNativeData xmlns:pr="smNativeData" xmlns="smNativeData" val="SMDATA_15_FckkZRMAAAAlAAAAZAAAAE0AAAAAAAAAABM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09PT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xwMAAEQdAAD4SQAATCUAABAgAAAmAAAACAAAAP//////////"/>
              </a:ext>
            </a:extLst>
          </p:cNvSpPr>
          <p:nvPr/>
        </p:nvSpPr>
        <p:spPr>
          <a:xfrm>
            <a:off x="614045" y="4757420"/>
            <a:ext cx="11410315" cy="1305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065" rIns="0" bIns="0" numCol="1" spcCol="215900" anchor="t"/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800" b="1" i="1" cap="none">
                <a:solidFill>
                  <a:srgbClr val="00AF50"/>
                </a:solidFill>
                <a:latin typeface="Arial" pitchFamily="2" charset="-52"/>
                <a:ea typeface="Calibri" pitchFamily="2" charset="-52"/>
                <a:cs typeface="Arial" pitchFamily="2" charset="-52"/>
              </a:rPr>
              <a:t>«Парадигма»</a:t>
            </a:r>
            <a:r>
              <a:rPr sz="2800" b="1" i="1" cap="none" spc="3">
                <a:solidFill>
                  <a:srgbClr val="00AF50"/>
                </a:solidFill>
                <a:latin typeface="Arial" pitchFamily="2" charset="-52"/>
                <a:ea typeface="Calibri" pitchFamily="2" charset="-52"/>
                <a:cs typeface="Arial" pitchFamily="2" charset="-52"/>
              </a:rPr>
              <a:t> </a:t>
            </a:r>
            <a:r>
              <a:rPr sz="28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- совокупность фундаментальных</a:t>
            </a:r>
            <a:r>
              <a:rPr sz="2800" cap="none" spc="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8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научных</a:t>
            </a:r>
            <a:r>
              <a:rPr sz="2800" cap="none" spc="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8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установок, </a:t>
            </a:r>
            <a:r>
              <a:rPr sz="2800" cap="none" spc="-20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8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представлений</a:t>
            </a:r>
            <a:r>
              <a:rPr sz="2800" cap="none" spc="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8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и терминов,</a:t>
            </a:r>
            <a:r>
              <a:rPr sz="2800" cap="none" spc="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8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принимаемая</a:t>
            </a:r>
            <a:r>
              <a:rPr sz="2800" cap="none" spc="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8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и разделяемая</a:t>
            </a:r>
            <a:r>
              <a:rPr sz="2800" cap="none" spc="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8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научным  сообществом</a:t>
            </a:r>
            <a:r>
              <a:rPr sz="2800" cap="none" spc="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8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и объединяющая</a:t>
            </a:r>
            <a:r>
              <a:rPr sz="2800" cap="none" spc="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8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большинство</a:t>
            </a:r>
            <a:r>
              <a:rPr sz="2800" cap="none" spc="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8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его</a:t>
            </a:r>
            <a:r>
              <a:rPr sz="2800" cap="none" spc="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8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членов.</a:t>
            </a:r>
            <a:r>
              <a:rPr sz="2800" cap="none" spc="2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 </a:t>
            </a:r>
            <a:r>
              <a:rPr sz="28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(</a:t>
            </a:r>
            <a:r>
              <a:rPr sz="2800" i="1" cap="none">
                <a:latin typeface="Arial" pitchFamily="2" charset="-52"/>
                <a:ea typeface="Calibri" pitchFamily="2" charset="-52"/>
                <a:cs typeface="Arial" pitchFamily="2" charset="-52"/>
              </a:rPr>
              <a:t>Wikipedia</a:t>
            </a:r>
            <a:r>
              <a:rPr sz="2800" cap="none">
                <a:latin typeface="Microsoft Sans Serif" pitchFamily="2" charset="-52"/>
                <a:ea typeface="Calibri" pitchFamily="2" charset="-52"/>
                <a:cs typeface="Microsoft Sans Serif" pitchFamily="2" charset="-52"/>
              </a:rPr>
              <a:t>)</a:t>
            </a:r>
            <a:endParaRPr sz="2800" cap="none">
              <a:latin typeface="Microsoft Sans Serif" pitchFamily="2" charset="-52"/>
              <a:ea typeface="Calibri" pitchFamily="2" charset="-52"/>
              <a:cs typeface="Microsoft Sans Serif" pitchFamily="2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Aleksandr Yarulin</dc:creator>
  <cp:keywords/>
  <dc:description/>
  <cp:lastModifiedBy>79137</cp:lastModifiedBy>
  <cp:revision>0</cp:revision>
  <dcterms:created xsi:type="dcterms:W3CDTF">2023-10-09T20:22:33Z</dcterms:created>
  <dcterms:modified xsi:type="dcterms:W3CDTF">2023-10-10T03:46:29Z</dcterms:modified>
</cp:coreProperties>
</file>