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59" r:id="rId10"/>
  </p:sldIdLst>
  <p:sldSz cx="12192000" cy="6858000"/>
  <p:notesSz cx="6858000" cy="9144000"/>
  <p:embeddedFontLst>
    <p:embeddedFont>
      <p:font typeface="Lato Black" panose="020F0502020204030203" pitchFamily="34" charset="0"/>
      <p:bold r:id="rId12"/>
      <p:bold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E27EA-9995-46B3-8044-C2C6220773F3}" v="1" dt="2025-08-26T04:22:12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1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5" y="-399862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265" y="2989006"/>
            <a:ext cx="767933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Delivery Trends Analysis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4EA9-E3B5-CA38-08B7-17AECC5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5127178"/>
            <a:ext cx="5258382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Aryan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Madishetti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71948" y="1001288"/>
            <a:ext cx="111300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"I am Aryan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Madishetti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, currently pursuing my Post Graduation in Master of Computer Applications (MCA) from Manpower development college ."</a:t>
            </a:r>
            <a:endParaRPr lang="en-IN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335188" y="2141134"/>
            <a:ext cx="51610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Analytics?</a:t>
            </a:r>
          </a:p>
          <a:p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4115-9CD4-2B84-C0DA-442979E755B8}"/>
              </a:ext>
            </a:extLst>
          </p:cNvPr>
          <p:cNvSpPr txBox="1"/>
          <p:nvPr/>
        </p:nvSpPr>
        <p:spPr>
          <a:xfrm>
            <a:off x="471948" y="2871019"/>
            <a:ext cx="1054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 chose Data Analytics because it transforms raw data into meaningful insights that guide decision-making. It helps uncover trends, patterns, and hidden opportunities across industries. I enjoy using analytical tools and techniques to solve real-world problems, improve efficiency, and drive innovation. Data Analytics is not just about numbers—it’s about creating impact, telling stories through data, and enabling smarter strategies for the future.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491706"/>
            <a:ext cx="10515600" cy="7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0000"/>
              </a:buClr>
              <a:buSzPts val="4400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Delivery Dataset Analysis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B3FD-FDC1-0E48-CCF6-590FCD7E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204794"/>
            <a:ext cx="11004488" cy="48456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To analyze delivery efficiency, customer satisfaction, and operational performance across multiple e-commerce platforms.</a:t>
            </a:r>
          </a:p>
          <a:p>
            <a:r>
              <a:rPr lang="en-US" sz="2000" dirty="0"/>
              <a:t>The dataset helps understand factors affecting delivery times, order value, delays, refunds, and customer feedback – valuable for business optimization and customer experience improvement.</a:t>
            </a:r>
          </a:p>
          <a:p>
            <a:r>
              <a:rPr lang="en-US" sz="2000" dirty="0"/>
              <a:t>The dataset contains </a:t>
            </a:r>
            <a:r>
              <a:rPr lang="en-US" sz="2000" b="1" dirty="0"/>
              <a:t>10,088 rows and 11 columns.</a:t>
            </a:r>
            <a:endParaRPr lang="en-US" sz="2000" dirty="0"/>
          </a:p>
          <a:p>
            <a:r>
              <a:rPr lang="en-US" sz="2000" dirty="0"/>
              <a:t>It includes </a:t>
            </a:r>
            <a:r>
              <a:rPr lang="en-US" sz="2000" b="1" dirty="0"/>
              <a:t>3 numerical columns</a:t>
            </a:r>
            <a:r>
              <a:rPr lang="en-US" sz="2000" dirty="0"/>
              <a:t> and </a:t>
            </a:r>
            <a:r>
              <a:rPr lang="en-US" sz="2000" b="1" dirty="0"/>
              <a:t>8 categorical columns</a:t>
            </a:r>
            <a:r>
              <a:rPr lang="en-US" sz="2000" dirty="0"/>
              <a:t> such as platform, product category, and delivery delay.</a:t>
            </a:r>
          </a:p>
          <a:p>
            <a:r>
              <a:rPr lang="en-US" sz="2000" b="1" dirty="0"/>
              <a:t>Key Features Include:</a:t>
            </a:r>
            <a:r>
              <a:rPr lang="en-US" sz="2000" dirty="0"/>
              <a:t> Delivery Time, Order Value, Product Category, Service Rating, Customer Feedback, Delivery Delay, and Refund Requests.</a:t>
            </a:r>
          </a:p>
          <a:p>
            <a:r>
              <a:rPr lang="en-US" sz="2000" dirty="0"/>
              <a:t>Several columns may contain missing or inconsistent values that require appropriate preprocessing (e.g., imputation, cleaning).</a:t>
            </a:r>
          </a:p>
          <a:p>
            <a:pPr marL="114300" indent="0"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2CBCEC-609C-1880-0090-8B2795CC882C}"/>
              </a:ext>
            </a:extLst>
          </p:cNvPr>
          <p:cNvSpPr txBox="1"/>
          <p:nvPr/>
        </p:nvSpPr>
        <p:spPr>
          <a:xfrm>
            <a:off x="2625508" y="199300"/>
            <a:ext cx="6739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9F6D7A-85F1-911F-C346-D7969B291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58352"/>
              </p:ext>
            </p:extLst>
          </p:nvPr>
        </p:nvGraphicFramePr>
        <p:xfrm>
          <a:off x="344424" y="1188721"/>
          <a:ext cx="10577576" cy="500328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67069">
                  <a:extLst>
                    <a:ext uri="{9D8B030D-6E8A-4147-A177-3AD203B41FA5}">
                      <a16:colId xmlns:a16="http://schemas.microsoft.com/office/drawing/2014/main" val="1258761811"/>
                    </a:ext>
                  </a:extLst>
                </a:gridCol>
                <a:gridCol w="1218583">
                  <a:extLst>
                    <a:ext uri="{9D8B030D-6E8A-4147-A177-3AD203B41FA5}">
                      <a16:colId xmlns:a16="http://schemas.microsoft.com/office/drawing/2014/main" val="1003544780"/>
                    </a:ext>
                  </a:extLst>
                </a:gridCol>
                <a:gridCol w="827987">
                  <a:extLst>
                    <a:ext uri="{9D8B030D-6E8A-4147-A177-3AD203B41FA5}">
                      <a16:colId xmlns:a16="http://schemas.microsoft.com/office/drawing/2014/main" val="2304673598"/>
                    </a:ext>
                  </a:extLst>
                </a:gridCol>
                <a:gridCol w="1271653">
                  <a:extLst>
                    <a:ext uri="{9D8B030D-6E8A-4147-A177-3AD203B41FA5}">
                      <a16:colId xmlns:a16="http://schemas.microsoft.com/office/drawing/2014/main" val="2114007467"/>
                    </a:ext>
                  </a:extLst>
                </a:gridCol>
                <a:gridCol w="2197428">
                  <a:extLst>
                    <a:ext uri="{9D8B030D-6E8A-4147-A177-3AD203B41FA5}">
                      <a16:colId xmlns:a16="http://schemas.microsoft.com/office/drawing/2014/main" val="2874595159"/>
                    </a:ext>
                  </a:extLst>
                </a:gridCol>
                <a:gridCol w="2197428">
                  <a:extLst>
                    <a:ext uri="{9D8B030D-6E8A-4147-A177-3AD203B41FA5}">
                      <a16:colId xmlns:a16="http://schemas.microsoft.com/office/drawing/2014/main" val="3007723224"/>
                    </a:ext>
                  </a:extLst>
                </a:gridCol>
                <a:gridCol w="2197428">
                  <a:extLst>
                    <a:ext uri="{9D8B030D-6E8A-4147-A177-3AD203B41FA5}">
                      <a16:colId xmlns:a16="http://schemas.microsoft.com/office/drawing/2014/main" val="2326591371"/>
                    </a:ext>
                  </a:extLst>
                </a:gridCol>
              </a:tblGrid>
              <a:tr h="361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Quality Issues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Cleaning/Preprocessing Required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3374673981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ID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duplicates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(check uniqueness)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for identifying orders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4181578835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duplicates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(deduplication)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analyze customer-level patterns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3840271574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Date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Few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inconsistency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(convert to datetime)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 for delivery time calculation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2158408332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Date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Few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/ incorrect future dates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(validate, impute if missing)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for measuring delivery delays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541317476"/>
                  </a:ext>
                </a:extLst>
              </a:tr>
              <a:tr h="491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Status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Inconsistent labels (e.g., “Delayed” vs “Late”)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(standardize values)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delay trend analysis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37842981"/>
                  </a:ext>
                </a:extLst>
              </a:tr>
              <a:tr h="491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Category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Typo / inconsistent categories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(map to standard categories)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compare delays &amp; refunds by category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736807819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Time (Minutes)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Numerical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 (extremely high values)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(remove / cap outliers)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for logistics performance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1402758637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Refund Status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(few refunds vs many non-refunds)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(standardize values)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to studying refund trends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2345120008"/>
                  </a:ext>
                </a:extLst>
              </a:tr>
              <a:tr h="491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Rating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 Numerical (1–5)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 (values outside 1–5)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(validate range)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Crucial for customer satisfaction analysis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508871180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 / City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Misspellings / inconsistent names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(clean &amp; standardize)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Useful for geographic insights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2581473866"/>
                  </a:ext>
                </a:extLst>
              </a:tr>
              <a:tr h="491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Method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Inconsistent entries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(normalize categories)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link payment trends with delays/refunds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384726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9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FBB1A-F6FA-183E-A62C-CC0814B1BA53}"/>
              </a:ext>
            </a:extLst>
          </p:cNvPr>
          <p:cNvSpPr txBox="1"/>
          <p:nvPr/>
        </p:nvSpPr>
        <p:spPr>
          <a:xfrm>
            <a:off x="3111468" y="362498"/>
            <a:ext cx="1126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F4BCE-B919-0030-F3E3-2D8E92EE9CC8}"/>
              </a:ext>
            </a:extLst>
          </p:cNvPr>
          <p:cNvSpPr txBox="1"/>
          <p:nvPr/>
        </p:nvSpPr>
        <p:spPr>
          <a:xfrm>
            <a:off x="685800" y="1389888"/>
            <a:ext cx="10689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 delivery times vary across different platforms?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which platforms ensure the fastest and most reliable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product category influence delivery delays and refunds?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which product categories face the highest delivery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relationship between order value and customer satisfaction?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whether higher-value orders receive better service and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does customer feedback correlate with service rating?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consistency between customer comments and given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factors contribute most to refund requests?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key drivers (delays, product issues, order value) behind refund requests.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2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B10FE4-D3F4-1C45-6EA5-0A36D3CA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6516" y="1331848"/>
            <a:ext cx="9812692" cy="493179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Platform </a:t>
            </a:r>
            <a:r>
              <a:rPr lang="en-US" sz="2000" b="1" dirty="0"/>
              <a:t>Swiggy </a:t>
            </a:r>
            <a:r>
              <a:rPr lang="en-US" sz="2000" b="1" dirty="0" err="1"/>
              <a:t>Instamart</a:t>
            </a:r>
            <a:r>
              <a:rPr lang="en-US" sz="2000" dirty="0"/>
              <a:t> provides the fastest average delivery.</a:t>
            </a:r>
          </a:p>
          <a:p>
            <a:r>
              <a:rPr lang="en-US" sz="2000" dirty="0"/>
              <a:t>Orders with delivery delays have a </a:t>
            </a:r>
            <a:r>
              <a:rPr lang="en-US" sz="2000" b="1" dirty="0"/>
              <a:t>45.6% refund request rate.</a:t>
            </a:r>
            <a:endParaRPr lang="en-US" sz="2000" dirty="0"/>
          </a:p>
          <a:p>
            <a:r>
              <a:rPr lang="en-US" sz="2000" dirty="0"/>
              <a:t>High-value orders generally receive </a:t>
            </a:r>
            <a:r>
              <a:rPr lang="en-US" sz="2000" b="1" dirty="0"/>
              <a:t>better service ratings.</a:t>
            </a:r>
            <a:endParaRPr lang="en-US" sz="2000" dirty="0"/>
          </a:p>
          <a:p>
            <a:r>
              <a:rPr lang="en-US" sz="2000" dirty="0"/>
              <a:t>About </a:t>
            </a:r>
            <a:r>
              <a:rPr lang="en-US" sz="2000" b="1" dirty="0"/>
              <a:t>45.6% of customers</a:t>
            </a:r>
            <a:r>
              <a:rPr lang="en-US" sz="2000" dirty="0"/>
              <a:t> gave positive feedback (ratings ≥ 4).</a:t>
            </a:r>
          </a:p>
          <a:p>
            <a:r>
              <a:rPr lang="en-US" sz="2000" dirty="0"/>
              <a:t>Platform </a:t>
            </a:r>
            <a:r>
              <a:rPr lang="en-US" sz="2000" b="1" dirty="0"/>
              <a:t>Swiggy </a:t>
            </a:r>
            <a:r>
              <a:rPr lang="en-US" sz="2000" b="1" dirty="0" err="1"/>
              <a:t>Instamart</a:t>
            </a:r>
            <a:r>
              <a:rPr lang="en-US" sz="2000" dirty="0"/>
              <a:t> also has the </a:t>
            </a:r>
            <a:r>
              <a:rPr lang="en-US" sz="2000" b="1" dirty="0"/>
              <a:t>highest refund request rate.</a:t>
            </a:r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F-089E-5CDF-17BA-3958554D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593725"/>
            <a:ext cx="9110472" cy="80530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D2564-D164-58AE-40AC-54347DB15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156" y="2035548"/>
            <a:ext cx="11956026" cy="313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delivery is a key driver of customer satisfaction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Swiggy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Instamart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the fastest performance.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delays strongly increase refund requests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the importance of timely operations.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orders tend to receive better ratings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service quality must be consistent across all orders.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orders face the most delivery challenges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requiring better supply chain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balanced focus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speed, reliability, and customer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 for improving e-commerce delivery services.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68E8-E2D9-8CFC-1310-8F442C37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017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D2B5-06E2-AF9C-3912-F3A2B923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56959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can develop a </a:t>
            </a:r>
            <a:r>
              <a:rPr lang="en-US" sz="2000" b="1" dirty="0"/>
              <a:t>predictive model</a:t>
            </a:r>
            <a:r>
              <a:rPr lang="en-US" sz="2000" dirty="0"/>
              <a:t> to estimate delivery times and the likelihood of delays based on platform, product category, and order value.</a:t>
            </a:r>
          </a:p>
          <a:p>
            <a:r>
              <a:rPr lang="en-US" sz="2000" dirty="0"/>
              <a:t>We can build a </a:t>
            </a:r>
            <a:r>
              <a:rPr lang="en-US" sz="2000" b="1" dirty="0"/>
              <a:t>customer satisfaction recommendation system</a:t>
            </a:r>
            <a:r>
              <a:rPr lang="en-US" sz="2000" dirty="0"/>
              <a:t> that predicts ratings or feedback sentiment based on delivery performance.</a:t>
            </a:r>
          </a:p>
          <a:p>
            <a:r>
              <a:rPr lang="en-US" sz="2000" dirty="0"/>
              <a:t>We can create an </a:t>
            </a:r>
            <a:r>
              <a:rPr lang="en-US" sz="2000" b="1" dirty="0"/>
              <a:t>Operations Dashboard</a:t>
            </a:r>
            <a:r>
              <a:rPr lang="en-US" sz="2000" dirty="0"/>
              <a:t> for businesses to monitor real-time delivery performance, delays, and refund trends.</a:t>
            </a:r>
          </a:p>
          <a:p>
            <a:r>
              <a:rPr lang="en-US" sz="2000" dirty="0"/>
              <a:t>We can partner with </a:t>
            </a:r>
            <a:r>
              <a:rPr lang="en-US" sz="2000" b="1" dirty="0"/>
              <a:t>logistics and supply chain platforms</a:t>
            </a:r>
            <a:r>
              <a:rPr lang="en-US" sz="2000" dirty="0"/>
              <a:t> to design strategies that reduce delays in categories like Grocery, which face the most challenges.</a:t>
            </a:r>
          </a:p>
          <a:p>
            <a:r>
              <a:rPr lang="en-US" sz="2000" dirty="0"/>
              <a:t>We can develop a </a:t>
            </a:r>
            <a:r>
              <a:rPr lang="en-US" sz="2000" b="1" dirty="0"/>
              <a:t>geo-based delivery analyzer</a:t>
            </a:r>
            <a:r>
              <a:rPr lang="en-US" sz="2000" dirty="0"/>
              <a:t> to study how delivery efficiency varies across different cities and regions.</a:t>
            </a:r>
          </a:p>
          <a:p>
            <a:r>
              <a:rPr lang="en-US" sz="2000" dirty="0"/>
              <a:t>Above all, these insights can be integrated into a </a:t>
            </a:r>
            <a:r>
              <a:rPr lang="en-US" sz="2000" b="1" dirty="0"/>
              <a:t>smart e-commerce delivery optimization tool</a:t>
            </a:r>
            <a:r>
              <a:rPr lang="en-US" sz="2000" dirty="0"/>
              <a:t>, helping businesses improve customer experience and reduce refund requests.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5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910</Words>
  <Application>Microsoft Office PowerPoint</Application>
  <PresentationFormat>Widescreen</PresentationFormat>
  <Paragraphs>127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 Black</vt:lpstr>
      <vt:lpstr>Arial</vt:lpstr>
      <vt:lpstr>Libre Baskerville</vt:lpstr>
      <vt:lpstr>Wingdings</vt:lpstr>
      <vt:lpstr>Times New Roman</vt:lpstr>
      <vt:lpstr>Calibri</vt:lpstr>
      <vt:lpstr>Office Theme</vt:lpstr>
      <vt:lpstr>Presented By: Aryan Madishetti</vt:lpstr>
      <vt:lpstr>PowerPoint Presentation</vt:lpstr>
      <vt:lpstr>E-commerce Delivery Dataset Analysis</vt:lpstr>
      <vt:lpstr>PowerPoint Presentation</vt:lpstr>
      <vt:lpstr>PowerPoint Presentation</vt:lpstr>
      <vt:lpstr>Insights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Nayakapu Navya</cp:lastModifiedBy>
  <cp:revision>11</cp:revision>
  <dcterms:created xsi:type="dcterms:W3CDTF">2021-02-16T05:19:01Z</dcterms:created>
  <dcterms:modified xsi:type="dcterms:W3CDTF">2025-09-20T07:52:41Z</dcterms:modified>
</cp:coreProperties>
</file>