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</p:sldIdLst>
  <p:sldSz cx="12192000" cy="6858000"/>
  <p:notesSz cx="6858000" cy="9144000"/>
  <p:embeddedFontLst>
    <p:embeddedFont>
      <p:font typeface="Lato Black" panose="020F0502020204030203" pitchFamily="34" charset="0"/>
      <p:bold r:id="rId12"/>
      <p:boldItalic r:id="rId13"/>
    </p:embeddedFont>
    <p:embeddedFont>
      <p:font typeface="Libre Baskerville" panose="02000000000000000000" pitchFamily="2" charset="0"/>
      <p:regular r:id="rId14"/>
      <p:bold r:id="rId15"/>
      <p: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E27EA-9995-46B3-8044-C2C6220773F3}" v="1" dt="2025-08-26T04:22:12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ha Adepu" userId="df2b2d6c125fd8f4" providerId="LiveId" clId="{B4BE27EA-9995-46B3-8044-C2C6220773F3}"/>
    <pc:docChg chg="custSel modSld">
      <pc:chgData name="Pratyusha Adepu" userId="df2b2d6c125fd8f4" providerId="LiveId" clId="{B4BE27EA-9995-46B3-8044-C2C6220773F3}" dt="2025-08-26T04:26:03.830" v="70" actId="255"/>
      <pc:docMkLst>
        <pc:docMk/>
      </pc:docMkLst>
      <pc:sldChg chg="addSp delSp modSp mod">
        <pc:chgData name="Pratyusha Adepu" userId="df2b2d6c125fd8f4" providerId="LiveId" clId="{B4BE27EA-9995-46B3-8044-C2C6220773F3}" dt="2025-08-26T04:26:03.830" v="70" actId="255"/>
        <pc:sldMkLst>
          <pc:docMk/>
          <pc:sldMk cId="2012393172" sldId="260"/>
        </pc:sldMkLst>
        <pc:graphicFrameChg chg="add mod modGraphic">
          <ac:chgData name="Pratyusha Adepu" userId="df2b2d6c125fd8f4" providerId="LiveId" clId="{B4BE27EA-9995-46B3-8044-C2C6220773F3}" dt="2025-08-26T04:26:03.830" v="70" actId="255"/>
          <ac:graphicFrameMkLst>
            <pc:docMk/>
            <pc:sldMk cId="2012393172" sldId="260"/>
            <ac:graphicFrameMk id="2" creationId="{739F6D7A-85F1-911F-C346-D7969B291CD3}"/>
          </ac:graphicFrameMkLst>
        </pc:graphicFrameChg>
        <pc:picChg chg="del">
          <ac:chgData name="Pratyusha Adepu" userId="df2b2d6c125fd8f4" providerId="LiveId" clId="{B4BE27EA-9995-46B3-8044-C2C6220773F3}" dt="2025-08-26T04:22:09.002" v="50" actId="478"/>
          <ac:picMkLst>
            <pc:docMk/>
            <pc:sldMk cId="2012393172" sldId="260"/>
            <ac:picMk id="5" creationId="{9AA30882-CC03-6E23-BC15-2824E74DEC98}"/>
          </ac:picMkLst>
        </pc:picChg>
      </pc:sldChg>
      <pc:sldChg chg="modSp mod">
        <pc:chgData name="Pratyusha Adepu" userId="df2b2d6c125fd8f4" providerId="LiveId" clId="{B4BE27EA-9995-46B3-8044-C2C6220773F3}" dt="2025-08-21T07:20:39.562" v="49" actId="20577"/>
        <pc:sldMkLst>
          <pc:docMk/>
          <pc:sldMk cId="3062483909" sldId="261"/>
        </pc:sldMkLst>
        <pc:spChg chg="mod">
          <ac:chgData name="Pratyusha Adepu" userId="df2b2d6c125fd8f4" providerId="LiveId" clId="{B4BE27EA-9995-46B3-8044-C2C6220773F3}" dt="2025-08-21T07:20:39.562" v="49" actId="20577"/>
          <ac:spMkLst>
            <pc:docMk/>
            <pc:sldMk cId="3062483909" sldId="261"/>
            <ac:spMk id="8" creationId="{5FB10FE4-D3F4-1C45-6EA5-0A36D3CA61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265" y="2989006"/>
            <a:ext cx="767933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Delivery Trends Analysis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5127178"/>
            <a:ext cx="525838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"I am Aryan </a:t>
            </a:r>
            <a:r>
              <a:rPr lang="en-US" sz="1800" b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Madishetti</a:t>
            </a: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, currently pursuing my Post Graduation in Master of Computer Applications (MCA) from Manpower development college ."</a:t>
            </a:r>
            <a:endParaRPr lang="en-IN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141134"/>
            <a:ext cx="53085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Analytics?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639097" y="3008671"/>
            <a:ext cx="105494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chose Data Analytics because it transforms raw data into meaningful insights that guide decision-making. It helps uncover trends, patterns, and hidden opportunities across industries. I enjoy using analytical tools and techniques to solve real-world problems, improve efficiency, and drive innovation. Data Analytics is not just about numbers—it’s about creating impact, telling stories through data, and enabling smarter strategies for the future.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49170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en-IN" sz="4000" dirty="0"/>
              <a:t>E-commerce Delivery Dataset Analysis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8912" y="914401"/>
            <a:ext cx="11100816" cy="465429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b="1" dirty="0"/>
          </a:p>
          <a:p>
            <a:r>
              <a:rPr lang="en-US" sz="2000" dirty="0"/>
              <a:t>To analyze delivery efficiency, customer satisfaction, and operational performance across multiple e-commerce platforms.</a:t>
            </a:r>
          </a:p>
          <a:p>
            <a:r>
              <a:rPr lang="en-US" sz="2000" dirty="0"/>
              <a:t>The dataset helps understand factors affecting delivery times, order value, delays, refunds, and customer feedback – valuable for business optimization and customer experience improvement.</a:t>
            </a:r>
          </a:p>
          <a:p>
            <a:r>
              <a:rPr lang="en-US" sz="2000" dirty="0"/>
              <a:t>The dataset contains </a:t>
            </a:r>
            <a:r>
              <a:rPr lang="en-US" sz="2000" b="1" dirty="0"/>
              <a:t>10,088 rows and 11 columns.</a:t>
            </a:r>
            <a:endParaRPr lang="en-US" sz="2000" dirty="0"/>
          </a:p>
          <a:p>
            <a:r>
              <a:rPr lang="en-US" sz="2000" dirty="0"/>
              <a:t>It includes </a:t>
            </a:r>
            <a:r>
              <a:rPr lang="en-US" sz="2000" b="1" dirty="0"/>
              <a:t>3 numerical columns</a:t>
            </a:r>
            <a:r>
              <a:rPr lang="en-US" sz="2000" dirty="0"/>
              <a:t> and </a:t>
            </a:r>
            <a:r>
              <a:rPr lang="en-US" sz="2000" b="1" dirty="0"/>
              <a:t>8 categorical columns</a:t>
            </a:r>
            <a:r>
              <a:rPr lang="en-US" sz="2000" dirty="0"/>
              <a:t> such as platform, product category, and delivery delay.</a:t>
            </a:r>
          </a:p>
          <a:p>
            <a:r>
              <a:rPr lang="en-US" sz="2000" b="1" dirty="0"/>
              <a:t>Key Features Include:</a:t>
            </a:r>
            <a:r>
              <a:rPr lang="en-US" sz="2000" dirty="0"/>
              <a:t> Delivery Time, Order Value, Product Category, Service Rating, Customer Feedback, Delivery Delay, and Refund Requests.</a:t>
            </a:r>
          </a:p>
          <a:p>
            <a:r>
              <a:rPr lang="en-US" sz="2000" dirty="0"/>
              <a:t>Several columns may contain missing or inconsistent values that require appropriate preprocessing (e.g., imputation, cleaning).</a:t>
            </a:r>
          </a:p>
          <a:p>
            <a:pPr marL="114300" indent="0"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CBCEC-609C-1880-0090-8B2795CC882C}"/>
              </a:ext>
            </a:extLst>
          </p:cNvPr>
          <p:cNvSpPr txBox="1"/>
          <p:nvPr/>
        </p:nvSpPr>
        <p:spPr>
          <a:xfrm>
            <a:off x="344424" y="356616"/>
            <a:ext cx="6739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39F6D7A-85F1-911F-C346-D7969B291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58352"/>
              </p:ext>
            </p:extLst>
          </p:nvPr>
        </p:nvGraphicFramePr>
        <p:xfrm>
          <a:off x="344424" y="1188721"/>
          <a:ext cx="10577576" cy="500328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667069">
                  <a:extLst>
                    <a:ext uri="{9D8B030D-6E8A-4147-A177-3AD203B41FA5}">
                      <a16:colId xmlns:a16="http://schemas.microsoft.com/office/drawing/2014/main" val="1258761811"/>
                    </a:ext>
                  </a:extLst>
                </a:gridCol>
                <a:gridCol w="1218583">
                  <a:extLst>
                    <a:ext uri="{9D8B030D-6E8A-4147-A177-3AD203B41FA5}">
                      <a16:colId xmlns:a16="http://schemas.microsoft.com/office/drawing/2014/main" val="1003544780"/>
                    </a:ext>
                  </a:extLst>
                </a:gridCol>
                <a:gridCol w="827987">
                  <a:extLst>
                    <a:ext uri="{9D8B030D-6E8A-4147-A177-3AD203B41FA5}">
                      <a16:colId xmlns:a16="http://schemas.microsoft.com/office/drawing/2014/main" val="2304673598"/>
                    </a:ext>
                  </a:extLst>
                </a:gridCol>
                <a:gridCol w="1271653">
                  <a:extLst>
                    <a:ext uri="{9D8B030D-6E8A-4147-A177-3AD203B41FA5}">
                      <a16:colId xmlns:a16="http://schemas.microsoft.com/office/drawing/2014/main" val="2114007467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2874595159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3007723224"/>
                    </a:ext>
                  </a:extLst>
                </a:gridCol>
                <a:gridCol w="2197428">
                  <a:extLst>
                    <a:ext uri="{9D8B030D-6E8A-4147-A177-3AD203B41FA5}">
                      <a16:colId xmlns:a16="http://schemas.microsoft.com/office/drawing/2014/main" val="2326591371"/>
                    </a:ext>
                  </a:extLst>
                </a:gridCol>
              </a:tblGrid>
              <a:tr h="361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 Issues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Cleaning/Preprocessing Required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374673981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ID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duplicates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(check uniqueness)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Primary key for identifying orders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4181578835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Possible duplicates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(deduplication)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analyze customer-level patterns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840271574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Date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inconsistency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(convert to datetime)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Essential for delivery time calculation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158408332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Date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Few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/ incorrect future dates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(validate, impute if missing)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for measuring delivery delays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541317476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Status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labels (e.g., “Delayed” vs “Late”)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(standardize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for delay trend analysis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7842981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Category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Typo / inconsistent categories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(map to standard categories)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compare delays &amp; refunds by category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736807819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Time (Minutes)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Numerical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(extremely high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(remove / cap outliers)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 for logistics performance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1402758637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Refund Status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 (few refunds vs many non-refunds)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(standardize values)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to studying refund trends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345120008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Rating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 Numerical (1–5)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(values outside 1–5)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(validate range)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Crucial for customer satisfaction analysis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508871180"/>
                  </a:ext>
                </a:extLst>
              </a:tr>
              <a:tr h="3802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/ City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Misspellings / inconsistent names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(clean &amp; standardize)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 geographic insights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2581473866"/>
                  </a:ext>
                </a:extLst>
              </a:tr>
              <a:tr h="491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Method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entries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(normalize categories)</a:t>
                      </a:r>
                    </a:p>
                  </a:txBody>
                  <a:tcPr marL="41310" marR="41310" marT="20655" marB="206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link payment trends with delays/refunds</a:t>
                      </a:r>
                    </a:p>
                  </a:txBody>
                  <a:tcPr marL="41310" marR="41310" marT="20655" marB="20655" anchor="ctr"/>
                </a:tc>
                <a:extLst>
                  <a:ext uri="{0D108BD9-81ED-4DB2-BD59-A6C34878D82A}">
                    <a16:rowId xmlns:a16="http://schemas.microsoft.com/office/drawing/2014/main" val="384726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397764" y="411659"/>
            <a:ext cx="1126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685800" y="1389888"/>
            <a:ext cx="10689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delivery times vary across different platforms?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which platforms ensure the fastest and most reliable delivery.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product category influence delivery delays and refunds?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which product categories face the highest delivery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relationship between order value and customer satisfaction?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whether higher-value orders receive better service and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does customer feedback correlate with service rating?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consistency between customer comments and given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contribute most to refund requests?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key drivers (delays, product issues, order value) behind refund requests.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08" y="1331848"/>
            <a:ext cx="10515600" cy="4931791"/>
          </a:xfrm>
        </p:spPr>
        <p:txBody>
          <a:bodyPr>
            <a:normAutofit/>
          </a:bodyPr>
          <a:lstStyle/>
          <a:p>
            <a:r>
              <a:rPr lang="en-US" sz="2000" b="1" dirty="0"/>
              <a:t>Insights</a:t>
            </a:r>
          </a:p>
          <a:p>
            <a:r>
              <a:rPr lang="en-US" sz="2000" dirty="0"/>
              <a:t>Platform </a:t>
            </a:r>
            <a:r>
              <a:rPr lang="en-US" sz="2000" b="1" dirty="0"/>
              <a:t>Swiggy </a:t>
            </a:r>
            <a:r>
              <a:rPr lang="en-US" sz="2000" b="1" dirty="0" err="1"/>
              <a:t>Instamart</a:t>
            </a:r>
            <a:r>
              <a:rPr lang="en-US" sz="2000" dirty="0"/>
              <a:t> provides the fastest average delivery.</a:t>
            </a:r>
          </a:p>
          <a:p>
            <a:r>
              <a:rPr lang="en-US" sz="2000" dirty="0"/>
              <a:t>Orders with delivery delays have a </a:t>
            </a:r>
            <a:r>
              <a:rPr lang="en-US" sz="2000" b="1" dirty="0"/>
              <a:t>45.6% refund request rate.</a:t>
            </a:r>
            <a:endParaRPr lang="en-US" sz="2000" dirty="0"/>
          </a:p>
          <a:p>
            <a:r>
              <a:rPr lang="en-US" sz="2000" dirty="0"/>
              <a:t>High-value orders generally receive </a:t>
            </a:r>
            <a:r>
              <a:rPr lang="en-US" sz="2000" b="1" dirty="0"/>
              <a:t>better service ratings.</a:t>
            </a:r>
            <a:endParaRPr lang="en-US" sz="2000" dirty="0"/>
          </a:p>
          <a:p>
            <a:r>
              <a:rPr lang="en-US" sz="2000" dirty="0"/>
              <a:t>About </a:t>
            </a:r>
            <a:r>
              <a:rPr lang="en-US" sz="2000" b="1" dirty="0"/>
              <a:t>45.6% of customers</a:t>
            </a:r>
            <a:r>
              <a:rPr lang="en-US" sz="2000" dirty="0"/>
              <a:t> gave positive feedback (ratings ≥ 4).</a:t>
            </a:r>
          </a:p>
          <a:p>
            <a:r>
              <a:rPr lang="en-US" sz="2000" dirty="0"/>
              <a:t>Platform </a:t>
            </a:r>
            <a:r>
              <a:rPr lang="en-US" sz="2000" b="1" dirty="0"/>
              <a:t>Swiggy </a:t>
            </a:r>
            <a:r>
              <a:rPr lang="en-US" sz="2000" b="1" dirty="0" err="1"/>
              <a:t>Instamart</a:t>
            </a:r>
            <a:r>
              <a:rPr lang="en-US" sz="2000" dirty="0"/>
              <a:t> also has the </a:t>
            </a:r>
            <a:r>
              <a:rPr lang="en-US" sz="2000" b="1" dirty="0"/>
              <a:t>highest refund request rate.</a:t>
            </a:r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593725"/>
            <a:ext cx="9110472" cy="80530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D2564-D164-58AE-40AC-54347DB15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156" y="1832929"/>
            <a:ext cx="1195602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delivery is a key driver of customer satisfaction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Swiggy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the fastest performance.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delays strongly increase refund requests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highlighting the importance of timely operations.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High-value orders tend to receive better ratings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service quality must be consistent across all orders.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Grocery orders face the most delivery 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requiring better supply chain efficiency.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focus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speed, reliability, and customer feedback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for improving e-commerce delivery services.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01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D2B5-06E2-AF9C-3912-F3A2B923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5695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Future Scope:</a:t>
            </a:r>
          </a:p>
          <a:p>
            <a:r>
              <a:rPr lang="en-US" sz="2000" dirty="0"/>
              <a:t>We can develop a </a:t>
            </a:r>
            <a:r>
              <a:rPr lang="en-US" sz="2000" b="1" dirty="0"/>
              <a:t>predictive model</a:t>
            </a:r>
            <a:r>
              <a:rPr lang="en-US" sz="2000" dirty="0"/>
              <a:t> to estimate delivery times and the likelihood of delays based on platform, product category, and order value.</a:t>
            </a:r>
          </a:p>
          <a:p>
            <a:r>
              <a:rPr lang="en-US" sz="2000" dirty="0"/>
              <a:t>We can build a </a:t>
            </a:r>
            <a:r>
              <a:rPr lang="en-US" sz="2000" b="1" dirty="0"/>
              <a:t>customer satisfaction recommendation system</a:t>
            </a:r>
            <a:r>
              <a:rPr lang="en-US" sz="2000" dirty="0"/>
              <a:t> that predicts ratings or feedback sentiment based on delivery performance.</a:t>
            </a:r>
          </a:p>
          <a:p>
            <a:r>
              <a:rPr lang="en-US" sz="2000" dirty="0"/>
              <a:t>We can create an </a:t>
            </a:r>
            <a:r>
              <a:rPr lang="en-US" sz="2000" b="1" dirty="0"/>
              <a:t>Operations Dashboard</a:t>
            </a:r>
            <a:r>
              <a:rPr lang="en-US" sz="2000" dirty="0"/>
              <a:t> for businesses to monitor real-time delivery performance, delays, and refund trends.</a:t>
            </a:r>
          </a:p>
          <a:p>
            <a:r>
              <a:rPr lang="en-US" sz="2000" dirty="0"/>
              <a:t>We can partner with </a:t>
            </a:r>
            <a:r>
              <a:rPr lang="en-US" sz="2000" b="1" dirty="0"/>
              <a:t>logistics and supply chain platforms</a:t>
            </a:r>
            <a:r>
              <a:rPr lang="en-US" sz="2000" dirty="0"/>
              <a:t> to design strategies that reduce delays in categories like Grocery, which face the most challenges.</a:t>
            </a:r>
          </a:p>
          <a:p>
            <a:r>
              <a:rPr lang="en-US" sz="2000" dirty="0"/>
              <a:t>We can develop a </a:t>
            </a:r>
            <a:r>
              <a:rPr lang="en-US" sz="2000" b="1" dirty="0"/>
              <a:t>geo-based delivery analyzer</a:t>
            </a:r>
            <a:r>
              <a:rPr lang="en-US" sz="2000" dirty="0"/>
              <a:t> to study how delivery efficiency varies across different cities and regions.</a:t>
            </a:r>
          </a:p>
          <a:p>
            <a:r>
              <a:rPr lang="en-US" sz="2000" dirty="0"/>
              <a:t>Above all, these insights can be integrated into a </a:t>
            </a:r>
            <a:r>
              <a:rPr lang="en-US" sz="2000" b="1" dirty="0"/>
              <a:t>smart e-commerce delivery optimization tool</a:t>
            </a:r>
            <a:r>
              <a:rPr lang="en-US" sz="2000" dirty="0"/>
              <a:t>, helping businesses improve customer experience and reduce refund requests.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916</Words>
  <Application>Microsoft Office PowerPoint</Application>
  <PresentationFormat>Widescreen</PresentationFormat>
  <Paragraphs>130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Lato Black</vt:lpstr>
      <vt:lpstr>Libre Baskerville</vt:lpstr>
      <vt:lpstr>Arial</vt:lpstr>
      <vt:lpstr>Times New Roman</vt:lpstr>
      <vt:lpstr>Wingdings</vt:lpstr>
      <vt:lpstr>Office Theme</vt:lpstr>
      <vt:lpstr>Presented By:</vt:lpstr>
      <vt:lpstr>PowerPoint Presentation</vt:lpstr>
      <vt:lpstr>E-commerce Delivery Dataset Analysis</vt:lpstr>
      <vt:lpstr>PowerPoint Presentation</vt:lpstr>
      <vt:lpstr>PowerPoint Presentation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Pratyusha Adepu</cp:lastModifiedBy>
  <cp:revision>10</cp:revision>
  <dcterms:created xsi:type="dcterms:W3CDTF">2021-02-16T05:19:01Z</dcterms:created>
  <dcterms:modified xsi:type="dcterms:W3CDTF">2025-08-26T04:26:14Z</dcterms:modified>
</cp:coreProperties>
</file>