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60" r:id="rId4"/>
    <p:sldId id="261" r:id="rId5"/>
    <p:sldId id="262" r:id="rId6"/>
    <p:sldId id="263" r:id="rId7"/>
    <p:sldId id="264" r:id="rId8"/>
    <p:sldId id="265" r:id="rId9"/>
    <p:sldId id="266" r:id="rId10"/>
    <p:sldId id="274" r:id="rId11"/>
    <p:sldId id="267" r:id="rId12"/>
    <p:sldId id="268" r:id="rId13"/>
    <p:sldId id="269" r:id="rId14"/>
    <p:sldId id="275" r:id="rId15"/>
    <p:sldId id="270" r:id="rId16"/>
    <p:sldId id="271" r:id="rId17"/>
    <p:sldId id="276" r:id="rId18"/>
    <p:sldId id="272" r:id="rId19"/>
    <p:sldId id="273" r:id="rId20"/>
    <p:sldId id="277" r:id="rId21"/>
    <p:sldId id="278" r:id="rId22"/>
    <p:sldId id="259" r:id="rId23"/>
  </p:sldIdLst>
  <p:sldSz cx="12192000" cy="6858000"/>
  <p:notesSz cx="6858000" cy="9144000"/>
  <p:embeddedFontLst>
    <p:embeddedFont>
      <p:font typeface="Algerian" panose="04020705040A02060702" pitchFamily="82" charset="0"/>
      <p:regular r:id="rId25"/>
    </p:embeddedFont>
    <p:embeddedFont>
      <p:font typeface="Libre Baskerville" panose="02000000000000000000" pitchFamily="2" charset="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ha Adepu" userId="df2b2d6c125fd8f4" providerId="LiveId" clId="{44E45A3D-11AB-4F13-B008-3BD63F82E561}"/>
    <pc:docChg chg="modSld">
      <pc:chgData name="Pratyusha Adepu" userId="df2b2d6c125fd8f4" providerId="LiveId" clId="{44E45A3D-11AB-4F13-B008-3BD63F82E561}" dt="2025-09-04T12:17:39.736" v="16" actId="20577"/>
      <pc:docMkLst>
        <pc:docMk/>
      </pc:docMkLst>
      <pc:sldChg chg="modSp mod">
        <pc:chgData name="Pratyusha Adepu" userId="df2b2d6c125fd8f4" providerId="LiveId" clId="{44E45A3D-11AB-4F13-B008-3BD63F82E561}" dt="2025-09-04T12:17:39.736" v="16" actId="20577"/>
        <pc:sldMkLst>
          <pc:docMk/>
          <pc:sldMk cId="0" sldId="257"/>
        </pc:sldMkLst>
        <pc:spChg chg="mod">
          <ac:chgData name="Pratyusha Adepu" userId="df2b2d6c125fd8f4" providerId="LiveId" clId="{44E45A3D-11AB-4F13-B008-3BD63F82E561}" dt="2025-09-04T12:17:39.736" v="16" actId="20577"/>
          <ac:spMkLst>
            <pc:docMk/>
            <pc:sldMk cId="0" sldId="257"/>
            <ac:spMk id="3" creationId="{5C8D8613-A032-AF06-D5E8-B58C71986183}"/>
          </ac:spMkLst>
        </pc:spChg>
      </pc:sldChg>
    </pc:docChg>
  </pc:docChgLst>
  <pc:docChgLst>
    <pc:chgData name="Pratyusha Adepu" userId="df2b2d6c125fd8f4" providerId="LiveId" clId="{D2408A44-6000-46FE-98CB-08DB01CE3846}"/>
    <pc:docChg chg="modSld">
      <pc:chgData name="Pratyusha Adepu" userId="df2b2d6c125fd8f4" providerId="LiveId" clId="{D2408A44-6000-46FE-98CB-08DB01CE3846}" dt="2025-09-13T14:13:42.624" v="2" actId="2711"/>
      <pc:docMkLst>
        <pc:docMk/>
      </pc:docMkLst>
      <pc:sldChg chg="modSp mod">
        <pc:chgData name="Pratyusha Adepu" userId="df2b2d6c125fd8f4" providerId="LiveId" clId="{D2408A44-6000-46FE-98CB-08DB01CE3846}" dt="2025-09-13T14:13:42.624" v="2" actId="2711"/>
        <pc:sldMkLst>
          <pc:docMk/>
          <pc:sldMk cId="1670001379" sldId="278"/>
        </pc:sldMkLst>
        <pc:spChg chg="mod">
          <ac:chgData name="Pratyusha Adepu" userId="df2b2d6c125fd8f4" providerId="LiveId" clId="{D2408A44-6000-46FE-98CB-08DB01CE3846}" dt="2025-09-13T14:13:25.079" v="0" actId="1076"/>
          <ac:spMkLst>
            <pc:docMk/>
            <pc:sldMk cId="1670001379" sldId="278"/>
            <ac:spMk id="3" creationId="{C6565ED4-191F-4BC2-62B0-DB784CC799EA}"/>
          </ac:spMkLst>
        </pc:spChg>
        <pc:spChg chg="mod">
          <ac:chgData name="Pratyusha Adepu" userId="df2b2d6c125fd8f4" providerId="LiveId" clId="{D2408A44-6000-46FE-98CB-08DB01CE3846}" dt="2025-09-13T14:13:42.624" v="2" actId="2711"/>
          <ac:spMkLst>
            <pc:docMk/>
            <pc:sldMk cId="1670001379" sldId="278"/>
            <ac:spMk id="5" creationId="{E4C04A2E-F8F6-5826-749D-D91E925A8A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20235" y="-78658"/>
            <a:ext cx="12190815" cy="6936658"/>
          </a:xfrm>
          <a:prstGeom prst="rect">
            <a:avLst/>
          </a:prstGeom>
          <a:noFill/>
          <a:ln>
            <a:noFill/>
          </a:ln>
        </p:spPr>
      </p:pic>
      <p:sp>
        <p:nvSpPr>
          <p:cNvPr id="99" name="Google Shape;99;p1"/>
          <p:cNvSpPr txBox="1"/>
          <p:nvPr/>
        </p:nvSpPr>
        <p:spPr>
          <a:xfrm>
            <a:off x="1986114" y="3944127"/>
            <a:ext cx="8052619" cy="1323399"/>
          </a:xfrm>
          <a:prstGeom prst="rect">
            <a:avLst/>
          </a:prstGeom>
          <a:noFill/>
          <a:ln>
            <a:noFill/>
          </a:ln>
        </p:spPr>
        <p:txBody>
          <a:bodyPr spcFirstLastPara="1" wrap="square" lIns="91425" tIns="45700" rIns="91425" bIns="45700" anchor="t" anchorCtr="0">
            <a:spAutoFit/>
          </a:bodyPr>
          <a:lstStyle/>
          <a:p>
            <a:pPr lvl="0" algn="ctr">
              <a:buSzPts val="1800"/>
            </a:pPr>
            <a:r>
              <a:rPr lang="en-IN" sz="4000" dirty="0">
                <a:latin typeface="Algerian" panose="04020705040A02060702" pitchFamily="82" charset="0"/>
                <a:cs typeface="Times New Roman" panose="02020603050405020304" pitchFamily="18" charset="0"/>
              </a:rPr>
              <a:t>Employee Management System (EMS)</a:t>
            </a:r>
            <a:endParaRPr sz="4000" b="0" i="0" u="none" strike="noStrike" cap="none" dirty="0">
              <a:solidFill>
                <a:srgbClr val="000000"/>
              </a:solidFill>
              <a:latin typeface="Algerian" panose="04020705040A02060702" pitchFamily="82"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E3F2C-A83A-7421-1A96-5BC328844164}"/>
              </a:ext>
            </a:extLst>
          </p:cNvPr>
          <p:cNvSpPr txBox="1"/>
          <p:nvPr/>
        </p:nvSpPr>
        <p:spPr>
          <a:xfrm>
            <a:off x="747252" y="1416607"/>
            <a:ext cx="6096000" cy="400110"/>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total</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salary expenditure across the company?</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D023A2-6F73-231C-2FAF-47DDFBE8A094}"/>
              </a:ext>
            </a:extLst>
          </p:cNvPr>
          <p:cNvSpPr txBox="1"/>
          <p:nvPr/>
        </p:nvSpPr>
        <p:spPr>
          <a:xfrm>
            <a:off x="1012722" y="2127144"/>
            <a:ext cx="6096000" cy="523220"/>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SUM(sb.amount) AS total_salary_expenditure</a:t>
            </a:r>
          </a:p>
          <a:p>
            <a:r>
              <a:rPr lang="en-IN" dirty="0">
                <a:solidFill>
                  <a:srgbClr val="C00000"/>
                </a:solidFill>
                <a:latin typeface="Times New Roman" panose="02020603050405020304" pitchFamily="18" charset="0"/>
                <a:cs typeface="Times New Roman" panose="02020603050405020304" pitchFamily="18" charset="0"/>
              </a:rPr>
              <a:t>FROM SalaryBonus sb;</a:t>
            </a:r>
          </a:p>
        </p:txBody>
      </p:sp>
      <p:pic>
        <p:nvPicPr>
          <p:cNvPr id="7" name="Picture 6">
            <a:extLst>
              <a:ext uri="{FF2B5EF4-FFF2-40B4-BE49-F238E27FC236}">
                <a16:creationId xmlns:a16="http://schemas.microsoft.com/office/drawing/2014/main" id="{C9DEEF42-C509-6F82-B1FD-F041C4EE2303}"/>
              </a:ext>
            </a:extLst>
          </p:cNvPr>
          <p:cNvPicPr>
            <a:picLocks noChangeAspect="1"/>
          </p:cNvPicPr>
          <p:nvPr/>
        </p:nvPicPr>
        <p:blipFill>
          <a:blip r:embed="rId2"/>
          <a:stretch>
            <a:fillRect/>
          </a:stretch>
        </p:blipFill>
        <p:spPr>
          <a:xfrm>
            <a:off x="1574350" y="3187191"/>
            <a:ext cx="2486372" cy="933580"/>
          </a:xfrm>
          <a:prstGeom prst="rect">
            <a:avLst/>
          </a:prstGeom>
        </p:spPr>
      </p:pic>
    </p:spTree>
    <p:extLst>
      <p:ext uri="{BB962C8B-B14F-4D97-AF65-F5344CB8AC3E}">
        <p14:creationId xmlns:p14="http://schemas.microsoft.com/office/powerpoint/2010/main" val="601616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366596-F1AF-C892-F34C-479479A8DEB2}"/>
              </a:ext>
            </a:extLst>
          </p:cNvPr>
          <p:cNvSpPr txBox="1"/>
          <p:nvPr/>
        </p:nvSpPr>
        <p:spPr>
          <a:xfrm>
            <a:off x="0" y="-393852"/>
            <a:ext cx="12192000" cy="1461939"/>
          </a:xfrm>
          <a:prstGeom prst="rect">
            <a:avLst/>
          </a:prstGeom>
          <a:noFill/>
        </p:spPr>
        <p:txBody>
          <a:bodyPr wrap="square">
            <a:spAutoFit/>
          </a:bodyPr>
          <a:lstStyle/>
          <a:p>
            <a:pPr algn="ctr" rtl="0" fontAlgn="base">
              <a:buFont typeface="Arial" panose="020B0604020202020204" pitchFamily="34" charset="0"/>
              <a:buChar char="•"/>
            </a:pPr>
            <a:br>
              <a:rPr lang="en-US" sz="1400" b="0" i="0" u="none" strike="noStrike" dirty="0">
                <a:solidFill>
                  <a:srgbClr val="000000"/>
                </a:solidFill>
                <a:effectLst/>
                <a:latin typeface="Arial" panose="020B0604020202020204" pitchFamily="34" charset="0"/>
              </a:rPr>
            </a:br>
            <a:endParaRPr lang="en-US" sz="1400" b="0" i="0" u="none" strike="noStrike" dirty="0">
              <a:solidFill>
                <a:srgbClr val="000000"/>
              </a:solidFill>
              <a:effectLst/>
              <a:latin typeface="Arial" panose="020B0604020202020204" pitchFamily="34" charset="0"/>
            </a:endParaRPr>
          </a:p>
          <a:p>
            <a:pPr algn="ctr" rtl="0">
              <a:spcBef>
                <a:spcPts val="1400"/>
              </a:spcBef>
              <a:spcAft>
                <a:spcPts val="400"/>
              </a:spcAft>
              <a:buNone/>
            </a:pPr>
            <a:r>
              <a:rPr lang="en-US" sz="1600" b="1" i="0" u="none" strike="noStrike" dirty="0">
                <a:solidFill>
                  <a:srgbClr val="000000"/>
                </a:solidFill>
                <a:effectLst/>
                <a:latin typeface="Arial" panose="020B0604020202020204" pitchFamily="34" charset="0"/>
              </a:rPr>
              <a:t>2</a:t>
            </a:r>
            <a:r>
              <a:rPr lang="en-US" sz="1800" b="1" i="0" u="none" strike="noStrike" dirty="0">
                <a:solidFill>
                  <a:srgbClr val="000000"/>
                </a:solidFill>
                <a:effectLst/>
                <a:latin typeface="Algerian" panose="04020705040A02060702" pitchFamily="82" charset="0"/>
              </a:rPr>
              <a:t>. JOB ROLE AND DEPARTMENT ANALYSIS</a:t>
            </a:r>
            <a:endParaRPr lang="en-US" sz="1800" dirty="0">
              <a:latin typeface="Times New Roman" panose="02020603050405020304" pitchFamily="18" charset="0"/>
              <a:cs typeface="Times New Roman" panose="02020603050405020304" pitchFamily="18" charset="0"/>
            </a:endParaRPr>
          </a:p>
          <a:p>
            <a:pPr algn="ctr" rtl="0" fontAlgn="base">
              <a:spcBef>
                <a:spcPts val="1200"/>
              </a:spcBef>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A7C543-501C-786B-6316-7ED80089E83E}"/>
              </a:ext>
            </a:extLst>
          </p:cNvPr>
          <p:cNvSpPr txBox="1"/>
          <p:nvPr/>
        </p:nvSpPr>
        <p:spPr>
          <a:xfrm>
            <a:off x="835742" y="3901918"/>
            <a:ext cx="6096000" cy="369332"/>
          </a:xfrm>
          <a:prstGeom prst="rect">
            <a:avLst/>
          </a:prstGeom>
          <a:noFill/>
        </p:spPr>
        <p:txBody>
          <a:bodyPr wrap="square">
            <a:spAutoFit/>
          </a:bodyPr>
          <a:lstStyle/>
          <a:p>
            <a:pPr marL="285750" indent="-285750"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average salary range per department?</a:t>
            </a:r>
          </a:p>
        </p:txBody>
      </p:sp>
      <p:sp>
        <p:nvSpPr>
          <p:cNvPr id="7" name="TextBox 6">
            <a:extLst>
              <a:ext uri="{FF2B5EF4-FFF2-40B4-BE49-F238E27FC236}">
                <a16:creationId xmlns:a16="http://schemas.microsoft.com/office/drawing/2014/main" id="{1BAC47B6-A534-2FD0-9036-05D7DB392D5D}"/>
              </a:ext>
            </a:extLst>
          </p:cNvPr>
          <p:cNvSpPr txBox="1"/>
          <p:nvPr/>
        </p:nvSpPr>
        <p:spPr>
          <a:xfrm>
            <a:off x="737419" y="1068087"/>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How many different job roles exist in each department</a:t>
            </a:r>
            <a:r>
              <a:rPr lang="en-US" sz="1800" dirty="0">
                <a:latin typeface="Times New Roman" panose="02020603050405020304" pitchFamily="18" charset="0"/>
                <a:cs typeface="Times New Roman" panose="02020603050405020304" pitchFamily="18" charset="0"/>
              </a:rPr>
              <a:t>?</a:t>
            </a:r>
            <a:endParaRPr lang="en-IN" sz="1800" dirty="0"/>
          </a:p>
        </p:txBody>
      </p:sp>
      <p:sp>
        <p:nvSpPr>
          <p:cNvPr id="9" name="TextBox 8">
            <a:extLst>
              <a:ext uri="{FF2B5EF4-FFF2-40B4-BE49-F238E27FC236}">
                <a16:creationId xmlns:a16="http://schemas.microsoft.com/office/drawing/2014/main" id="{002B571A-3E86-FE9C-8508-D1DA4B6F96E6}"/>
              </a:ext>
            </a:extLst>
          </p:cNvPr>
          <p:cNvSpPr txBox="1"/>
          <p:nvPr/>
        </p:nvSpPr>
        <p:spPr>
          <a:xfrm>
            <a:off x="963561" y="1515506"/>
            <a:ext cx="6096000" cy="738664"/>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COUNT(DISTINCT jd.name) AS num_roles</a:t>
            </a:r>
          </a:p>
          <a:p>
            <a:r>
              <a:rPr lang="en-IN" dirty="0">
                <a:solidFill>
                  <a:srgbClr val="C00000"/>
                </a:solidFill>
                <a:latin typeface="Times New Roman" panose="02020603050405020304" pitchFamily="18" charset="0"/>
                <a:cs typeface="Times New Roman" panose="02020603050405020304" pitchFamily="18" charset="0"/>
              </a:rPr>
              <a:t>FROM JobDepartment jd</a:t>
            </a:r>
          </a:p>
          <a:p>
            <a:r>
              <a:rPr lang="en-IN" dirty="0">
                <a:solidFill>
                  <a:srgbClr val="C00000"/>
                </a:solidFill>
                <a:latin typeface="Times New Roman" panose="02020603050405020304" pitchFamily="18" charset="0"/>
                <a:cs typeface="Times New Roman" panose="02020603050405020304" pitchFamily="18" charset="0"/>
              </a:rPr>
              <a:t>GROUP BY jd.jobdept;</a:t>
            </a:r>
          </a:p>
        </p:txBody>
      </p:sp>
      <p:pic>
        <p:nvPicPr>
          <p:cNvPr id="11" name="Picture 10">
            <a:extLst>
              <a:ext uri="{FF2B5EF4-FFF2-40B4-BE49-F238E27FC236}">
                <a16:creationId xmlns:a16="http://schemas.microsoft.com/office/drawing/2014/main" id="{E31C66BD-1A9F-E123-6E04-E4F45C3D59FF}"/>
              </a:ext>
            </a:extLst>
          </p:cNvPr>
          <p:cNvPicPr>
            <a:picLocks noChangeAspect="1"/>
          </p:cNvPicPr>
          <p:nvPr/>
        </p:nvPicPr>
        <p:blipFill>
          <a:blip r:embed="rId2"/>
          <a:stretch>
            <a:fillRect/>
          </a:stretch>
        </p:blipFill>
        <p:spPr>
          <a:xfrm>
            <a:off x="6423833" y="1515506"/>
            <a:ext cx="2353003" cy="2333951"/>
          </a:xfrm>
          <a:prstGeom prst="rect">
            <a:avLst/>
          </a:prstGeom>
        </p:spPr>
      </p:pic>
      <p:sp>
        <p:nvSpPr>
          <p:cNvPr id="13" name="TextBox 12">
            <a:extLst>
              <a:ext uri="{FF2B5EF4-FFF2-40B4-BE49-F238E27FC236}">
                <a16:creationId xmlns:a16="http://schemas.microsoft.com/office/drawing/2014/main" id="{A7042F34-E02E-6F0D-D64A-52053AFAB298}"/>
              </a:ext>
            </a:extLst>
          </p:cNvPr>
          <p:cNvSpPr txBox="1"/>
          <p:nvPr/>
        </p:nvSpPr>
        <p:spPr>
          <a:xfrm>
            <a:off x="1150374" y="4296876"/>
            <a:ext cx="6096000"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AVG(sb.amount) AS avg_salary</a:t>
            </a:r>
          </a:p>
          <a:p>
            <a:r>
              <a:rPr lang="en-IN" dirty="0">
                <a:solidFill>
                  <a:srgbClr val="C00000"/>
                </a:solidFill>
                <a:latin typeface="Times New Roman" panose="02020603050405020304" pitchFamily="18" charset="0"/>
                <a:cs typeface="Times New Roman" panose="02020603050405020304" pitchFamily="18" charset="0"/>
              </a:rPr>
              <a:t>FROM SalaryBonus sb</a:t>
            </a:r>
          </a:p>
          <a:p>
            <a:r>
              <a:rPr lang="en-IN" dirty="0">
                <a:solidFill>
                  <a:srgbClr val="C00000"/>
                </a:solidFill>
                <a:latin typeface="Times New Roman" panose="02020603050405020304" pitchFamily="18" charset="0"/>
                <a:cs typeface="Times New Roman" panose="02020603050405020304" pitchFamily="18" charset="0"/>
              </a:rPr>
              <a:t>JOIN JobDepartment jd ON sb.Job_ID = jd.Job_ID</a:t>
            </a:r>
          </a:p>
          <a:p>
            <a:r>
              <a:rPr lang="en-IN" dirty="0">
                <a:solidFill>
                  <a:srgbClr val="C00000"/>
                </a:solidFill>
                <a:latin typeface="Times New Roman" panose="02020603050405020304" pitchFamily="18" charset="0"/>
                <a:cs typeface="Times New Roman" panose="02020603050405020304" pitchFamily="18" charset="0"/>
              </a:rPr>
              <a:t>GROUP BY jd.jobdept;</a:t>
            </a:r>
          </a:p>
        </p:txBody>
      </p:sp>
      <p:pic>
        <p:nvPicPr>
          <p:cNvPr id="15" name="Picture 14">
            <a:extLst>
              <a:ext uri="{FF2B5EF4-FFF2-40B4-BE49-F238E27FC236}">
                <a16:creationId xmlns:a16="http://schemas.microsoft.com/office/drawing/2014/main" id="{5CE29FDF-77E6-6BB0-C07F-7B93F9B7E809}"/>
              </a:ext>
            </a:extLst>
          </p:cNvPr>
          <p:cNvPicPr>
            <a:picLocks noChangeAspect="1"/>
          </p:cNvPicPr>
          <p:nvPr/>
        </p:nvPicPr>
        <p:blipFill>
          <a:blip r:embed="rId3"/>
          <a:stretch>
            <a:fillRect/>
          </a:stretch>
        </p:blipFill>
        <p:spPr>
          <a:xfrm>
            <a:off x="6423833" y="4273833"/>
            <a:ext cx="2124371" cy="2324424"/>
          </a:xfrm>
          <a:prstGeom prst="rect">
            <a:avLst/>
          </a:prstGeom>
        </p:spPr>
      </p:pic>
    </p:spTree>
    <p:extLst>
      <p:ext uri="{BB962C8B-B14F-4D97-AF65-F5344CB8AC3E}">
        <p14:creationId xmlns:p14="http://schemas.microsoft.com/office/powerpoint/2010/main" val="412748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73D6E1-0F6A-CE93-D9FE-64EACC4FD3AB}"/>
              </a:ext>
            </a:extLst>
          </p:cNvPr>
          <p:cNvSpPr txBox="1"/>
          <p:nvPr/>
        </p:nvSpPr>
        <p:spPr>
          <a:xfrm>
            <a:off x="698090" y="236923"/>
            <a:ext cx="6096000" cy="369332"/>
          </a:xfrm>
          <a:prstGeom prst="rect">
            <a:avLst/>
          </a:prstGeom>
          <a:noFill/>
        </p:spPr>
        <p:txBody>
          <a:bodyPr wrap="square">
            <a:spAutoFit/>
          </a:bodyPr>
          <a:lstStyle/>
          <a:p>
            <a:pPr marL="285750" indent="-285750" rtl="0" fontAlgn="base">
              <a:spcAft>
                <a:spcPts val="12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job roles offer the highest salary?</a:t>
            </a:r>
          </a:p>
        </p:txBody>
      </p:sp>
      <p:sp>
        <p:nvSpPr>
          <p:cNvPr id="5" name="TextBox 4">
            <a:extLst>
              <a:ext uri="{FF2B5EF4-FFF2-40B4-BE49-F238E27FC236}">
                <a16:creationId xmlns:a16="http://schemas.microsoft.com/office/drawing/2014/main" id="{C3F241E5-4BF5-4F52-4305-074C4736DC3D}"/>
              </a:ext>
            </a:extLst>
          </p:cNvPr>
          <p:cNvSpPr txBox="1"/>
          <p:nvPr/>
        </p:nvSpPr>
        <p:spPr>
          <a:xfrm>
            <a:off x="363793" y="3244334"/>
            <a:ext cx="6096000" cy="369332"/>
          </a:xfrm>
          <a:prstGeom prst="rect">
            <a:avLst/>
          </a:prstGeom>
          <a:noFill/>
        </p:spPr>
        <p:txBody>
          <a:bodyPr wrap="square">
            <a:spAutoFit/>
          </a:bodyPr>
          <a:lstStyle/>
          <a:p>
            <a:pPr marL="285750" indent="-285750" rtl="0" fontAlgn="base">
              <a:spcAft>
                <a:spcPts val="12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departments have the highest total salary allocation?</a:t>
            </a:r>
          </a:p>
        </p:txBody>
      </p:sp>
      <p:sp>
        <p:nvSpPr>
          <p:cNvPr id="7" name="TextBox 6">
            <a:extLst>
              <a:ext uri="{FF2B5EF4-FFF2-40B4-BE49-F238E27FC236}">
                <a16:creationId xmlns:a16="http://schemas.microsoft.com/office/drawing/2014/main" id="{793D4BBD-C504-CDFE-EB38-A54A1C5792A1}"/>
              </a:ext>
            </a:extLst>
          </p:cNvPr>
          <p:cNvSpPr txBox="1"/>
          <p:nvPr/>
        </p:nvSpPr>
        <p:spPr>
          <a:xfrm>
            <a:off x="1002891" y="712216"/>
            <a:ext cx="6096000" cy="138499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jd.name AS job_role, MAX(sb.amount) AS max_salary</a:t>
            </a:r>
          </a:p>
          <a:p>
            <a:r>
              <a:rPr lang="en-IN" dirty="0">
                <a:solidFill>
                  <a:srgbClr val="C00000"/>
                </a:solidFill>
                <a:latin typeface="Times New Roman" panose="02020603050405020304" pitchFamily="18" charset="0"/>
                <a:cs typeface="Times New Roman" panose="02020603050405020304" pitchFamily="18" charset="0"/>
              </a:rPr>
              <a:t>FROM SalaryBonus sb</a:t>
            </a:r>
          </a:p>
          <a:p>
            <a:r>
              <a:rPr lang="en-IN" dirty="0">
                <a:solidFill>
                  <a:srgbClr val="C00000"/>
                </a:solidFill>
                <a:latin typeface="Times New Roman" panose="02020603050405020304" pitchFamily="18" charset="0"/>
                <a:cs typeface="Times New Roman" panose="02020603050405020304" pitchFamily="18" charset="0"/>
              </a:rPr>
              <a:t>JOIN JobDepartment jd ON sb.Job_ID = jd.Job_ID</a:t>
            </a:r>
          </a:p>
          <a:p>
            <a:r>
              <a:rPr lang="en-IN" dirty="0">
                <a:solidFill>
                  <a:srgbClr val="C00000"/>
                </a:solidFill>
                <a:latin typeface="Times New Roman" panose="02020603050405020304" pitchFamily="18" charset="0"/>
                <a:cs typeface="Times New Roman" panose="02020603050405020304" pitchFamily="18" charset="0"/>
              </a:rPr>
              <a:t>GROUP BY jd.name</a:t>
            </a:r>
          </a:p>
          <a:p>
            <a:r>
              <a:rPr lang="en-IN" dirty="0">
                <a:solidFill>
                  <a:srgbClr val="C00000"/>
                </a:solidFill>
                <a:latin typeface="Times New Roman" panose="02020603050405020304" pitchFamily="18" charset="0"/>
                <a:cs typeface="Times New Roman" panose="02020603050405020304" pitchFamily="18" charset="0"/>
              </a:rPr>
              <a:t>ORDER BY max_salary DESC</a:t>
            </a:r>
          </a:p>
          <a:p>
            <a:r>
              <a:rPr lang="en-IN" dirty="0">
                <a:solidFill>
                  <a:srgbClr val="C00000"/>
                </a:solidFill>
                <a:latin typeface="Times New Roman" panose="02020603050405020304" pitchFamily="18" charset="0"/>
                <a:cs typeface="Times New Roman" panose="02020603050405020304" pitchFamily="18" charset="0"/>
              </a:rPr>
              <a:t>LIMIT 1;</a:t>
            </a:r>
          </a:p>
        </p:txBody>
      </p:sp>
      <p:pic>
        <p:nvPicPr>
          <p:cNvPr id="9" name="Picture 8">
            <a:extLst>
              <a:ext uri="{FF2B5EF4-FFF2-40B4-BE49-F238E27FC236}">
                <a16:creationId xmlns:a16="http://schemas.microsoft.com/office/drawing/2014/main" id="{1EFDF6C9-E85D-8E93-ABB4-9B653C21AEA5}"/>
              </a:ext>
            </a:extLst>
          </p:cNvPr>
          <p:cNvPicPr>
            <a:picLocks noChangeAspect="1"/>
          </p:cNvPicPr>
          <p:nvPr/>
        </p:nvPicPr>
        <p:blipFill>
          <a:blip r:embed="rId2"/>
          <a:stretch>
            <a:fillRect/>
          </a:stretch>
        </p:blipFill>
        <p:spPr>
          <a:xfrm>
            <a:off x="5458743" y="1753378"/>
            <a:ext cx="2553056" cy="1019317"/>
          </a:xfrm>
          <a:prstGeom prst="rect">
            <a:avLst/>
          </a:prstGeom>
        </p:spPr>
      </p:pic>
      <p:sp>
        <p:nvSpPr>
          <p:cNvPr id="11" name="TextBox 10">
            <a:extLst>
              <a:ext uri="{FF2B5EF4-FFF2-40B4-BE49-F238E27FC236}">
                <a16:creationId xmlns:a16="http://schemas.microsoft.com/office/drawing/2014/main" id="{AD38EB21-5CF0-A734-E87E-D3DEC1C40131}"/>
              </a:ext>
            </a:extLst>
          </p:cNvPr>
          <p:cNvSpPr txBox="1"/>
          <p:nvPr/>
        </p:nvSpPr>
        <p:spPr>
          <a:xfrm>
            <a:off x="698090" y="3873683"/>
            <a:ext cx="6096000" cy="1169551"/>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SUM(sb.amount) AS total_allocation</a:t>
            </a:r>
          </a:p>
          <a:p>
            <a:r>
              <a:rPr lang="en-IN" dirty="0">
                <a:solidFill>
                  <a:srgbClr val="C00000"/>
                </a:solidFill>
                <a:latin typeface="Times New Roman" panose="02020603050405020304" pitchFamily="18" charset="0"/>
                <a:cs typeface="Times New Roman" panose="02020603050405020304" pitchFamily="18" charset="0"/>
              </a:rPr>
              <a:t>FROM SalaryBonus sb</a:t>
            </a:r>
          </a:p>
          <a:p>
            <a:r>
              <a:rPr lang="en-IN" dirty="0">
                <a:solidFill>
                  <a:srgbClr val="C00000"/>
                </a:solidFill>
                <a:latin typeface="Times New Roman" panose="02020603050405020304" pitchFamily="18" charset="0"/>
                <a:cs typeface="Times New Roman" panose="02020603050405020304" pitchFamily="18" charset="0"/>
              </a:rPr>
              <a:t>JOIN JobDepartment jd ON sb.Job_ID = jd.Job_ID</a:t>
            </a:r>
          </a:p>
          <a:p>
            <a:r>
              <a:rPr lang="en-IN" dirty="0">
                <a:solidFill>
                  <a:srgbClr val="C00000"/>
                </a:solidFill>
                <a:latin typeface="Times New Roman" panose="02020603050405020304" pitchFamily="18" charset="0"/>
                <a:cs typeface="Times New Roman" panose="02020603050405020304" pitchFamily="18" charset="0"/>
              </a:rPr>
              <a:t>GROUP BY jd.jobdept</a:t>
            </a:r>
          </a:p>
          <a:p>
            <a:r>
              <a:rPr lang="en-IN" dirty="0">
                <a:solidFill>
                  <a:srgbClr val="C00000"/>
                </a:solidFill>
                <a:latin typeface="Times New Roman" panose="02020603050405020304" pitchFamily="18" charset="0"/>
                <a:cs typeface="Times New Roman" panose="02020603050405020304" pitchFamily="18" charset="0"/>
              </a:rPr>
              <a:t>ORDER BY total_allocation DESC;</a:t>
            </a:r>
          </a:p>
        </p:txBody>
      </p:sp>
      <p:pic>
        <p:nvPicPr>
          <p:cNvPr id="13" name="Picture 12">
            <a:extLst>
              <a:ext uri="{FF2B5EF4-FFF2-40B4-BE49-F238E27FC236}">
                <a16:creationId xmlns:a16="http://schemas.microsoft.com/office/drawing/2014/main" id="{32F59757-5CAB-B1F3-E046-05D9E343669E}"/>
              </a:ext>
            </a:extLst>
          </p:cNvPr>
          <p:cNvPicPr>
            <a:picLocks noChangeAspect="1"/>
          </p:cNvPicPr>
          <p:nvPr/>
        </p:nvPicPr>
        <p:blipFill>
          <a:blip r:embed="rId3"/>
          <a:stretch>
            <a:fillRect/>
          </a:stretch>
        </p:blipFill>
        <p:spPr>
          <a:xfrm>
            <a:off x="5458743" y="3870726"/>
            <a:ext cx="2257740" cy="2438740"/>
          </a:xfrm>
          <a:prstGeom prst="rect">
            <a:avLst/>
          </a:prstGeom>
        </p:spPr>
      </p:pic>
    </p:spTree>
    <p:extLst>
      <p:ext uri="{BB962C8B-B14F-4D97-AF65-F5344CB8AC3E}">
        <p14:creationId xmlns:p14="http://schemas.microsoft.com/office/powerpoint/2010/main" val="279756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3845A-7880-277C-B177-3653A5FF68E9}"/>
              </a:ext>
            </a:extLst>
          </p:cNvPr>
          <p:cNvSpPr txBox="1"/>
          <p:nvPr/>
        </p:nvSpPr>
        <p:spPr>
          <a:xfrm>
            <a:off x="0" y="127882"/>
            <a:ext cx="12192000" cy="369332"/>
          </a:xfrm>
          <a:prstGeom prst="rect">
            <a:avLst/>
          </a:prstGeom>
          <a:noFill/>
        </p:spPr>
        <p:txBody>
          <a:bodyPr wrap="square">
            <a:spAutoFit/>
          </a:bodyPr>
          <a:lstStyle/>
          <a:p>
            <a:pPr algn="ctr" rtl="0">
              <a:spcBef>
                <a:spcPts val="1400"/>
              </a:spcBef>
              <a:spcAft>
                <a:spcPts val="400"/>
              </a:spcAft>
              <a:buNone/>
            </a:pPr>
            <a:r>
              <a:rPr lang="en-US" sz="1600" b="1" i="0" u="none" strike="noStrike" dirty="0">
                <a:solidFill>
                  <a:srgbClr val="000000"/>
                </a:solidFill>
                <a:effectLst/>
                <a:latin typeface="Arial" panose="020B0604020202020204" pitchFamily="34" charset="0"/>
              </a:rPr>
              <a:t>3. </a:t>
            </a:r>
            <a:r>
              <a:rPr lang="en-US" sz="1800" b="1" i="0" u="none" strike="noStrike" dirty="0">
                <a:solidFill>
                  <a:srgbClr val="000000"/>
                </a:solidFill>
                <a:effectLst/>
                <a:latin typeface="Algerian" panose="04020705040A02060702" pitchFamily="82" charset="0"/>
              </a:rPr>
              <a:t>QUALIFICATION AND SKILLS ANALYSIS</a:t>
            </a:r>
            <a:endParaRPr lang="en-US" sz="1800" b="1" dirty="0">
              <a:effectLst/>
              <a:latin typeface="Algerian" panose="04020705040A02060702" pitchFamily="82" charset="0"/>
            </a:endParaRPr>
          </a:p>
        </p:txBody>
      </p:sp>
      <p:sp>
        <p:nvSpPr>
          <p:cNvPr id="7" name="TextBox 6">
            <a:extLst>
              <a:ext uri="{FF2B5EF4-FFF2-40B4-BE49-F238E27FC236}">
                <a16:creationId xmlns:a16="http://schemas.microsoft.com/office/drawing/2014/main" id="{FFD74C89-DCAF-2233-F47C-84930AA18265}"/>
              </a:ext>
            </a:extLst>
          </p:cNvPr>
          <p:cNvSpPr txBox="1"/>
          <p:nvPr/>
        </p:nvSpPr>
        <p:spPr>
          <a:xfrm>
            <a:off x="255639" y="2875457"/>
            <a:ext cx="6096000" cy="369332"/>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positions require the most qualificationsa?</a:t>
            </a:r>
          </a:p>
        </p:txBody>
      </p:sp>
      <p:sp>
        <p:nvSpPr>
          <p:cNvPr id="9" name="TextBox 8">
            <a:extLst>
              <a:ext uri="{FF2B5EF4-FFF2-40B4-BE49-F238E27FC236}">
                <a16:creationId xmlns:a16="http://schemas.microsoft.com/office/drawing/2014/main" id="{24499192-6F3C-572B-2A46-C97BDC078A2A}"/>
              </a:ext>
            </a:extLst>
          </p:cNvPr>
          <p:cNvSpPr txBox="1"/>
          <p:nvPr/>
        </p:nvSpPr>
        <p:spPr>
          <a:xfrm>
            <a:off x="363794" y="799841"/>
            <a:ext cx="6096000" cy="369332"/>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How many employees have at least one qualification listed?</a:t>
            </a:r>
          </a:p>
        </p:txBody>
      </p:sp>
      <p:sp>
        <p:nvSpPr>
          <p:cNvPr id="11" name="TextBox 10">
            <a:extLst>
              <a:ext uri="{FF2B5EF4-FFF2-40B4-BE49-F238E27FC236}">
                <a16:creationId xmlns:a16="http://schemas.microsoft.com/office/drawing/2014/main" id="{5D114EEE-4436-7868-9C33-DEA999E301E8}"/>
              </a:ext>
            </a:extLst>
          </p:cNvPr>
          <p:cNvSpPr txBox="1"/>
          <p:nvPr/>
        </p:nvSpPr>
        <p:spPr>
          <a:xfrm>
            <a:off x="904568" y="1289802"/>
            <a:ext cx="6096000" cy="523220"/>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COUNT(DISTINCT </a:t>
            </a:r>
            <a:r>
              <a:rPr lang="en-IN" dirty="0" err="1">
                <a:solidFill>
                  <a:srgbClr val="C00000"/>
                </a:solidFill>
                <a:latin typeface="Times New Roman" panose="02020603050405020304" pitchFamily="18" charset="0"/>
                <a:cs typeface="Times New Roman" panose="02020603050405020304" pitchFamily="18" charset="0"/>
              </a:rPr>
              <a:t>Emp_ID</a:t>
            </a:r>
            <a:r>
              <a:rPr lang="en-IN" dirty="0">
                <a:solidFill>
                  <a:srgbClr val="C00000"/>
                </a:solidFill>
                <a:latin typeface="Times New Roman" panose="02020603050405020304" pitchFamily="18" charset="0"/>
                <a:cs typeface="Times New Roman" panose="02020603050405020304" pitchFamily="18" charset="0"/>
              </a:rPr>
              <a:t>) AS employees_with_qualifications</a:t>
            </a:r>
          </a:p>
          <a:p>
            <a:r>
              <a:rPr lang="en-IN" dirty="0">
                <a:solidFill>
                  <a:srgbClr val="C00000"/>
                </a:solidFill>
                <a:latin typeface="Times New Roman" panose="02020603050405020304" pitchFamily="18" charset="0"/>
                <a:cs typeface="Times New Roman" panose="02020603050405020304" pitchFamily="18" charset="0"/>
              </a:rPr>
              <a:t>FROM Qualification;</a:t>
            </a:r>
          </a:p>
        </p:txBody>
      </p:sp>
      <p:pic>
        <p:nvPicPr>
          <p:cNvPr id="13" name="Picture 12">
            <a:extLst>
              <a:ext uri="{FF2B5EF4-FFF2-40B4-BE49-F238E27FC236}">
                <a16:creationId xmlns:a16="http://schemas.microsoft.com/office/drawing/2014/main" id="{789CFC70-D6E8-C056-4C2D-7FD0CF2FD136}"/>
              </a:ext>
            </a:extLst>
          </p:cNvPr>
          <p:cNvPicPr>
            <a:picLocks noChangeAspect="1"/>
          </p:cNvPicPr>
          <p:nvPr/>
        </p:nvPicPr>
        <p:blipFill>
          <a:blip r:embed="rId2"/>
          <a:stretch>
            <a:fillRect/>
          </a:stretch>
        </p:blipFill>
        <p:spPr>
          <a:xfrm>
            <a:off x="5283292" y="1700612"/>
            <a:ext cx="2353003" cy="838317"/>
          </a:xfrm>
          <a:prstGeom prst="rect">
            <a:avLst/>
          </a:prstGeom>
        </p:spPr>
      </p:pic>
      <p:sp>
        <p:nvSpPr>
          <p:cNvPr id="15" name="TextBox 14">
            <a:extLst>
              <a:ext uri="{FF2B5EF4-FFF2-40B4-BE49-F238E27FC236}">
                <a16:creationId xmlns:a16="http://schemas.microsoft.com/office/drawing/2014/main" id="{9875966D-D532-1E1C-9DF4-50DB6C6932FE}"/>
              </a:ext>
            </a:extLst>
          </p:cNvPr>
          <p:cNvSpPr txBox="1"/>
          <p:nvPr/>
        </p:nvSpPr>
        <p:spPr>
          <a:xfrm>
            <a:off x="521110" y="3351602"/>
            <a:ext cx="6096000"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Position, COUNT(*) AS qualification_count</a:t>
            </a:r>
          </a:p>
          <a:p>
            <a:r>
              <a:rPr lang="en-IN" dirty="0">
                <a:solidFill>
                  <a:srgbClr val="C00000"/>
                </a:solidFill>
                <a:latin typeface="Times New Roman" panose="02020603050405020304" pitchFamily="18" charset="0"/>
                <a:cs typeface="Times New Roman" panose="02020603050405020304" pitchFamily="18" charset="0"/>
              </a:rPr>
              <a:t>FROM Qualification</a:t>
            </a:r>
          </a:p>
          <a:p>
            <a:r>
              <a:rPr lang="en-IN" dirty="0">
                <a:solidFill>
                  <a:srgbClr val="C00000"/>
                </a:solidFill>
                <a:latin typeface="Times New Roman" panose="02020603050405020304" pitchFamily="18" charset="0"/>
                <a:cs typeface="Times New Roman" panose="02020603050405020304" pitchFamily="18" charset="0"/>
              </a:rPr>
              <a:t>GROUP BY Position</a:t>
            </a:r>
          </a:p>
          <a:p>
            <a:r>
              <a:rPr lang="en-IN" dirty="0">
                <a:solidFill>
                  <a:srgbClr val="C00000"/>
                </a:solidFill>
                <a:latin typeface="Times New Roman" panose="02020603050405020304" pitchFamily="18" charset="0"/>
                <a:cs typeface="Times New Roman" panose="02020603050405020304" pitchFamily="18" charset="0"/>
              </a:rPr>
              <a:t>ORDER BY qualification_count DESC;</a:t>
            </a:r>
          </a:p>
        </p:txBody>
      </p:sp>
      <p:pic>
        <p:nvPicPr>
          <p:cNvPr id="17" name="Picture 16">
            <a:extLst>
              <a:ext uri="{FF2B5EF4-FFF2-40B4-BE49-F238E27FC236}">
                <a16:creationId xmlns:a16="http://schemas.microsoft.com/office/drawing/2014/main" id="{36181A31-453B-B904-0AA1-8FD6D94A798B}"/>
              </a:ext>
            </a:extLst>
          </p:cNvPr>
          <p:cNvPicPr>
            <a:picLocks noChangeAspect="1"/>
          </p:cNvPicPr>
          <p:nvPr/>
        </p:nvPicPr>
        <p:blipFill>
          <a:blip r:embed="rId3"/>
          <a:stretch>
            <a:fillRect/>
          </a:stretch>
        </p:blipFill>
        <p:spPr>
          <a:xfrm>
            <a:off x="5253273" y="3324396"/>
            <a:ext cx="3238952" cy="2943636"/>
          </a:xfrm>
          <a:prstGeom prst="rect">
            <a:avLst/>
          </a:prstGeom>
        </p:spPr>
      </p:pic>
    </p:spTree>
    <p:extLst>
      <p:ext uri="{BB962C8B-B14F-4D97-AF65-F5344CB8AC3E}">
        <p14:creationId xmlns:p14="http://schemas.microsoft.com/office/powerpoint/2010/main" val="182520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294B0-462B-1419-DA7A-F0885E2C5BDA}"/>
              </a:ext>
            </a:extLst>
          </p:cNvPr>
          <p:cNvSpPr txBox="1"/>
          <p:nvPr/>
        </p:nvSpPr>
        <p:spPr>
          <a:xfrm>
            <a:off x="766916" y="377054"/>
            <a:ext cx="6096000" cy="369332"/>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employees have the highest number of qualifications?</a:t>
            </a:r>
          </a:p>
        </p:txBody>
      </p:sp>
      <p:sp>
        <p:nvSpPr>
          <p:cNvPr id="5" name="TextBox 4">
            <a:extLst>
              <a:ext uri="{FF2B5EF4-FFF2-40B4-BE49-F238E27FC236}">
                <a16:creationId xmlns:a16="http://schemas.microsoft.com/office/drawing/2014/main" id="{8E21F5DD-1183-BF79-D733-9AF1B49260DA}"/>
              </a:ext>
            </a:extLst>
          </p:cNvPr>
          <p:cNvSpPr txBox="1"/>
          <p:nvPr/>
        </p:nvSpPr>
        <p:spPr>
          <a:xfrm>
            <a:off x="1081547" y="1135438"/>
            <a:ext cx="7167717" cy="138499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e.emp_ID, e.firstname, e.lastname, COUNT(q.QualID) AS num_qualifications</a:t>
            </a:r>
          </a:p>
          <a:p>
            <a:r>
              <a:rPr lang="en-IN" dirty="0">
                <a:solidFill>
                  <a:srgbClr val="C00000"/>
                </a:solidFill>
                <a:latin typeface="Times New Roman" panose="02020603050405020304" pitchFamily="18" charset="0"/>
                <a:cs typeface="Times New Roman" panose="02020603050405020304" pitchFamily="18" charset="0"/>
              </a:rPr>
              <a:t>FROM Employee e</a:t>
            </a:r>
          </a:p>
          <a:p>
            <a:r>
              <a:rPr lang="en-IN" dirty="0">
                <a:solidFill>
                  <a:srgbClr val="C00000"/>
                </a:solidFill>
                <a:latin typeface="Times New Roman" panose="02020603050405020304" pitchFamily="18" charset="0"/>
                <a:cs typeface="Times New Roman" panose="02020603050405020304" pitchFamily="18" charset="0"/>
              </a:rPr>
              <a:t>JOIN Qualification q ON e.emp_ID = </a:t>
            </a:r>
            <a:r>
              <a:rPr lang="en-IN" dirty="0" err="1">
                <a:solidFill>
                  <a:srgbClr val="C00000"/>
                </a:solidFill>
                <a:latin typeface="Times New Roman" panose="02020603050405020304" pitchFamily="18" charset="0"/>
                <a:cs typeface="Times New Roman" panose="02020603050405020304" pitchFamily="18" charset="0"/>
              </a:rPr>
              <a:t>q.Emp_ID</a:t>
            </a:r>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GROUP BY e.emp_ID, e.firstname, e.lastname</a:t>
            </a:r>
          </a:p>
          <a:p>
            <a:r>
              <a:rPr lang="en-IN" dirty="0">
                <a:solidFill>
                  <a:srgbClr val="C00000"/>
                </a:solidFill>
                <a:latin typeface="Times New Roman" panose="02020603050405020304" pitchFamily="18" charset="0"/>
                <a:cs typeface="Times New Roman" panose="02020603050405020304" pitchFamily="18" charset="0"/>
              </a:rPr>
              <a:t>ORDER BY num_qualifications DESC</a:t>
            </a:r>
          </a:p>
          <a:p>
            <a:r>
              <a:rPr lang="en-IN" dirty="0">
                <a:solidFill>
                  <a:srgbClr val="C00000"/>
                </a:solidFill>
                <a:latin typeface="Times New Roman" panose="02020603050405020304" pitchFamily="18" charset="0"/>
                <a:cs typeface="Times New Roman" panose="02020603050405020304" pitchFamily="18" charset="0"/>
              </a:rPr>
              <a:t>LIMIT 1;</a:t>
            </a:r>
          </a:p>
        </p:txBody>
      </p:sp>
      <p:pic>
        <p:nvPicPr>
          <p:cNvPr id="7" name="Picture 6">
            <a:extLst>
              <a:ext uri="{FF2B5EF4-FFF2-40B4-BE49-F238E27FC236}">
                <a16:creationId xmlns:a16="http://schemas.microsoft.com/office/drawing/2014/main" id="{4E4413A6-17E4-929D-7D50-BCC2CC11568C}"/>
              </a:ext>
            </a:extLst>
          </p:cNvPr>
          <p:cNvPicPr>
            <a:picLocks noChangeAspect="1"/>
          </p:cNvPicPr>
          <p:nvPr/>
        </p:nvPicPr>
        <p:blipFill>
          <a:blip r:embed="rId2"/>
          <a:stretch>
            <a:fillRect/>
          </a:stretch>
        </p:blipFill>
        <p:spPr>
          <a:xfrm>
            <a:off x="1081546" y="3149634"/>
            <a:ext cx="5407743" cy="1276829"/>
          </a:xfrm>
          <a:prstGeom prst="rect">
            <a:avLst/>
          </a:prstGeom>
        </p:spPr>
      </p:pic>
    </p:spTree>
    <p:extLst>
      <p:ext uri="{BB962C8B-B14F-4D97-AF65-F5344CB8AC3E}">
        <p14:creationId xmlns:p14="http://schemas.microsoft.com/office/powerpoint/2010/main" val="7349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2DB26-C342-F8FD-0201-68845D82A01D}"/>
              </a:ext>
            </a:extLst>
          </p:cNvPr>
          <p:cNvSpPr txBox="1"/>
          <p:nvPr/>
        </p:nvSpPr>
        <p:spPr>
          <a:xfrm>
            <a:off x="609600" y="815042"/>
            <a:ext cx="6096000" cy="584775"/>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year had the most employees taking leaves?</a:t>
            </a:r>
            <a:br>
              <a:rPr lang="en-US" sz="1400" b="0" i="0" u="none" strike="noStrike" dirty="0">
                <a:solidFill>
                  <a:srgbClr val="000000"/>
                </a:solidFill>
                <a:effectLst/>
                <a:latin typeface="Arial" panose="020B0604020202020204" pitchFamily="34" charset="0"/>
              </a:rPr>
            </a:br>
            <a:endParaRPr lang="en-US" sz="1400" b="0" i="0" u="none" strike="noStrike" dirty="0">
              <a:solidFill>
                <a:srgbClr val="0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672A65B6-1963-D790-1226-1636856E78EB}"/>
              </a:ext>
            </a:extLst>
          </p:cNvPr>
          <p:cNvSpPr txBox="1"/>
          <p:nvPr/>
        </p:nvSpPr>
        <p:spPr>
          <a:xfrm>
            <a:off x="2536722" y="72055"/>
            <a:ext cx="6096000" cy="400110"/>
          </a:xfrm>
          <a:prstGeom prst="rect">
            <a:avLst/>
          </a:prstGeom>
          <a:noFill/>
        </p:spPr>
        <p:txBody>
          <a:bodyPr wrap="square">
            <a:spAutoFit/>
          </a:bodyPr>
          <a:lstStyle/>
          <a:p>
            <a:pPr algn="ctr" rtl="0">
              <a:spcBef>
                <a:spcPts val="1400"/>
              </a:spcBef>
              <a:spcAft>
                <a:spcPts val="400"/>
              </a:spcAft>
              <a:buNone/>
            </a:pPr>
            <a:r>
              <a:rPr lang="en-US" sz="2000" b="1" i="0" u="none" strike="noStrike" dirty="0">
                <a:solidFill>
                  <a:srgbClr val="000000"/>
                </a:solidFill>
                <a:effectLst/>
                <a:latin typeface="Algerian" panose="04020705040A02060702" pitchFamily="82" charset="0"/>
              </a:rPr>
              <a:t>4. LEAVE AND ABSENCE PATTERNS</a:t>
            </a:r>
            <a:endParaRPr lang="en-US" sz="2000" b="1" dirty="0">
              <a:effectLst/>
              <a:latin typeface="Algerian" panose="04020705040A02060702" pitchFamily="82" charset="0"/>
            </a:endParaRPr>
          </a:p>
        </p:txBody>
      </p:sp>
      <p:sp>
        <p:nvSpPr>
          <p:cNvPr id="7" name="TextBox 6">
            <a:extLst>
              <a:ext uri="{FF2B5EF4-FFF2-40B4-BE49-F238E27FC236}">
                <a16:creationId xmlns:a16="http://schemas.microsoft.com/office/drawing/2014/main" id="{65063D83-8E43-D3BE-5A15-2CE9BACA6841}"/>
              </a:ext>
            </a:extLst>
          </p:cNvPr>
          <p:cNvSpPr txBox="1"/>
          <p:nvPr/>
        </p:nvSpPr>
        <p:spPr>
          <a:xfrm>
            <a:off x="737419" y="2551557"/>
            <a:ext cx="8131277" cy="923330"/>
          </a:xfrm>
          <a:prstGeom prst="rect">
            <a:avLst/>
          </a:prstGeom>
          <a:noFill/>
        </p:spPr>
        <p:txBody>
          <a:bodyPr wrap="square">
            <a:spAutoFit/>
          </a:bodyPr>
          <a:lstStyle/>
          <a:p>
            <a:pPr rtl="0" fontAlgn="base">
              <a:spcBef>
                <a:spcPts val="1200"/>
              </a:spcBef>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average number of leave days taken by its employees per department?</a:t>
            </a:r>
            <a:br>
              <a:rPr lang="en-US" sz="1800" b="0" i="0" u="none" strike="noStrike" dirty="0">
                <a:solidFill>
                  <a:srgbClr val="000000"/>
                </a:solidFill>
                <a:effectLst/>
                <a:latin typeface="Arial" panose="020B0604020202020204" pitchFamily="34" charset="0"/>
              </a:rPr>
            </a:br>
            <a:endParaRPr lang="en-US" sz="1800" b="0" i="0" u="none" strike="noStrike" dirty="0">
              <a:solidFill>
                <a:srgbClr val="000000"/>
              </a:solidFill>
              <a:effectLst/>
              <a:latin typeface="Arial" panose="020B0604020202020204" pitchFamily="34" charset="0"/>
            </a:endParaRPr>
          </a:p>
        </p:txBody>
      </p:sp>
      <p:sp>
        <p:nvSpPr>
          <p:cNvPr id="11" name="TextBox 10">
            <a:extLst>
              <a:ext uri="{FF2B5EF4-FFF2-40B4-BE49-F238E27FC236}">
                <a16:creationId xmlns:a16="http://schemas.microsoft.com/office/drawing/2014/main" id="{94369903-3225-5A82-B19F-5304EC0390F8}"/>
              </a:ext>
            </a:extLst>
          </p:cNvPr>
          <p:cNvSpPr txBox="1"/>
          <p:nvPr/>
        </p:nvSpPr>
        <p:spPr>
          <a:xfrm>
            <a:off x="953728" y="1265640"/>
            <a:ext cx="9261988"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YEAR(Date) AS LeaveYear, COUNT(DISTINCT Emp_ID) ASEmployeesOnLeave</a:t>
            </a:r>
          </a:p>
          <a:p>
            <a:r>
              <a:rPr lang="en-IN" dirty="0">
                <a:solidFill>
                  <a:srgbClr val="C00000"/>
                </a:solidFill>
                <a:latin typeface="Times New Roman" panose="02020603050405020304" pitchFamily="18" charset="0"/>
                <a:cs typeface="Times New Roman" panose="02020603050405020304" pitchFamily="18" charset="0"/>
              </a:rPr>
              <a:t>FROM Leaves</a:t>
            </a:r>
          </a:p>
          <a:p>
            <a:r>
              <a:rPr lang="en-IN" dirty="0">
                <a:solidFill>
                  <a:srgbClr val="C00000"/>
                </a:solidFill>
                <a:latin typeface="Times New Roman" panose="02020603050405020304" pitchFamily="18" charset="0"/>
                <a:cs typeface="Times New Roman" panose="02020603050405020304" pitchFamily="18" charset="0"/>
              </a:rPr>
              <a:t>GROUP BY YEAR(Date)</a:t>
            </a:r>
          </a:p>
          <a:p>
            <a:r>
              <a:rPr lang="en-IN" dirty="0">
                <a:solidFill>
                  <a:srgbClr val="C00000"/>
                </a:solidFill>
                <a:latin typeface="Times New Roman" panose="02020603050405020304" pitchFamily="18" charset="0"/>
                <a:cs typeface="Times New Roman" panose="02020603050405020304" pitchFamily="18" charset="0"/>
              </a:rPr>
              <a:t>ORDER BY EmployeesOnLeave DESC;</a:t>
            </a:r>
          </a:p>
        </p:txBody>
      </p:sp>
      <p:pic>
        <p:nvPicPr>
          <p:cNvPr id="13" name="Picture 12">
            <a:extLst>
              <a:ext uri="{FF2B5EF4-FFF2-40B4-BE49-F238E27FC236}">
                <a16:creationId xmlns:a16="http://schemas.microsoft.com/office/drawing/2014/main" id="{E4BCA876-53E4-3A77-1FE0-D213E69B008A}"/>
              </a:ext>
            </a:extLst>
          </p:cNvPr>
          <p:cNvPicPr>
            <a:picLocks noChangeAspect="1"/>
          </p:cNvPicPr>
          <p:nvPr/>
        </p:nvPicPr>
        <p:blipFill>
          <a:blip r:embed="rId2"/>
          <a:stretch>
            <a:fillRect/>
          </a:stretch>
        </p:blipFill>
        <p:spPr>
          <a:xfrm>
            <a:off x="7213299" y="1718336"/>
            <a:ext cx="2838846" cy="828791"/>
          </a:xfrm>
          <a:prstGeom prst="rect">
            <a:avLst/>
          </a:prstGeom>
        </p:spPr>
      </p:pic>
      <p:pic>
        <p:nvPicPr>
          <p:cNvPr id="15" name="Picture 14">
            <a:extLst>
              <a:ext uri="{FF2B5EF4-FFF2-40B4-BE49-F238E27FC236}">
                <a16:creationId xmlns:a16="http://schemas.microsoft.com/office/drawing/2014/main" id="{5F1D2BC7-F8F7-213E-0910-4A5C91AEF25C}"/>
              </a:ext>
            </a:extLst>
          </p:cNvPr>
          <p:cNvPicPr>
            <a:picLocks noChangeAspect="1"/>
          </p:cNvPicPr>
          <p:nvPr/>
        </p:nvPicPr>
        <p:blipFill>
          <a:blip r:embed="rId3"/>
          <a:stretch>
            <a:fillRect/>
          </a:stretch>
        </p:blipFill>
        <p:spPr>
          <a:xfrm>
            <a:off x="7329934" y="3371487"/>
            <a:ext cx="2295845" cy="2686425"/>
          </a:xfrm>
          <a:prstGeom prst="rect">
            <a:avLst/>
          </a:prstGeom>
        </p:spPr>
      </p:pic>
      <p:sp>
        <p:nvSpPr>
          <p:cNvPr id="17" name="TextBox 16">
            <a:extLst>
              <a:ext uri="{FF2B5EF4-FFF2-40B4-BE49-F238E27FC236}">
                <a16:creationId xmlns:a16="http://schemas.microsoft.com/office/drawing/2014/main" id="{6FBFD4AE-D911-03FC-3957-F2859785DFB5}"/>
              </a:ext>
            </a:extLst>
          </p:cNvPr>
          <p:cNvSpPr txBox="1"/>
          <p:nvPr/>
        </p:nvSpPr>
        <p:spPr>
          <a:xfrm>
            <a:off x="953727" y="3253497"/>
            <a:ext cx="6853085" cy="203132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AVG(leave_count) AS avg_leaves</a:t>
            </a:r>
          </a:p>
          <a:p>
            <a:r>
              <a:rPr lang="en-IN" dirty="0">
                <a:solidFill>
                  <a:srgbClr val="C00000"/>
                </a:solidFill>
                <a:latin typeface="Times New Roman" panose="02020603050405020304" pitchFamily="18" charset="0"/>
                <a:cs typeface="Times New Roman" panose="02020603050405020304" pitchFamily="18" charset="0"/>
              </a:rPr>
              <a:t>FROM (    </a:t>
            </a:r>
          </a:p>
          <a:p>
            <a:r>
              <a:rPr lang="en-IN" dirty="0">
                <a:solidFill>
                  <a:srgbClr val="C00000"/>
                </a:solidFill>
                <a:latin typeface="Times New Roman" panose="02020603050405020304" pitchFamily="18" charset="0"/>
                <a:cs typeface="Times New Roman" panose="02020603050405020304" pitchFamily="18" charset="0"/>
              </a:rPr>
              <a:t>	SELECT e.emp_ID, e.Job_ID, COUNT(l.leave_ID) AS leave_count   </a:t>
            </a:r>
          </a:p>
          <a:p>
            <a:r>
              <a:rPr lang="en-IN" dirty="0">
                <a:solidFill>
                  <a:srgbClr val="C00000"/>
                </a:solidFill>
                <a:latin typeface="Times New Roman" panose="02020603050405020304" pitchFamily="18" charset="0"/>
                <a:cs typeface="Times New Roman" panose="02020603050405020304" pitchFamily="18" charset="0"/>
              </a:rPr>
              <a:t>	FROM Employee e    </a:t>
            </a:r>
          </a:p>
          <a:p>
            <a:r>
              <a:rPr lang="en-IN" dirty="0">
                <a:solidFill>
                  <a:srgbClr val="C00000"/>
                </a:solidFill>
                <a:latin typeface="Times New Roman" panose="02020603050405020304" pitchFamily="18" charset="0"/>
                <a:cs typeface="Times New Roman" panose="02020603050405020304" pitchFamily="18" charset="0"/>
              </a:rPr>
              <a:t>	LEFT JOIN Leaves l ON e.emp_ID = l.emp_ID    </a:t>
            </a:r>
          </a:p>
          <a:p>
            <a:r>
              <a:rPr lang="en-IN" dirty="0">
                <a:solidFill>
                  <a:srgbClr val="C00000"/>
                </a:solidFill>
                <a:latin typeface="Times New Roman" panose="02020603050405020304" pitchFamily="18" charset="0"/>
                <a:cs typeface="Times New Roman" panose="02020603050405020304" pitchFamily="18" charset="0"/>
              </a:rPr>
              <a:t>	GROUP BY e.emp_ID, e.Job_ID</a:t>
            </a:r>
          </a:p>
          <a:p>
            <a:r>
              <a:rPr lang="en-IN" dirty="0">
                <a:solidFill>
                  <a:srgbClr val="C00000"/>
                </a:solidFill>
                <a:latin typeface="Times New Roman" panose="02020603050405020304" pitchFamily="18" charset="0"/>
                <a:cs typeface="Times New Roman" panose="02020603050405020304" pitchFamily="18" charset="0"/>
              </a:rPr>
              <a:t>) AS emp_leaves</a:t>
            </a:r>
          </a:p>
          <a:p>
            <a:r>
              <a:rPr lang="en-IN" dirty="0">
                <a:solidFill>
                  <a:srgbClr val="C00000"/>
                </a:solidFill>
                <a:latin typeface="Times New Roman" panose="02020603050405020304" pitchFamily="18" charset="0"/>
                <a:cs typeface="Times New Roman" panose="02020603050405020304" pitchFamily="18" charset="0"/>
              </a:rPr>
              <a:t>JOIN JobDepartment jd ON emp_leaves.Job_ID = jd.Job_ID</a:t>
            </a:r>
          </a:p>
          <a:p>
            <a:r>
              <a:rPr lang="en-IN" dirty="0">
                <a:solidFill>
                  <a:srgbClr val="C00000"/>
                </a:solidFill>
                <a:latin typeface="Times New Roman" panose="02020603050405020304" pitchFamily="18" charset="0"/>
                <a:cs typeface="Times New Roman" panose="02020603050405020304" pitchFamily="18" charset="0"/>
              </a:rPr>
              <a:t>GROUP BY jd.jobdept;</a:t>
            </a:r>
          </a:p>
        </p:txBody>
      </p:sp>
    </p:spTree>
    <p:extLst>
      <p:ext uri="{BB962C8B-B14F-4D97-AF65-F5344CB8AC3E}">
        <p14:creationId xmlns:p14="http://schemas.microsoft.com/office/powerpoint/2010/main" val="2754366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DC98B7-D22C-739B-EB1E-64389C714BCE}"/>
              </a:ext>
            </a:extLst>
          </p:cNvPr>
          <p:cNvSpPr txBox="1"/>
          <p:nvPr/>
        </p:nvSpPr>
        <p:spPr>
          <a:xfrm>
            <a:off x="904568" y="298061"/>
            <a:ext cx="6096000"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employees have taken the most leaves?</a:t>
            </a:r>
          </a:p>
        </p:txBody>
      </p:sp>
      <p:sp>
        <p:nvSpPr>
          <p:cNvPr id="5" name="TextBox 4">
            <a:extLst>
              <a:ext uri="{FF2B5EF4-FFF2-40B4-BE49-F238E27FC236}">
                <a16:creationId xmlns:a16="http://schemas.microsoft.com/office/drawing/2014/main" id="{ADC98A37-43FF-02EE-77F2-75007D2DD479}"/>
              </a:ext>
            </a:extLst>
          </p:cNvPr>
          <p:cNvSpPr txBox="1"/>
          <p:nvPr/>
        </p:nvSpPr>
        <p:spPr>
          <a:xfrm>
            <a:off x="825910" y="3219397"/>
            <a:ext cx="6096000"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total number of leave days taken company-wide?</a:t>
            </a:r>
          </a:p>
        </p:txBody>
      </p:sp>
      <p:sp>
        <p:nvSpPr>
          <p:cNvPr id="7" name="TextBox 6">
            <a:extLst>
              <a:ext uri="{FF2B5EF4-FFF2-40B4-BE49-F238E27FC236}">
                <a16:creationId xmlns:a16="http://schemas.microsoft.com/office/drawing/2014/main" id="{D4CDF4DE-3A6B-B436-A22E-500BEFE04B4A}"/>
              </a:ext>
            </a:extLst>
          </p:cNvPr>
          <p:cNvSpPr txBox="1"/>
          <p:nvPr/>
        </p:nvSpPr>
        <p:spPr>
          <a:xfrm>
            <a:off x="1258530" y="791002"/>
            <a:ext cx="6843252" cy="138499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e.emp_ID, e.firstname, e.lastname, COUNT(l.leave_ID) AS </a:t>
            </a:r>
            <a:r>
              <a:rPr lang="en-IN" dirty="0" err="1">
                <a:solidFill>
                  <a:srgbClr val="C00000"/>
                </a:solidFill>
                <a:latin typeface="Times New Roman" panose="02020603050405020304" pitchFamily="18" charset="0"/>
                <a:cs typeface="Times New Roman" panose="02020603050405020304" pitchFamily="18" charset="0"/>
              </a:rPr>
              <a:t>total_leaves</a:t>
            </a:r>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FROM Employee e</a:t>
            </a:r>
          </a:p>
          <a:p>
            <a:r>
              <a:rPr lang="en-IN" dirty="0">
                <a:solidFill>
                  <a:srgbClr val="C00000"/>
                </a:solidFill>
                <a:latin typeface="Times New Roman" panose="02020603050405020304" pitchFamily="18" charset="0"/>
                <a:cs typeface="Times New Roman" panose="02020603050405020304" pitchFamily="18" charset="0"/>
              </a:rPr>
              <a:t>JOIN Leaves l ON e.emp_ID = l.emp_ID</a:t>
            </a:r>
          </a:p>
          <a:p>
            <a:r>
              <a:rPr lang="en-IN" dirty="0">
                <a:solidFill>
                  <a:srgbClr val="C00000"/>
                </a:solidFill>
                <a:latin typeface="Times New Roman" panose="02020603050405020304" pitchFamily="18" charset="0"/>
                <a:cs typeface="Times New Roman" panose="02020603050405020304" pitchFamily="18" charset="0"/>
              </a:rPr>
              <a:t>GROUP BY e.emp_ID, e.firstname, e.lastname</a:t>
            </a:r>
          </a:p>
          <a:p>
            <a:r>
              <a:rPr lang="en-IN" dirty="0">
                <a:solidFill>
                  <a:srgbClr val="C00000"/>
                </a:solidFill>
                <a:latin typeface="Times New Roman" panose="02020603050405020304" pitchFamily="18" charset="0"/>
                <a:cs typeface="Times New Roman" panose="02020603050405020304" pitchFamily="18" charset="0"/>
              </a:rPr>
              <a:t>ORDER BY </a:t>
            </a:r>
            <a:r>
              <a:rPr lang="en-IN" dirty="0" err="1">
                <a:solidFill>
                  <a:srgbClr val="C00000"/>
                </a:solidFill>
                <a:latin typeface="Times New Roman" panose="02020603050405020304" pitchFamily="18" charset="0"/>
                <a:cs typeface="Times New Roman" panose="02020603050405020304" pitchFamily="18" charset="0"/>
              </a:rPr>
              <a:t>total_leaves</a:t>
            </a:r>
            <a:r>
              <a:rPr lang="en-IN" dirty="0">
                <a:solidFill>
                  <a:srgbClr val="C00000"/>
                </a:solidFill>
                <a:latin typeface="Times New Roman" panose="02020603050405020304" pitchFamily="18" charset="0"/>
                <a:cs typeface="Times New Roman" panose="02020603050405020304" pitchFamily="18" charset="0"/>
              </a:rPr>
              <a:t> DESC</a:t>
            </a:r>
          </a:p>
          <a:p>
            <a:r>
              <a:rPr lang="en-IN" dirty="0">
                <a:solidFill>
                  <a:srgbClr val="C00000"/>
                </a:solidFill>
                <a:latin typeface="Times New Roman" panose="02020603050405020304" pitchFamily="18" charset="0"/>
                <a:cs typeface="Times New Roman" panose="02020603050405020304" pitchFamily="18" charset="0"/>
              </a:rPr>
              <a:t>LIMIT 1;</a:t>
            </a:r>
          </a:p>
        </p:txBody>
      </p:sp>
      <p:pic>
        <p:nvPicPr>
          <p:cNvPr id="9" name="Picture 8">
            <a:extLst>
              <a:ext uri="{FF2B5EF4-FFF2-40B4-BE49-F238E27FC236}">
                <a16:creationId xmlns:a16="http://schemas.microsoft.com/office/drawing/2014/main" id="{848207E8-3701-282C-5D87-0F10704A32FD}"/>
              </a:ext>
            </a:extLst>
          </p:cNvPr>
          <p:cNvPicPr>
            <a:picLocks noChangeAspect="1"/>
          </p:cNvPicPr>
          <p:nvPr/>
        </p:nvPicPr>
        <p:blipFill>
          <a:blip r:embed="rId2"/>
          <a:stretch>
            <a:fillRect/>
          </a:stretch>
        </p:blipFill>
        <p:spPr>
          <a:xfrm>
            <a:off x="5550815" y="1391358"/>
            <a:ext cx="3410426" cy="628738"/>
          </a:xfrm>
          <a:prstGeom prst="rect">
            <a:avLst/>
          </a:prstGeom>
        </p:spPr>
      </p:pic>
      <p:sp>
        <p:nvSpPr>
          <p:cNvPr id="11" name="TextBox 10">
            <a:extLst>
              <a:ext uri="{FF2B5EF4-FFF2-40B4-BE49-F238E27FC236}">
                <a16:creationId xmlns:a16="http://schemas.microsoft.com/office/drawing/2014/main" id="{DF7ED638-FF9B-ABAE-EF2E-68E596D0C64D}"/>
              </a:ext>
            </a:extLst>
          </p:cNvPr>
          <p:cNvSpPr txBox="1"/>
          <p:nvPr/>
        </p:nvSpPr>
        <p:spPr>
          <a:xfrm>
            <a:off x="1160027" y="4310490"/>
            <a:ext cx="6096000" cy="523220"/>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COUNT(*) AS total_leave_days</a:t>
            </a:r>
          </a:p>
          <a:p>
            <a:r>
              <a:rPr lang="en-IN" dirty="0">
                <a:solidFill>
                  <a:srgbClr val="C00000"/>
                </a:solidFill>
                <a:latin typeface="Times New Roman" panose="02020603050405020304" pitchFamily="18" charset="0"/>
                <a:cs typeface="Times New Roman" panose="02020603050405020304" pitchFamily="18" charset="0"/>
              </a:rPr>
              <a:t>FROM Leaves;</a:t>
            </a:r>
          </a:p>
        </p:txBody>
      </p:sp>
      <p:pic>
        <p:nvPicPr>
          <p:cNvPr id="13" name="Picture 12">
            <a:extLst>
              <a:ext uri="{FF2B5EF4-FFF2-40B4-BE49-F238E27FC236}">
                <a16:creationId xmlns:a16="http://schemas.microsoft.com/office/drawing/2014/main" id="{3ADE657A-A446-1665-D5A3-1CD4F2627D24}"/>
              </a:ext>
            </a:extLst>
          </p:cNvPr>
          <p:cNvPicPr>
            <a:picLocks noChangeAspect="1"/>
          </p:cNvPicPr>
          <p:nvPr/>
        </p:nvPicPr>
        <p:blipFill>
          <a:blip r:embed="rId3"/>
          <a:stretch>
            <a:fillRect/>
          </a:stretch>
        </p:blipFill>
        <p:spPr>
          <a:xfrm>
            <a:off x="5779837" y="4833710"/>
            <a:ext cx="1752845" cy="838317"/>
          </a:xfrm>
          <a:prstGeom prst="rect">
            <a:avLst/>
          </a:prstGeom>
        </p:spPr>
      </p:pic>
    </p:spTree>
    <p:extLst>
      <p:ext uri="{BB962C8B-B14F-4D97-AF65-F5344CB8AC3E}">
        <p14:creationId xmlns:p14="http://schemas.microsoft.com/office/powerpoint/2010/main" val="118943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7BFEA-18C0-410F-3017-98A89C745DAC}"/>
              </a:ext>
            </a:extLst>
          </p:cNvPr>
          <p:cNvSpPr txBox="1"/>
          <p:nvPr/>
        </p:nvSpPr>
        <p:spPr>
          <a:xfrm>
            <a:off x="1209368" y="1529593"/>
            <a:ext cx="6096000" cy="138499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e.emp_ID, COUNT(l.leave_ID) AS total_leaves, SUM(p.total_amount) AS total_payroll</a:t>
            </a:r>
          </a:p>
          <a:p>
            <a:r>
              <a:rPr lang="en-IN" dirty="0">
                <a:solidFill>
                  <a:srgbClr val="C00000"/>
                </a:solidFill>
                <a:latin typeface="Times New Roman" panose="02020603050405020304" pitchFamily="18" charset="0"/>
                <a:cs typeface="Times New Roman" panose="02020603050405020304" pitchFamily="18" charset="0"/>
              </a:rPr>
              <a:t>FROM Employee e</a:t>
            </a:r>
          </a:p>
          <a:p>
            <a:r>
              <a:rPr lang="en-IN" dirty="0">
                <a:solidFill>
                  <a:srgbClr val="C00000"/>
                </a:solidFill>
                <a:latin typeface="Times New Roman" panose="02020603050405020304" pitchFamily="18" charset="0"/>
                <a:cs typeface="Times New Roman" panose="02020603050405020304" pitchFamily="18" charset="0"/>
              </a:rPr>
              <a:t>LEFT JOIN Leaves l ON e.emp_ID = l.emp_ID</a:t>
            </a:r>
          </a:p>
          <a:p>
            <a:r>
              <a:rPr lang="en-IN" dirty="0">
                <a:solidFill>
                  <a:srgbClr val="C00000"/>
                </a:solidFill>
                <a:latin typeface="Times New Roman" panose="02020603050405020304" pitchFamily="18" charset="0"/>
                <a:cs typeface="Times New Roman" panose="02020603050405020304" pitchFamily="18" charset="0"/>
              </a:rPr>
              <a:t>LEFT JOIN Payroll p ON e.emp_ID = p.emp_ID</a:t>
            </a:r>
          </a:p>
          <a:p>
            <a:r>
              <a:rPr lang="en-IN" dirty="0">
                <a:solidFill>
                  <a:srgbClr val="C00000"/>
                </a:solidFill>
                <a:latin typeface="Times New Roman" panose="02020603050405020304" pitchFamily="18" charset="0"/>
                <a:cs typeface="Times New Roman" panose="02020603050405020304" pitchFamily="18" charset="0"/>
              </a:rPr>
              <a:t>GROUP BY e.emp_ID;</a:t>
            </a:r>
          </a:p>
        </p:txBody>
      </p:sp>
      <p:sp>
        <p:nvSpPr>
          <p:cNvPr id="4" name="TextBox 3">
            <a:extLst>
              <a:ext uri="{FF2B5EF4-FFF2-40B4-BE49-F238E27FC236}">
                <a16:creationId xmlns:a16="http://schemas.microsoft.com/office/drawing/2014/main" id="{F1AB5058-A840-55D5-2888-744EA73F2BBC}"/>
              </a:ext>
            </a:extLst>
          </p:cNvPr>
          <p:cNvSpPr txBox="1"/>
          <p:nvPr/>
        </p:nvSpPr>
        <p:spPr>
          <a:xfrm>
            <a:off x="855407" y="640094"/>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How do leave days correlate with payroll amounts?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C1AEB9-597E-166E-F9AC-0F1D56B1F1FE}"/>
              </a:ext>
            </a:extLst>
          </p:cNvPr>
          <p:cNvPicPr>
            <a:picLocks noChangeAspect="1"/>
          </p:cNvPicPr>
          <p:nvPr/>
        </p:nvPicPr>
        <p:blipFill>
          <a:blip r:embed="rId2"/>
          <a:stretch>
            <a:fillRect/>
          </a:stretch>
        </p:blipFill>
        <p:spPr>
          <a:xfrm>
            <a:off x="5628969" y="2743265"/>
            <a:ext cx="2644876" cy="3474641"/>
          </a:xfrm>
          <a:prstGeom prst="rect">
            <a:avLst/>
          </a:prstGeom>
        </p:spPr>
      </p:pic>
    </p:spTree>
    <p:extLst>
      <p:ext uri="{BB962C8B-B14F-4D97-AF65-F5344CB8AC3E}">
        <p14:creationId xmlns:p14="http://schemas.microsoft.com/office/powerpoint/2010/main" val="296288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14A54-D7E7-7F4A-1084-416F34126828}"/>
              </a:ext>
            </a:extLst>
          </p:cNvPr>
          <p:cNvSpPr txBox="1"/>
          <p:nvPr/>
        </p:nvSpPr>
        <p:spPr>
          <a:xfrm>
            <a:off x="403122" y="295048"/>
            <a:ext cx="11788877" cy="584775"/>
          </a:xfrm>
          <a:prstGeom prst="rect">
            <a:avLst/>
          </a:prstGeom>
          <a:noFill/>
        </p:spPr>
        <p:txBody>
          <a:bodyPr wrap="square">
            <a:spAutoFit/>
          </a:bodyPr>
          <a:lstStyle/>
          <a:p>
            <a:pPr algn="ctr" rtl="0">
              <a:spcBef>
                <a:spcPts val="1400"/>
              </a:spcBef>
              <a:spcAft>
                <a:spcPts val="400"/>
              </a:spcAft>
              <a:buNone/>
            </a:pPr>
            <a:r>
              <a:rPr lang="en-US" sz="1600" b="1" i="0" u="none" strike="noStrike" dirty="0">
                <a:solidFill>
                  <a:srgbClr val="000000"/>
                </a:solidFill>
                <a:effectLst/>
                <a:latin typeface="Arial" panose="020B0604020202020204" pitchFamily="34" charset="0"/>
              </a:rPr>
              <a:t>5</a:t>
            </a:r>
            <a:r>
              <a:rPr lang="en-US" sz="1800" b="1" i="0" u="none" strike="noStrike" dirty="0">
                <a:solidFill>
                  <a:srgbClr val="000000"/>
                </a:solidFill>
                <a:effectLst/>
                <a:latin typeface="Algerian" panose="04020705040A02060702" pitchFamily="82" charset="0"/>
              </a:rPr>
              <a:t>. PAYROLL AND COMPENSATION ANALYSIS</a:t>
            </a:r>
            <a:br>
              <a:rPr lang="en-US" sz="1400" b="0" i="0" u="none" strike="noStrike" dirty="0">
                <a:solidFill>
                  <a:srgbClr val="000000"/>
                </a:solidFill>
                <a:effectLst/>
                <a:latin typeface="Arial" panose="020B0604020202020204" pitchFamily="34" charset="0"/>
              </a:rPr>
            </a:br>
            <a:endParaRPr lang="en-US" sz="1400" b="0" i="0" u="none" strike="noStrike" dirty="0">
              <a:solidFill>
                <a:srgbClr val="0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FAB075A4-07CC-51FE-AEC6-F6DE2E73A032}"/>
              </a:ext>
            </a:extLst>
          </p:cNvPr>
          <p:cNvSpPr txBox="1"/>
          <p:nvPr/>
        </p:nvSpPr>
        <p:spPr>
          <a:xfrm>
            <a:off x="658761" y="3164375"/>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average bonus given per department?</a:t>
            </a:r>
            <a:endParaRPr lang="en-IN" sz="1800" dirty="0"/>
          </a:p>
        </p:txBody>
      </p:sp>
      <p:sp>
        <p:nvSpPr>
          <p:cNvPr id="7" name="TextBox 6">
            <a:extLst>
              <a:ext uri="{FF2B5EF4-FFF2-40B4-BE49-F238E27FC236}">
                <a16:creationId xmlns:a16="http://schemas.microsoft.com/office/drawing/2014/main" id="{F13C343C-8106-A114-D4F5-ED78D6249D66}"/>
              </a:ext>
            </a:extLst>
          </p:cNvPr>
          <p:cNvSpPr txBox="1"/>
          <p:nvPr/>
        </p:nvSpPr>
        <p:spPr>
          <a:xfrm>
            <a:off x="658761" y="954843"/>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total monthly payroll processed?</a:t>
            </a:r>
            <a:endParaRPr lang="en-IN" sz="1800" dirty="0"/>
          </a:p>
        </p:txBody>
      </p:sp>
      <p:sp>
        <p:nvSpPr>
          <p:cNvPr id="9" name="TextBox 8">
            <a:extLst>
              <a:ext uri="{FF2B5EF4-FFF2-40B4-BE49-F238E27FC236}">
                <a16:creationId xmlns:a16="http://schemas.microsoft.com/office/drawing/2014/main" id="{2F660ED2-2490-D4EB-3068-65E28AC26600}"/>
              </a:ext>
            </a:extLst>
          </p:cNvPr>
          <p:cNvSpPr txBox="1"/>
          <p:nvPr/>
        </p:nvSpPr>
        <p:spPr>
          <a:xfrm>
            <a:off x="884903" y="1619629"/>
            <a:ext cx="7551174"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YEAR(Date) AS Yr, MONTH(Date) AS Mn, SUM(Total_Amount) AS MonthlyTotal</a:t>
            </a:r>
          </a:p>
          <a:p>
            <a:r>
              <a:rPr lang="en-IN" dirty="0">
                <a:solidFill>
                  <a:srgbClr val="C00000"/>
                </a:solidFill>
                <a:latin typeface="Times New Roman" panose="02020603050405020304" pitchFamily="18" charset="0"/>
                <a:cs typeface="Times New Roman" panose="02020603050405020304" pitchFamily="18" charset="0"/>
              </a:rPr>
              <a:t>FROM Payroll</a:t>
            </a:r>
          </a:p>
          <a:p>
            <a:r>
              <a:rPr lang="en-IN" dirty="0">
                <a:solidFill>
                  <a:srgbClr val="C00000"/>
                </a:solidFill>
                <a:latin typeface="Times New Roman" panose="02020603050405020304" pitchFamily="18" charset="0"/>
                <a:cs typeface="Times New Roman" panose="02020603050405020304" pitchFamily="18" charset="0"/>
              </a:rPr>
              <a:t>GROUP BY YEAR(Date), MONTH(Date)</a:t>
            </a:r>
          </a:p>
          <a:p>
            <a:r>
              <a:rPr lang="en-IN" dirty="0">
                <a:solidFill>
                  <a:srgbClr val="C00000"/>
                </a:solidFill>
                <a:latin typeface="Times New Roman" panose="02020603050405020304" pitchFamily="18" charset="0"/>
                <a:cs typeface="Times New Roman" panose="02020603050405020304" pitchFamily="18" charset="0"/>
              </a:rPr>
              <a:t>ORDER BY Yr, Mn;</a:t>
            </a:r>
          </a:p>
        </p:txBody>
      </p:sp>
      <p:pic>
        <p:nvPicPr>
          <p:cNvPr id="11" name="Picture 10">
            <a:extLst>
              <a:ext uri="{FF2B5EF4-FFF2-40B4-BE49-F238E27FC236}">
                <a16:creationId xmlns:a16="http://schemas.microsoft.com/office/drawing/2014/main" id="{030D9F63-0918-88BB-01F6-63FA24E2DF0C}"/>
              </a:ext>
            </a:extLst>
          </p:cNvPr>
          <p:cNvPicPr>
            <a:picLocks noChangeAspect="1"/>
          </p:cNvPicPr>
          <p:nvPr/>
        </p:nvPicPr>
        <p:blipFill>
          <a:blip r:embed="rId2"/>
          <a:stretch>
            <a:fillRect/>
          </a:stretch>
        </p:blipFill>
        <p:spPr>
          <a:xfrm>
            <a:off x="5554443" y="2096682"/>
            <a:ext cx="2648320" cy="847843"/>
          </a:xfrm>
          <a:prstGeom prst="rect">
            <a:avLst/>
          </a:prstGeom>
        </p:spPr>
      </p:pic>
      <p:sp>
        <p:nvSpPr>
          <p:cNvPr id="13" name="TextBox 12">
            <a:extLst>
              <a:ext uri="{FF2B5EF4-FFF2-40B4-BE49-F238E27FC236}">
                <a16:creationId xmlns:a16="http://schemas.microsoft.com/office/drawing/2014/main" id="{ACF26A74-EBBA-1BD7-C031-6AB26A6C2751}"/>
              </a:ext>
            </a:extLst>
          </p:cNvPr>
          <p:cNvSpPr txBox="1"/>
          <p:nvPr/>
        </p:nvSpPr>
        <p:spPr>
          <a:xfrm>
            <a:off x="1022555" y="3675272"/>
            <a:ext cx="6096000"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AVG(sb.bonus) AS avg_bonus</a:t>
            </a:r>
          </a:p>
          <a:p>
            <a:r>
              <a:rPr lang="en-IN" dirty="0">
                <a:solidFill>
                  <a:srgbClr val="C00000"/>
                </a:solidFill>
                <a:latin typeface="Times New Roman" panose="02020603050405020304" pitchFamily="18" charset="0"/>
                <a:cs typeface="Times New Roman" panose="02020603050405020304" pitchFamily="18" charset="0"/>
              </a:rPr>
              <a:t>FROM SalaryBonus sb</a:t>
            </a:r>
          </a:p>
          <a:p>
            <a:r>
              <a:rPr lang="en-IN" dirty="0">
                <a:solidFill>
                  <a:srgbClr val="C00000"/>
                </a:solidFill>
                <a:latin typeface="Times New Roman" panose="02020603050405020304" pitchFamily="18" charset="0"/>
                <a:cs typeface="Times New Roman" panose="02020603050405020304" pitchFamily="18" charset="0"/>
              </a:rPr>
              <a:t>JOIN JobDepartment jd ON sb.Job_ID = jd.Job_ID</a:t>
            </a:r>
          </a:p>
          <a:p>
            <a:r>
              <a:rPr lang="en-IN" dirty="0">
                <a:solidFill>
                  <a:srgbClr val="C00000"/>
                </a:solidFill>
                <a:latin typeface="Times New Roman" panose="02020603050405020304" pitchFamily="18" charset="0"/>
                <a:cs typeface="Times New Roman" panose="02020603050405020304" pitchFamily="18" charset="0"/>
              </a:rPr>
              <a:t>GROUP BY jd.jobdept;</a:t>
            </a:r>
          </a:p>
        </p:txBody>
      </p:sp>
      <p:pic>
        <p:nvPicPr>
          <p:cNvPr id="15" name="Picture 14">
            <a:extLst>
              <a:ext uri="{FF2B5EF4-FFF2-40B4-BE49-F238E27FC236}">
                <a16:creationId xmlns:a16="http://schemas.microsoft.com/office/drawing/2014/main" id="{FD637BBE-2373-BC27-7559-532A44A86570}"/>
              </a:ext>
            </a:extLst>
          </p:cNvPr>
          <p:cNvPicPr>
            <a:picLocks noChangeAspect="1"/>
          </p:cNvPicPr>
          <p:nvPr/>
        </p:nvPicPr>
        <p:blipFill>
          <a:blip r:embed="rId3"/>
          <a:stretch>
            <a:fillRect/>
          </a:stretch>
        </p:blipFill>
        <p:spPr>
          <a:xfrm>
            <a:off x="5554443" y="3908200"/>
            <a:ext cx="2400635" cy="2133898"/>
          </a:xfrm>
          <a:prstGeom prst="rect">
            <a:avLst/>
          </a:prstGeom>
        </p:spPr>
      </p:pic>
    </p:spTree>
    <p:extLst>
      <p:ext uri="{BB962C8B-B14F-4D97-AF65-F5344CB8AC3E}">
        <p14:creationId xmlns:p14="http://schemas.microsoft.com/office/powerpoint/2010/main" val="228844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622B2-6DA2-FCCA-71C9-F2642FE84768}"/>
              </a:ext>
            </a:extLst>
          </p:cNvPr>
          <p:cNvSpPr txBox="1"/>
          <p:nvPr/>
        </p:nvSpPr>
        <p:spPr>
          <a:xfrm>
            <a:off x="678426" y="147563"/>
            <a:ext cx="6096000"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department receives the highest total bonuses?</a:t>
            </a:r>
          </a:p>
        </p:txBody>
      </p:sp>
      <p:sp>
        <p:nvSpPr>
          <p:cNvPr id="5" name="TextBox 4">
            <a:extLst>
              <a:ext uri="{FF2B5EF4-FFF2-40B4-BE49-F238E27FC236}">
                <a16:creationId xmlns:a16="http://schemas.microsoft.com/office/drawing/2014/main" id="{5E5AC1E0-05E9-86DD-7D9D-2E6B758043D2}"/>
              </a:ext>
            </a:extLst>
          </p:cNvPr>
          <p:cNvSpPr txBox="1"/>
          <p:nvPr/>
        </p:nvSpPr>
        <p:spPr>
          <a:xfrm>
            <a:off x="591950" y="2535351"/>
            <a:ext cx="7698657" cy="369332"/>
          </a:xfrm>
          <a:prstGeom prst="rect">
            <a:avLst/>
          </a:prstGeom>
          <a:noFill/>
        </p:spPr>
        <p:txBody>
          <a:bodyPr wrap="square">
            <a:spAutoFit/>
          </a:bodyPr>
          <a:lstStyle/>
          <a:p>
            <a:pPr marL="285750" indent="-285750" rtl="0">
              <a:spcBef>
                <a:spcPts val="1400"/>
              </a:spcBef>
              <a:spcAft>
                <a:spcPts val="400"/>
              </a:spcAf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What is the average value of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total_amount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after considering leave deductions?</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B3E19C-905F-B588-F9E3-A484BAEF6CE9}"/>
              </a:ext>
            </a:extLst>
          </p:cNvPr>
          <p:cNvSpPr txBox="1"/>
          <p:nvPr/>
        </p:nvSpPr>
        <p:spPr>
          <a:xfrm>
            <a:off x="993058" y="722642"/>
            <a:ext cx="6096000" cy="1384995"/>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SUM(sb.bonus) AS </a:t>
            </a:r>
            <a:r>
              <a:rPr lang="en-IN" dirty="0" err="1">
                <a:solidFill>
                  <a:srgbClr val="C00000"/>
                </a:solidFill>
                <a:latin typeface="Times New Roman" panose="02020603050405020304" pitchFamily="18" charset="0"/>
                <a:cs typeface="Times New Roman" panose="02020603050405020304" pitchFamily="18" charset="0"/>
              </a:rPr>
              <a:t>total_bonus</a:t>
            </a:r>
            <a:endParaRPr lang="en-IN" dirty="0">
              <a:solidFill>
                <a:srgbClr val="C00000"/>
              </a:solidFill>
              <a:latin typeface="Times New Roman" panose="02020603050405020304" pitchFamily="18" charset="0"/>
              <a:cs typeface="Times New Roman" panose="02020603050405020304" pitchFamily="18" charset="0"/>
            </a:endParaRPr>
          </a:p>
          <a:p>
            <a:r>
              <a:rPr lang="en-IN" dirty="0">
                <a:solidFill>
                  <a:srgbClr val="C00000"/>
                </a:solidFill>
                <a:latin typeface="Times New Roman" panose="02020603050405020304" pitchFamily="18" charset="0"/>
                <a:cs typeface="Times New Roman" panose="02020603050405020304" pitchFamily="18" charset="0"/>
              </a:rPr>
              <a:t>FROM SalaryBonus sb</a:t>
            </a:r>
          </a:p>
          <a:p>
            <a:r>
              <a:rPr lang="en-IN" dirty="0">
                <a:solidFill>
                  <a:srgbClr val="C00000"/>
                </a:solidFill>
                <a:latin typeface="Times New Roman" panose="02020603050405020304" pitchFamily="18" charset="0"/>
                <a:cs typeface="Times New Roman" panose="02020603050405020304" pitchFamily="18" charset="0"/>
              </a:rPr>
              <a:t>JOIN JobDepartment jd ON sb.Job_ID = jd.Job_ID</a:t>
            </a:r>
          </a:p>
          <a:p>
            <a:r>
              <a:rPr lang="en-IN" dirty="0">
                <a:solidFill>
                  <a:srgbClr val="C00000"/>
                </a:solidFill>
                <a:latin typeface="Times New Roman" panose="02020603050405020304" pitchFamily="18" charset="0"/>
                <a:cs typeface="Times New Roman" panose="02020603050405020304" pitchFamily="18" charset="0"/>
              </a:rPr>
              <a:t>GROUP BY jd.jobdept</a:t>
            </a:r>
          </a:p>
          <a:p>
            <a:r>
              <a:rPr lang="en-IN" dirty="0">
                <a:solidFill>
                  <a:srgbClr val="C00000"/>
                </a:solidFill>
                <a:latin typeface="Times New Roman" panose="02020603050405020304" pitchFamily="18" charset="0"/>
                <a:cs typeface="Times New Roman" panose="02020603050405020304" pitchFamily="18" charset="0"/>
              </a:rPr>
              <a:t>ORDER BY total_bonus DESC</a:t>
            </a:r>
          </a:p>
          <a:p>
            <a:r>
              <a:rPr lang="en-IN" dirty="0">
                <a:solidFill>
                  <a:srgbClr val="C00000"/>
                </a:solidFill>
                <a:latin typeface="Times New Roman" panose="02020603050405020304" pitchFamily="18" charset="0"/>
                <a:cs typeface="Times New Roman" panose="02020603050405020304" pitchFamily="18" charset="0"/>
              </a:rPr>
              <a:t>LIMIT 1;</a:t>
            </a:r>
          </a:p>
        </p:txBody>
      </p:sp>
      <p:pic>
        <p:nvPicPr>
          <p:cNvPr id="9" name="Picture 8">
            <a:extLst>
              <a:ext uri="{FF2B5EF4-FFF2-40B4-BE49-F238E27FC236}">
                <a16:creationId xmlns:a16="http://schemas.microsoft.com/office/drawing/2014/main" id="{4792ABC2-FBCE-2996-5AB9-4B139EB05A8B}"/>
              </a:ext>
            </a:extLst>
          </p:cNvPr>
          <p:cNvPicPr>
            <a:picLocks noChangeAspect="1"/>
          </p:cNvPicPr>
          <p:nvPr/>
        </p:nvPicPr>
        <p:blipFill>
          <a:blip r:embed="rId2"/>
          <a:stretch>
            <a:fillRect/>
          </a:stretch>
        </p:blipFill>
        <p:spPr>
          <a:xfrm>
            <a:off x="5497371" y="1598909"/>
            <a:ext cx="1962424" cy="714475"/>
          </a:xfrm>
          <a:prstGeom prst="rect">
            <a:avLst/>
          </a:prstGeom>
        </p:spPr>
      </p:pic>
      <p:sp>
        <p:nvSpPr>
          <p:cNvPr id="11" name="TextBox 10">
            <a:extLst>
              <a:ext uri="{FF2B5EF4-FFF2-40B4-BE49-F238E27FC236}">
                <a16:creationId xmlns:a16="http://schemas.microsoft.com/office/drawing/2014/main" id="{0793ECA7-4634-4308-450E-7B33C2284985}"/>
              </a:ext>
            </a:extLst>
          </p:cNvPr>
          <p:cNvSpPr txBox="1"/>
          <p:nvPr/>
        </p:nvSpPr>
        <p:spPr>
          <a:xfrm>
            <a:off x="993058" y="3002025"/>
            <a:ext cx="6096000" cy="523220"/>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AVG(total_amount) AS avg_net_pay</a:t>
            </a:r>
          </a:p>
          <a:p>
            <a:r>
              <a:rPr lang="en-IN" dirty="0">
                <a:solidFill>
                  <a:srgbClr val="C00000"/>
                </a:solidFill>
                <a:latin typeface="Times New Roman" panose="02020603050405020304" pitchFamily="18" charset="0"/>
                <a:cs typeface="Times New Roman" panose="02020603050405020304" pitchFamily="18" charset="0"/>
              </a:rPr>
              <a:t>FROM Payroll;</a:t>
            </a:r>
          </a:p>
        </p:txBody>
      </p:sp>
      <p:pic>
        <p:nvPicPr>
          <p:cNvPr id="13" name="Picture 12">
            <a:extLst>
              <a:ext uri="{FF2B5EF4-FFF2-40B4-BE49-F238E27FC236}">
                <a16:creationId xmlns:a16="http://schemas.microsoft.com/office/drawing/2014/main" id="{8C5FAC8A-950F-92B4-FA86-589380BA0700}"/>
              </a:ext>
            </a:extLst>
          </p:cNvPr>
          <p:cNvPicPr>
            <a:picLocks noChangeAspect="1"/>
          </p:cNvPicPr>
          <p:nvPr/>
        </p:nvPicPr>
        <p:blipFill>
          <a:blip r:embed="rId3"/>
          <a:stretch>
            <a:fillRect/>
          </a:stretch>
        </p:blipFill>
        <p:spPr>
          <a:xfrm>
            <a:off x="5497371" y="3429000"/>
            <a:ext cx="1629002" cy="895475"/>
          </a:xfrm>
          <a:prstGeom prst="rect">
            <a:avLst/>
          </a:prstGeom>
        </p:spPr>
      </p:pic>
    </p:spTree>
    <p:extLst>
      <p:ext uri="{BB962C8B-B14F-4D97-AF65-F5344CB8AC3E}">
        <p14:creationId xmlns:p14="http://schemas.microsoft.com/office/powerpoint/2010/main" val="151448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extBox 1">
            <a:extLst>
              <a:ext uri="{FF2B5EF4-FFF2-40B4-BE49-F238E27FC236}">
                <a16:creationId xmlns:a16="http://schemas.microsoft.com/office/drawing/2014/main" id="{45BF275A-E6F2-6303-645E-B5C123078C55}"/>
              </a:ext>
            </a:extLst>
          </p:cNvPr>
          <p:cNvSpPr txBox="1"/>
          <p:nvPr/>
        </p:nvSpPr>
        <p:spPr>
          <a:xfrm>
            <a:off x="3628103" y="530942"/>
            <a:ext cx="5397294" cy="707886"/>
          </a:xfrm>
          <a:prstGeom prst="rect">
            <a:avLst/>
          </a:prstGeom>
          <a:noFill/>
        </p:spPr>
        <p:txBody>
          <a:bodyPr wrap="square" rtlCol="0">
            <a:spAutoFit/>
          </a:bodyPr>
          <a:lstStyle/>
          <a:p>
            <a:pPr algn="ctr"/>
            <a:r>
              <a:rPr lang="en-IN" sz="4000" b="1" dirty="0">
                <a:latin typeface="Algerian" panose="04020705040A02060702" pitchFamily="82" charset="0"/>
                <a:cs typeface="Times New Roman" panose="02020603050405020304" pitchFamily="18" charset="0"/>
              </a:rPr>
              <a:t>OUR TEAM</a:t>
            </a:r>
          </a:p>
        </p:txBody>
      </p:sp>
      <p:sp>
        <p:nvSpPr>
          <p:cNvPr id="3" name="TextBox 2">
            <a:extLst>
              <a:ext uri="{FF2B5EF4-FFF2-40B4-BE49-F238E27FC236}">
                <a16:creationId xmlns:a16="http://schemas.microsoft.com/office/drawing/2014/main" id="{5C8D8613-A032-AF06-D5E8-B58C71986183}"/>
              </a:ext>
            </a:extLst>
          </p:cNvPr>
          <p:cNvSpPr txBox="1"/>
          <p:nvPr/>
        </p:nvSpPr>
        <p:spPr>
          <a:xfrm>
            <a:off x="5181600" y="2275131"/>
            <a:ext cx="2871299" cy="1938992"/>
          </a:xfrm>
          <a:prstGeom prst="rect">
            <a:avLst/>
          </a:prstGeom>
          <a:noFill/>
        </p:spPr>
        <p:txBody>
          <a:bodyPr wrap="none" rtlCol="0">
            <a:spAutoFit/>
          </a:bodyPr>
          <a:lstStyle/>
          <a:p>
            <a:pPr marL="571500" indent="-5715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M.Aryan</a:t>
            </a:r>
            <a:endParaRPr lang="en-IN"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U.manish</a:t>
            </a:r>
            <a:endParaRPr lang="en-IN"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q"/>
            </a:pPr>
            <a:r>
              <a:rPr lang="en-IN" sz="4000" dirty="0">
                <a:latin typeface="Times New Roman" panose="02020603050405020304" pitchFamily="18" charset="0"/>
                <a:cs typeface="Times New Roman" panose="02020603050405020304" pitchFamily="18" charset="0"/>
              </a:rPr>
              <a:t> Sai </a:t>
            </a:r>
            <a:r>
              <a:rPr lang="en-IN" sz="4000" dirty="0" err="1">
                <a:latin typeface="Times New Roman" panose="02020603050405020304" pitchFamily="18" charset="0"/>
                <a:cs typeface="Times New Roman" panose="02020603050405020304" pitchFamily="18" charset="0"/>
              </a:rPr>
              <a:t>kiran</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E68330-7746-5472-2FC9-3B6A3FC08224}"/>
              </a:ext>
            </a:extLst>
          </p:cNvPr>
          <p:cNvSpPr txBox="1"/>
          <p:nvPr/>
        </p:nvSpPr>
        <p:spPr>
          <a:xfrm>
            <a:off x="3633326" y="169522"/>
            <a:ext cx="6096000" cy="369332"/>
          </a:xfrm>
          <a:prstGeom prst="rect">
            <a:avLst/>
          </a:prstGeom>
          <a:noFill/>
        </p:spPr>
        <p:txBody>
          <a:bodyPr wrap="square">
            <a:spAutoFit/>
          </a:bodyPr>
          <a:lstStyle/>
          <a:p>
            <a:r>
              <a:rPr lang="en-IN" sz="1800" dirty="0">
                <a:latin typeface="Algerian" panose="04020705040A02060702" pitchFamily="82" charset="0"/>
              </a:rPr>
              <a:t> 6. EMPLOYEE PERFORMANCE AND GROWTH</a:t>
            </a:r>
          </a:p>
        </p:txBody>
      </p:sp>
      <p:sp>
        <p:nvSpPr>
          <p:cNvPr id="5" name="TextBox 4">
            <a:extLst>
              <a:ext uri="{FF2B5EF4-FFF2-40B4-BE49-F238E27FC236}">
                <a16:creationId xmlns:a16="http://schemas.microsoft.com/office/drawing/2014/main" id="{41BF179B-315C-A081-5FF9-5F5A98312BD2}"/>
              </a:ext>
            </a:extLst>
          </p:cNvPr>
          <p:cNvSpPr txBox="1"/>
          <p:nvPr/>
        </p:nvSpPr>
        <p:spPr>
          <a:xfrm>
            <a:off x="1651820" y="907996"/>
            <a:ext cx="7334864"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Which year had the highest number of employee promotions?</a:t>
            </a:r>
            <a:endParaRPr lang="en-IN"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6CFD922-546E-70C2-A4B9-A4E09444529D}"/>
              </a:ext>
            </a:extLst>
          </p:cNvPr>
          <p:cNvSpPr txBox="1"/>
          <p:nvPr/>
        </p:nvSpPr>
        <p:spPr>
          <a:xfrm>
            <a:off x="1868128" y="1646281"/>
            <a:ext cx="6754761" cy="954107"/>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YEAR(Date_In) AS promotion_year, COUNT(*) AS num_promotions</a:t>
            </a:r>
          </a:p>
          <a:p>
            <a:r>
              <a:rPr lang="en-IN" dirty="0">
                <a:solidFill>
                  <a:srgbClr val="C00000"/>
                </a:solidFill>
                <a:latin typeface="Times New Roman" panose="02020603050405020304" pitchFamily="18" charset="0"/>
                <a:cs typeface="Times New Roman" panose="02020603050405020304" pitchFamily="18" charset="0"/>
              </a:rPr>
              <a:t>FROM Qualification</a:t>
            </a:r>
          </a:p>
          <a:p>
            <a:r>
              <a:rPr lang="en-IN" dirty="0">
                <a:solidFill>
                  <a:srgbClr val="C00000"/>
                </a:solidFill>
                <a:latin typeface="Times New Roman" panose="02020603050405020304" pitchFamily="18" charset="0"/>
                <a:cs typeface="Times New Roman" panose="02020603050405020304" pitchFamily="18" charset="0"/>
              </a:rPr>
              <a:t>GROUP BY YEAR(Date_In)</a:t>
            </a:r>
          </a:p>
          <a:p>
            <a:r>
              <a:rPr lang="en-IN" dirty="0">
                <a:solidFill>
                  <a:srgbClr val="C00000"/>
                </a:solidFill>
                <a:latin typeface="Times New Roman" panose="02020603050405020304" pitchFamily="18" charset="0"/>
                <a:cs typeface="Times New Roman" panose="02020603050405020304" pitchFamily="18" charset="0"/>
              </a:rPr>
              <a:t>ORDER BY num_promotion</a:t>
            </a:r>
          </a:p>
        </p:txBody>
      </p:sp>
      <p:pic>
        <p:nvPicPr>
          <p:cNvPr id="9" name="Picture 8">
            <a:extLst>
              <a:ext uri="{FF2B5EF4-FFF2-40B4-BE49-F238E27FC236}">
                <a16:creationId xmlns:a16="http://schemas.microsoft.com/office/drawing/2014/main" id="{829CE890-F409-BBB8-824D-544A291C5338}"/>
              </a:ext>
            </a:extLst>
          </p:cNvPr>
          <p:cNvPicPr>
            <a:picLocks noChangeAspect="1"/>
          </p:cNvPicPr>
          <p:nvPr/>
        </p:nvPicPr>
        <p:blipFill>
          <a:blip r:embed="rId2"/>
          <a:stretch>
            <a:fillRect/>
          </a:stretch>
        </p:blipFill>
        <p:spPr>
          <a:xfrm>
            <a:off x="5245508" y="2600388"/>
            <a:ext cx="3286584" cy="2791215"/>
          </a:xfrm>
          <a:prstGeom prst="rect">
            <a:avLst/>
          </a:prstGeom>
        </p:spPr>
      </p:pic>
    </p:spTree>
    <p:extLst>
      <p:ext uri="{BB962C8B-B14F-4D97-AF65-F5344CB8AC3E}">
        <p14:creationId xmlns:p14="http://schemas.microsoft.com/office/powerpoint/2010/main" val="901976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565ED4-191F-4BC2-62B0-DB784CC799EA}"/>
              </a:ext>
            </a:extLst>
          </p:cNvPr>
          <p:cNvSpPr txBox="1"/>
          <p:nvPr/>
        </p:nvSpPr>
        <p:spPr>
          <a:xfrm>
            <a:off x="707922" y="1327354"/>
            <a:ext cx="11149781" cy="2862322"/>
          </a:xfrm>
          <a:prstGeom prst="rect">
            <a:avLst/>
          </a:prstGeom>
          <a:noFill/>
        </p:spPr>
        <p:txBody>
          <a:bodyPr wrap="square">
            <a:spAutoFit/>
          </a:bodyPr>
          <a:lstStyle/>
          <a:p>
            <a:pPr>
              <a:buNone/>
            </a:pPr>
            <a:r>
              <a:rPr lang="en-US" sz="1800" dirty="0">
                <a:latin typeface="Times New Roman" panose="02020603050405020304" pitchFamily="18" charset="0"/>
                <a:cs typeface="Times New Roman" panose="02020603050405020304" pitchFamily="18" charset="0"/>
              </a:rPr>
              <a:t>This project demonstrates how SQL empowers us to transform raw </a:t>
            </a:r>
            <a:r>
              <a:rPr lang="en-US" sz="1800" b="1" dirty="0">
                <a:latin typeface="Times New Roman" panose="02020603050405020304" pitchFamily="18" charset="0"/>
                <a:cs typeface="Times New Roman" panose="02020603050405020304" pitchFamily="18" charset="0"/>
              </a:rPr>
              <a:t>employee management data</a:t>
            </a:r>
            <a:r>
              <a:rPr lang="en-US" sz="1800" dirty="0">
                <a:latin typeface="Times New Roman" panose="02020603050405020304" pitchFamily="18" charset="0"/>
                <a:cs typeface="Times New Roman" panose="02020603050405020304" pitchFamily="18" charset="0"/>
              </a:rPr>
              <a:t> into actionable business insights. By designing and querying a relational database, we can accurately analyze </a:t>
            </a:r>
            <a:r>
              <a:rPr lang="en-US" sz="1800" b="1" dirty="0">
                <a:latin typeface="Times New Roman" panose="02020603050405020304" pitchFamily="18" charset="0"/>
                <a:cs typeface="Times New Roman" panose="02020603050405020304" pitchFamily="18" charset="0"/>
              </a:rPr>
              <a:t>employee distribution across departments, salary expenditure, bonus allocations, leave patterns, and promotion trends</a:t>
            </a:r>
            <a:r>
              <a:rPr lang="en-US" sz="1800" dirty="0">
                <a:latin typeface="Times New Roman" panose="02020603050405020304" pitchFamily="18" charset="0"/>
                <a:cs typeface="Times New Roman" panose="02020603050405020304" pitchFamily="18" charset="0"/>
              </a:rPr>
              <a:t>.</a:t>
            </a:r>
          </a:p>
          <a:p>
            <a:pPr>
              <a:buNone/>
            </a:pPr>
            <a:r>
              <a:rPr lang="en-US" sz="1800" dirty="0">
                <a:latin typeface="Times New Roman" panose="02020603050405020304" pitchFamily="18" charset="0"/>
                <a:cs typeface="Times New Roman" panose="02020603050405020304" pitchFamily="18" charset="0"/>
              </a:rPr>
              <a:t>These findings guide strategic HR decisions, such as identifying </a:t>
            </a:r>
            <a:r>
              <a:rPr lang="en-US" sz="1800" b="1" dirty="0">
                <a:latin typeface="Times New Roman" panose="02020603050405020304" pitchFamily="18" charset="0"/>
                <a:cs typeface="Times New Roman" panose="02020603050405020304" pitchFamily="18" charset="0"/>
              </a:rPr>
              <a:t>departments with the highest costs</a:t>
            </a:r>
            <a:r>
              <a:rPr lang="en-US" sz="1800" dirty="0">
                <a:latin typeface="Times New Roman" panose="02020603050405020304" pitchFamily="18" charset="0"/>
                <a:cs typeface="Times New Roman" panose="02020603050405020304" pitchFamily="18" charset="0"/>
              </a:rPr>
              <a:t>, recognizing </a:t>
            </a:r>
            <a:r>
              <a:rPr lang="en-US" sz="1800" b="1" dirty="0">
                <a:latin typeface="Times New Roman" panose="02020603050405020304" pitchFamily="18" charset="0"/>
                <a:cs typeface="Times New Roman" panose="02020603050405020304" pitchFamily="18" charset="0"/>
              </a:rPr>
              <a:t>top-performing employees</a:t>
            </a:r>
            <a:r>
              <a:rPr lang="en-US" sz="1800" dirty="0">
                <a:latin typeface="Times New Roman" panose="02020603050405020304" pitchFamily="18" charset="0"/>
                <a:cs typeface="Times New Roman" panose="02020603050405020304" pitchFamily="18" charset="0"/>
              </a:rPr>
              <a:t>, and monitoring </a:t>
            </a:r>
            <a:r>
              <a:rPr lang="en-US" sz="1800" b="1" dirty="0">
                <a:latin typeface="Times New Roman" panose="02020603050405020304" pitchFamily="18" charset="0"/>
                <a:cs typeface="Times New Roman" panose="02020603050405020304" pitchFamily="18" charset="0"/>
              </a:rPr>
              <a:t>workforce growth</a:t>
            </a:r>
            <a:r>
              <a:rPr lang="en-US" sz="1800" dirty="0">
                <a:latin typeface="Times New Roman" panose="02020603050405020304" pitchFamily="18" charset="0"/>
                <a:cs typeface="Times New Roman" panose="02020603050405020304" pitchFamily="18" charset="0"/>
              </a:rPr>
              <a:t>.</a:t>
            </a:r>
          </a:p>
          <a:p>
            <a:pPr>
              <a:buNone/>
            </a:pPr>
            <a:r>
              <a:rPr lang="en-US" sz="1800" dirty="0">
                <a:latin typeface="Times New Roman" panose="02020603050405020304" pitchFamily="18" charset="0"/>
                <a:cs typeface="Times New Roman" panose="02020603050405020304" pitchFamily="18" charset="0"/>
              </a:rPr>
              <a:t>Additionally, the process offers valuable hands-on experience with complex SQL techniques—including </a:t>
            </a:r>
            <a:r>
              <a:rPr lang="en-US" sz="1800" b="1" dirty="0">
                <a:latin typeface="Times New Roman" panose="02020603050405020304" pitchFamily="18" charset="0"/>
                <a:cs typeface="Times New Roman" panose="02020603050405020304" pitchFamily="18" charset="0"/>
              </a:rPr>
              <a:t>joins, subqueries, aggregate functions, constraints, cascading updates/deletes, and date formatting</a:t>
            </a:r>
            <a:r>
              <a:rPr lang="en-US" sz="1800" dirty="0">
                <a:latin typeface="Times New Roman" panose="02020603050405020304" pitchFamily="18" charset="0"/>
                <a:cs typeface="Times New Roman" panose="02020603050405020304" pitchFamily="18" charset="0"/>
              </a:rPr>
              <a:t>—beyond basic SELECT statements.</a:t>
            </a:r>
          </a:p>
          <a:p>
            <a:pPr>
              <a:buNone/>
            </a:pPr>
            <a:r>
              <a:rPr lang="en-US" sz="1800" dirty="0">
                <a:latin typeface="Times New Roman" panose="02020603050405020304" pitchFamily="18" charset="0"/>
                <a:cs typeface="Times New Roman" panose="02020603050405020304" pitchFamily="18" charset="0"/>
              </a:rPr>
              <a:t>Ultimately, this analytical approach ensures </a:t>
            </a:r>
            <a:r>
              <a:rPr lang="en-US" sz="1800" b="1" dirty="0">
                <a:latin typeface="Times New Roman" panose="02020603050405020304" pitchFamily="18" charset="0"/>
                <a:cs typeface="Times New Roman" panose="02020603050405020304" pitchFamily="18" charset="0"/>
              </a:rPr>
              <a:t>informed decision-making, supports payroll accuracy, enhances employee satisfaction, and improves organizational efficiency</a:t>
            </a:r>
            <a:r>
              <a:rPr lang="en-US" sz="18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4C04A2E-F8F6-5826-749D-D91E925A8A2B}"/>
              </a:ext>
            </a:extLst>
          </p:cNvPr>
          <p:cNvSpPr txBox="1"/>
          <p:nvPr/>
        </p:nvSpPr>
        <p:spPr>
          <a:xfrm>
            <a:off x="-1" y="475377"/>
            <a:ext cx="12319819"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670001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E24F92-530E-23FC-10FF-49836DE054CA}"/>
              </a:ext>
            </a:extLst>
          </p:cNvPr>
          <p:cNvSpPr txBox="1"/>
          <p:nvPr/>
        </p:nvSpPr>
        <p:spPr>
          <a:xfrm>
            <a:off x="678425" y="1297860"/>
            <a:ext cx="10874477" cy="4093428"/>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project presents a comprehensive SQL database designed for an </a:t>
            </a:r>
            <a:r>
              <a:rPr lang="en-US" sz="2000" b="1" dirty="0">
                <a:latin typeface="Times New Roman" panose="02020603050405020304" pitchFamily="18" charset="0"/>
                <a:cs typeface="Times New Roman" panose="02020603050405020304" pitchFamily="18" charset="0"/>
              </a:rPr>
              <a:t>Employee Management System (EMS)</a:t>
            </a:r>
            <a:r>
              <a:rPr lang="en-US" sz="2000" dirty="0">
                <a:latin typeface="Times New Roman" panose="02020603050405020304" pitchFamily="18" charset="0"/>
                <a:cs typeface="Times New Roman" panose="02020603050405020304" pitchFamily="18" charset="0"/>
              </a:rPr>
              <a:t>. It covers essential entities and relationships needed to manage employee information, job departments, payroll, salaries, bonuses, leaves, and qualifications. The database includes tables for employees, job roles, departments, payroll transactions, leave records, salary/bonus details, and qualifications.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Through carefully crafted SQL queries, the project solves real-world HR and business questions, such as identifying top-paid employees, analyzing salary expenditure, tracking employee leaves, understanding departmental structures, and monitoring promotions and qualifications. This makes it a practical foundation for </a:t>
            </a:r>
            <a:r>
              <a:rPr lang="en-US" sz="2000" b="1" dirty="0">
                <a:latin typeface="Times New Roman" panose="02020603050405020304" pitchFamily="18" charset="0"/>
                <a:cs typeface="Times New Roman" panose="02020603050405020304" pitchFamily="18" charset="0"/>
              </a:rPr>
              <a:t>analytics and decision-making in workforce and payroll management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0661072-CBE2-7080-8EDF-51506CCEDC4F}"/>
              </a:ext>
            </a:extLst>
          </p:cNvPr>
          <p:cNvPicPr>
            <a:picLocks noChangeAspect="1"/>
          </p:cNvPicPr>
          <p:nvPr/>
        </p:nvPicPr>
        <p:blipFill>
          <a:blip r:embed="rId2"/>
          <a:stretch>
            <a:fillRect/>
          </a:stretch>
        </p:blipFill>
        <p:spPr>
          <a:xfrm>
            <a:off x="6088379" y="3421379"/>
            <a:ext cx="15241" cy="15241"/>
          </a:xfrm>
          <a:prstGeom prst="rect">
            <a:avLst/>
          </a:prstGeom>
        </p:spPr>
      </p:pic>
      <p:pic>
        <p:nvPicPr>
          <p:cNvPr id="11" name="Picture 10">
            <a:extLst>
              <a:ext uri="{FF2B5EF4-FFF2-40B4-BE49-F238E27FC236}">
                <a16:creationId xmlns:a16="http://schemas.microsoft.com/office/drawing/2014/main" id="{2DD063D7-EEF9-9A75-E349-970DEEC3C71A}"/>
              </a:ext>
            </a:extLst>
          </p:cNvPr>
          <p:cNvPicPr>
            <a:picLocks noChangeAspect="1"/>
          </p:cNvPicPr>
          <p:nvPr/>
        </p:nvPicPr>
        <p:blipFill>
          <a:blip r:embed="rId2"/>
          <a:stretch>
            <a:fillRect/>
          </a:stretch>
        </p:blipFill>
        <p:spPr>
          <a:xfrm>
            <a:off x="6088379" y="3421379"/>
            <a:ext cx="15241" cy="15241"/>
          </a:xfrm>
          <a:prstGeom prst="rect">
            <a:avLst/>
          </a:prstGeom>
        </p:spPr>
      </p:pic>
      <p:sp>
        <p:nvSpPr>
          <p:cNvPr id="14" name="TextBox 13">
            <a:extLst>
              <a:ext uri="{FF2B5EF4-FFF2-40B4-BE49-F238E27FC236}">
                <a16:creationId xmlns:a16="http://schemas.microsoft.com/office/drawing/2014/main" id="{3A62F5D3-6436-AA2C-832F-3FFC1E02CD04}"/>
              </a:ext>
            </a:extLst>
          </p:cNvPr>
          <p:cNvSpPr txBox="1"/>
          <p:nvPr/>
        </p:nvSpPr>
        <p:spPr>
          <a:xfrm>
            <a:off x="3935890" y="235974"/>
            <a:ext cx="4304977" cy="707886"/>
          </a:xfrm>
          <a:prstGeom prst="rect">
            <a:avLst/>
          </a:prstGeom>
          <a:noFill/>
        </p:spPr>
        <p:txBody>
          <a:bodyPr wrap="square" rtlCol="0">
            <a:spAutoFit/>
          </a:bodyPr>
          <a:lstStyle/>
          <a:p>
            <a:pPr algn="ctr"/>
            <a:r>
              <a:rPr lang="en-IN" sz="4000" b="1" dirty="0">
                <a:latin typeface="Algerian" panose="04020705040A02060702" pitchFamily="82" charset="0"/>
              </a:rPr>
              <a:t>Introduction</a:t>
            </a:r>
          </a:p>
        </p:txBody>
      </p:sp>
    </p:spTree>
    <p:extLst>
      <p:ext uri="{BB962C8B-B14F-4D97-AF65-F5344CB8AC3E}">
        <p14:creationId xmlns:p14="http://schemas.microsoft.com/office/powerpoint/2010/main" val="321342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32306-AFB8-5FF5-74BD-1F871D077A8B}"/>
              </a:ext>
            </a:extLst>
          </p:cNvPr>
          <p:cNvSpPr txBox="1"/>
          <p:nvPr/>
        </p:nvSpPr>
        <p:spPr>
          <a:xfrm>
            <a:off x="4542504" y="0"/>
            <a:ext cx="3249608" cy="707886"/>
          </a:xfrm>
          <a:prstGeom prst="rect">
            <a:avLst/>
          </a:prstGeom>
          <a:noFill/>
        </p:spPr>
        <p:txBody>
          <a:bodyPr wrap="none" rtlCol="0">
            <a:spAutoFit/>
          </a:bodyPr>
          <a:lstStyle/>
          <a:p>
            <a:pPr algn="ctr"/>
            <a:r>
              <a:rPr lang="en-IN" sz="4000" b="1" dirty="0">
                <a:latin typeface="Algerian" panose="04020705040A02060702" pitchFamily="82" charset="0"/>
              </a:rPr>
              <a:t>ER DIAGRAM</a:t>
            </a:r>
          </a:p>
        </p:txBody>
      </p:sp>
      <p:pic>
        <p:nvPicPr>
          <p:cNvPr id="6" name="Picture 5">
            <a:extLst>
              <a:ext uri="{FF2B5EF4-FFF2-40B4-BE49-F238E27FC236}">
                <a16:creationId xmlns:a16="http://schemas.microsoft.com/office/drawing/2014/main" id="{A550F79B-5955-F1D4-4F5F-CF5E08152981}"/>
              </a:ext>
            </a:extLst>
          </p:cNvPr>
          <p:cNvPicPr>
            <a:picLocks noChangeAspect="1"/>
          </p:cNvPicPr>
          <p:nvPr/>
        </p:nvPicPr>
        <p:blipFill>
          <a:blip r:embed="rId2"/>
          <a:stretch>
            <a:fillRect/>
          </a:stretch>
        </p:blipFill>
        <p:spPr>
          <a:xfrm>
            <a:off x="2854736" y="894699"/>
            <a:ext cx="6679173" cy="5220965"/>
          </a:xfrm>
          <a:prstGeom prst="rect">
            <a:avLst/>
          </a:prstGeom>
        </p:spPr>
      </p:pic>
    </p:spTree>
    <p:extLst>
      <p:ext uri="{BB962C8B-B14F-4D97-AF65-F5344CB8AC3E}">
        <p14:creationId xmlns:p14="http://schemas.microsoft.com/office/powerpoint/2010/main" val="98805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BCC94-68DC-FA1E-6AA4-A38F06CD8659}"/>
              </a:ext>
            </a:extLst>
          </p:cNvPr>
          <p:cNvSpPr txBox="1"/>
          <p:nvPr/>
        </p:nvSpPr>
        <p:spPr>
          <a:xfrm>
            <a:off x="3844413" y="68827"/>
            <a:ext cx="4655442" cy="707886"/>
          </a:xfrm>
          <a:prstGeom prst="rect">
            <a:avLst/>
          </a:prstGeom>
          <a:noFill/>
        </p:spPr>
        <p:txBody>
          <a:bodyPr wrap="none" rtlCol="0">
            <a:spAutoFit/>
          </a:bodyPr>
          <a:lstStyle/>
          <a:p>
            <a:pPr algn="ctr"/>
            <a:r>
              <a:rPr lang="en-IN" sz="4000" b="1" dirty="0">
                <a:latin typeface="Algerian" panose="04020705040A02060702" pitchFamily="82" charset="0"/>
              </a:rPr>
              <a:t>CREATING TABLES</a:t>
            </a:r>
          </a:p>
        </p:txBody>
      </p:sp>
      <p:pic>
        <p:nvPicPr>
          <p:cNvPr id="4" name="Picture 3">
            <a:extLst>
              <a:ext uri="{FF2B5EF4-FFF2-40B4-BE49-F238E27FC236}">
                <a16:creationId xmlns:a16="http://schemas.microsoft.com/office/drawing/2014/main" id="{2A6E403D-9BA9-92D5-03AD-82CEDAE45FB9}"/>
              </a:ext>
            </a:extLst>
          </p:cNvPr>
          <p:cNvPicPr>
            <a:picLocks noChangeAspect="1"/>
          </p:cNvPicPr>
          <p:nvPr/>
        </p:nvPicPr>
        <p:blipFill>
          <a:blip r:embed="rId2"/>
          <a:stretch>
            <a:fillRect/>
          </a:stretch>
        </p:blipFill>
        <p:spPr>
          <a:xfrm>
            <a:off x="953729" y="1816866"/>
            <a:ext cx="4159045" cy="3699031"/>
          </a:xfrm>
          <a:prstGeom prst="rect">
            <a:avLst/>
          </a:prstGeom>
        </p:spPr>
      </p:pic>
      <p:sp>
        <p:nvSpPr>
          <p:cNvPr id="6" name="TextBox 5">
            <a:extLst>
              <a:ext uri="{FF2B5EF4-FFF2-40B4-BE49-F238E27FC236}">
                <a16:creationId xmlns:a16="http://schemas.microsoft.com/office/drawing/2014/main" id="{A9DF2FCF-A40A-C370-1E3B-DD8854A98D60}"/>
              </a:ext>
            </a:extLst>
          </p:cNvPr>
          <p:cNvSpPr txBox="1"/>
          <p:nvPr/>
        </p:nvSpPr>
        <p:spPr>
          <a:xfrm>
            <a:off x="5380417" y="2305615"/>
            <a:ext cx="6238875" cy="2246769"/>
          </a:xfrm>
          <a:prstGeom prst="rect">
            <a:avLst/>
          </a:prstGeom>
          <a:noFill/>
        </p:spPr>
        <p:txBody>
          <a:bodyPr wrap="square">
            <a:spAutoFit/>
          </a:bodyPr>
          <a:lstStyle/>
          <a:p>
            <a:pPr marL="12700" marR="5080">
              <a:spcBef>
                <a:spcPts val="100"/>
              </a:spcBef>
            </a:pPr>
            <a:r>
              <a:rPr lang="en-US" sz="2000" dirty="0">
                <a:latin typeface="Times New Roman" panose="02020603050405020304" pitchFamily="18" charset="0"/>
                <a:cs typeface="Times New Roman" panose="02020603050405020304" pitchFamily="18" charset="0"/>
              </a:rPr>
              <a:t>The project begins by creating structured tables for storing </a:t>
            </a:r>
            <a:r>
              <a:rPr lang="en-US" sz="2000" b="1" dirty="0">
                <a:latin typeface="Times New Roman" panose="02020603050405020304" pitchFamily="18" charset="0"/>
                <a:cs typeface="Times New Roman" panose="02020603050405020304" pitchFamily="18" charset="0"/>
              </a:rPr>
              <a:t>employee management data</a:t>
            </a:r>
            <a:r>
              <a:rPr lang="en-US" sz="2000" dirty="0">
                <a:latin typeface="Times New Roman" panose="02020603050405020304" pitchFamily="18" charset="0"/>
                <a:cs typeface="Times New Roman" panose="02020603050405020304" pitchFamily="18" charset="0"/>
              </a:rPr>
              <a:t>, including information about employees, job departments, payroll, salaries, bonuses, leaves, and qualifications. </a:t>
            </a:r>
            <a:r>
              <a:rPr lang="en-US" sz="2000" b="1" dirty="0">
                <a:latin typeface="Times New Roman" panose="02020603050405020304" pitchFamily="18" charset="0"/>
                <a:cs typeface="Times New Roman" panose="02020603050405020304" pitchFamily="18" charset="0"/>
              </a:rPr>
              <a:t>Primary and foreign keys</a:t>
            </a:r>
            <a:r>
              <a:rPr lang="en-US" sz="2000" dirty="0">
                <a:latin typeface="Times New Roman" panose="02020603050405020304" pitchFamily="18" charset="0"/>
                <a:cs typeface="Times New Roman" panose="02020603050405020304" pitchFamily="18" charset="0"/>
              </a:rPr>
              <a:t> are used to ensure data integrity and meaningful relationships between different entities such as employees, departments, payroll transactions, and leave records.</a:t>
            </a:r>
          </a:p>
        </p:txBody>
      </p:sp>
    </p:spTree>
    <p:extLst>
      <p:ext uri="{BB962C8B-B14F-4D97-AF65-F5344CB8AC3E}">
        <p14:creationId xmlns:p14="http://schemas.microsoft.com/office/powerpoint/2010/main" val="625620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496D1-4C33-7B36-B1CE-279DDBC1FA37}"/>
              </a:ext>
            </a:extLst>
          </p:cNvPr>
          <p:cNvSpPr txBox="1"/>
          <p:nvPr/>
        </p:nvSpPr>
        <p:spPr>
          <a:xfrm>
            <a:off x="2930014" y="0"/>
            <a:ext cx="7526419" cy="707886"/>
          </a:xfrm>
          <a:prstGeom prst="rect">
            <a:avLst/>
          </a:prstGeom>
          <a:noFill/>
        </p:spPr>
        <p:txBody>
          <a:bodyPr wrap="none" rtlCol="0">
            <a:spAutoFit/>
          </a:bodyPr>
          <a:lstStyle/>
          <a:p>
            <a:r>
              <a:rPr lang="en-IN" sz="4000" b="1" dirty="0">
                <a:latin typeface="Algerian" panose="04020705040A02060702" pitchFamily="82" charset="0"/>
              </a:rPr>
              <a:t>Importing Data Into Tables</a:t>
            </a:r>
          </a:p>
        </p:txBody>
      </p:sp>
      <p:pic>
        <p:nvPicPr>
          <p:cNvPr id="4" name="Picture 3">
            <a:extLst>
              <a:ext uri="{FF2B5EF4-FFF2-40B4-BE49-F238E27FC236}">
                <a16:creationId xmlns:a16="http://schemas.microsoft.com/office/drawing/2014/main" id="{8879AA2C-A9A1-DD61-7300-FFC74FDC3395}"/>
              </a:ext>
            </a:extLst>
          </p:cNvPr>
          <p:cNvPicPr>
            <a:picLocks noChangeAspect="1"/>
          </p:cNvPicPr>
          <p:nvPr/>
        </p:nvPicPr>
        <p:blipFill>
          <a:blip r:embed="rId2"/>
          <a:stretch>
            <a:fillRect/>
          </a:stretch>
        </p:blipFill>
        <p:spPr>
          <a:xfrm>
            <a:off x="1094227" y="1214128"/>
            <a:ext cx="3238952" cy="4429743"/>
          </a:xfrm>
          <a:prstGeom prst="rect">
            <a:avLst/>
          </a:prstGeom>
        </p:spPr>
      </p:pic>
      <p:sp>
        <p:nvSpPr>
          <p:cNvPr id="6" name="TextBox 5">
            <a:extLst>
              <a:ext uri="{FF2B5EF4-FFF2-40B4-BE49-F238E27FC236}">
                <a16:creationId xmlns:a16="http://schemas.microsoft.com/office/drawing/2014/main" id="{B363EB59-DC00-D87C-4289-BB14B42B090C}"/>
              </a:ext>
            </a:extLst>
          </p:cNvPr>
          <p:cNvSpPr txBox="1"/>
          <p:nvPr/>
        </p:nvSpPr>
        <p:spPr>
          <a:xfrm>
            <a:off x="5001773" y="2352435"/>
            <a:ext cx="6533002" cy="2554545"/>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Data is imported into tables in an orderly manner using the </a:t>
            </a:r>
            <a:r>
              <a:rPr lang="en-US" sz="2000" b="1" dirty="0">
                <a:latin typeface="Times New Roman" panose="02020603050405020304" pitchFamily="18" charset="0"/>
                <a:cs typeface="Times New Roman" panose="02020603050405020304" pitchFamily="18" charset="0"/>
              </a:rPr>
              <a:t>LOAD DATA INFILE</a:t>
            </a:r>
            <a:r>
              <a:rPr lang="en-US" sz="2000" dirty="0">
                <a:latin typeface="Times New Roman" panose="02020603050405020304" pitchFamily="18" charset="0"/>
                <a:cs typeface="Times New Roman" panose="02020603050405020304" pitchFamily="18" charset="0"/>
              </a:rPr>
              <a:t> command for bulk data loads from CSV files, ensuring efficient population of large datasets like </a:t>
            </a:r>
            <a:r>
              <a:rPr lang="en-US" sz="2000" i="1" dirty="0">
                <a:latin typeface="Times New Roman" panose="02020603050405020304" pitchFamily="18" charset="0"/>
                <a:cs typeface="Times New Roman" panose="02020603050405020304" pitchFamily="18" charset="0"/>
              </a:rPr>
              <a:t>Employee, Payroll, Leaves, </a:t>
            </a:r>
            <a:r>
              <a:rPr lang="en-US" sz="2000" i="1" dirty="0" err="1">
                <a:latin typeface="Times New Roman" panose="02020603050405020304" pitchFamily="18" charset="0"/>
                <a:cs typeface="Times New Roman" panose="02020603050405020304" pitchFamily="18" charset="0"/>
              </a:rPr>
              <a:t>Salary_Bonus</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JobDepartment</a:t>
            </a:r>
            <a:r>
              <a:rPr lang="en-US" sz="2000" i="1" dirty="0">
                <a:latin typeface="Times New Roman" panose="02020603050405020304" pitchFamily="18" charset="0"/>
                <a:cs typeface="Times New Roman" panose="02020603050405020304" pitchFamily="18" charset="0"/>
              </a:rPr>
              <a:t>, and Qualification</a:t>
            </a:r>
            <a:r>
              <a:rPr lang="en-US" sz="2000" dirty="0">
                <a:latin typeface="Times New Roman" panose="02020603050405020304" pitchFamily="18" charset="0"/>
                <a:cs typeface="Times New Roman" panose="02020603050405020304" pitchFamily="18" charset="0"/>
              </a:rPr>
              <a:t>. Additionally, the </a:t>
            </a:r>
            <a:r>
              <a:rPr lang="en-US" sz="2000" b="1" dirty="0">
                <a:latin typeface="Times New Roman" panose="02020603050405020304" pitchFamily="18" charset="0"/>
                <a:cs typeface="Times New Roman" panose="02020603050405020304" pitchFamily="18" charset="0"/>
              </a:rPr>
              <a:t>import wizard</a:t>
            </a:r>
            <a:r>
              <a:rPr lang="en-US" sz="2000" dirty="0">
                <a:latin typeface="Times New Roman" panose="02020603050405020304" pitchFamily="18" charset="0"/>
                <a:cs typeface="Times New Roman" panose="02020603050405020304" pitchFamily="18" charset="0"/>
              </a:rPr>
              <a:t> option in database management tools provides a user-friendly interface for importing data step-by-step, allowing customization and validation during the import process.</a:t>
            </a:r>
          </a:p>
        </p:txBody>
      </p:sp>
    </p:spTree>
    <p:extLst>
      <p:ext uri="{BB962C8B-B14F-4D97-AF65-F5344CB8AC3E}">
        <p14:creationId xmlns:p14="http://schemas.microsoft.com/office/powerpoint/2010/main" val="362505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3D5C7-CAEA-DD8C-B103-50BD00EBF0F0}"/>
              </a:ext>
            </a:extLst>
          </p:cNvPr>
          <p:cNvSpPr txBox="1"/>
          <p:nvPr/>
        </p:nvSpPr>
        <p:spPr>
          <a:xfrm>
            <a:off x="3539613" y="0"/>
            <a:ext cx="5912196" cy="707886"/>
          </a:xfrm>
          <a:prstGeom prst="rect">
            <a:avLst/>
          </a:prstGeom>
          <a:noFill/>
        </p:spPr>
        <p:txBody>
          <a:bodyPr wrap="none" rtlCol="0">
            <a:spAutoFit/>
          </a:bodyPr>
          <a:lstStyle/>
          <a:p>
            <a:r>
              <a:rPr lang="en-IN" sz="4000" b="1" dirty="0">
                <a:latin typeface="Algerian" panose="04020705040A02060702" pitchFamily="82" charset="0"/>
              </a:rPr>
              <a:t>Challenges We Faced</a:t>
            </a:r>
          </a:p>
        </p:txBody>
      </p:sp>
      <p:pic>
        <p:nvPicPr>
          <p:cNvPr id="4" name="Picture 3">
            <a:extLst>
              <a:ext uri="{FF2B5EF4-FFF2-40B4-BE49-F238E27FC236}">
                <a16:creationId xmlns:a16="http://schemas.microsoft.com/office/drawing/2014/main" id="{276A001F-9F87-CA1E-EAD7-3A0D5E42E6F1}"/>
              </a:ext>
            </a:extLst>
          </p:cNvPr>
          <p:cNvPicPr>
            <a:picLocks noChangeAspect="1"/>
          </p:cNvPicPr>
          <p:nvPr/>
        </p:nvPicPr>
        <p:blipFill>
          <a:blip r:embed="rId2"/>
          <a:stretch>
            <a:fillRect/>
          </a:stretch>
        </p:blipFill>
        <p:spPr>
          <a:xfrm>
            <a:off x="3185706" y="911608"/>
            <a:ext cx="5820587" cy="2857899"/>
          </a:xfrm>
          <a:prstGeom prst="rect">
            <a:avLst/>
          </a:prstGeom>
        </p:spPr>
      </p:pic>
      <p:sp>
        <p:nvSpPr>
          <p:cNvPr id="5" name="Rectangle 1">
            <a:extLst>
              <a:ext uri="{FF2B5EF4-FFF2-40B4-BE49-F238E27FC236}">
                <a16:creationId xmlns:a16="http://schemas.microsoft.com/office/drawing/2014/main" id="{EE213127-F41B-85D9-9201-BF80A75507E8}"/>
              </a:ext>
            </a:extLst>
          </p:cNvPr>
          <p:cNvSpPr>
            <a:spLocks noChangeArrowheads="1"/>
          </p:cNvSpPr>
          <p:nvPr/>
        </p:nvSpPr>
        <p:spPr bwMode="auto">
          <a:xfrm>
            <a:off x="1200151" y="4225044"/>
            <a:ext cx="99441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import of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Qualification.csv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rows had incorrect date formats such as 12-03-22 instead of YYYY-MM-DD. This caused parsing errors.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Times New Roman" panose="02020603050405020304" pitchFamily="18" charset="0"/>
                <a:cs typeface="Times New Roman" panose="02020603050405020304" pitchFamily="18" charset="0"/>
              </a:rPr>
              <a:t>So then we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all date fields into the YYYY-MM-DD format using SQL’s STR_TO_DATE() function before import.</a:t>
            </a:r>
          </a:p>
        </p:txBody>
      </p:sp>
    </p:spTree>
    <p:extLst>
      <p:ext uri="{BB962C8B-B14F-4D97-AF65-F5344CB8AC3E}">
        <p14:creationId xmlns:p14="http://schemas.microsoft.com/office/powerpoint/2010/main" val="230969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5A0D11-4B33-FBC3-301B-39FEBFC53F45}"/>
              </a:ext>
            </a:extLst>
          </p:cNvPr>
          <p:cNvSpPr txBox="1"/>
          <p:nvPr/>
        </p:nvSpPr>
        <p:spPr>
          <a:xfrm>
            <a:off x="4414685" y="0"/>
            <a:ext cx="2230098" cy="707886"/>
          </a:xfrm>
          <a:prstGeom prst="rect">
            <a:avLst/>
          </a:prstGeom>
          <a:noFill/>
        </p:spPr>
        <p:txBody>
          <a:bodyPr wrap="none" rtlCol="0">
            <a:spAutoFit/>
          </a:bodyPr>
          <a:lstStyle/>
          <a:p>
            <a:pPr algn="ctr"/>
            <a:r>
              <a:rPr lang="en-IN" sz="4000" b="1" dirty="0">
                <a:latin typeface="Algerian" panose="04020705040A02060702" pitchFamily="82" charset="0"/>
              </a:rPr>
              <a:t>QUERIES</a:t>
            </a:r>
          </a:p>
        </p:txBody>
      </p:sp>
      <p:sp>
        <p:nvSpPr>
          <p:cNvPr id="4" name="TextBox 3">
            <a:extLst>
              <a:ext uri="{FF2B5EF4-FFF2-40B4-BE49-F238E27FC236}">
                <a16:creationId xmlns:a16="http://schemas.microsoft.com/office/drawing/2014/main" id="{E09B7545-B24F-AB9C-6E31-747A07F82141}"/>
              </a:ext>
            </a:extLst>
          </p:cNvPr>
          <p:cNvSpPr txBox="1"/>
          <p:nvPr/>
        </p:nvSpPr>
        <p:spPr>
          <a:xfrm>
            <a:off x="462116" y="603677"/>
            <a:ext cx="10677831" cy="461665"/>
          </a:xfrm>
          <a:prstGeom prst="rect">
            <a:avLst/>
          </a:prstGeom>
          <a:noFill/>
        </p:spPr>
        <p:txBody>
          <a:bodyPr wrap="square">
            <a:spAutoFit/>
          </a:bodyPr>
          <a:lstStyle/>
          <a:p>
            <a:pPr algn="ctr"/>
            <a:r>
              <a:rPr lang="en-IN" sz="2400" b="1" dirty="0">
                <a:latin typeface="Algerian" panose="04020705040A02060702" pitchFamily="82" charset="0"/>
              </a:rPr>
              <a:t>1. EMPLOYEE INSIGHTS</a:t>
            </a:r>
          </a:p>
        </p:txBody>
      </p:sp>
      <p:sp>
        <p:nvSpPr>
          <p:cNvPr id="6" name="TextBox 5">
            <a:extLst>
              <a:ext uri="{FF2B5EF4-FFF2-40B4-BE49-F238E27FC236}">
                <a16:creationId xmlns:a16="http://schemas.microsoft.com/office/drawing/2014/main" id="{008008B0-F199-ACE1-9F38-978E21E8612B}"/>
              </a:ext>
            </a:extLst>
          </p:cNvPr>
          <p:cNvSpPr txBox="1"/>
          <p:nvPr/>
        </p:nvSpPr>
        <p:spPr>
          <a:xfrm>
            <a:off x="186814" y="1074068"/>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How many unique employees are currently in the system?</a:t>
            </a:r>
          </a:p>
        </p:txBody>
      </p:sp>
      <p:pic>
        <p:nvPicPr>
          <p:cNvPr id="8" name="Picture 7">
            <a:extLst>
              <a:ext uri="{FF2B5EF4-FFF2-40B4-BE49-F238E27FC236}">
                <a16:creationId xmlns:a16="http://schemas.microsoft.com/office/drawing/2014/main" id="{39B4F60E-3C31-AA84-12D4-1205DA94B7D1}"/>
              </a:ext>
            </a:extLst>
          </p:cNvPr>
          <p:cNvPicPr>
            <a:picLocks noChangeAspect="1"/>
          </p:cNvPicPr>
          <p:nvPr/>
        </p:nvPicPr>
        <p:blipFill>
          <a:blip r:embed="rId2"/>
          <a:stretch>
            <a:fillRect/>
          </a:stretch>
        </p:blipFill>
        <p:spPr>
          <a:xfrm>
            <a:off x="725281" y="2175002"/>
            <a:ext cx="2362049" cy="1368142"/>
          </a:xfrm>
          <a:prstGeom prst="rect">
            <a:avLst/>
          </a:prstGeom>
        </p:spPr>
      </p:pic>
      <p:sp>
        <p:nvSpPr>
          <p:cNvPr id="10" name="TextBox 9">
            <a:extLst>
              <a:ext uri="{FF2B5EF4-FFF2-40B4-BE49-F238E27FC236}">
                <a16:creationId xmlns:a16="http://schemas.microsoft.com/office/drawing/2014/main" id="{CFBBD27C-245F-9CA1-4681-141910A2C006}"/>
              </a:ext>
            </a:extLst>
          </p:cNvPr>
          <p:cNvSpPr txBox="1"/>
          <p:nvPr/>
        </p:nvSpPr>
        <p:spPr>
          <a:xfrm>
            <a:off x="462117" y="1596476"/>
            <a:ext cx="6420464" cy="307777"/>
          </a:xfrm>
          <a:prstGeom prst="rect">
            <a:avLst/>
          </a:prstGeom>
          <a:noFill/>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SELECT COUNT(DISTINCT emp _ ID) AS total employees FROM Employee</a:t>
            </a:r>
            <a:r>
              <a:rPr lang="en-US" dirty="0"/>
              <a:t>;</a:t>
            </a:r>
            <a:endParaRPr lang="en-IN" dirty="0"/>
          </a:p>
        </p:txBody>
      </p:sp>
      <p:sp>
        <p:nvSpPr>
          <p:cNvPr id="11" name="TextBox 10">
            <a:extLst>
              <a:ext uri="{FF2B5EF4-FFF2-40B4-BE49-F238E27FC236}">
                <a16:creationId xmlns:a16="http://schemas.microsoft.com/office/drawing/2014/main" id="{9B92F0F9-7385-C46C-0C2E-A67A5DF5C991}"/>
              </a:ext>
            </a:extLst>
          </p:cNvPr>
          <p:cNvSpPr txBox="1"/>
          <p:nvPr/>
        </p:nvSpPr>
        <p:spPr>
          <a:xfrm>
            <a:off x="186814" y="3813893"/>
            <a:ext cx="6096000" cy="369332"/>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Which departments have the highest number of employees?</a:t>
            </a:r>
          </a:p>
        </p:txBody>
      </p:sp>
      <p:pic>
        <p:nvPicPr>
          <p:cNvPr id="15" name="Picture 14">
            <a:extLst>
              <a:ext uri="{FF2B5EF4-FFF2-40B4-BE49-F238E27FC236}">
                <a16:creationId xmlns:a16="http://schemas.microsoft.com/office/drawing/2014/main" id="{46E338B4-70A3-AD48-0AE9-7E40E5E4D962}"/>
              </a:ext>
            </a:extLst>
          </p:cNvPr>
          <p:cNvPicPr>
            <a:picLocks noChangeAspect="1"/>
          </p:cNvPicPr>
          <p:nvPr/>
        </p:nvPicPr>
        <p:blipFill>
          <a:blip r:embed="rId3"/>
          <a:stretch>
            <a:fillRect/>
          </a:stretch>
        </p:blipFill>
        <p:spPr>
          <a:xfrm>
            <a:off x="5831539" y="4204576"/>
            <a:ext cx="2653699" cy="2410161"/>
          </a:xfrm>
          <a:prstGeom prst="rect">
            <a:avLst/>
          </a:prstGeom>
        </p:spPr>
      </p:pic>
      <p:sp>
        <p:nvSpPr>
          <p:cNvPr id="19" name="TextBox 18">
            <a:extLst>
              <a:ext uri="{FF2B5EF4-FFF2-40B4-BE49-F238E27FC236}">
                <a16:creationId xmlns:a16="http://schemas.microsoft.com/office/drawing/2014/main" id="{9A0EF010-02AA-2FE0-24CE-90AE88ED7EA8}"/>
              </a:ext>
            </a:extLst>
          </p:cNvPr>
          <p:cNvSpPr txBox="1"/>
          <p:nvPr/>
        </p:nvSpPr>
        <p:spPr>
          <a:xfrm>
            <a:off x="462117" y="4240106"/>
            <a:ext cx="6277896" cy="1169551"/>
          </a:xfrm>
          <a:prstGeom prst="rect">
            <a:avLst/>
          </a:prstGeom>
          <a:noFill/>
        </p:spPr>
        <p:txBody>
          <a:bodyPr wrap="square">
            <a:spAutoFit/>
          </a:bodyPr>
          <a:lstStyle/>
          <a:p>
            <a:r>
              <a:rPr lang="en-IN" dirty="0">
                <a:solidFill>
                  <a:srgbClr val="C00000"/>
                </a:solidFill>
              </a:rPr>
              <a:t>SELECT jd.JobDept, COUNT(e.EmpID) AS NumEmployees</a:t>
            </a:r>
          </a:p>
          <a:p>
            <a:r>
              <a:rPr lang="en-IN" dirty="0">
                <a:solidFill>
                  <a:srgbClr val="C00000"/>
                </a:solidFill>
              </a:rPr>
              <a:t>FROM Employee e</a:t>
            </a:r>
          </a:p>
          <a:p>
            <a:r>
              <a:rPr lang="en-IN" dirty="0">
                <a:solidFill>
                  <a:srgbClr val="C00000"/>
                </a:solidFill>
              </a:rPr>
              <a:t>JOIN JobDepartment jd ON e.JobID = jd.JobID</a:t>
            </a:r>
          </a:p>
          <a:p>
            <a:r>
              <a:rPr lang="en-IN" dirty="0">
                <a:solidFill>
                  <a:srgbClr val="C00000"/>
                </a:solidFill>
              </a:rPr>
              <a:t>GROUP BY jd.JobDept</a:t>
            </a:r>
          </a:p>
          <a:p>
            <a:r>
              <a:rPr lang="en-IN" dirty="0">
                <a:solidFill>
                  <a:srgbClr val="C00000"/>
                </a:solidFill>
              </a:rPr>
              <a:t>ORDER BY NumEmployees DESC;</a:t>
            </a:r>
          </a:p>
        </p:txBody>
      </p:sp>
    </p:spTree>
    <p:extLst>
      <p:ext uri="{BB962C8B-B14F-4D97-AF65-F5344CB8AC3E}">
        <p14:creationId xmlns:p14="http://schemas.microsoft.com/office/powerpoint/2010/main" val="100248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F23F2B-FA94-B628-7079-C289D464196A}"/>
              </a:ext>
            </a:extLst>
          </p:cNvPr>
          <p:cNvSpPr txBox="1"/>
          <p:nvPr/>
        </p:nvSpPr>
        <p:spPr>
          <a:xfrm>
            <a:off x="855406" y="403592"/>
            <a:ext cx="6096000" cy="400110"/>
          </a:xfrm>
          <a:prstGeom prst="rect">
            <a:avLst/>
          </a:prstGeom>
          <a:noFill/>
        </p:spPr>
        <p:txBody>
          <a:bodyPr wrap="square">
            <a:spAutoFit/>
          </a:bodyPr>
          <a:lstStyle/>
          <a:p>
            <a:pPr marL="285750" indent="-285750" rtl="0" fontAlgn="base">
              <a:spcBef>
                <a:spcPts val="1200"/>
              </a:spcBef>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What is the average salary per department?</a:t>
            </a:r>
          </a:p>
        </p:txBody>
      </p:sp>
      <p:pic>
        <p:nvPicPr>
          <p:cNvPr id="11" name="Picture 10">
            <a:extLst>
              <a:ext uri="{FF2B5EF4-FFF2-40B4-BE49-F238E27FC236}">
                <a16:creationId xmlns:a16="http://schemas.microsoft.com/office/drawing/2014/main" id="{976CC239-6F16-E778-CFE8-320C0CC4F76F}"/>
              </a:ext>
            </a:extLst>
          </p:cNvPr>
          <p:cNvPicPr>
            <a:picLocks noChangeAspect="1"/>
          </p:cNvPicPr>
          <p:nvPr/>
        </p:nvPicPr>
        <p:blipFill>
          <a:blip r:embed="rId2"/>
          <a:stretch>
            <a:fillRect/>
          </a:stretch>
        </p:blipFill>
        <p:spPr>
          <a:xfrm>
            <a:off x="6007510" y="924044"/>
            <a:ext cx="2467319" cy="2384614"/>
          </a:xfrm>
          <a:prstGeom prst="rect">
            <a:avLst/>
          </a:prstGeom>
        </p:spPr>
      </p:pic>
      <p:sp>
        <p:nvSpPr>
          <p:cNvPr id="13" name="TextBox 12">
            <a:extLst>
              <a:ext uri="{FF2B5EF4-FFF2-40B4-BE49-F238E27FC236}">
                <a16:creationId xmlns:a16="http://schemas.microsoft.com/office/drawing/2014/main" id="{E7D76050-65C8-48AC-FB84-0FA67E11D057}"/>
              </a:ext>
            </a:extLst>
          </p:cNvPr>
          <p:cNvSpPr txBox="1"/>
          <p:nvPr/>
        </p:nvSpPr>
        <p:spPr>
          <a:xfrm>
            <a:off x="1268361" y="1173702"/>
            <a:ext cx="5073445" cy="1169551"/>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jd.jobdept, AVG(sb.amount) AS avg_salary</a:t>
            </a:r>
          </a:p>
          <a:p>
            <a:r>
              <a:rPr lang="en-IN" dirty="0">
                <a:solidFill>
                  <a:srgbClr val="C00000"/>
                </a:solidFill>
                <a:latin typeface="Times New Roman" panose="02020603050405020304" pitchFamily="18" charset="0"/>
                <a:cs typeface="Times New Roman" panose="02020603050405020304" pitchFamily="18" charset="0"/>
              </a:rPr>
              <a:t>FROM Employee e</a:t>
            </a:r>
          </a:p>
          <a:p>
            <a:r>
              <a:rPr lang="en-IN" dirty="0">
                <a:solidFill>
                  <a:srgbClr val="C00000"/>
                </a:solidFill>
                <a:latin typeface="Times New Roman" panose="02020603050405020304" pitchFamily="18" charset="0"/>
                <a:cs typeface="Times New Roman" panose="02020603050405020304" pitchFamily="18" charset="0"/>
              </a:rPr>
              <a:t>JOIN JobDepartment jd ON e.Job_ID = jd.Job_ID</a:t>
            </a:r>
          </a:p>
          <a:p>
            <a:r>
              <a:rPr lang="en-IN" dirty="0">
                <a:solidFill>
                  <a:srgbClr val="C00000"/>
                </a:solidFill>
                <a:latin typeface="Times New Roman" panose="02020603050405020304" pitchFamily="18" charset="0"/>
                <a:cs typeface="Times New Roman" panose="02020603050405020304" pitchFamily="18" charset="0"/>
              </a:rPr>
              <a:t>JOIN SalaryBonus sb ON e.Job_ID  =  sb.Job_ID</a:t>
            </a:r>
          </a:p>
          <a:p>
            <a:r>
              <a:rPr lang="en-IN" dirty="0">
                <a:solidFill>
                  <a:srgbClr val="C00000"/>
                </a:solidFill>
                <a:latin typeface="Times New Roman" panose="02020603050405020304" pitchFamily="18" charset="0"/>
                <a:cs typeface="Times New Roman" panose="02020603050405020304" pitchFamily="18" charset="0"/>
              </a:rPr>
              <a:t>GROUP BY jd.jobdept;</a:t>
            </a:r>
          </a:p>
        </p:txBody>
      </p:sp>
      <p:sp>
        <p:nvSpPr>
          <p:cNvPr id="15" name="TextBox 14">
            <a:extLst>
              <a:ext uri="{FF2B5EF4-FFF2-40B4-BE49-F238E27FC236}">
                <a16:creationId xmlns:a16="http://schemas.microsoft.com/office/drawing/2014/main" id="{96145011-E6B2-1487-861D-972015F7096D}"/>
              </a:ext>
            </a:extLst>
          </p:cNvPr>
          <p:cNvSpPr txBox="1"/>
          <p:nvPr/>
        </p:nvSpPr>
        <p:spPr>
          <a:xfrm>
            <a:off x="757083" y="3309326"/>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Who are the top 5 highest-paid employees?</a:t>
            </a:r>
            <a:endParaRPr lang="en-IN" sz="18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7E98C0A-1CD6-0A8C-7CAE-C20BE632CE51}"/>
              </a:ext>
            </a:extLst>
          </p:cNvPr>
          <p:cNvPicPr>
            <a:picLocks noChangeAspect="1"/>
          </p:cNvPicPr>
          <p:nvPr/>
        </p:nvPicPr>
        <p:blipFill>
          <a:blip r:embed="rId3"/>
          <a:stretch>
            <a:fillRect/>
          </a:stretch>
        </p:blipFill>
        <p:spPr>
          <a:xfrm>
            <a:off x="5681872" y="3814800"/>
            <a:ext cx="3600953" cy="2000529"/>
          </a:xfrm>
          <a:prstGeom prst="rect">
            <a:avLst/>
          </a:prstGeom>
        </p:spPr>
      </p:pic>
      <p:sp>
        <p:nvSpPr>
          <p:cNvPr id="19" name="TextBox 18">
            <a:extLst>
              <a:ext uri="{FF2B5EF4-FFF2-40B4-BE49-F238E27FC236}">
                <a16:creationId xmlns:a16="http://schemas.microsoft.com/office/drawing/2014/main" id="{CA05BDF9-3D0E-8105-2FE6-4257DE9E1564}"/>
              </a:ext>
            </a:extLst>
          </p:cNvPr>
          <p:cNvSpPr txBox="1"/>
          <p:nvPr/>
        </p:nvSpPr>
        <p:spPr>
          <a:xfrm>
            <a:off x="1072889" y="3914286"/>
            <a:ext cx="5268917" cy="1169551"/>
          </a:xfrm>
          <a:prstGeom prst="rect">
            <a:avLst/>
          </a:prstGeom>
          <a:noFill/>
        </p:spPr>
        <p:txBody>
          <a:bodyPr wrap="square">
            <a:spAutoFit/>
          </a:bodyPr>
          <a:lstStyle/>
          <a:p>
            <a:r>
              <a:rPr lang="en-IN" dirty="0">
                <a:solidFill>
                  <a:srgbClr val="C00000"/>
                </a:solidFill>
                <a:latin typeface="Times New Roman" panose="02020603050405020304" pitchFamily="18" charset="0"/>
                <a:cs typeface="Times New Roman" panose="02020603050405020304" pitchFamily="18" charset="0"/>
              </a:rPr>
              <a:t>SELECT e.emp_ID,  e.firstname, e.lastname, sb.amount</a:t>
            </a:r>
          </a:p>
          <a:p>
            <a:r>
              <a:rPr lang="en-IN" dirty="0">
                <a:solidFill>
                  <a:srgbClr val="C00000"/>
                </a:solidFill>
                <a:latin typeface="Times New Roman" panose="02020603050405020304" pitchFamily="18" charset="0"/>
                <a:cs typeface="Times New Roman" panose="02020603050405020304" pitchFamily="18" charset="0"/>
              </a:rPr>
              <a:t>FROM Employee e</a:t>
            </a:r>
          </a:p>
          <a:p>
            <a:r>
              <a:rPr lang="en-IN" dirty="0">
                <a:solidFill>
                  <a:srgbClr val="C00000"/>
                </a:solidFill>
                <a:latin typeface="Times New Roman" panose="02020603050405020304" pitchFamily="18" charset="0"/>
                <a:cs typeface="Times New Roman" panose="02020603050405020304" pitchFamily="18" charset="0"/>
              </a:rPr>
              <a:t>JOIN SalaryBonus sb ON e.Job_ID = sb.Job_ID</a:t>
            </a:r>
          </a:p>
          <a:p>
            <a:r>
              <a:rPr lang="en-IN" dirty="0">
                <a:solidFill>
                  <a:srgbClr val="C00000"/>
                </a:solidFill>
                <a:latin typeface="Times New Roman" panose="02020603050405020304" pitchFamily="18" charset="0"/>
                <a:cs typeface="Times New Roman" panose="02020603050405020304" pitchFamily="18" charset="0"/>
              </a:rPr>
              <a:t>ORDER BY sb.amount DESC</a:t>
            </a:r>
          </a:p>
          <a:p>
            <a:r>
              <a:rPr lang="en-IN" dirty="0">
                <a:solidFill>
                  <a:srgbClr val="C00000"/>
                </a:solidFill>
                <a:latin typeface="Times New Roman" panose="02020603050405020304" pitchFamily="18" charset="0"/>
                <a:cs typeface="Times New Roman" panose="02020603050405020304" pitchFamily="18" charset="0"/>
              </a:rPr>
              <a:t>LIMIT 5;</a:t>
            </a:r>
          </a:p>
        </p:txBody>
      </p:sp>
    </p:spTree>
    <p:extLst>
      <p:ext uri="{BB962C8B-B14F-4D97-AF65-F5344CB8AC3E}">
        <p14:creationId xmlns:p14="http://schemas.microsoft.com/office/powerpoint/2010/main" val="10882683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1622</Words>
  <Application>Microsoft Office PowerPoint</Application>
  <PresentationFormat>Widescreen</PresentationFormat>
  <Paragraphs>149</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Wingdings</vt:lpstr>
      <vt:lpstr>Times New Roman</vt:lpstr>
      <vt:lpstr>Calibri</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Pratyusha Adepu</cp:lastModifiedBy>
  <cp:revision>3</cp:revision>
  <dcterms:created xsi:type="dcterms:W3CDTF">2021-02-16T05:19:01Z</dcterms:created>
  <dcterms:modified xsi:type="dcterms:W3CDTF">2025-09-13T14:13:42Z</dcterms:modified>
</cp:coreProperties>
</file>