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rgbClr val="661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/>
        </p:nvSpPr>
        <p:spPr>
          <a:xfrm>
            <a:off x="0" y="4142676"/>
            <a:ext cx="1219199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>
                <a:solidFill>
                  <a:schemeClr val="bg1"/>
                </a:solidFill>
              </a:rPr>
              <a:t>Free. Cross-platform. </a:t>
            </a:r>
            <a:r>
              <a:rPr lang="en-US" sz="2400" i="1">
                <a:solidFill>
                  <a:schemeClr val="bg2"/>
                </a:solidFill>
              </a:rPr>
              <a:t>Open source. </a:t>
            </a:r>
            <a:r>
              <a:rPr lang="en-US" sz="2400" i="1">
                <a:solidFill>
                  <a:schemeClr val="bg1"/>
                </a:solidFill>
              </a:rPr>
              <a:t>A developer platform for building all your apps. </a:t>
            </a:r>
          </a:p>
        </p:txBody>
      </p:sp>
    </p:spTree>
    <p:extLst>
      <p:ext uri="{BB962C8B-B14F-4D97-AF65-F5344CB8AC3E}">
        <p14:creationId xmlns:p14="http://schemas.microsoft.com/office/powerpoint/2010/main" val="3256795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Medium Purple">
    <p:bg>
      <p:bgPr>
        <a:solidFill>
          <a:srgbClr val="512B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286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Dark Purple">
    <p:bg>
      <p:bgPr>
        <a:solidFill>
          <a:srgbClr val="2B0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776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Bright Purple">
    <p:bg>
      <p:bgPr>
        <a:solidFill>
          <a:srgbClr val="661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2112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NF Blank">
    <p:bg>
      <p:bgPr>
        <a:solidFill>
          <a:srgbClr val="511C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34840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6797886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3D45574-B30B-4C34-A8B0-D8DC428F3E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860034"/>
            <a:ext cx="6723185" cy="2263268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04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nser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44"/>
          <p:cNvSpPr>
            <a:spLocks noGrp="1"/>
          </p:cNvSpPr>
          <p:nvPr>
            <p:ph type="pic" sz="quarter" idx="20" hasCustomPrompt="1"/>
          </p:nvPr>
        </p:nvSpPr>
        <p:spPr>
          <a:xfrm>
            <a:off x="0" y="1"/>
            <a:ext cx="12192000" cy="299033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5689600"/>
            <a:ext cx="12192000" cy="116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02680" y="3404879"/>
            <a:ext cx="3709102" cy="20652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132"/>
          <p:cNvSpPr>
            <a:spLocks noGrp="1"/>
          </p:cNvSpPr>
          <p:nvPr>
            <p:ph type="body" sz="quarter" idx="11"/>
          </p:nvPr>
        </p:nvSpPr>
        <p:spPr>
          <a:xfrm>
            <a:off x="4341091" y="3404879"/>
            <a:ext cx="7234611" cy="20652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800"/>
              </a:lnSpc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36"/>
          <p:cNvSpPr>
            <a:spLocks noGrp="1"/>
          </p:cNvSpPr>
          <p:nvPr>
            <p:ph type="body" sz="quarter" idx="28"/>
          </p:nvPr>
        </p:nvSpPr>
        <p:spPr>
          <a:xfrm>
            <a:off x="10114929" y="6336145"/>
            <a:ext cx="847522" cy="3829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6"/>
          <p:cNvSpPr>
            <a:spLocks noGrp="1"/>
          </p:cNvSpPr>
          <p:nvPr>
            <p:ph type="body" sz="quarter" idx="35"/>
          </p:nvPr>
        </p:nvSpPr>
        <p:spPr>
          <a:xfrm>
            <a:off x="11021291" y="6326909"/>
            <a:ext cx="840508" cy="3829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9866745" y="5930900"/>
            <a:ext cx="0" cy="635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icture Placeholder 144"/>
          <p:cNvSpPr>
            <a:spLocks noGrp="1"/>
          </p:cNvSpPr>
          <p:nvPr>
            <p:ph type="pic" sz="quarter" idx="36" hasCustomPrompt="1"/>
          </p:nvPr>
        </p:nvSpPr>
        <p:spPr>
          <a:xfrm>
            <a:off x="202498" y="5884716"/>
            <a:ext cx="2064635" cy="83437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rgbClr val="7030A0"/>
                </a:solidFill>
              </a:defRPr>
            </a:lvl1pPr>
          </a:lstStyle>
          <a:p>
            <a:r>
              <a:rPr lang="en-US"/>
              <a:t>Drag logo here</a:t>
            </a:r>
          </a:p>
        </p:txBody>
      </p:sp>
      <p:sp>
        <p:nvSpPr>
          <p:cNvPr id="23" name="Text Placeholder 136"/>
          <p:cNvSpPr>
            <a:spLocks noGrp="1"/>
          </p:cNvSpPr>
          <p:nvPr>
            <p:ph type="body" sz="quarter" idx="29"/>
          </p:nvPr>
        </p:nvSpPr>
        <p:spPr>
          <a:xfrm>
            <a:off x="8547902" y="6181251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36"/>
          <p:cNvSpPr>
            <a:spLocks noGrp="1"/>
          </p:cNvSpPr>
          <p:nvPr>
            <p:ph type="body" sz="quarter" idx="31"/>
          </p:nvPr>
        </p:nvSpPr>
        <p:spPr>
          <a:xfrm>
            <a:off x="7245174" y="6181251"/>
            <a:ext cx="805425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6"/>
          <p:cNvSpPr>
            <a:spLocks noGrp="1"/>
          </p:cNvSpPr>
          <p:nvPr>
            <p:ph type="body" sz="quarter" idx="32"/>
          </p:nvPr>
        </p:nvSpPr>
        <p:spPr>
          <a:xfrm>
            <a:off x="5947185" y="6177833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6"/>
          <p:cNvSpPr>
            <a:spLocks noGrp="1"/>
          </p:cNvSpPr>
          <p:nvPr>
            <p:ph type="body" sz="quarter" idx="33"/>
          </p:nvPr>
        </p:nvSpPr>
        <p:spPr>
          <a:xfrm>
            <a:off x="4425813" y="6181251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6"/>
          <p:cNvSpPr>
            <a:spLocks noGrp="1"/>
          </p:cNvSpPr>
          <p:nvPr>
            <p:ph type="body" sz="quarter" idx="34"/>
          </p:nvPr>
        </p:nvSpPr>
        <p:spPr>
          <a:xfrm>
            <a:off x="2508041" y="6181251"/>
            <a:ext cx="1498693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08041" y="5916409"/>
            <a:ext cx="14875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Products and Services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20996" y="5922948"/>
            <a:ext cx="1247049" cy="155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Organization Size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47185" y="5914231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Industry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29059" y="5914998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Country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547902" y="5924360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Business Need</a:t>
            </a:r>
          </a:p>
        </p:txBody>
      </p:sp>
    </p:spTree>
    <p:extLst>
      <p:ext uri="{BB962C8B-B14F-4D97-AF65-F5344CB8AC3E}">
        <p14:creationId xmlns:p14="http://schemas.microsoft.com/office/powerpoint/2010/main" val="2243629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Inser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2990334"/>
          </a:xfrm>
          <a:prstGeom prst="rect">
            <a:avLst/>
          </a:prstGeom>
        </p:spPr>
      </p:pic>
      <p:sp>
        <p:nvSpPr>
          <p:cNvPr id="20" name="Picture Placeholder 144"/>
          <p:cNvSpPr>
            <a:spLocks noGrp="1"/>
          </p:cNvSpPr>
          <p:nvPr>
            <p:ph type="pic" sz="quarter" idx="20" hasCustomPrompt="1"/>
          </p:nvPr>
        </p:nvSpPr>
        <p:spPr>
          <a:xfrm>
            <a:off x="0" y="1"/>
            <a:ext cx="12192000" cy="299033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5689600"/>
            <a:ext cx="12192000" cy="116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02680" y="3404879"/>
            <a:ext cx="3709102" cy="20652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132"/>
          <p:cNvSpPr>
            <a:spLocks noGrp="1"/>
          </p:cNvSpPr>
          <p:nvPr>
            <p:ph type="body" sz="quarter" idx="11"/>
          </p:nvPr>
        </p:nvSpPr>
        <p:spPr>
          <a:xfrm>
            <a:off x="4341091" y="3404879"/>
            <a:ext cx="7234611" cy="20652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800"/>
              </a:lnSpc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6"/>
          <p:cNvSpPr>
            <a:spLocks noGrp="1"/>
          </p:cNvSpPr>
          <p:nvPr>
            <p:ph type="body" sz="quarter" idx="35"/>
          </p:nvPr>
        </p:nvSpPr>
        <p:spPr>
          <a:xfrm>
            <a:off x="10933315" y="6301905"/>
            <a:ext cx="840508" cy="3829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0523449" y="5914231"/>
            <a:ext cx="0" cy="635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icture Placeholder 144"/>
          <p:cNvSpPr>
            <a:spLocks noGrp="1"/>
          </p:cNvSpPr>
          <p:nvPr>
            <p:ph type="pic" sz="quarter" idx="36" hasCustomPrompt="1"/>
          </p:nvPr>
        </p:nvSpPr>
        <p:spPr>
          <a:xfrm>
            <a:off x="202498" y="5884716"/>
            <a:ext cx="2064635" cy="83437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rgbClr val="7030A0"/>
                </a:solidFill>
              </a:defRPr>
            </a:lvl1pPr>
          </a:lstStyle>
          <a:p>
            <a:r>
              <a:rPr lang="en-US"/>
              <a:t>Drag logo here</a:t>
            </a:r>
          </a:p>
        </p:txBody>
      </p:sp>
      <p:sp>
        <p:nvSpPr>
          <p:cNvPr id="36" name="Text Placeholder 136"/>
          <p:cNvSpPr>
            <a:spLocks noGrp="1"/>
          </p:cNvSpPr>
          <p:nvPr>
            <p:ph type="body" sz="quarter" idx="29"/>
          </p:nvPr>
        </p:nvSpPr>
        <p:spPr>
          <a:xfrm>
            <a:off x="9156939" y="6181250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36"/>
          <p:cNvSpPr>
            <a:spLocks noGrp="1"/>
          </p:cNvSpPr>
          <p:nvPr>
            <p:ph type="body" sz="quarter" idx="31"/>
          </p:nvPr>
        </p:nvSpPr>
        <p:spPr>
          <a:xfrm>
            <a:off x="6986393" y="6181251"/>
            <a:ext cx="805425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36"/>
          <p:cNvSpPr>
            <a:spLocks noGrp="1"/>
          </p:cNvSpPr>
          <p:nvPr>
            <p:ph type="body" sz="quarter" idx="32"/>
          </p:nvPr>
        </p:nvSpPr>
        <p:spPr>
          <a:xfrm>
            <a:off x="5846351" y="6177833"/>
            <a:ext cx="87981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36"/>
          <p:cNvSpPr>
            <a:spLocks noGrp="1"/>
          </p:cNvSpPr>
          <p:nvPr>
            <p:ph type="body" sz="quarter" idx="33"/>
          </p:nvPr>
        </p:nvSpPr>
        <p:spPr>
          <a:xfrm>
            <a:off x="4324979" y="6181251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36"/>
          <p:cNvSpPr>
            <a:spLocks noGrp="1"/>
          </p:cNvSpPr>
          <p:nvPr>
            <p:ph type="body" sz="quarter" idx="34"/>
          </p:nvPr>
        </p:nvSpPr>
        <p:spPr>
          <a:xfrm>
            <a:off x="2508041" y="6181251"/>
            <a:ext cx="1498693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08041" y="5916409"/>
            <a:ext cx="14875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Products and Services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20162" y="5922948"/>
            <a:ext cx="1247049" cy="155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Organization Size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46351" y="5914231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Industry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70278" y="5914998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Country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56939" y="5924359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Business Need</a:t>
            </a:r>
          </a:p>
        </p:txBody>
      </p:sp>
      <p:sp>
        <p:nvSpPr>
          <p:cNvPr id="50" name="Text Placeholder 136"/>
          <p:cNvSpPr>
            <a:spLocks noGrp="1"/>
          </p:cNvSpPr>
          <p:nvPr>
            <p:ph type="body" sz="quarter" idx="37"/>
          </p:nvPr>
        </p:nvSpPr>
        <p:spPr>
          <a:xfrm>
            <a:off x="8109287" y="6184047"/>
            <a:ext cx="805425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093172" y="5917794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Partner</a:t>
            </a:r>
          </a:p>
        </p:txBody>
      </p:sp>
    </p:spTree>
    <p:extLst>
      <p:ext uri="{BB962C8B-B14F-4D97-AF65-F5344CB8AC3E}">
        <p14:creationId xmlns:p14="http://schemas.microsoft.com/office/powerpoint/2010/main" val="3219653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Inser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44"/>
          <p:cNvSpPr>
            <a:spLocks noGrp="1"/>
          </p:cNvSpPr>
          <p:nvPr>
            <p:ph type="pic" sz="quarter" idx="20" hasCustomPrompt="1"/>
          </p:nvPr>
        </p:nvSpPr>
        <p:spPr>
          <a:xfrm>
            <a:off x="5918075" y="0"/>
            <a:ext cx="6273925" cy="568462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13786" y="851200"/>
            <a:ext cx="4699724" cy="104359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132"/>
          <p:cNvSpPr>
            <a:spLocks noGrp="1"/>
          </p:cNvSpPr>
          <p:nvPr>
            <p:ph type="body" sz="quarter" idx="11"/>
          </p:nvPr>
        </p:nvSpPr>
        <p:spPr>
          <a:xfrm>
            <a:off x="622300" y="1930399"/>
            <a:ext cx="4724400" cy="33829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800"/>
              </a:lnSpc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3962495" y="10026650"/>
            <a:ext cx="0" cy="635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0" y="5689600"/>
            <a:ext cx="12192000" cy="116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136"/>
          <p:cNvSpPr>
            <a:spLocks noGrp="1"/>
          </p:cNvSpPr>
          <p:nvPr>
            <p:ph type="body" sz="quarter" idx="35"/>
          </p:nvPr>
        </p:nvSpPr>
        <p:spPr>
          <a:xfrm>
            <a:off x="10933315" y="6301905"/>
            <a:ext cx="840508" cy="3829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0523604" y="5930900"/>
            <a:ext cx="0" cy="635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144"/>
          <p:cNvSpPr>
            <a:spLocks noGrp="1"/>
          </p:cNvSpPr>
          <p:nvPr>
            <p:ph type="pic" sz="quarter" idx="36" hasCustomPrompt="1"/>
          </p:nvPr>
        </p:nvSpPr>
        <p:spPr>
          <a:xfrm>
            <a:off x="202498" y="5884716"/>
            <a:ext cx="2064635" cy="83437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rgbClr val="7030A0"/>
                </a:solidFill>
              </a:defRPr>
            </a:lvl1pPr>
          </a:lstStyle>
          <a:p>
            <a:r>
              <a:rPr lang="en-US"/>
              <a:t>Drag logo here</a:t>
            </a:r>
          </a:p>
        </p:txBody>
      </p:sp>
      <p:sp>
        <p:nvSpPr>
          <p:cNvPr id="54" name="Text Placeholder 136"/>
          <p:cNvSpPr>
            <a:spLocks noGrp="1"/>
          </p:cNvSpPr>
          <p:nvPr>
            <p:ph type="body" sz="quarter" idx="29"/>
          </p:nvPr>
        </p:nvSpPr>
        <p:spPr>
          <a:xfrm>
            <a:off x="9156939" y="6181250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36"/>
          <p:cNvSpPr>
            <a:spLocks noGrp="1"/>
          </p:cNvSpPr>
          <p:nvPr>
            <p:ph type="body" sz="quarter" idx="31"/>
          </p:nvPr>
        </p:nvSpPr>
        <p:spPr>
          <a:xfrm>
            <a:off x="6986393" y="6181251"/>
            <a:ext cx="805425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36"/>
          <p:cNvSpPr>
            <a:spLocks noGrp="1"/>
          </p:cNvSpPr>
          <p:nvPr>
            <p:ph type="body" sz="quarter" idx="32"/>
          </p:nvPr>
        </p:nvSpPr>
        <p:spPr>
          <a:xfrm>
            <a:off x="5846351" y="6177833"/>
            <a:ext cx="87981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36"/>
          <p:cNvSpPr>
            <a:spLocks noGrp="1"/>
          </p:cNvSpPr>
          <p:nvPr>
            <p:ph type="body" sz="quarter" idx="33"/>
          </p:nvPr>
        </p:nvSpPr>
        <p:spPr>
          <a:xfrm>
            <a:off x="4324979" y="6181251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36"/>
          <p:cNvSpPr>
            <a:spLocks noGrp="1"/>
          </p:cNvSpPr>
          <p:nvPr>
            <p:ph type="body" sz="quarter" idx="34"/>
          </p:nvPr>
        </p:nvSpPr>
        <p:spPr>
          <a:xfrm>
            <a:off x="2508041" y="6181251"/>
            <a:ext cx="1498693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508041" y="5916409"/>
            <a:ext cx="14875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Products and Services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320162" y="5922948"/>
            <a:ext cx="1247049" cy="155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Organization Size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46351" y="5914231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Industry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70278" y="5914998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Country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156939" y="5924359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Business Need</a:t>
            </a:r>
          </a:p>
        </p:txBody>
      </p:sp>
      <p:sp>
        <p:nvSpPr>
          <p:cNvPr id="65" name="Text Placeholder 136"/>
          <p:cNvSpPr>
            <a:spLocks noGrp="1"/>
          </p:cNvSpPr>
          <p:nvPr>
            <p:ph type="body" sz="quarter" idx="37"/>
          </p:nvPr>
        </p:nvSpPr>
        <p:spPr>
          <a:xfrm>
            <a:off x="8109287" y="6184047"/>
            <a:ext cx="805425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093172" y="5917794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Partner</a:t>
            </a:r>
          </a:p>
        </p:txBody>
      </p:sp>
    </p:spTree>
    <p:extLst>
      <p:ext uri="{BB962C8B-B14F-4D97-AF65-F5344CB8AC3E}">
        <p14:creationId xmlns:p14="http://schemas.microsoft.com/office/powerpoint/2010/main" val="1864955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AB207AD-DEAE-154A-A901-6FD356CDE8A4}"/>
              </a:ext>
            </a:extLst>
          </p:cNvPr>
          <p:cNvSpPr/>
          <p:nvPr/>
        </p:nvSpPr>
        <p:spPr>
          <a:xfrm>
            <a:off x="2961411" y="3236723"/>
            <a:ext cx="9230589" cy="1470009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C7BF76F-4846-4D42-BB24-41761B401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70" y="6299345"/>
            <a:ext cx="1554480" cy="33310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5F6FC98-BF54-8E4B-ADCE-416C088B5FD5}"/>
              </a:ext>
            </a:extLst>
          </p:cNvPr>
          <p:cNvSpPr txBox="1"/>
          <p:nvPr/>
        </p:nvSpPr>
        <p:spPr>
          <a:xfrm>
            <a:off x="3268758" y="4875180"/>
            <a:ext cx="190533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Situation:</a:t>
            </a:r>
            <a:endParaRPr 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CEABE899-10A3-484A-9A5F-6B1D4CB09E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68758" y="3460224"/>
            <a:ext cx="8643841" cy="83026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18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8">
            <a:extLst>
              <a:ext uri="{FF2B5EF4-FFF2-40B4-BE49-F238E27FC236}">
                <a16:creationId xmlns:a16="http://schemas.microsoft.com/office/drawing/2014/main" id="{E03D0DEC-BC71-A445-A3E5-9B83B80381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68758" y="5162439"/>
            <a:ext cx="256032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F5AC1971-A820-D44B-949E-127EE43819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68757" y="4423180"/>
            <a:ext cx="8643841" cy="15897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9E8476-D4FE-3D4F-9EC9-5DA909E29651}"/>
              </a:ext>
            </a:extLst>
          </p:cNvPr>
          <p:cNvSpPr txBox="1"/>
          <p:nvPr/>
        </p:nvSpPr>
        <p:spPr>
          <a:xfrm>
            <a:off x="6135863" y="4875180"/>
            <a:ext cx="190533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Solution:</a:t>
            </a:r>
            <a:endParaRPr 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847B54F4-C98A-7F4F-8633-A67212D37E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35863" y="5162439"/>
            <a:ext cx="228600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EBCCF4-5394-C04F-AA62-05007544FC0C}"/>
              </a:ext>
            </a:extLst>
          </p:cNvPr>
          <p:cNvSpPr txBox="1"/>
          <p:nvPr/>
        </p:nvSpPr>
        <p:spPr>
          <a:xfrm>
            <a:off x="8728648" y="4875180"/>
            <a:ext cx="190533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Impact:</a:t>
            </a:r>
            <a:endParaRPr 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 Placeholder 28">
            <a:extLst>
              <a:ext uri="{FF2B5EF4-FFF2-40B4-BE49-F238E27FC236}">
                <a16:creationId xmlns:a16="http://schemas.microsoft.com/office/drawing/2014/main" id="{817B977B-57E9-154C-AA12-E0B3A70688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28648" y="5162439"/>
            <a:ext cx="301752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70BBFF-3B0B-644F-878A-E178AF5B45E4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401737" y="436245"/>
            <a:ext cx="2103120" cy="2103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3C57D4FA-1216-4944-BBF6-C83155F9ED20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2960688" y="0"/>
            <a:ext cx="9235440" cy="3292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Horizontal banner image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7EE6957E-64E7-4044-BFE8-2BF3980E51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0297" y="3596575"/>
            <a:ext cx="2286000" cy="23978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1000" b="1" i="0">
                <a:solidFill>
                  <a:schemeClr val="bg1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83973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11306469" cy="68794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Large: subhead Segoe UI </a:t>
            </a:r>
            <a:r>
              <a:rPr lang="en-US" err="1"/>
              <a:t>Semibold</a:t>
            </a:r>
            <a:r>
              <a:rPr lang="en-US"/>
              <a:t> 20/24</a:t>
            </a:r>
          </a:p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11306469" cy="44383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Medium: 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5" y="4352947"/>
            <a:ext cx="11306469" cy="422423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0" indent="0">
              <a:lnSpc>
                <a:spcPct val="100000"/>
              </a:lnSpc>
              <a:buNone/>
              <a:defRPr/>
            </a:lvl5pPr>
          </a:lstStyle>
          <a:p>
            <a:pPr lvl="4"/>
            <a:r>
              <a:rPr lang="en-US"/>
              <a:t>Small caption: Segoe UI Bold 10/12</a:t>
            </a:r>
          </a:p>
          <a:p>
            <a:pPr lvl="1"/>
            <a:r>
              <a:rPr lang="en-US"/>
              <a:t>Small caption Segoe Regular 10/12</a:t>
            </a:r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792CEBAD-C5CC-0544-9FE5-B0B00445B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553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732782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6724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8F11E4-9E6D-4CCA-B5DC-A9210BBED346}"/>
              </a:ext>
            </a:extLst>
          </p:cNvPr>
          <p:cNvSpPr/>
          <p:nvPr/>
        </p:nvSpPr>
        <p:spPr>
          <a:xfrm>
            <a:off x="2960688" y="3292475"/>
            <a:ext cx="9231312" cy="1414463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Graphic 2">
            <a:extLst>
              <a:ext uri="{FF2B5EF4-FFF2-40B4-BE49-F238E27FC236}">
                <a16:creationId xmlns:a16="http://schemas.microsoft.com/office/drawing/2014/main" id="{463120DA-F9EF-405C-904C-828E04B1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6299200"/>
            <a:ext cx="15557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9151F8-61AC-4077-8732-F60BAF004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663" y="4875213"/>
            <a:ext cx="1905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Situation: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73607-8172-426F-812C-B97C01D5E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5688" y="4875213"/>
            <a:ext cx="1905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BF4DE6-2E18-461A-9F36-A9F947BBC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8075" y="4875213"/>
            <a:ext cx="19065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Impact: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CEABE899-10A3-484A-9A5F-6B1D4CB09E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68758" y="3460224"/>
            <a:ext cx="8643841" cy="83026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18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8">
            <a:extLst>
              <a:ext uri="{FF2B5EF4-FFF2-40B4-BE49-F238E27FC236}">
                <a16:creationId xmlns:a16="http://schemas.microsoft.com/office/drawing/2014/main" id="{E03D0DEC-BC71-A445-A3E5-9B83B80381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68758" y="5162439"/>
            <a:ext cx="256032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F5AC1971-A820-D44B-949E-127EE43819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68757" y="4423180"/>
            <a:ext cx="8643841" cy="15897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847B54F4-C98A-7F4F-8633-A67212D37E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35863" y="5162439"/>
            <a:ext cx="228600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8">
            <a:extLst>
              <a:ext uri="{FF2B5EF4-FFF2-40B4-BE49-F238E27FC236}">
                <a16:creationId xmlns:a16="http://schemas.microsoft.com/office/drawing/2014/main" id="{817B977B-57E9-154C-AA12-E0B3A70688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28648" y="5162439"/>
            <a:ext cx="301752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70BBFF-3B0B-644F-878A-E178AF5B45E4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401737" y="436245"/>
            <a:ext cx="2103120" cy="2103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3C57D4FA-1216-4944-BBF6-C83155F9ED20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2960688" y="0"/>
            <a:ext cx="9235440" cy="3292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7EE6957E-64E7-4044-BFE8-2BF3980E51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0297" y="3596575"/>
            <a:ext cx="2286000" cy="23978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1000" b="1" i="0">
                <a:solidFill>
                  <a:schemeClr val="bg1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666427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">
            <a:extLst>
              <a:ext uri="{FF2B5EF4-FFF2-40B4-BE49-F238E27FC236}">
                <a16:creationId xmlns:a16="http://schemas.microsoft.com/office/drawing/2014/main" id="{AA8F6219-CDBE-4AC4-982A-4C268B729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88" y="6299200"/>
            <a:ext cx="15541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47923F-799F-4569-8983-78166324C9A1}"/>
              </a:ext>
            </a:extLst>
          </p:cNvPr>
          <p:cNvCxnSpPr>
            <a:cxnSpLocks/>
          </p:cNvCxnSpPr>
          <p:nvPr/>
        </p:nvCxnSpPr>
        <p:spPr>
          <a:xfrm>
            <a:off x="5500688" y="5621338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02C8F-DBC6-43F3-A277-583E1586A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913" y="3240088"/>
            <a:ext cx="190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Situation: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C9A419-8EBB-462D-8316-20A6BDDA1EB3}"/>
              </a:ext>
            </a:extLst>
          </p:cNvPr>
          <p:cNvCxnSpPr>
            <a:cxnSpLocks/>
          </p:cNvCxnSpPr>
          <p:nvPr/>
        </p:nvCxnSpPr>
        <p:spPr>
          <a:xfrm>
            <a:off x="5500688" y="3146425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6F910D-1FDF-4EB0-A984-BC36C3F81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0338" y="3240088"/>
            <a:ext cx="190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22A168-7DEB-453D-BC21-B5824A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8713" y="3240088"/>
            <a:ext cx="190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Impact: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3C65385-E3CB-E343-A048-28767AB9E60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22194" y="309789"/>
            <a:ext cx="2650255" cy="10588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A36515BF-2138-B649-9E8C-2E4328478D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0311" y="2817626"/>
            <a:ext cx="6423025" cy="1257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023FB8B1-6C5D-E148-A135-CF84B4D721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0311" y="1879031"/>
            <a:ext cx="6423025" cy="83026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18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CE8217C-B622-934F-9484-20080D5B6D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0311" y="3573681"/>
            <a:ext cx="1929384" cy="1828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4">
            <a:extLst>
              <a:ext uri="{FF2B5EF4-FFF2-40B4-BE49-F238E27FC236}">
                <a16:creationId xmlns:a16="http://schemas.microsoft.com/office/drawing/2014/main" id="{C3EBB3FC-23E4-4046-A80F-D29F4C3CA2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22195" y="5785381"/>
            <a:ext cx="1905341" cy="847067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40000"/>
              </a:lnSpc>
              <a:buNone/>
              <a:defRPr sz="1000" b="1" i="0">
                <a:solidFill>
                  <a:schemeClr val="bg1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4">
            <a:extLst>
              <a:ext uri="{FF2B5EF4-FFF2-40B4-BE49-F238E27FC236}">
                <a16:creationId xmlns:a16="http://schemas.microsoft.com/office/drawing/2014/main" id="{AB478E34-112F-8248-8840-50966BFF0C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59154" y="5785381"/>
            <a:ext cx="1927226" cy="847067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bg1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6EBF696A-BF72-9F4A-B975-FE39E94DC5B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759153" y="3573681"/>
            <a:ext cx="1929384" cy="1828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8">
            <a:extLst>
              <a:ext uri="{FF2B5EF4-FFF2-40B4-BE49-F238E27FC236}">
                <a16:creationId xmlns:a16="http://schemas.microsoft.com/office/drawing/2014/main" id="{AD39BD6E-A556-B349-9927-603088F0A67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996110" y="3573681"/>
            <a:ext cx="1929384" cy="1828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2">
            <a:extLst>
              <a:ext uri="{FF2B5EF4-FFF2-40B4-BE49-F238E27FC236}">
                <a16:creationId xmlns:a16="http://schemas.microsoft.com/office/drawing/2014/main" id="{5D512A78-0241-854A-90DF-E7DA314F712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4635"/>
            <a:ext cx="5167132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460106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247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Subhead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 noChangeAspect="1"/>
          </p:cNvSpPr>
          <p:nvPr>
            <p:ph type="title"/>
          </p:nvPr>
        </p:nvSpPr>
        <p:spPr>
          <a:xfrm>
            <a:off x="304800" y="358227"/>
            <a:ext cx="11582400" cy="889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5867">
                <a:solidFill>
                  <a:schemeClr val="tx2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1"/>
          </p:nvPr>
        </p:nvSpPr>
        <p:spPr>
          <a:xfrm>
            <a:off x="304799" y="1286338"/>
            <a:ext cx="11582400" cy="55442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3333" b="0">
                <a:solidFill>
                  <a:schemeClr val="accent1"/>
                </a:solidFill>
                <a:latin typeface="Segoe UI"/>
                <a:cs typeface="Segoe UI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677" y="6379834"/>
            <a:ext cx="1395659" cy="1642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1067">
                <a:solidFill>
                  <a:schemeClr val="bg1"/>
                </a:solidFill>
                <a:latin typeface="Segoe UI"/>
                <a:cs typeface="Segoe UI"/>
              </a:rPr>
              <a:t>Microsoft Confidential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852429"/>
            <a:ext cx="11582400" cy="4220351"/>
          </a:xfrm>
          <a:prstGeom prst="rect">
            <a:avLst/>
          </a:prstGeom>
        </p:spPr>
        <p:txBody>
          <a:bodyPr lIns="0" tIns="0" rIns="0" bIns="0"/>
          <a:lstStyle>
            <a:lvl1pPr marL="243834" indent="-243834">
              <a:lnSpc>
                <a:spcPct val="100000"/>
              </a:lnSpc>
              <a:spcBef>
                <a:spcPts val="667"/>
              </a:spcBef>
              <a:buFont typeface="Arial" charset="0"/>
              <a:buChar char="•"/>
              <a:defRPr sz="3200" baseline="0">
                <a:solidFill>
                  <a:schemeClr val="tx1"/>
                </a:solidFill>
                <a:latin typeface="Segoe UI Light"/>
                <a:cs typeface="Segoe UI Light"/>
              </a:defRPr>
            </a:lvl1pPr>
            <a:lvl2pPr marL="609585" indent="-243834">
              <a:lnSpc>
                <a:spcPct val="10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933">
                <a:solidFill>
                  <a:schemeClr val="tx1"/>
                </a:solidFill>
                <a:latin typeface="Segoe UI Light"/>
                <a:cs typeface="Segoe UI Light"/>
              </a:defRPr>
            </a:lvl2pPr>
            <a:lvl3pPr marL="914377" indent="-243834">
              <a:lnSpc>
                <a:spcPct val="100000"/>
              </a:lnSpc>
              <a:spcBef>
                <a:spcPts val="667"/>
              </a:spcBef>
              <a:buFont typeface="Arial"/>
              <a:buChar char="•"/>
              <a:defRPr sz="2667">
                <a:solidFill>
                  <a:schemeClr val="tx1"/>
                </a:solidFill>
                <a:latin typeface="Segoe UI Light"/>
                <a:cs typeface="Segoe UI Light"/>
              </a:defRPr>
            </a:lvl3pPr>
            <a:lvl4pPr marL="1219170" marR="0" indent="-243834" algn="l" defTabSz="1219170" rtl="0" eaLnBrk="1" fontAlgn="auto" latinLnBrk="0" hangingPunct="1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  <a:latin typeface="Segoe UI Light"/>
                <a:cs typeface="Segoe UI Light"/>
              </a:defRPr>
            </a:lvl4pPr>
            <a:lvl5pPr marL="2072588" indent="243834">
              <a:spcBef>
                <a:spcPts val="1333"/>
              </a:spcBef>
              <a:buFont typeface="Arial"/>
              <a:buChar char="•"/>
              <a:tabLst>
                <a:tab pos="2135664" algn="l"/>
              </a:tabLst>
              <a:defRPr sz="2667" baseline="0">
                <a:solidFill>
                  <a:schemeClr val="bg1"/>
                </a:solidFill>
                <a:latin typeface="Segoe UI Light"/>
                <a:cs typeface="Segoe UI Light"/>
              </a:defRPr>
            </a:lvl5pPr>
          </a:lstStyle>
          <a:p>
            <a:pPr lvl="0"/>
            <a:r>
              <a:rPr lang="en-US"/>
              <a:t>Bullet first level</a:t>
            </a:r>
          </a:p>
          <a:p>
            <a:pPr lvl="1"/>
            <a:r>
              <a:rPr lang="en-US"/>
              <a:t>Bullet second level</a:t>
            </a:r>
          </a:p>
          <a:p>
            <a:pPr lvl="2"/>
            <a:r>
              <a:rPr lang="en-US"/>
              <a:t>Bullet third level</a:t>
            </a:r>
          </a:p>
          <a:p>
            <a:pPr lvl="3"/>
            <a:r>
              <a:rPr lang="en-US"/>
              <a:t>Bullet fourth level</a:t>
            </a:r>
          </a:p>
        </p:txBody>
      </p:sp>
    </p:spTree>
    <p:extLst>
      <p:ext uri="{BB962C8B-B14F-4D97-AF65-F5344CB8AC3E}">
        <p14:creationId xmlns:p14="http://schemas.microsoft.com/office/powerpoint/2010/main" val="34698712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E135-11E0-4BB7-B489-3297B2901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322A6-6625-47CB-A37A-5F2B6B2FF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81FF4-1936-4C73-B842-C1221C9C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CF63-8CDD-4662-86EA-89AB10285AE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7D6BB-11A6-4134-A48E-32998EF3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C9803-65A8-411A-9CA0-B7B93B17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372D-7881-4220-A69D-6B05486F3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2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-Confidenti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732782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A75C41-2D66-4445-905B-961E1CC15D6B}"/>
              </a:ext>
            </a:extLst>
          </p:cNvPr>
          <p:cNvSpPr txBox="1"/>
          <p:nvPr/>
        </p:nvSpPr>
        <p:spPr>
          <a:xfrm>
            <a:off x="5111147" y="6471980"/>
            <a:ext cx="196970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>
                <a:gradFill>
                  <a:gsLst>
                    <a:gs pos="2917">
                      <a:srgbClr val="000000">
                        <a:alpha val="25000"/>
                      </a:srgbClr>
                    </a:gs>
                    <a:gs pos="30000">
                      <a:srgbClr val="000000">
                        <a:alpha val="25000"/>
                      </a:srgbClr>
                    </a:gs>
                  </a:gsLst>
                  <a:lin ang="5400000" scaled="0"/>
                </a:gradFill>
                <a:latin typeface="Segoe UI Semibold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38347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9011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77372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rgbClr val="2B0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rgbClr val="661CE5">
              <a:alpha val="9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6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43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rgbClr val="2B0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886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rgbClr val="661CE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95677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rgbClr val="2B0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7066" y="77769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084172"/>
            <a:ext cx="12180570" cy="1158793"/>
          </a:xfrm>
          <a:noFill/>
        </p:spPr>
        <p:txBody>
          <a:bodyPr wrap="square" tIns="91440" bIns="91440" anchor="t" anchorCtr="0">
            <a:spAutoFit/>
          </a:bodyPr>
          <a:lstStyle>
            <a:lvl1pPr algn="ctr">
              <a:defRPr sz="7058" spc="-98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3775578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rgbClr val="2B0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-39828"/>
            <a:ext cx="1216914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7703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167738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884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2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2" r:id="rId22"/>
    <p:sldLayoutId id="2147483723" r:id="rId23"/>
    <p:sldLayoutId id="2147483725" r:id="rId24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-foundation/wg-educa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-foundation/wg-educ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tnetbootcamp.com/" TargetMode="External"/><Relationship Id="rId2" Type="http://schemas.openxmlformats.org/officeDocument/2006/relationships/hyperlink" Target="https://twitter.com/dotnetbootcam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agram.com/dotnetbootcamp/" TargetMode="External"/><Relationship Id="rId5" Type="http://schemas.openxmlformats.org/officeDocument/2006/relationships/hyperlink" Target="https://github.com/dotnet-bootcamp" TargetMode="External"/><Relationship Id="rId4" Type="http://schemas.openxmlformats.org/officeDocument/2006/relationships/hyperlink" Target="https://www.dotnetbootcamp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80EFA0-23CE-471A-AAAC-E5D79C6D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Foundation Education Committee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AAF3C0-6757-4467-9CB0-8865B36746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May 19, 2021</a:t>
            </a:r>
          </a:p>
        </p:txBody>
      </p:sp>
    </p:spTree>
    <p:extLst>
      <p:ext uri="{BB962C8B-B14F-4D97-AF65-F5344CB8AC3E}">
        <p14:creationId xmlns:p14="http://schemas.microsoft.com/office/powerpoint/2010/main" val="267412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2C9636-7A85-4C2E-B652-6A30A0261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64381"/>
          </a:xfrm>
        </p:spPr>
        <p:txBody>
          <a:bodyPr/>
          <a:lstStyle/>
          <a:p>
            <a:r>
              <a:rPr lang="en-US" b="1" dirty="0"/>
              <a:t>Open to suggestions</a:t>
            </a:r>
          </a:p>
          <a:p>
            <a:r>
              <a:rPr lang="en-US" dirty="0"/>
              <a:t>Most communication will be done via Issues on the </a:t>
            </a:r>
            <a:r>
              <a:rPr lang="en-US" dirty="0" err="1"/>
              <a:t>wg</a:t>
            </a:r>
            <a:r>
              <a:rPr lang="en-US" dirty="0"/>
              <a:t>-education repository (</a:t>
            </a:r>
            <a:r>
              <a:rPr lang="en-US" dirty="0">
                <a:hlinkClick r:id="rId2"/>
              </a:rPr>
              <a:t>https://github.com/dotnet-foundation/wg-education</a:t>
            </a:r>
            <a:r>
              <a:rPr lang="en-US" dirty="0"/>
              <a:t>)</a:t>
            </a:r>
          </a:p>
          <a:p>
            <a:r>
              <a:rPr lang="en-US" dirty="0"/>
              <a:t>Progress can be tracked via Projects</a:t>
            </a:r>
          </a:p>
          <a:p>
            <a:r>
              <a:rPr lang="en-US" dirty="0"/>
              <a:t>Meetings/slides/minutes can be committed via Code</a:t>
            </a:r>
          </a:p>
          <a:p>
            <a:r>
              <a:rPr lang="en-US" dirty="0"/>
              <a:t>General info via markdown in Code and Wiki</a:t>
            </a:r>
          </a:p>
          <a:p>
            <a:r>
              <a:rPr lang="en-US" dirty="0"/>
              <a:t>Membership via (GitHub) Teams, but no discussion</a:t>
            </a:r>
          </a:p>
          <a:p>
            <a:r>
              <a:rPr lang="en-US" dirty="0"/>
              <a:t>Meetings via Microsoft Teams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AAB256-EF2C-49AF-A495-575AB58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Committee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04931692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2C9636-7A85-4C2E-B652-6A30A0261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252924"/>
          </a:xfrm>
        </p:spPr>
        <p:txBody>
          <a:bodyPr/>
          <a:lstStyle/>
          <a:p>
            <a:r>
              <a:rPr lang="en-US" dirty="0"/>
              <a:t>Update the website to include Education committee</a:t>
            </a:r>
          </a:p>
          <a:p>
            <a:r>
              <a:rPr lang="en-US" dirty="0"/>
              <a:t>Make a blog post</a:t>
            </a:r>
          </a:p>
          <a:p>
            <a:r>
              <a:rPr lang="en-US" dirty="0"/>
              <a:t>Add to upcoming newsletter (May/June)</a:t>
            </a:r>
          </a:p>
          <a:p>
            <a:r>
              <a:rPr lang="en-US" dirty="0"/>
              <a:t>Tweet via @dotnetfdn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AAB256-EF2C-49AF-A495-575AB58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Promoting Education Committee</a:t>
            </a:r>
          </a:p>
        </p:txBody>
      </p:sp>
    </p:spTree>
    <p:extLst>
      <p:ext uri="{BB962C8B-B14F-4D97-AF65-F5344CB8AC3E}">
        <p14:creationId xmlns:p14="http://schemas.microsoft.com/office/powerpoint/2010/main" val="13051040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2C9636-7A85-4C2E-B652-6A30A0261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592026"/>
          </a:xfrm>
        </p:spPr>
        <p:txBody>
          <a:bodyPr/>
          <a:lstStyle/>
          <a:p>
            <a:r>
              <a:rPr lang="en-US" dirty="0"/>
              <a:t>Create a landing page for students to sign up</a:t>
            </a:r>
          </a:p>
          <a:p>
            <a:r>
              <a:rPr lang="en-US" dirty="0"/>
              <a:t>Set up a mailing list to email students</a:t>
            </a:r>
          </a:p>
          <a:p>
            <a:pPr lvl="1"/>
            <a:r>
              <a:rPr lang="en-US" dirty="0"/>
              <a:t>Already have ~200 sign ups when my original landing page got </a:t>
            </a:r>
            <a:r>
              <a:rPr lang="en-US" dirty="0" err="1"/>
              <a:t>Hanselman’d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AAB256-EF2C-49AF-A495-575AB58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Promoting Bootcamp Initiative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49005-C1A9-4167-B99C-9A0D27D4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13" y="2680235"/>
            <a:ext cx="56007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2239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2C9636-7A85-4C2E-B652-6A30A0261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592026"/>
          </a:xfrm>
        </p:spPr>
        <p:txBody>
          <a:bodyPr/>
          <a:lstStyle/>
          <a:p>
            <a:r>
              <a:rPr lang="en-US" dirty="0"/>
              <a:t>Create a landing page for students to sign up</a:t>
            </a:r>
          </a:p>
          <a:p>
            <a:r>
              <a:rPr lang="en-US" dirty="0"/>
              <a:t>Set up a mailing list to email students</a:t>
            </a:r>
          </a:p>
          <a:p>
            <a:pPr lvl="1"/>
            <a:r>
              <a:rPr lang="en-US" dirty="0"/>
              <a:t>Already have ~200 sign ups when my original landing page got </a:t>
            </a:r>
            <a:r>
              <a:rPr lang="en-US" dirty="0" err="1"/>
              <a:t>Hanselman’d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AAB256-EF2C-49AF-A495-575AB58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Promoting Bootcamp Initiative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49005-C1A9-4167-B99C-9A0D27D4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13" y="2680235"/>
            <a:ext cx="56007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2487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2C9636-7A85-4C2E-B652-6A30A0261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404556"/>
          </a:xfrm>
        </p:spPr>
        <p:txBody>
          <a:bodyPr/>
          <a:lstStyle/>
          <a:p>
            <a:r>
              <a:rPr lang="en-US" dirty="0"/>
              <a:t>Review course curriculum</a:t>
            </a:r>
          </a:p>
          <a:p>
            <a:r>
              <a:rPr lang="en-US" dirty="0"/>
              <a:t>Create student application process</a:t>
            </a:r>
          </a:p>
          <a:p>
            <a:r>
              <a:rPr lang="en-US" dirty="0"/>
              <a:t>Promote .NET Bootcamp</a:t>
            </a:r>
          </a:p>
          <a:p>
            <a:r>
              <a:rPr lang="en-US" dirty="0"/>
              <a:t>Evaluate applications and accept students</a:t>
            </a:r>
          </a:p>
          <a:p>
            <a:r>
              <a:rPr lang="en-US" dirty="0"/>
              <a:t>Schedule first course</a:t>
            </a:r>
          </a:p>
          <a:p>
            <a:r>
              <a:rPr lang="en-US" dirty="0"/>
              <a:t>Enhance/alter existing slide decks and topics (graphics/content/flow/examples)</a:t>
            </a:r>
          </a:p>
          <a:p>
            <a:r>
              <a:rPr lang="en-US" dirty="0"/>
              <a:t>Enhance documentation</a:t>
            </a:r>
          </a:p>
          <a:p>
            <a:r>
              <a:rPr lang="en-US" dirty="0"/>
              <a:t>Dry-run each lecture</a:t>
            </a:r>
          </a:p>
          <a:p>
            <a:r>
              <a:rPr lang="en-US" dirty="0"/>
              <a:t>Sponsorships/demo night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AAB256-EF2C-49AF-A495-575AB58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Tasks</a:t>
            </a:r>
          </a:p>
        </p:txBody>
      </p:sp>
    </p:spTree>
    <p:extLst>
      <p:ext uri="{BB962C8B-B14F-4D97-AF65-F5344CB8AC3E}">
        <p14:creationId xmlns:p14="http://schemas.microsoft.com/office/powerpoint/2010/main" val="373283935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AB8D4-FD6F-407C-821B-4DEFA05E3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96135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Background on “.NET Bootcamp”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“.NET Bootcamp” initiative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Naming of the initiative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Scheduling a recurring meeting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Education committee membership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Communication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Promoting the education committee/bootcamp initiative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High level overview of important tasks for Fall cohort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DB1407-325F-4302-B275-F3602AE5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	</a:t>
            </a:r>
          </a:p>
        </p:txBody>
      </p:sp>
    </p:spTree>
    <p:extLst>
      <p:ext uri="{BB962C8B-B14F-4D97-AF65-F5344CB8AC3E}">
        <p14:creationId xmlns:p14="http://schemas.microsoft.com/office/powerpoint/2010/main" val="252532427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AB8D4-FD6F-407C-821B-4DEFA05E3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693319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Chairperson(s): Brian Jablonsky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Mission statement:</a:t>
            </a:r>
          </a:p>
          <a:p>
            <a:pPr lvl="1"/>
            <a:r>
              <a:rPr lang="en-US" b="0" i="1" dirty="0">
                <a:solidFill>
                  <a:schemeClr val="tx1"/>
                </a:solidFill>
                <a:effectLst/>
                <a:latin typeface="+mn-lt"/>
              </a:rPr>
              <a:t>The education committee is responsible for developing, sponsoring, and providing educational opportunities for the .NET community.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Repository: </a:t>
            </a:r>
            <a:r>
              <a:rPr lang="en-US" dirty="0">
                <a:solidFill>
                  <a:schemeClr val="tx1"/>
                </a:solidFill>
                <a:latin typeface="+mn-lt"/>
                <a:hlinkClick r:id="rId2"/>
              </a:rPr>
              <a:t>https://github.com/dotnet-foundation/wg-education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Our first initiative will be creating and running a “.NET Bootcamp” for university CS students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DB1407-325F-4302-B275-F3602AE5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7229302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C3AAD3-D4DF-4DAB-A937-786802CE62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468916"/>
          </a:xfrm>
        </p:spPr>
        <p:txBody>
          <a:bodyPr/>
          <a:lstStyle/>
          <a:p>
            <a:r>
              <a:rPr lang="en-US" dirty="0"/>
              <a:t>Brian volunteered with a local university that offered a yearlong technical and professional development program for the university’s computer science students to learn in-demand technologies (JavaScript)</a:t>
            </a:r>
          </a:p>
          <a:p>
            <a:r>
              <a:rPr lang="en-US" dirty="0"/>
              <a:t>Began developing a .NET focused course based on the current program’s curriculum</a:t>
            </a:r>
          </a:p>
          <a:p>
            <a:r>
              <a:rPr lang="en-US" dirty="0"/>
              <a:t>Taught pilot course in fall of 2020 to 5 students for 12 weeks</a:t>
            </a:r>
          </a:p>
          <a:p>
            <a:r>
              <a:rPr lang="en-US" dirty="0"/>
              <a:t>Pitched idea to .NET Foundation board in January 2021 and approved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D2B226-F126-43DA-878C-090B27EE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on .NET Bootcamp</a:t>
            </a:r>
          </a:p>
        </p:txBody>
      </p:sp>
    </p:spTree>
    <p:extLst>
      <p:ext uri="{BB962C8B-B14F-4D97-AF65-F5344CB8AC3E}">
        <p14:creationId xmlns:p14="http://schemas.microsoft.com/office/powerpoint/2010/main" val="424161653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9918C5-8BF9-4116-AA4A-1DC4E03DD4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952125"/>
          </a:xfrm>
        </p:spPr>
        <p:txBody>
          <a:bodyPr/>
          <a:lstStyle/>
          <a:p>
            <a:r>
              <a:rPr lang="en-US" dirty="0"/>
              <a:t>The goal of this initiative is to create and run a 12-week course that teaches full stack web development using .NET  for current computer science students who already understand computer programming fundamentals</a:t>
            </a:r>
          </a:p>
          <a:p>
            <a:r>
              <a:rPr lang="en-US" dirty="0"/>
              <a:t>Targeting fall 2021 (September – December) for first cohort</a:t>
            </a:r>
          </a:p>
          <a:p>
            <a:r>
              <a:rPr lang="en-US" dirty="0"/>
              <a:t>Limited scope</a:t>
            </a:r>
          </a:p>
          <a:p>
            <a:pPr lvl="1"/>
            <a:r>
              <a:rPr lang="en-US" dirty="0"/>
              <a:t>We’re currently targeting students who are currently enrolled in a higher education computer science program</a:t>
            </a:r>
          </a:p>
          <a:p>
            <a:pPr lvl="1"/>
            <a:r>
              <a:rPr lang="en-US" dirty="0"/>
              <a:t>We’d love to expand the curriculum and program in the future to include other .NET technologies (AI/ML/Desktop/Mobile/</a:t>
            </a:r>
            <a:r>
              <a:rPr lang="en-US" dirty="0" err="1"/>
              <a:t>etc</a:t>
            </a:r>
            <a:r>
              <a:rPr lang="en-US" dirty="0"/>
              <a:t>) and to create a full program to teach .NET to anyone who doesn’t already have computer programming fundamentals, but it would be a massive undertaking. I have already created a lot of the teaching material for the full stack .NET web development course</a:t>
            </a:r>
          </a:p>
          <a:p>
            <a:pPr lvl="1"/>
            <a:r>
              <a:rPr lang="en-US" dirty="0"/>
              <a:t>Will be taught online, once a week, with ~2.5 hours lecture/workshop classes for 12 weeks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30754-407F-453E-816F-5C3FC457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“.NET Bootcamp” Initiative</a:t>
            </a:r>
          </a:p>
        </p:txBody>
      </p:sp>
    </p:spTree>
    <p:extLst>
      <p:ext uri="{BB962C8B-B14F-4D97-AF65-F5344CB8AC3E}">
        <p14:creationId xmlns:p14="http://schemas.microsoft.com/office/powerpoint/2010/main" val="254900966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9918C5-8BF9-4116-AA4A-1DC4E03DD4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499146"/>
          </a:xfrm>
        </p:spPr>
        <p:txBody>
          <a:bodyPr/>
          <a:lstStyle/>
          <a:p>
            <a:r>
              <a:rPr lang="en-US" dirty="0"/>
              <a:t>Once the first cohort is finished, offer the teaching materials and training to other colleges/universities around to the world to teach locally</a:t>
            </a:r>
          </a:p>
          <a:p>
            <a:r>
              <a:rPr lang="en-US" dirty="0"/>
              <a:t>Continue to run and (hopefully) expand the number of courses run online (and maybe even locally)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30754-407F-453E-816F-5C3FC457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“.NET Bootcamp” Initiative</a:t>
            </a:r>
          </a:p>
        </p:txBody>
      </p:sp>
    </p:spTree>
    <p:extLst>
      <p:ext uri="{BB962C8B-B14F-4D97-AF65-F5344CB8AC3E}">
        <p14:creationId xmlns:p14="http://schemas.microsoft.com/office/powerpoint/2010/main" val="192597612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9918C5-8BF9-4116-AA4A-1DC4E03DD4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234732"/>
          </a:xfrm>
        </p:spPr>
        <p:txBody>
          <a:bodyPr/>
          <a:lstStyle/>
          <a:p>
            <a:r>
              <a:rPr lang="en-US" dirty="0"/>
              <a:t>Is “.NET Bootcamp” acceptable? </a:t>
            </a:r>
          </a:p>
          <a:p>
            <a:r>
              <a:rPr lang="en-US" dirty="0"/>
              <a:t>Any ideas on a better name?</a:t>
            </a:r>
          </a:p>
          <a:p>
            <a:r>
              <a:rPr lang="en-US" dirty="0"/>
              <a:t>Already have </a:t>
            </a:r>
            <a:r>
              <a:rPr lang="en-US" dirty="0" err="1"/>
              <a:t>dotnetbootcamp</a:t>
            </a:r>
            <a:r>
              <a:rPr lang="en-US" dirty="0"/>
              <a:t> assets:</a:t>
            </a:r>
          </a:p>
          <a:p>
            <a:pPr lvl="1"/>
            <a:r>
              <a:rPr lang="en-US" dirty="0">
                <a:hlinkClick r:id="rId2"/>
              </a:rPr>
              <a:t>https://twitter.com/dotnetbootcamp</a:t>
            </a:r>
            <a:r>
              <a:rPr lang="en-US" dirty="0"/>
              <a:t> @dotnetbootcamp (suspended?)</a:t>
            </a:r>
          </a:p>
          <a:p>
            <a:pPr lvl="1"/>
            <a:r>
              <a:rPr lang="en-US" dirty="0">
                <a:hlinkClick r:id="rId3"/>
              </a:rPr>
              <a:t>https://www.dotnetbootcamp.com/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https://www.dotnetbootcamp.org/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https://github.com/dotnet-bootcamp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https://www.instagram.com/dotnetbootcamp/</a:t>
            </a:r>
            <a:r>
              <a:rPr lang="en-US" dirty="0"/>
              <a:t> (suspended?)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30754-407F-453E-816F-5C3FC457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of Initiative</a:t>
            </a:r>
          </a:p>
        </p:txBody>
      </p:sp>
    </p:spTree>
    <p:extLst>
      <p:ext uri="{BB962C8B-B14F-4D97-AF65-F5344CB8AC3E}">
        <p14:creationId xmlns:p14="http://schemas.microsoft.com/office/powerpoint/2010/main" val="39530212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2C9636-7A85-4C2E-B652-6A30A0261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068532"/>
          </a:xfrm>
        </p:spPr>
        <p:txBody>
          <a:bodyPr/>
          <a:lstStyle/>
          <a:p>
            <a:r>
              <a:rPr lang="en-US" dirty="0"/>
              <a:t>Suggested bi-monthly meetings until first cohort then reduce to once a month</a:t>
            </a:r>
          </a:p>
          <a:p>
            <a:r>
              <a:rPr lang="en-US" dirty="0"/>
              <a:t>Days: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Wednesdays 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and 4</a:t>
            </a:r>
            <a:r>
              <a:rPr lang="en-US" baseline="30000" dirty="0"/>
              <a:t>th</a:t>
            </a:r>
            <a:r>
              <a:rPr lang="en-US" dirty="0"/>
              <a:t> Wednesdays</a:t>
            </a:r>
          </a:p>
          <a:p>
            <a:r>
              <a:rPr lang="en-US" dirty="0"/>
              <a:t>Time:</a:t>
            </a:r>
          </a:p>
          <a:p>
            <a:pPr lvl="1"/>
            <a:r>
              <a:rPr lang="en-US" dirty="0"/>
              <a:t>12PM – 1PM ET / 9AM – 10AM PT / 5PM – 6PM BST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AAB256-EF2C-49AF-A495-575AB58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of Committee Meetings</a:t>
            </a:r>
          </a:p>
        </p:txBody>
      </p:sp>
    </p:spTree>
    <p:extLst>
      <p:ext uri="{BB962C8B-B14F-4D97-AF65-F5344CB8AC3E}">
        <p14:creationId xmlns:p14="http://schemas.microsoft.com/office/powerpoint/2010/main" val="109475486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2C9636-7A85-4C2E-B652-6A30A0261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612749"/>
          </a:xfrm>
        </p:spPr>
        <p:txBody>
          <a:bodyPr/>
          <a:lstStyle/>
          <a:p>
            <a:r>
              <a:rPr lang="en-US" dirty="0"/>
              <a:t>Should we be open to any .NET Foundation member wanting to join?</a:t>
            </a:r>
          </a:p>
          <a:p>
            <a:r>
              <a:rPr lang="en-US" dirty="0"/>
              <a:t>Or have a core group/acceptance criteria?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AAB256-EF2C-49AF-A495-575AB58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Committee Membership</a:t>
            </a:r>
          </a:p>
        </p:txBody>
      </p:sp>
    </p:spTree>
    <p:extLst>
      <p:ext uri="{BB962C8B-B14F-4D97-AF65-F5344CB8AC3E}">
        <p14:creationId xmlns:p14="http://schemas.microsoft.com/office/powerpoint/2010/main" val="267054760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.NET Theme">
  <a:themeElements>
    <a:clrScheme name="Dotnet">
      <a:dk1>
        <a:srgbClr val="000000"/>
      </a:dk1>
      <a:lt1>
        <a:srgbClr val="FFFFFF"/>
      </a:lt1>
      <a:dk2>
        <a:srgbClr val="32145A"/>
      </a:dk2>
      <a:lt2>
        <a:srgbClr val="F2F2F2"/>
      </a:lt2>
      <a:accent1>
        <a:srgbClr val="512BD4"/>
      </a:accent1>
      <a:accent2>
        <a:srgbClr val="0078D7"/>
      </a:accent2>
      <a:accent3>
        <a:srgbClr val="008272"/>
      </a:accent3>
      <a:accent4>
        <a:srgbClr val="EE8716"/>
      </a:accent4>
      <a:accent5>
        <a:srgbClr val="737373"/>
      </a:accent5>
      <a:accent6>
        <a:srgbClr val="505050"/>
      </a:accent6>
      <a:hlink>
        <a:srgbClr val="EE8716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.NET Theme" id="{DC3D4445-F0F1-46DD-9AA2-8D78A52BDCFB}" vid="{DA90F772-21D9-47C2-83C7-331510A6F3F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585DBE9BB8F44C9DF171978FAFAB3B" ma:contentTypeVersion="10" ma:contentTypeDescription="Create a new document." ma:contentTypeScope="" ma:versionID="8e60a5d68795553ef1443b0b1dcfe4f1">
  <xsd:schema xmlns:xsd="http://www.w3.org/2001/XMLSchema" xmlns:xs="http://www.w3.org/2001/XMLSchema" xmlns:p="http://schemas.microsoft.com/office/2006/metadata/properties" xmlns:ns2="6fe20351-a309-42a3-9b27-5e5ffd43b297" xmlns:ns3="4e2b238c-3895-4622-a32d-2bea345cbf28" targetNamespace="http://schemas.microsoft.com/office/2006/metadata/properties" ma:root="true" ma:fieldsID="cf8e4bcfe1dedb61c8503da3c6e4d241" ns2:_="" ns3:_="">
    <xsd:import namespace="6fe20351-a309-42a3-9b27-5e5ffd43b297"/>
    <xsd:import namespace="4e2b238c-3895-4622-a32d-2bea345cbf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e20351-a309-42a3-9b27-5e5ffd43b29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2b238c-3895-4622-a32d-2bea345cb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323E2C-A3FD-4E1A-97D7-D2380EE036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78139F-4E90-4E16-8C61-B3F4140391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e20351-a309-42a3-9b27-5e5ffd43b297"/>
    <ds:schemaRef ds:uri="4e2b238c-3895-4622-a32d-2bea345cbf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DBA52B-F463-4011-9169-C72E98A83EA6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7a0f05b5-8b3c-4148-b54d-4314a0d78f09"/>
    <ds:schemaRef ds:uri="http://schemas.microsoft.com/office/infopath/2007/PartnerControls"/>
    <ds:schemaRef ds:uri="http://schemas.openxmlformats.org/package/2006/metadata/core-properties"/>
    <ds:schemaRef ds:uri="47b75405-bbd5-4db6-8052-6af4009e789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.NET Theme</Template>
  <TotalTime>145</TotalTime>
  <Words>739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.NET Theme</vt:lpstr>
      <vt:lpstr>.NET Foundation Education Committee</vt:lpstr>
      <vt:lpstr>Agenda  </vt:lpstr>
      <vt:lpstr>Introduction</vt:lpstr>
      <vt:lpstr>Background on .NET Bootcamp</vt:lpstr>
      <vt:lpstr>“.NET Bootcamp” Initiative</vt:lpstr>
      <vt:lpstr>“.NET Bootcamp” Initiative</vt:lpstr>
      <vt:lpstr>Naming of Initiative</vt:lpstr>
      <vt:lpstr>Scheduling of Committee Meetings</vt:lpstr>
      <vt:lpstr>Committee Membership</vt:lpstr>
      <vt:lpstr>Committee Communication</vt:lpstr>
      <vt:lpstr>Promoting Education Committee</vt:lpstr>
      <vt:lpstr>Promoting Bootcamp Initiative</vt:lpstr>
      <vt:lpstr>Promoting Bootcamp Initiative</vt:lpstr>
      <vt:lpstr>Overview of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Fox</dc:creator>
  <cp:lastModifiedBy>Brian Jablonsky</cp:lastModifiedBy>
  <cp:revision>96</cp:revision>
  <dcterms:created xsi:type="dcterms:W3CDTF">2020-08-14T15:42:42Z</dcterms:created>
  <dcterms:modified xsi:type="dcterms:W3CDTF">2021-05-19T07:43:16Z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0x010100D8585DBE9BB8F44C9DF171978FAFAB3B</vt:lpwstr>
  </property>
</Properties>
</file>