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4"/>
  </p:sldMasterIdLst>
  <p:sldIdLst>
    <p:sldId id="257" r:id="rId5"/>
    <p:sldId id="258" r:id="rId6"/>
    <p:sldId id="263" r:id="rId7"/>
    <p:sldId id="267" r:id="rId8"/>
    <p:sldId id="268" r:id="rId9"/>
    <p:sldId id="272" r:id="rId10"/>
    <p:sldId id="273" r:id="rId11"/>
    <p:sldId id="270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14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">
    <p:bg>
      <p:bgPr>
        <a:solidFill>
          <a:srgbClr val="661C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D58D4C-8C36-4E83-A6D0-5CCDE628C6A1}"/>
              </a:ext>
            </a:extLst>
          </p:cNvPr>
          <p:cNvSpPr txBox="1"/>
          <p:nvPr/>
        </p:nvSpPr>
        <p:spPr>
          <a:xfrm>
            <a:off x="2719659" y="1009127"/>
            <a:ext cx="7620000" cy="360560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.NET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D84138-C5D8-434E-B158-149140D533BE}"/>
              </a:ext>
            </a:extLst>
          </p:cNvPr>
          <p:cNvSpPr txBox="1"/>
          <p:nvPr/>
        </p:nvSpPr>
        <p:spPr>
          <a:xfrm>
            <a:off x="0" y="4142676"/>
            <a:ext cx="12191999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i="1">
                <a:solidFill>
                  <a:schemeClr val="bg1"/>
                </a:solidFill>
              </a:rPr>
              <a:t>Free. Cross-platform. </a:t>
            </a:r>
            <a:r>
              <a:rPr lang="en-US" sz="2400" i="1">
                <a:solidFill>
                  <a:schemeClr val="bg2"/>
                </a:solidFill>
              </a:rPr>
              <a:t>Open source. </a:t>
            </a:r>
            <a:r>
              <a:rPr lang="en-US" sz="2400" i="1">
                <a:solidFill>
                  <a:schemeClr val="bg1"/>
                </a:solidFill>
              </a:rPr>
              <a:t>A developer platform for building all your apps. </a:t>
            </a:r>
          </a:p>
        </p:txBody>
      </p:sp>
    </p:spTree>
    <p:extLst>
      <p:ext uri="{BB962C8B-B14F-4D97-AF65-F5344CB8AC3E}">
        <p14:creationId xmlns:p14="http://schemas.microsoft.com/office/powerpoint/2010/main" val="32567955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Medium Purple">
    <p:bg>
      <p:bgPr>
        <a:solidFill>
          <a:srgbClr val="512B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62861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Dark Purple">
    <p:bg>
      <p:bgPr>
        <a:solidFill>
          <a:srgbClr val="2B0B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97762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Bright Purple">
    <p:bg>
      <p:bgPr>
        <a:solidFill>
          <a:srgbClr val="661C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6211290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NF Blank">
    <p:bg>
      <p:bgPr>
        <a:solidFill>
          <a:srgbClr val="511C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634840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6797886" cy="89966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03D45574-B30B-4C34-A8B0-D8DC428F3E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40" y="1860034"/>
            <a:ext cx="6723185" cy="2263268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4097" indent="0">
              <a:buNone/>
              <a:defRPr/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97045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Inser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44"/>
          <p:cNvSpPr>
            <a:spLocks noGrp="1"/>
          </p:cNvSpPr>
          <p:nvPr>
            <p:ph type="pic" sz="quarter" idx="20" hasCustomPrompt="1"/>
          </p:nvPr>
        </p:nvSpPr>
        <p:spPr>
          <a:xfrm>
            <a:off x="0" y="1"/>
            <a:ext cx="12192000" cy="299033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here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0" y="5689600"/>
            <a:ext cx="12192000" cy="1168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502680" y="3404879"/>
            <a:ext cx="3709102" cy="206529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Text Placeholder 132"/>
          <p:cNvSpPr>
            <a:spLocks noGrp="1"/>
          </p:cNvSpPr>
          <p:nvPr>
            <p:ph type="body" sz="quarter" idx="11"/>
          </p:nvPr>
        </p:nvSpPr>
        <p:spPr>
          <a:xfrm>
            <a:off x="4341091" y="3404879"/>
            <a:ext cx="7234611" cy="206529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1800"/>
              </a:lnSpc>
              <a:buNone/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36"/>
          <p:cNvSpPr>
            <a:spLocks noGrp="1"/>
          </p:cNvSpPr>
          <p:nvPr>
            <p:ph type="body" sz="quarter" idx="28"/>
          </p:nvPr>
        </p:nvSpPr>
        <p:spPr>
          <a:xfrm>
            <a:off x="10114929" y="6336145"/>
            <a:ext cx="847522" cy="38294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36"/>
          <p:cNvSpPr>
            <a:spLocks noGrp="1"/>
          </p:cNvSpPr>
          <p:nvPr>
            <p:ph type="body" sz="quarter" idx="35"/>
          </p:nvPr>
        </p:nvSpPr>
        <p:spPr>
          <a:xfrm>
            <a:off x="11021291" y="6326909"/>
            <a:ext cx="840508" cy="38294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9866745" y="5930900"/>
            <a:ext cx="0" cy="635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Picture Placeholder 144"/>
          <p:cNvSpPr>
            <a:spLocks noGrp="1"/>
          </p:cNvSpPr>
          <p:nvPr>
            <p:ph type="pic" sz="quarter" idx="36" hasCustomPrompt="1"/>
          </p:nvPr>
        </p:nvSpPr>
        <p:spPr>
          <a:xfrm>
            <a:off x="202498" y="5884716"/>
            <a:ext cx="2064635" cy="83437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buNone/>
              <a:defRPr sz="1600">
                <a:solidFill>
                  <a:srgbClr val="7030A0"/>
                </a:solidFill>
              </a:defRPr>
            </a:lvl1pPr>
          </a:lstStyle>
          <a:p>
            <a:r>
              <a:rPr lang="en-US"/>
              <a:t>Drag logo here</a:t>
            </a:r>
          </a:p>
        </p:txBody>
      </p:sp>
      <p:sp>
        <p:nvSpPr>
          <p:cNvPr id="23" name="Text Placeholder 136"/>
          <p:cNvSpPr>
            <a:spLocks noGrp="1"/>
          </p:cNvSpPr>
          <p:nvPr>
            <p:ph type="body" sz="quarter" idx="29"/>
          </p:nvPr>
        </p:nvSpPr>
        <p:spPr>
          <a:xfrm>
            <a:off x="8547902" y="6181251"/>
            <a:ext cx="988642" cy="46395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36"/>
          <p:cNvSpPr>
            <a:spLocks noGrp="1"/>
          </p:cNvSpPr>
          <p:nvPr>
            <p:ph type="body" sz="quarter" idx="31"/>
          </p:nvPr>
        </p:nvSpPr>
        <p:spPr>
          <a:xfrm>
            <a:off x="7245174" y="6181251"/>
            <a:ext cx="805425" cy="46395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36"/>
          <p:cNvSpPr>
            <a:spLocks noGrp="1"/>
          </p:cNvSpPr>
          <p:nvPr>
            <p:ph type="body" sz="quarter" idx="32"/>
          </p:nvPr>
        </p:nvSpPr>
        <p:spPr>
          <a:xfrm>
            <a:off x="5947185" y="6177833"/>
            <a:ext cx="988642" cy="46395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36"/>
          <p:cNvSpPr>
            <a:spLocks noGrp="1"/>
          </p:cNvSpPr>
          <p:nvPr>
            <p:ph type="body" sz="quarter" idx="33"/>
          </p:nvPr>
        </p:nvSpPr>
        <p:spPr>
          <a:xfrm>
            <a:off x="4425813" y="6181251"/>
            <a:ext cx="988642" cy="46395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6"/>
          <p:cNvSpPr>
            <a:spLocks noGrp="1"/>
          </p:cNvSpPr>
          <p:nvPr>
            <p:ph type="body" sz="quarter" idx="34"/>
          </p:nvPr>
        </p:nvSpPr>
        <p:spPr>
          <a:xfrm>
            <a:off x="2508041" y="6181251"/>
            <a:ext cx="1498693" cy="46395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508041" y="5916409"/>
            <a:ext cx="148754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>
                <a:solidFill>
                  <a:schemeClr val="bg1">
                    <a:lumMod val="50000"/>
                  </a:schemeClr>
                </a:solidFill>
              </a:rPr>
              <a:t>Products and Services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420996" y="5922948"/>
            <a:ext cx="1247049" cy="155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>
                <a:solidFill>
                  <a:schemeClr val="bg1">
                    <a:lumMod val="50000"/>
                  </a:schemeClr>
                </a:solidFill>
              </a:rPr>
              <a:t>Organization Size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947185" y="5914231"/>
            <a:ext cx="98864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>
                <a:solidFill>
                  <a:schemeClr val="bg1">
                    <a:lumMod val="50000"/>
                  </a:schemeClr>
                </a:solidFill>
              </a:rPr>
              <a:t>Industry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229059" y="5914998"/>
            <a:ext cx="98864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>
                <a:solidFill>
                  <a:schemeClr val="bg1">
                    <a:lumMod val="50000"/>
                  </a:schemeClr>
                </a:solidFill>
              </a:rPr>
              <a:t>Country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547902" y="5924360"/>
            <a:ext cx="98864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>
                <a:solidFill>
                  <a:schemeClr val="bg1">
                    <a:lumMod val="50000"/>
                  </a:schemeClr>
                </a:solidFill>
              </a:rPr>
              <a:t>Business Need</a:t>
            </a:r>
          </a:p>
        </p:txBody>
      </p:sp>
    </p:spTree>
    <p:extLst>
      <p:ext uri="{BB962C8B-B14F-4D97-AF65-F5344CB8AC3E}">
        <p14:creationId xmlns:p14="http://schemas.microsoft.com/office/powerpoint/2010/main" val="22436294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Inser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2990334"/>
          </a:xfrm>
          <a:prstGeom prst="rect">
            <a:avLst/>
          </a:prstGeom>
        </p:spPr>
      </p:pic>
      <p:sp>
        <p:nvSpPr>
          <p:cNvPr id="20" name="Picture Placeholder 144"/>
          <p:cNvSpPr>
            <a:spLocks noGrp="1"/>
          </p:cNvSpPr>
          <p:nvPr>
            <p:ph type="pic" sz="quarter" idx="20" hasCustomPrompt="1"/>
          </p:nvPr>
        </p:nvSpPr>
        <p:spPr>
          <a:xfrm>
            <a:off x="0" y="1"/>
            <a:ext cx="12192000" cy="299033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here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0" y="5689600"/>
            <a:ext cx="12192000" cy="1168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502680" y="3404879"/>
            <a:ext cx="3709102" cy="206529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Text Placeholder 132"/>
          <p:cNvSpPr>
            <a:spLocks noGrp="1"/>
          </p:cNvSpPr>
          <p:nvPr>
            <p:ph type="body" sz="quarter" idx="11"/>
          </p:nvPr>
        </p:nvSpPr>
        <p:spPr>
          <a:xfrm>
            <a:off x="4341091" y="3404879"/>
            <a:ext cx="7234611" cy="206529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1800"/>
              </a:lnSpc>
              <a:buNone/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36"/>
          <p:cNvSpPr>
            <a:spLocks noGrp="1"/>
          </p:cNvSpPr>
          <p:nvPr>
            <p:ph type="body" sz="quarter" idx="35"/>
          </p:nvPr>
        </p:nvSpPr>
        <p:spPr>
          <a:xfrm>
            <a:off x="10933315" y="6301905"/>
            <a:ext cx="840508" cy="38294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10523449" y="5914231"/>
            <a:ext cx="0" cy="635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Picture Placeholder 144"/>
          <p:cNvSpPr>
            <a:spLocks noGrp="1"/>
          </p:cNvSpPr>
          <p:nvPr>
            <p:ph type="pic" sz="quarter" idx="36" hasCustomPrompt="1"/>
          </p:nvPr>
        </p:nvSpPr>
        <p:spPr>
          <a:xfrm>
            <a:off x="202498" y="5884716"/>
            <a:ext cx="2064635" cy="83437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buNone/>
              <a:defRPr sz="1600">
                <a:solidFill>
                  <a:srgbClr val="7030A0"/>
                </a:solidFill>
              </a:defRPr>
            </a:lvl1pPr>
          </a:lstStyle>
          <a:p>
            <a:r>
              <a:rPr lang="en-US"/>
              <a:t>Drag logo here</a:t>
            </a:r>
          </a:p>
        </p:txBody>
      </p:sp>
      <p:sp>
        <p:nvSpPr>
          <p:cNvPr id="36" name="Text Placeholder 136"/>
          <p:cNvSpPr>
            <a:spLocks noGrp="1"/>
          </p:cNvSpPr>
          <p:nvPr>
            <p:ph type="body" sz="quarter" idx="29"/>
          </p:nvPr>
        </p:nvSpPr>
        <p:spPr>
          <a:xfrm>
            <a:off x="9156939" y="6181250"/>
            <a:ext cx="988642" cy="46395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36"/>
          <p:cNvSpPr>
            <a:spLocks noGrp="1"/>
          </p:cNvSpPr>
          <p:nvPr>
            <p:ph type="body" sz="quarter" idx="31"/>
          </p:nvPr>
        </p:nvSpPr>
        <p:spPr>
          <a:xfrm>
            <a:off x="6986393" y="6181251"/>
            <a:ext cx="805425" cy="46395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36"/>
          <p:cNvSpPr>
            <a:spLocks noGrp="1"/>
          </p:cNvSpPr>
          <p:nvPr>
            <p:ph type="body" sz="quarter" idx="32"/>
          </p:nvPr>
        </p:nvSpPr>
        <p:spPr>
          <a:xfrm>
            <a:off x="5846351" y="6177833"/>
            <a:ext cx="879812" cy="46395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36"/>
          <p:cNvSpPr>
            <a:spLocks noGrp="1"/>
          </p:cNvSpPr>
          <p:nvPr>
            <p:ph type="body" sz="quarter" idx="33"/>
          </p:nvPr>
        </p:nvSpPr>
        <p:spPr>
          <a:xfrm>
            <a:off x="4324979" y="6181251"/>
            <a:ext cx="988642" cy="46395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36"/>
          <p:cNvSpPr>
            <a:spLocks noGrp="1"/>
          </p:cNvSpPr>
          <p:nvPr>
            <p:ph type="body" sz="quarter" idx="34"/>
          </p:nvPr>
        </p:nvSpPr>
        <p:spPr>
          <a:xfrm>
            <a:off x="2508041" y="6181251"/>
            <a:ext cx="1498693" cy="46395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508041" y="5916409"/>
            <a:ext cx="148754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>
                <a:solidFill>
                  <a:schemeClr val="bg1">
                    <a:lumMod val="50000"/>
                  </a:schemeClr>
                </a:solidFill>
              </a:rPr>
              <a:t>Products and Services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320162" y="5922948"/>
            <a:ext cx="1247049" cy="155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>
                <a:solidFill>
                  <a:schemeClr val="bg1">
                    <a:lumMod val="50000"/>
                  </a:schemeClr>
                </a:solidFill>
              </a:rPr>
              <a:t>Organization Size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846351" y="5914231"/>
            <a:ext cx="98864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>
                <a:solidFill>
                  <a:schemeClr val="bg1">
                    <a:lumMod val="50000"/>
                  </a:schemeClr>
                </a:solidFill>
              </a:rPr>
              <a:t>Industry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970278" y="5914998"/>
            <a:ext cx="98864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>
                <a:solidFill>
                  <a:schemeClr val="bg1">
                    <a:lumMod val="50000"/>
                  </a:schemeClr>
                </a:solidFill>
              </a:rPr>
              <a:t>Country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156939" y="5924359"/>
            <a:ext cx="98864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>
                <a:solidFill>
                  <a:schemeClr val="bg1">
                    <a:lumMod val="50000"/>
                  </a:schemeClr>
                </a:solidFill>
              </a:rPr>
              <a:t>Business Need</a:t>
            </a:r>
          </a:p>
        </p:txBody>
      </p:sp>
      <p:sp>
        <p:nvSpPr>
          <p:cNvPr id="50" name="Text Placeholder 136"/>
          <p:cNvSpPr>
            <a:spLocks noGrp="1"/>
          </p:cNvSpPr>
          <p:nvPr>
            <p:ph type="body" sz="quarter" idx="37"/>
          </p:nvPr>
        </p:nvSpPr>
        <p:spPr>
          <a:xfrm>
            <a:off x="8109287" y="6184047"/>
            <a:ext cx="805425" cy="46395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093172" y="5917794"/>
            <a:ext cx="98864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>
                <a:solidFill>
                  <a:schemeClr val="bg1">
                    <a:lumMod val="50000"/>
                  </a:schemeClr>
                </a:solidFill>
              </a:rPr>
              <a:t>Partner</a:t>
            </a:r>
          </a:p>
        </p:txBody>
      </p:sp>
    </p:spTree>
    <p:extLst>
      <p:ext uri="{BB962C8B-B14F-4D97-AF65-F5344CB8AC3E}">
        <p14:creationId xmlns:p14="http://schemas.microsoft.com/office/powerpoint/2010/main" val="32196539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Inser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44"/>
          <p:cNvSpPr>
            <a:spLocks noGrp="1"/>
          </p:cNvSpPr>
          <p:nvPr>
            <p:ph type="pic" sz="quarter" idx="20" hasCustomPrompt="1"/>
          </p:nvPr>
        </p:nvSpPr>
        <p:spPr>
          <a:xfrm>
            <a:off x="5918075" y="0"/>
            <a:ext cx="6273925" cy="5684621"/>
          </a:xfrm>
          <a:prstGeom prst="rect">
            <a:avLst/>
          </a:prstGeom>
          <a:solidFill>
            <a:schemeClr val="accent1">
              <a:lumMod val="25000"/>
              <a:lumOff val="75000"/>
            </a:schemeClr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here</a:t>
            </a:r>
          </a:p>
        </p:txBody>
      </p: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613786" y="851200"/>
            <a:ext cx="4699724" cy="104359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Text Placeholder 132"/>
          <p:cNvSpPr>
            <a:spLocks noGrp="1"/>
          </p:cNvSpPr>
          <p:nvPr>
            <p:ph type="body" sz="quarter" idx="11"/>
          </p:nvPr>
        </p:nvSpPr>
        <p:spPr>
          <a:xfrm>
            <a:off x="622300" y="1930399"/>
            <a:ext cx="4724400" cy="338292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1800"/>
              </a:lnSpc>
              <a:buNone/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13962495" y="10026650"/>
            <a:ext cx="0" cy="635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0" y="5689600"/>
            <a:ext cx="12192000" cy="1168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 Placeholder 136"/>
          <p:cNvSpPr>
            <a:spLocks noGrp="1"/>
          </p:cNvSpPr>
          <p:nvPr>
            <p:ph type="body" sz="quarter" idx="35"/>
          </p:nvPr>
        </p:nvSpPr>
        <p:spPr>
          <a:xfrm>
            <a:off x="10933315" y="6301905"/>
            <a:ext cx="840508" cy="38294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10523604" y="5930900"/>
            <a:ext cx="0" cy="635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Picture Placeholder 144"/>
          <p:cNvSpPr>
            <a:spLocks noGrp="1"/>
          </p:cNvSpPr>
          <p:nvPr>
            <p:ph type="pic" sz="quarter" idx="36" hasCustomPrompt="1"/>
          </p:nvPr>
        </p:nvSpPr>
        <p:spPr>
          <a:xfrm>
            <a:off x="202498" y="5884716"/>
            <a:ext cx="2064635" cy="83437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buNone/>
              <a:defRPr sz="1600">
                <a:solidFill>
                  <a:srgbClr val="7030A0"/>
                </a:solidFill>
              </a:defRPr>
            </a:lvl1pPr>
          </a:lstStyle>
          <a:p>
            <a:r>
              <a:rPr lang="en-US"/>
              <a:t>Drag logo here</a:t>
            </a:r>
          </a:p>
        </p:txBody>
      </p:sp>
      <p:sp>
        <p:nvSpPr>
          <p:cNvPr id="54" name="Text Placeholder 136"/>
          <p:cNvSpPr>
            <a:spLocks noGrp="1"/>
          </p:cNvSpPr>
          <p:nvPr>
            <p:ph type="body" sz="quarter" idx="29"/>
          </p:nvPr>
        </p:nvSpPr>
        <p:spPr>
          <a:xfrm>
            <a:off x="9156939" y="6181250"/>
            <a:ext cx="988642" cy="46395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36"/>
          <p:cNvSpPr>
            <a:spLocks noGrp="1"/>
          </p:cNvSpPr>
          <p:nvPr>
            <p:ph type="body" sz="quarter" idx="31"/>
          </p:nvPr>
        </p:nvSpPr>
        <p:spPr>
          <a:xfrm>
            <a:off x="6986393" y="6181251"/>
            <a:ext cx="805425" cy="46395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36"/>
          <p:cNvSpPr>
            <a:spLocks noGrp="1"/>
          </p:cNvSpPr>
          <p:nvPr>
            <p:ph type="body" sz="quarter" idx="32"/>
          </p:nvPr>
        </p:nvSpPr>
        <p:spPr>
          <a:xfrm>
            <a:off x="5846351" y="6177833"/>
            <a:ext cx="879812" cy="46395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36"/>
          <p:cNvSpPr>
            <a:spLocks noGrp="1"/>
          </p:cNvSpPr>
          <p:nvPr>
            <p:ph type="body" sz="quarter" idx="33"/>
          </p:nvPr>
        </p:nvSpPr>
        <p:spPr>
          <a:xfrm>
            <a:off x="4324979" y="6181251"/>
            <a:ext cx="988642" cy="46395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36"/>
          <p:cNvSpPr>
            <a:spLocks noGrp="1"/>
          </p:cNvSpPr>
          <p:nvPr>
            <p:ph type="body" sz="quarter" idx="34"/>
          </p:nvPr>
        </p:nvSpPr>
        <p:spPr>
          <a:xfrm>
            <a:off x="2508041" y="6181251"/>
            <a:ext cx="1498693" cy="46395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508041" y="5916409"/>
            <a:ext cx="148754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>
                <a:solidFill>
                  <a:schemeClr val="bg1">
                    <a:lumMod val="50000"/>
                  </a:schemeClr>
                </a:solidFill>
              </a:rPr>
              <a:t>Products and Services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320162" y="5922948"/>
            <a:ext cx="1247049" cy="155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>
                <a:solidFill>
                  <a:schemeClr val="bg1">
                    <a:lumMod val="50000"/>
                  </a:schemeClr>
                </a:solidFill>
              </a:rPr>
              <a:t>Organization Size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846351" y="5914231"/>
            <a:ext cx="98864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>
                <a:solidFill>
                  <a:schemeClr val="bg1">
                    <a:lumMod val="50000"/>
                  </a:schemeClr>
                </a:solidFill>
              </a:rPr>
              <a:t>Industry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970278" y="5914998"/>
            <a:ext cx="98864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>
                <a:solidFill>
                  <a:schemeClr val="bg1">
                    <a:lumMod val="50000"/>
                  </a:schemeClr>
                </a:solidFill>
              </a:rPr>
              <a:t>Country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9156939" y="5924359"/>
            <a:ext cx="98864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>
                <a:solidFill>
                  <a:schemeClr val="bg1">
                    <a:lumMod val="50000"/>
                  </a:schemeClr>
                </a:solidFill>
              </a:rPr>
              <a:t>Business Need</a:t>
            </a:r>
          </a:p>
        </p:txBody>
      </p:sp>
      <p:sp>
        <p:nvSpPr>
          <p:cNvPr id="65" name="Text Placeholder 136"/>
          <p:cNvSpPr>
            <a:spLocks noGrp="1"/>
          </p:cNvSpPr>
          <p:nvPr>
            <p:ph type="body" sz="quarter" idx="37"/>
          </p:nvPr>
        </p:nvSpPr>
        <p:spPr>
          <a:xfrm>
            <a:off x="8109287" y="6184047"/>
            <a:ext cx="805425" cy="46395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8093172" y="5917794"/>
            <a:ext cx="98864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>
                <a:solidFill>
                  <a:schemeClr val="bg1">
                    <a:lumMod val="50000"/>
                  </a:schemeClr>
                </a:solidFill>
              </a:rPr>
              <a:t>Partner</a:t>
            </a:r>
          </a:p>
        </p:txBody>
      </p:sp>
    </p:spTree>
    <p:extLst>
      <p:ext uri="{BB962C8B-B14F-4D97-AF65-F5344CB8AC3E}">
        <p14:creationId xmlns:p14="http://schemas.microsoft.com/office/powerpoint/2010/main" val="18649555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AB207AD-DEAE-154A-A901-6FD356CDE8A4}"/>
              </a:ext>
            </a:extLst>
          </p:cNvPr>
          <p:cNvSpPr/>
          <p:nvPr/>
        </p:nvSpPr>
        <p:spPr>
          <a:xfrm>
            <a:off x="2961411" y="3236723"/>
            <a:ext cx="9230589" cy="1470009"/>
          </a:xfrm>
          <a:prstGeom prst="rect">
            <a:avLst/>
          </a:prstGeom>
          <a:solidFill>
            <a:schemeClr val="bg1">
              <a:lumMod val="9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CC7BF76F-4846-4D42-BB24-41761B4010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6270" y="6299345"/>
            <a:ext cx="1554480" cy="33310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5F6FC98-BF54-8E4B-ADCE-416C088B5FD5}"/>
              </a:ext>
            </a:extLst>
          </p:cNvPr>
          <p:cNvSpPr txBox="1"/>
          <p:nvPr/>
        </p:nvSpPr>
        <p:spPr>
          <a:xfrm>
            <a:off x="3268758" y="4875180"/>
            <a:ext cx="1905338" cy="2154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140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Situation:</a:t>
            </a:r>
            <a:endParaRPr lang="en-US" sz="1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CEABE899-10A3-484A-9A5F-6B1D4CB09E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68758" y="3460224"/>
            <a:ext cx="8643841" cy="830262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lnSpc>
                <a:spcPct val="100000"/>
              </a:lnSpc>
              <a:buNone/>
              <a:defRPr sz="1800" b="0" i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8">
            <a:extLst>
              <a:ext uri="{FF2B5EF4-FFF2-40B4-BE49-F238E27FC236}">
                <a16:creationId xmlns:a16="http://schemas.microsoft.com/office/drawing/2014/main" id="{E03D0DEC-BC71-A445-A3E5-9B83B80381D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268758" y="5162439"/>
            <a:ext cx="2560320" cy="147000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300" b="0" i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4">
            <a:extLst>
              <a:ext uri="{FF2B5EF4-FFF2-40B4-BE49-F238E27FC236}">
                <a16:creationId xmlns:a16="http://schemas.microsoft.com/office/drawing/2014/main" id="{F5AC1971-A820-D44B-949E-127EE438196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68757" y="4423180"/>
            <a:ext cx="8643841" cy="15897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000" b="0" i="0">
                <a:solidFill>
                  <a:schemeClr val="bg1">
                    <a:lumMod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59E8476-D4FE-3D4F-9EC9-5DA909E29651}"/>
              </a:ext>
            </a:extLst>
          </p:cNvPr>
          <p:cNvSpPr txBox="1"/>
          <p:nvPr/>
        </p:nvSpPr>
        <p:spPr>
          <a:xfrm>
            <a:off x="6135863" y="4875180"/>
            <a:ext cx="1905338" cy="2154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140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Solution:</a:t>
            </a:r>
            <a:endParaRPr lang="en-US" sz="1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847B54F4-C98A-7F4F-8633-A67212D37E3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135863" y="5162439"/>
            <a:ext cx="2286000" cy="147000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300" b="0" i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1EBCCF4-5394-C04F-AA62-05007544FC0C}"/>
              </a:ext>
            </a:extLst>
          </p:cNvPr>
          <p:cNvSpPr txBox="1"/>
          <p:nvPr/>
        </p:nvSpPr>
        <p:spPr>
          <a:xfrm>
            <a:off x="8728648" y="4875180"/>
            <a:ext cx="1905338" cy="2154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140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Impact:</a:t>
            </a:r>
            <a:endParaRPr lang="en-US" sz="1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" name="Text Placeholder 28">
            <a:extLst>
              <a:ext uri="{FF2B5EF4-FFF2-40B4-BE49-F238E27FC236}">
                <a16:creationId xmlns:a16="http://schemas.microsoft.com/office/drawing/2014/main" id="{817B977B-57E9-154C-AA12-E0B3A70688D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728648" y="5162439"/>
            <a:ext cx="3017520" cy="147000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300" b="0" i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D70BBFF-3B0B-644F-878A-E178AF5B45E4}"/>
              </a:ext>
            </a:extLst>
          </p:cNvPr>
          <p:cNvSpPr>
            <a:spLocks noGrp="1" noChangeAspect="1"/>
          </p:cNvSpPr>
          <p:nvPr>
            <p:ph type="pic" sz="quarter" idx="23" hasCustomPrompt="1"/>
          </p:nvPr>
        </p:nvSpPr>
        <p:spPr>
          <a:xfrm>
            <a:off x="401737" y="436245"/>
            <a:ext cx="2103120" cy="21031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Logo</a:t>
            </a:r>
          </a:p>
        </p:txBody>
      </p:sp>
      <p:sp>
        <p:nvSpPr>
          <p:cNvPr id="24" name="Picture Placeholder 6">
            <a:extLst>
              <a:ext uri="{FF2B5EF4-FFF2-40B4-BE49-F238E27FC236}">
                <a16:creationId xmlns:a16="http://schemas.microsoft.com/office/drawing/2014/main" id="{3C57D4FA-1216-4944-BBF6-C83155F9ED20}"/>
              </a:ext>
            </a:extLst>
          </p:cNvPr>
          <p:cNvSpPr>
            <a:spLocks noGrp="1" noChangeAspect="1"/>
          </p:cNvSpPr>
          <p:nvPr>
            <p:ph type="pic" sz="quarter" idx="24" hasCustomPrompt="1"/>
          </p:nvPr>
        </p:nvSpPr>
        <p:spPr>
          <a:xfrm>
            <a:off x="2960688" y="0"/>
            <a:ext cx="9235440" cy="3292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Horizontal banner image</a:t>
            </a:r>
          </a:p>
        </p:txBody>
      </p:sp>
      <p:sp>
        <p:nvSpPr>
          <p:cNvPr id="17" name="Text Placeholder 44">
            <a:extLst>
              <a:ext uri="{FF2B5EF4-FFF2-40B4-BE49-F238E27FC236}">
                <a16:creationId xmlns:a16="http://schemas.microsoft.com/office/drawing/2014/main" id="{7EE6957E-64E7-4044-BFE8-2BF3980E512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10297" y="3596575"/>
            <a:ext cx="2286000" cy="2397826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lnSpc>
                <a:spcPct val="100000"/>
              </a:lnSpc>
              <a:buNone/>
              <a:defRPr sz="1000" b="1" i="0">
                <a:solidFill>
                  <a:schemeClr val="bg1">
                    <a:lumMod val="50000"/>
                  </a:schemeClr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883973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11306469" cy="403137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chemeClr val="tx1"/>
                </a:solidFill>
              </a:defRPr>
            </a:lvl1pPr>
          </a:lstStyle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55995" y="1922802"/>
            <a:ext cx="11306469" cy="687945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353"/>
              </a:lnSpc>
              <a:buNone/>
              <a:defRPr sz="1961" b="0" i="0" spc="0">
                <a:solidFill>
                  <a:schemeClr val="tx1"/>
                </a:solidFill>
                <a:latin typeface="+mj-lt"/>
              </a:defRPr>
            </a:lvl1pPr>
            <a:lvl2pPr marL="0" indent="0">
              <a:lnSpc>
                <a:spcPts val="2353"/>
              </a:lnSpc>
              <a:buNone/>
              <a:defRPr spc="0"/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/>
              <a:t>Large: subhead Segoe UI </a:t>
            </a:r>
            <a:r>
              <a:rPr lang="en-US" err="1"/>
              <a:t>Semibold</a:t>
            </a:r>
            <a:r>
              <a:rPr lang="en-US"/>
              <a:t> 20/24</a:t>
            </a:r>
          </a:p>
          <a:p>
            <a:pPr lvl="1"/>
            <a:r>
              <a:rPr lang="en-US"/>
              <a:t>Large: subhead Segoe UI Regular 20/24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55995" y="3151388"/>
            <a:ext cx="11306469" cy="443839"/>
          </a:xfr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buNone/>
              <a:defRPr sz="1372" b="0" spc="0">
                <a:solidFill>
                  <a:schemeClr val="tx2"/>
                </a:solidFill>
                <a:latin typeface="+mj-lt"/>
              </a:defRPr>
            </a:lvl1pPr>
            <a:lvl2pPr marL="0" indent="0">
              <a:lnSpc>
                <a:spcPts val="1765"/>
              </a:lnSpc>
              <a:spcBef>
                <a:spcPts val="0"/>
              </a:spcBef>
              <a:buNone/>
              <a:defRPr sz="1372" spc="0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/>
              <a:t>Medium: paragraph title Segoe UI </a:t>
            </a:r>
            <a:r>
              <a:rPr lang="en-US" err="1"/>
              <a:t>Semibold</a:t>
            </a:r>
            <a:r>
              <a:rPr lang="en-US"/>
              <a:t> 14/18</a:t>
            </a:r>
          </a:p>
          <a:p>
            <a:pPr lvl="1"/>
            <a:r>
              <a:rPr lang="en-US"/>
              <a:t>Body copy Segoe UI Regular 14/18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5995" y="4352947"/>
            <a:ext cx="11306469" cy="422423"/>
          </a:xfrm>
        </p:spPr>
        <p:txBody>
          <a:bodyPr lIns="0" tIns="0" rIns="0" bIns="0"/>
          <a:lstStyle>
            <a:lvl1pPr marL="0" indent="0">
              <a:lnSpc>
                <a:spcPts val="1176"/>
              </a:lnSpc>
              <a:spcBef>
                <a:spcPts val="0"/>
              </a:spcBef>
              <a:buNone/>
              <a:defRPr sz="980" spc="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980" spc="0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0" indent="0">
              <a:lnSpc>
                <a:spcPct val="100000"/>
              </a:lnSpc>
              <a:buNone/>
              <a:defRPr/>
            </a:lvl5pPr>
          </a:lstStyle>
          <a:p>
            <a:pPr lvl="4"/>
            <a:r>
              <a:rPr lang="en-US"/>
              <a:t>Small caption: Segoe UI Bold 10/12</a:t>
            </a:r>
          </a:p>
          <a:p>
            <a:pPr lvl="1"/>
            <a:r>
              <a:rPr lang="en-US"/>
              <a:t>Small caption Segoe Regular 10/12</a:t>
            </a:r>
          </a:p>
        </p:txBody>
      </p:sp>
      <p:sp>
        <p:nvSpPr>
          <p:cNvPr id="9" name="Footer Placeholder 14">
            <a:extLst>
              <a:ext uri="{FF2B5EF4-FFF2-40B4-BE49-F238E27FC236}">
                <a16:creationId xmlns:a16="http://schemas.microsoft.com/office/drawing/2014/main" id="{792CEBAD-C5CC-0544-9FE5-B0B00445BA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838" y="6450194"/>
            <a:ext cx="11586711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6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35530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732782"/>
          </a:xfrm>
        </p:spPr>
        <p:txBody>
          <a:bodyPr>
            <a:spAutoFit/>
          </a:bodyPr>
          <a:lstStyle>
            <a:lvl1pPr>
              <a:defRPr sz="32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867244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8F11E4-9E6D-4CCA-B5DC-A9210BBED346}"/>
              </a:ext>
            </a:extLst>
          </p:cNvPr>
          <p:cNvSpPr/>
          <p:nvPr/>
        </p:nvSpPr>
        <p:spPr>
          <a:xfrm>
            <a:off x="2960688" y="3292475"/>
            <a:ext cx="9231312" cy="1414463"/>
          </a:xfrm>
          <a:prstGeom prst="rect">
            <a:avLst/>
          </a:prstGeom>
          <a:solidFill>
            <a:schemeClr val="bg1">
              <a:lumMod val="9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1" name="Graphic 2">
            <a:extLst>
              <a:ext uri="{FF2B5EF4-FFF2-40B4-BE49-F238E27FC236}">
                <a16:creationId xmlns:a16="http://schemas.microsoft.com/office/drawing/2014/main" id="{463120DA-F9EF-405C-904C-828E04B12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00" y="6299200"/>
            <a:ext cx="15557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C9151F8-61AC-4077-8732-F60BAF0044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8663" y="4875213"/>
            <a:ext cx="19050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400">
                <a:solidFill>
                  <a:srgbClr val="7F7F7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Situation:</a:t>
            </a:r>
            <a:endParaRPr lang="en-US" altLang="en-US" sz="1400">
              <a:solidFill>
                <a:srgbClr val="7F7F7F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F73607-8172-426F-812C-B97C01D5E2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5688" y="4875213"/>
            <a:ext cx="19050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400">
                <a:solidFill>
                  <a:srgbClr val="7F7F7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Solution:</a:t>
            </a:r>
            <a:endParaRPr lang="en-US" altLang="en-US" sz="1400">
              <a:solidFill>
                <a:srgbClr val="7F7F7F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BF4DE6-2E18-461A-9F36-A9F947BBC6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28075" y="4875213"/>
            <a:ext cx="19065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400">
                <a:solidFill>
                  <a:srgbClr val="7F7F7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Impact:</a:t>
            </a:r>
            <a:endParaRPr lang="en-US" altLang="en-US" sz="1400">
              <a:solidFill>
                <a:srgbClr val="7F7F7F"/>
              </a:solidFill>
            </a:endParaRPr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CEABE899-10A3-484A-9A5F-6B1D4CB09E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68758" y="3460224"/>
            <a:ext cx="8643841" cy="830262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lnSpc>
                <a:spcPct val="100000"/>
              </a:lnSpc>
              <a:buNone/>
              <a:defRPr sz="1800" b="0" i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8">
            <a:extLst>
              <a:ext uri="{FF2B5EF4-FFF2-40B4-BE49-F238E27FC236}">
                <a16:creationId xmlns:a16="http://schemas.microsoft.com/office/drawing/2014/main" id="{E03D0DEC-BC71-A445-A3E5-9B83B80381D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268758" y="5162439"/>
            <a:ext cx="2560320" cy="147000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300" b="0" i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4">
            <a:extLst>
              <a:ext uri="{FF2B5EF4-FFF2-40B4-BE49-F238E27FC236}">
                <a16:creationId xmlns:a16="http://schemas.microsoft.com/office/drawing/2014/main" id="{F5AC1971-A820-D44B-949E-127EE438196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68757" y="4423180"/>
            <a:ext cx="8643841" cy="15897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000" b="0" i="0">
                <a:solidFill>
                  <a:schemeClr val="bg1">
                    <a:lumMod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847B54F4-C98A-7F4F-8633-A67212D37E3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135863" y="5162439"/>
            <a:ext cx="2286000" cy="147000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300" b="0" i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8">
            <a:extLst>
              <a:ext uri="{FF2B5EF4-FFF2-40B4-BE49-F238E27FC236}">
                <a16:creationId xmlns:a16="http://schemas.microsoft.com/office/drawing/2014/main" id="{817B977B-57E9-154C-AA12-E0B3A70688D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728648" y="5162439"/>
            <a:ext cx="3017520" cy="147000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300" b="0" i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D70BBFF-3B0B-644F-878A-E178AF5B45E4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401737" y="436245"/>
            <a:ext cx="2103120" cy="21031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24" name="Picture Placeholder 6">
            <a:extLst>
              <a:ext uri="{FF2B5EF4-FFF2-40B4-BE49-F238E27FC236}">
                <a16:creationId xmlns:a16="http://schemas.microsoft.com/office/drawing/2014/main" id="{3C57D4FA-1216-4944-BBF6-C83155F9ED20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2960688" y="0"/>
            <a:ext cx="9235440" cy="3292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7" name="Text Placeholder 44">
            <a:extLst>
              <a:ext uri="{FF2B5EF4-FFF2-40B4-BE49-F238E27FC236}">
                <a16:creationId xmlns:a16="http://schemas.microsoft.com/office/drawing/2014/main" id="{7EE6957E-64E7-4044-BFE8-2BF3980E512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10297" y="3596575"/>
            <a:ext cx="2286000" cy="2397826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lnSpc>
                <a:spcPct val="100000"/>
              </a:lnSpc>
              <a:buNone/>
              <a:defRPr sz="1000" b="1" i="0">
                <a:solidFill>
                  <a:schemeClr val="bg1">
                    <a:lumMod val="50000"/>
                  </a:schemeClr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86664271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">
            <a:extLst>
              <a:ext uri="{FF2B5EF4-FFF2-40B4-BE49-F238E27FC236}">
                <a16:creationId xmlns:a16="http://schemas.microsoft.com/office/drawing/2014/main" id="{AA8F6219-CDBE-4AC4-982A-4C268B729C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6488" y="6299200"/>
            <a:ext cx="1554162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C47923F-799F-4569-8983-78166324C9A1}"/>
              </a:ext>
            </a:extLst>
          </p:cNvPr>
          <p:cNvCxnSpPr>
            <a:cxnSpLocks/>
          </p:cNvCxnSpPr>
          <p:nvPr/>
        </p:nvCxnSpPr>
        <p:spPr>
          <a:xfrm>
            <a:off x="5500688" y="5621338"/>
            <a:ext cx="6400800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5D02C8F-DBC6-43F3-A277-583E1586AE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2913" y="3240088"/>
            <a:ext cx="1905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400">
                <a:solidFill>
                  <a:srgbClr val="7F7F7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Situation:</a:t>
            </a:r>
            <a:endParaRPr lang="en-US" altLang="en-US" sz="1400">
              <a:solidFill>
                <a:srgbClr val="7F7F7F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EC9A419-8EBB-462D-8316-20A6BDDA1EB3}"/>
              </a:ext>
            </a:extLst>
          </p:cNvPr>
          <p:cNvCxnSpPr>
            <a:cxnSpLocks/>
          </p:cNvCxnSpPr>
          <p:nvPr/>
        </p:nvCxnSpPr>
        <p:spPr>
          <a:xfrm>
            <a:off x="5500688" y="3146425"/>
            <a:ext cx="6400800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B6F910D-1FDF-4EB0-A984-BC36C3F819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80338" y="3240088"/>
            <a:ext cx="19065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400">
                <a:solidFill>
                  <a:srgbClr val="7F7F7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Solution:</a:t>
            </a:r>
            <a:endParaRPr lang="en-US" altLang="en-US" sz="1400">
              <a:solidFill>
                <a:srgbClr val="7F7F7F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22A168-7DEB-453D-BC21-B5824A6F09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18713" y="3240088"/>
            <a:ext cx="1905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400">
                <a:solidFill>
                  <a:srgbClr val="7F7F7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Impact:</a:t>
            </a:r>
            <a:endParaRPr lang="en-US" altLang="en-US" sz="1400">
              <a:solidFill>
                <a:srgbClr val="7F7F7F"/>
              </a:solidFill>
            </a:endParaRPr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E3C65385-E3CB-E343-A048-28767AB9E60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522194" y="309789"/>
            <a:ext cx="2650255" cy="10588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26" name="Text Placeholder 24">
            <a:extLst>
              <a:ext uri="{FF2B5EF4-FFF2-40B4-BE49-F238E27FC236}">
                <a16:creationId xmlns:a16="http://schemas.microsoft.com/office/drawing/2014/main" id="{A36515BF-2138-B649-9E8C-2E4328478DD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00311" y="2817626"/>
            <a:ext cx="6423025" cy="12576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000" b="0" i="0">
                <a:solidFill>
                  <a:schemeClr val="bg1">
                    <a:lumMod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023FB8B1-6C5D-E148-A135-CF84B4D721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00311" y="1879031"/>
            <a:ext cx="6423025" cy="830262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lnSpc>
                <a:spcPct val="100000"/>
              </a:lnSpc>
              <a:buNone/>
              <a:defRPr sz="1800" b="0" i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5CE8217C-B622-934F-9484-20080D5B6DF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500311" y="3573681"/>
            <a:ext cx="1929384" cy="1828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300" b="0" i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44">
            <a:extLst>
              <a:ext uri="{FF2B5EF4-FFF2-40B4-BE49-F238E27FC236}">
                <a16:creationId xmlns:a16="http://schemas.microsoft.com/office/drawing/2014/main" id="{C3EBB3FC-23E4-4046-A80F-D29F4C3CA28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522195" y="5785381"/>
            <a:ext cx="1905341" cy="847067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40000"/>
              </a:lnSpc>
              <a:buNone/>
              <a:defRPr sz="1000" b="1" i="0">
                <a:solidFill>
                  <a:schemeClr val="bg1">
                    <a:lumMod val="50000"/>
                  </a:schemeClr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4">
            <a:extLst>
              <a:ext uri="{FF2B5EF4-FFF2-40B4-BE49-F238E27FC236}">
                <a16:creationId xmlns:a16="http://schemas.microsoft.com/office/drawing/2014/main" id="{AB478E34-112F-8248-8840-50966BFF0CA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759154" y="5785381"/>
            <a:ext cx="1927226" cy="847067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bg1">
                    <a:lumMod val="50000"/>
                  </a:schemeClr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8">
            <a:extLst>
              <a:ext uri="{FF2B5EF4-FFF2-40B4-BE49-F238E27FC236}">
                <a16:creationId xmlns:a16="http://schemas.microsoft.com/office/drawing/2014/main" id="{6EBF696A-BF72-9F4A-B975-FE39E94DC5B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759153" y="3573681"/>
            <a:ext cx="1929384" cy="1828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300" b="0" i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8">
            <a:extLst>
              <a:ext uri="{FF2B5EF4-FFF2-40B4-BE49-F238E27FC236}">
                <a16:creationId xmlns:a16="http://schemas.microsoft.com/office/drawing/2014/main" id="{AD39BD6E-A556-B349-9927-603088F0A67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996110" y="3573681"/>
            <a:ext cx="1929384" cy="1828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300" b="0" i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Picture Placeholder 32">
            <a:extLst>
              <a:ext uri="{FF2B5EF4-FFF2-40B4-BE49-F238E27FC236}">
                <a16:creationId xmlns:a16="http://schemas.microsoft.com/office/drawing/2014/main" id="{5D512A78-0241-854A-90DF-E7DA314F712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" y="4635"/>
            <a:ext cx="5167132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446010629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1247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Subhead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 noChangeAspect="1"/>
          </p:cNvSpPr>
          <p:nvPr>
            <p:ph type="title"/>
          </p:nvPr>
        </p:nvSpPr>
        <p:spPr>
          <a:xfrm>
            <a:off x="304800" y="358227"/>
            <a:ext cx="11582400" cy="889000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5867">
                <a:solidFill>
                  <a:schemeClr val="tx2"/>
                </a:solidFill>
                <a:latin typeface="Segoe UI Light"/>
                <a:cs typeface="Segoe UI Ligh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1"/>
          </p:nvPr>
        </p:nvSpPr>
        <p:spPr>
          <a:xfrm>
            <a:off x="304799" y="1286338"/>
            <a:ext cx="11582400" cy="554421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buNone/>
              <a:defRPr sz="3333" b="0">
                <a:solidFill>
                  <a:schemeClr val="accent1"/>
                </a:solidFill>
                <a:latin typeface="Segoe UI"/>
                <a:cs typeface="Segoe UI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7677" y="6379834"/>
            <a:ext cx="1395659" cy="16421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n-US" sz="1067">
                <a:solidFill>
                  <a:schemeClr val="bg1"/>
                </a:solidFill>
                <a:latin typeface="Segoe UI"/>
                <a:cs typeface="Segoe UI"/>
              </a:rPr>
              <a:t>Microsoft Confidential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852429"/>
            <a:ext cx="11582400" cy="4220351"/>
          </a:xfrm>
          <a:prstGeom prst="rect">
            <a:avLst/>
          </a:prstGeom>
        </p:spPr>
        <p:txBody>
          <a:bodyPr lIns="0" tIns="0" rIns="0" bIns="0"/>
          <a:lstStyle>
            <a:lvl1pPr marL="243834" indent="-243834">
              <a:lnSpc>
                <a:spcPct val="100000"/>
              </a:lnSpc>
              <a:spcBef>
                <a:spcPts val="667"/>
              </a:spcBef>
              <a:buFont typeface="Arial" charset="0"/>
              <a:buChar char="•"/>
              <a:defRPr sz="3200" baseline="0">
                <a:solidFill>
                  <a:schemeClr val="tx1"/>
                </a:solidFill>
                <a:latin typeface="Segoe UI Light"/>
                <a:cs typeface="Segoe UI Light"/>
              </a:defRPr>
            </a:lvl1pPr>
            <a:lvl2pPr marL="609585" indent="-243834">
              <a:lnSpc>
                <a:spcPct val="10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933">
                <a:solidFill>
                  <a:schemeClr val="tx1"/>
                </a:solidFill>
                <a:latin typeface="Segoe UI Light"/>
                <a:cs typeface="Segoe UI Light"/>
              </a:defRPr>
            </a:lvl2pPr>
            <a:lvl3pPr marL="914377" indent="-243834">
              <a:lnSpc>
                <a:spcPct val="100000"/>
              </a:lnSpc>
              <a:spcBef>
                <a:spcPts val="667"/>
              </a:spcBef>
              <a:buFont typeface="Arial"/>
              <a:buChar char="•"/>
              <a:defRPr sz="2667">
                <a:solidFill>
                  <a:schemeClr val="tx1"/>
                </a:solidFill>
                <a:latin typeface="Segoe UI Light"/>
                <a:cs typeface="Segoe UI Light"/>
              </a:defRPr>
            </a:lvl3pPr>
            <a:lvl4pPr marL="1219170" marR="0" indent="-243834" algn="l" defTabSz="1219170" rtl="0" eaLnBrk="1" fontAlgn="auto" latinLnBrk="0" hangingPunct="1">
              <a:lnSpc>
                <a:spcPct val="100000"/>
              </a:lnSpc>
              <a:spcBef>
                <a:spcPts val="667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baseline="0">
                <a:solidFill>
                  <a:schemeClr val="tx1"/>
                </a:solidFill>
                <a:latin typeface="Segoe UI Light"/>
                <a:cs typeface="Segoe UI Light"/>
              </a:defRPr>
            </a:lvl4pPr>
            <a:lvl5pPr marL="2072588" indent="243834">
              <a:spcBef>
                <a:spcPts val="1333"/>
              </a:spcBef>
              <a:buFont typeface="Arial"/>
              <a:buChar char="•"/>
              <a:tabLst>
                <a:tab pos="2135664" algn="l"/>
              </a:tabLst>
              <a:defRPr sz="2667" baseline="0">
                <a:solidFill>
                  <a:schemeClr val="bg1"/>
                </a:solidFill>
                <a:latin typeface="Segoe UI Light"/>
                <a:cs typeface="Segoe UI Light"/>
              </a:defRPr>
            </a:lvl5pPr>
          </a:lstStyle>
          <a:p>
            <a:pPr lvl="0"/>
            <a:r>
              <a:rPr lang="en-US"/>
              <a:t>Bullet first level</a:t>
            </a:r>
          </a:p>
          <a:p>
            <a:pPr lvl="1"/>
            <a:r>
              <a:rPr lang="en-US"/>
              <a:t>Bullet second level</a:t>
            </a:r>
          </a:p>
          <a:p>
            <a:pPr lvl="2"/>
            <a:r>
              <a:rPr lang="en-US"/>
              <a:t>Bullet third level</a:t>
            </a:r>
          </a:p>
          <a:p>
            <a:pPr lvl="3"/>
            <a:r>
              <a:rPr lang="en-US"/>
              <a:t>Bullet fourth level</a:t>
            </a:r>
          </a:p>
        </p:txBody>
      </p:sp>
    </p:spTree>
    <p:extLst>
      <p:ext uri="{BB962C8B-B14F-4D97-AF65-F5344CB8AC3E}">
        <p14:creationId xmlns:p14="http://schemas.microsoft.com/office/powerpoint/2010/main" val="346987127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9E135-11E0-4BB7-B489-3297B29014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A322A6-6625-47CB-A37A-5F2B6B2FF4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81FF4-1936-4C73-B842-C1221C9CA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CCF63-8CDD-4662-86EA-89AB10285AEA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7D6BB-11A6-4134-A48E-32998EF3D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C9803-65A8-411A-9CA0-B7B93B17D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A372D-7881-4220-A69D-6B05486F3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721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-Confidenti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732782"/>
          </a:xfrm>
        </p:spPr>
        <p:txBody>
          <a:bodyPr>
            <a:spAutoFit/>
          </a:bodyPr>
          <a:lstStyle>
            <a:lvl1pPr>
              <a:defRPr sz="32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A75C41-2D66-4445-905B-961E1CC15D6B}"/>
              </a:ext>
            </a:extLst>
          </p:cNvPr>
          <p:cNvSpPr txBox="1"/>
          <p:nvPr/>
        </p:nvSpPr>
        <p:spPr>
          <a:xfrm>
            <a:off x="5111147" y="6471980"/>
            <a:ext cx="196970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200">
                <a:gradFill>
                  <a:gsLst>
                    <a:gs pos="2917">
                      <a:srgbClr val="000000">
                        <a:alpha val="25000"/>
                      </a:srgbClr>
                    </a:gs>
                    <a:gs pos="30000">
                      <a:srgbClr val="000000">
                        <a:alpha val="25000"/>
                      </a:srgbClr>
                    </a:gs>
                  </a:gsLst>
                  <a:lin ang="5400000" scaled="0"/>
                </a:gradFill>
                <a:latin typeface="Segoe UI Semibold"/>
              </a:rPr>
              <a:t>MICROSOFT CONFIDENTIAL</a:t>
            </a:r>
          </a:p>
        </p:txBody>
      </p:sp>
    </p:spTree>
    <p:extLst>
      <p:ext uri="{BB962C8B-B14F-4D97-AF65-F5344CB8AC3E}">
        <p14:creationId xmlns:p14="http://schemas.microsoft.com/office/powerpoint/2010/main" val="21383474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190111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Code slide</a:t>
            </a:r>
          </a:p>
        </p:txBody>
      </p:sp>
      <p:sp>
        <p:nvSpPr>
          <p:cNvPr id="5" name="Text Placeholder 4" descr="This layout should only be used for developer code. The font used is a monospace font which is ideal for showing code.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5773726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nnouncement">
    <p:bg>
      <p:bgPr>
        <a:solidFill>
          <a:srgbClr val="2B0B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1624135" y="0"/>
            <a:ext cx="8943730" cy="6858000"/>
          </a:xfrm>
          <a:prstGeom prst="rect">
            <a:avLst/>
          </a:prstGeom>
          <a:solidFill>
            <a:srgbClr val="661CE5">
              <a:alpha val="95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BB4BD62E-DE50-443B-986C-2AABE50DB8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860" y="0"/>
            <a:ext cx="121691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9437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1">
    <p:bg>
      <p:bgPr>
        <a:solidFill>
          <a:srgbClr val="2B0B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E39216E-F59B-4BC9-B7CE-10A9447E20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0886" y="0"/>
            <a:ext cx="12169140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0414B93-1C7A-463B-94D3-C75120E48B38}"/>
              </a:ext>
            </a:extLst>
          </p:cNvPr>
          <p:cNvSpPr/>
          <p:nvPr/>
        </p:nvSpPr>
        <p:spPr bwMode="auto">
          <a:xfrm>
            <a:off x="11430" y="1758462"/>
            <a:ext cx="12192000" cy="3446584"/>
          </a:xfrm>
          <a:prstGeom prst="rect">
            <a:avLst/>
          </a:prstGeom>
          <a:solidFill>
            <a:srgbClr val="661CE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6" name="Picture 15" hidden="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543146" y="1925787"/>
            <a:ext cx="11062699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43146" y="3821145"/>
            <a:ext cx="9860611" cy="116586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7956777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Plain">
    <p:bg>
      <p:bgPr>
        <a:solidFill>
          <a:srgbClr val="2B0B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344B1990-E922-475D-BDA2-9E23A047A1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47066" y="77769"/>
            <a:ext cx="12169140" cy="68580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0" y="2084172"/>
            <a:ext cx="12180570" cy="1158793"/>
          </a:xfrm>
          <a:noFill/>
        </p:spPr>
        <p:txBody>
          <a:bodyPr wrap="square" tIns="91440" bIns="91440" anchor="t" anchorCtr="0">
            <a:spAutoFit/>
          </a:bodyPr>
          <a:lstStyle>
            <a:lvl1pPr algn="ctr">
              <a:defRPr sz="7058" spc="-98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4FDA669-E474-4468-AC09-ED6F4A19D7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9404" y="448578"/>
            <a:ext cx="9172873" cy="662129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4B34822-29D0-402A-B058-E76EB9B985CC}"/>
              </a:ext>
            </a:extLst>
          </p:cNvPr>
          <p:cNvSpPr txBox="1"/>
          <p:nvPr/>
        </p:nvSpPr>
        <p:spPr>
          <a:xfrm>
            <a:off x="10792557" y="3506769"/>
            <a:ext cx="1872761" cy="7940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F2F2F2">
                    <a:alpha val="49000"/>
                  </a:srgbClr>
                </a:solidFill>
                <a:effectLst/>
                <a:uLnTx/>
                <a:uFillTx/>
              </a:rPr>
              <a:t>.NET</a:t>
            </a:r>
          </a:p>
        </p:txBody>
      </p:sp>
    </p:spTree>
    <p:extLst>
      <p:ext uri="{BB962C8B-B14F-4D97-AF65-F5344CB8AC3E}">
        <p14:creationId xmlns:p14="http://schemas.microsoft.com/office/powerpoint/2010/main" val="37755785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Pr>
        <a:solidFill>
          <a:srgbClr val="2B0B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01202919-2AB2-4208-B4CC-1AAF68D6BF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" y="-39828"/>
            <a:ext cx="1216914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85498" y="2881341"/>
            <a:ext cx="10010687" cy="101566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6000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r>
              <a:rPr lang="en-US"/>
              <a:t>Demo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880949" y="1070515"/>
            <a:ext cx="10415239" cy="4638908"/>
          </a:xfrm>
          <a:prstGeom prst="rect">
            <a:avLst/>
          </a:prstGeom>
          <a:noFill/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7550BA1-B17C-488A-B13B-EAE642576B33}"/>
              </a:ext>
            </a:extLst>
          </p:cNvPr>
          <p:cNvGrpSpPr/>
          <p:nvPr/>
        </p:nvGrpSpPr>
        <p:grpSpPr>
          <a:xfrm>
            <a:off x="2112911" y="118352"/>
            <a:ext cx="9646191" cy="6621296"/>
            <a:chOff x="3019127" y="448578"/>
            <a:chExt cx="9646191" cy="662129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6C5F131-CDD3-4833-8C45-E235D5E9F7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DBC19F9-263B-4FF9-BEAE-41F5BF5689F3}"/>
                </a:ext>
              </a:extLst>
            </p:cNvPr>
            <p:cNvSpPr txBox="1"/>
            <p:nvPr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177034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1677382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2370906" y="-217"/>
            <a:ext cx="935477" cy="5654619"/>
            <a:chOff x="12618967" y="-221"/>
            <a:chExt cx="954235" cy="5767187"/>
          </a:xfrm>
        </p:grpSpPr>
        <p:grpSp>
          <p:nvGrpSpPr>
            <p:cNvPr id="18" name="Group 17"/>
            <p:cNvGrpSpPr/>
            <p:nvPr/>
          </p:nvGrpSpPr>
          <p:grpSpPr>
            <a:xfrm>
              <a:off x="12618967" y="-221"/>
              <a:ext cx="954235" cy="5767187"/>
              <a:chOff x="12618967" y="-221"/>
              <a:chExt cx="954235" cy="5767187"/>
            </a:xfrm>
          </p:grpSpPr>
          <p:grpSp>
            <p:nvGrpSpPr>
              <p:cNvPr id="26" name="Group 25"/>
              <p:cNvGrpSpPr/>
              <p:nvPr/>
            </p:nvGrpSpPr>
            <p:grpSpPr>
              <a:xfrm rot="5400000">
                <a:off x="11582059" y="1045293"/>
                <a:ext cx="2703052" cy="629236"/>
                <a:chOff x="1586734" y="4543426"/>
                <a:chExt cx="2703052" cy="629236"/>
              </a:xfrm>
            </p:grpSpPr>
            <p:sp>
              <p:nvSpPr>
                <p:cNvPr id="45" name="Rectangle 44"/>
                <p:cNvSpPr/>
                <p:nvPr/>
              </p:nvSpPr>
              <p:spPr bwMode="auto">
                <a:xfrm>
                  <a:off x="1586734" y="4543427"/>
                  <a:ext cx="869930" cy="28976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Blue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G:120 B:215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7" name="Rectangle 36"/>
                <p:cNvSpPr/>
                <p:nvPr/>
              </p:nvSpPr>
              <p:spPr bwMode="auto">
                <a:xfrm>
                  <a:off x="3419856" y="4543428"/>
                  <a:ext cx="869930" cy="28976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Cyan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G:188 B:242</a:t>
                  </a:r>
                  <a:endParaRPr lang="en-US" sz="49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1" name="Rectangle 40"/>
                <p:cNvSpPr/>
                <p:nvPr/>
              </p:nvSpPr>
              <p:spPr bwMode="auto">
                <a:xfrm>
                  <a:off x="1586734" y="4882896"/>
                  <a:ext cx="869930" cy="289766"/>
                </a:xfrm>
                <a:prstGeom prst="rect">
                  <a:avLst/>
                </a:prstGeom>
                <a:solidFill>
                  <a:srgbClr val="D2D2D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Light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210 G:210 B:210</a:t>
                  </a:r>
                  <a:endParaRPr lang="en-US" sz="49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2" name="Rectangle 41"/>
                <p:cNvSpPr/>
                <p:nvPr/>
              </p:nvSpPr>
              <p:spPr bwMode="auto">
                <a:xfrm>
                  <a:off x="2505456" y="4543426"/>
                  <a:ext cx="869930" cy="289766"/>
                </a:xfrm>
                <a:prstGeom prst="rect">
                  <a:avLst/>
                </a:prstGeom>
                <a:solidFill>
                  <a:srgbClr val="5C2D9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Purple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R:92</a:t>
                  </a:r>
                  <a:r>
                    <a:rPr lang="en-US" sz="49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G:45 B:145</a:t>
                  </a:r>
                  <a:endParaRPr lang="en-US" sz="49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3" name="Rectangle 42"/>
                <p:cNvSpPr/>
                <p:nvPr/>
              </p:nvSpPr>
              <p:spPr bwMode="auto">
                <a:xfrm>
                  <a:off x="3413144" y="4882896"/>
                  <a:ext cx="869930" cy="289766"/>
                </a:xfrm>
                <a:prstGeom prst="rect">
                  <a:avLst/>
                </a:prstGeom>
                <a:solidFill>
                  <a:srgbClr val="50505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Dark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80 G:80 B:80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4" name="Rectangle 43"/>
                <p:cNvSpPr/>
                <p:nvPr/>
              </p:nvSpPr>
              <p:spPr bwMode="auto">
                <a:xfrm>
                  <a:off x="2505456" y="4882895"/>
                  <a:ext cx="869930" cy="289766"/>
                </a:xfrm>
                <a:prstGeom prst="rect">
                  <a:avLst/>
                </a:prstGeom>
                <a:solidFill>
                  <a:srgbClr val="73737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115 G:115 B:115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27" name="Group 26"/>
              <p:cNvGrpSpPr/>
              <p:nvPr/>
            </p:nvGrpSpPr>
            <p:grpSpPr>
              <a:xfrm rot="5400000">
                <a:off x="10970856" y="3489620"/>
                <a:ext cx="3925458" cy="629233"/>
                <a:chOff x="3254158" y="4203959"/>
                <a:chExt cx="3925458" cy="629233"/>
              </a:xfrm>
            </p:grpSpPr>
            <p:sp>
              <p:nvSpPr>
                <p:cNvPr id="33" name="Rectangle 32"/>
                <p:cNvSpPr/>
                <p:nvPr/>
              </p:nvSpPr>
              <p:spPr bwMode="auto">
                <a:xfrm>
                  <a:off x="5395286" y="4543426"/>
                  <a:ext cx="869930" cy="289766"/>
                </a:xfrm>
                <a:prstGeom prst="rect">
                  <a:avLst/>
                </a:prstGeom>
                <a:solidFill>
                  <a:srgbClr val="FFB90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Yellow</a:t>
                  </a:r>
                </a:p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kern="120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R:255 G:185 B:0</a:t>
                  </a:r>
                </a:p>
              </p:txBody>
            </p:sp>
            <p:sp>
              <p:nvSpPr>
                <p:cNvPr id="34" name="Rectangle 33"/>
                <p:cNvSpPr/>
                <p:nvPr/>
              </p:nvSpPr>
              <p:spPr bwMode="auto">
                <a:xfrm>
                  <a:off x="6309686" y="4543426"/>
                  <a:ext cx="869930" cy="289766"/>
                </a:xfrm>
                <a:prstGeom prst="rect">
                  <a:avLst/>
                </a:prstGeom>
                <a:solidFill>
                  <a:srgbClr val="D83B0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Orange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216 G:59 B:1</a:t>
                  </a:r>
                </a:p>
              </p:txBody>
            </p:sp>
            <p:sp>
              <p:nvSpPr>
                <p:cNvPr id="35" name="Rectangle 34"/>
                <p:cNvSpPr/>
                <p:nvPr/>
              </p:nvSpPr>
              <p:spPr bwMode="auto">
                <a:xfrm>
                  <a:off x="3254158" y="4203959"/>
                  <a:ext cx="869930" cy="289766"/>
                </a:xfrm>
                <a:prstGeom prst="rect">
                  <a:avLst/>
                </a:prstGeom>
                <a:solidFill>
                  <a:srgbClr val="00827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Teal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R:0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G:130 B:114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28" name="TextBox 27"/>
              <p:cNvSpPr txBox="1"/>
              <p:nvPr/>
            </p:nvSpPr>
            <p:spPr>
              <a:xfrm rot="5400000">
                <a:off x="12987813" y="258334"/>
                <a:ext cx="843944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Main colors</a:t>
                </a: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 rot="5400000">
                <a:off x="11746691" y="4228746"/>
                <a:ext cx="2647253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Secondary colors (use only when</a:t>
                </a:r>
                <a:r>
                  <a:rPr lang="en-US" sz="980" baseline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 necessary)</a:t>
                </a:r>
                <a:endParaRPr lang="en-US" sz="98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19" name="Rectangle 18"/>
            <p:cNvSpPr/>
            <p:nvPr/>
          </p:nvSpPr>
          <p:spPr bwMode="auto">
            <a:xfrm rot="5400000">
              <a:off x="12328885" y="3356233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Cyan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0 G:188 B:242</a:t>
              </a:r>
              <a:endParaRPr lang="en-US" sz="490">
                <a:gradFill>
                  <a:gsLst>
                    <a:gs pos="7965">
                      <a:srgbClr val="000000"/>
                    </a:gs>
                    <a:gs pos="28319">
                      <a:srgbClr val="000000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8840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2" r:id="rId14"/>
    <p:sldLayoutId id="2147483714" r:id="rId15"/>
    <p:sldLayoutId id="2147483715" r:id="rId16"/>
    <p:sldLayoutId id="2147483716" r:id="rId17"/>
    <p:sldLayoutId id="2147483717" r:id="rId18"/>
    <p:sldLayoutId id="2147483718" r:id="rId19"/>
    <p:sldLayoutId id="2147483719" r:id="rId20"/>
    <p:sldLayoutId id="2147483720" r:id="rId21"/>
    <p:sldLayoutId id="2147483722" r:id="rId22"/>
    <p:sldLayoutId id="2147483723" r:id="rId23"/>
    <p:sldLayoutId id="2147483725" r:id="rId24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3600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Segoe UI Semibold" panose="020B0702040204020203" pitchFamily="34" charset="0"/>
          <a:ea typeface="+mn-ea"/>
          <a:cs typeface="Segoe UI Semibold" panose="020B0702040204020203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C80EFA0-23CE-471A-AAAC-E5D79C6D1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Foundation Education Committee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AAF3C0-6757-4467-9CB0-8865B36746C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June 09, </a:t>
            </a:r>
            <a:r>
              <a:rPr lang="en-US" dirty="0"/>
              <a:t>2021</a:t>
            </a:r>
          </a:p>
        </p:txBody>
      </p:sp>
    </p:spTree>
    <p:extLst>
      <p:ext uri="{BB962C8B-B14F-4D97-AF65-F5344CB8AC3E}">
        <p14:creationId xmlns:p14="http://schemas.microsoft.com/office/powerpoint/2010/main" val="2674121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5AB8D4-FD6F-407C-821B-4DEFA05E3A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333629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Naming of the initiative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Promoting the education committee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Marketing the initiative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Student application process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Overview of tasks for Fall cohort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Budget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6DB1407-325F-4302-B275-F3602AE53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		</a:t>
            </a:r>
          </a:p>
        </p:txBody>
      </p:sp>
    </p:spTree>
    <p:extLst>
      <p:ext uri="{BB962C8B-B14F-4D97-AF65-F5344CB8AC3E}">
        <p14:creationId xmlns:p14="http://schemas.microsoft.com/office/powerpoint/2010/main" val="252532427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F9918C5-8BF9-4116-AA4A-1DC4E03DD4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961358"/>
          </a:xfrm>
        </p:spPr>
        <p:txBody>
          <a:bodyPr/>
          <a:lstStyle/>
          <a:p>
            <a:r>
              <a:rPr lang="en-US" dirty="0"/>
              <a:t>.NET Bootcamp</a:t>
            </a:r>
          </a:p>
          <a:p>
            <a:r>
              <a:rPr lang="en-US" dirty="0"/>
              <a:t>.NET Practicum</a:t>
            </a:r>
          </a:p>
          <a:p>
            <a:r>
              <a:rPr lang="en-US" dirty="0"/>
              <a:t>.NET University</a:t>
            </a:r>
          </a:p>
          <a:p>
            <a:r>
              <a:rPr lang="en-US" dirty="0"/>
              <a:t>.NET Academy</a:t>
            </a:r>
          </a:p>
          <a:p>
            <a:r>
              <a:rPr lang="en-US" dirty="0"/>
              <a:t>.NET Primer</a:t>
            </a:r>
          </a:p>
          <a:p>
            <a:r>
              <a:rPr lang="en-US" dirty="0"/>
              <a:t>.NET Foundation Practicum</a:t>
            </a:r>
          </a:p>
          <a:p>
            <a:r>
              <a:rPr lang="en-US" dirty="0"/>
              <a:t>.NET Foundation University</a:t>
            </a:r>
          </a:p>
          <a:p>
            <a:r>
              <a:rPr lang="en-US" dirty="0"/>
              <a:t>.NET Foundation Academy</a:t>
            </a:r>
          </a:p>
          <a:p>
            <a:r>
              <a:rPr lang="en-US" dirty="0"/>
              <a:t>.NET Foundation Primer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A30754-407F-453E-816F-5C3FC4574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of Initiative</a:t>
            </a:r>
          </a:p>
        </p:txBody>
      </p:sp>
    </p:spTree>
    <p:extLst>
      <p:ext uri="{BB962C8B-B14F-4D97-AF65-F5344CB8AC3E}">
        <p14:creationId xmlns:p14="http://schemas.microsoft.com/office/powerpoint/2010/main" val="395302129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12C9636-7A85-4C2E-B652-6A30A02619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154436"/>
          </a:xfrm>
        </p:spPr>
        <p:txBody>
          <a:bodyPr/>
          <a:lstStyle/>
          <a:p>
            <a:r>
              <a:rPr lang="en-US" dirty="0"/>
              <a:t>Update the website to include Education committee</a:t>
            </a:r>
          </a:p>
          <a:p>
            <a:r>
              <a:rPr lang="en-US" dirty="0"/>
              <a:t>Make a blog post announcing the committee and tweet via @dotnetfdn</a:t>
            </a:r>
          </a:p>
          <a:p>
            <a:r>
              <a:rPr lang="en-US" dirty="0"/>
              <a:t>Add to upcoming newsletter (May/June)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5AAB256-EF2C-49AF-A495-575AB588E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Promoting Education Committee</a:t>
            </a:r>
          </a:p>
        </p:txBody>
      </p:sp>
    </p:spTree>
    <p:extLst>
      <p:ext uri="{BB962C8B-B14F-4D97-AF65-F5344CB8AC3E}">
        <p14:creationId xmlns:p14="http://schemas.microsoft.com/office/powerpoint/2010/main" val="13051040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12C9636-7A85-4C2E-B652-6A30A02619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3982629"/>
          </a:xfrm>
        </p:spPr>
        <p:txBody>
          <a:bodyPr/>
          <a:lstStyle/>
          <a:p>
            <a:r>
              <a:rPr lang="en-US" dirty="0"/>
              <a:t>Create a landing page for students to sign up</a:t>
            </a:r>
          </a:p>
          <a:p>
            <a:r>
              <a:rPr lang="en-US" dirty="0"/>
              <a:t>Set up a mailing list to email students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5AAB256-EF2C-49AF-A495-575AB588E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Marketing Initiative</a:t>
            </a:r>
          </a:p>
        </p:txBody>
      </p:sp>
    </p:spTree>
    <p:extLst>
      <p:ext uri="{BB962C8B-B14F-4D97-AF65-F5344CB8AC3E}">
        <p14:creationId xmlns:p14="http://schemas.microsoft.com/office/powerpoint/2010/main" val="50312239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12C9636-7A85-4C2E-B652-6A30A02619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062924"/>
          </a:xfrm>
        </p:spPr>
        <p:txBody>
          <a:bodyPr/>
          <a:lstStyle/>
          <a:p>
            <a:r>
              <a:rPr lang="en-US" dirty="0"/>
              <a:t>Prerequisites:</a:t>
            </a:r>
          </a:p>
          <a:p>
            <a:pPr lvl="1"/>
            <a:r>
              <a:rPr lang="en-US" sz="2000" dirty="0"/>
              <a:t>Have completed a course in data structures and fundamentals of object-oriented programming</a:t>
            </a:r>
          </a:p>
          <a:p>
            <a:pPr lvl="1"/>
            <a:r>
              <a:rPr lang="en-US" sz="2000" dirty="0"/>
              <a:t>Are a Junior(?) or Senior(?) Computer Science or related undergraduate major</a:t>
            </a:r>
          </a:p>
          <a:p>
            <a:r>
              <a:rPr lang="en-US" sz="3400" dirty="0"/>
              <a:t>Process:</a:t>
            </a:r>
          </a:p>
          <a:p>
            <a:pPr lvl="1"/>
            <a:r>
              <a:rPr lang="en-US" sz="2000" dirty="0"/>
              <a:t>Application with basic information</a:t>
            </a:r>
          </a:p>
          <a:p>
            <a:pPr lvl="1"/>
            <a:r>
              <a:rPr lang="en-US" sz="2000" dirty="0"/>
              <a:t>Essay questions?</a:t>
            </a:r>
          </a:p>
          <a:p>
            <a:pPr lvl="2"/>
            <a:r>
              <a:rPr lang="en-US" sz="1800" dirty="0"/>
              <a:t>Why do you want to join the program?</a:t>
            </a:r>
          </a:p>
          <a:p>
            <a:pPr lvl="2"/>
            <a:r>
              <a:rPr lang="en-US" sz="1800" dirty="0"/>
              <a:t>What do you expect to get out of the program?</a:t>
            </a:r>
          </a:p>
          <a:p>
            <a:pPr lvl="2"/>
            <a:r>
              <a:rPr lang="en-US" sz="1800" dirty="0"/>
              <a:t>What appeals to you about .NET?</a:t>
            </a:r>
          </a:p>
          <a:p>
            <a:pPr lvl="2"/>
            <a:r>
              <a:rPr lang="en-US" sz="1800" dirty="0"/>
              <a:t>What other opportunities does your college/university offer you?</a:t>
            </a:r>
          </a:p>
          <a:p>
            <a:pPr lvl="1"/>
            <a:r>
              <a:rPr lang="en-US" sz="2000" dirty="0" err="1"/>
              <a:t>HackerRank</a:t>
            </a:r>
            <a:r>
              <a:rPr lang="en-US" sz="2000" dirty="0"/>
              <a:t>-like challenges</a:t>
            </a:r>
          </a:p>
          <a:p>
            <a:pPr lvl="2"/>
            <a:r>
              <a:rPr lang="en-US" sz="1800" dirty="0"/>
              <a:t>2 data structure/algorithm problems that students must submit</a:t>
            </a:r>
          </a:p>
          <a:p>
            <a:pPr lvl="1"/>
            <a:r>
              <a:rPr lang="en-US" sz="2000" dirty="0"/>
              <a:t>Virtual Interview</a:t>
            </a:r>
            <a:endParaRPr lang="en-US" sz="1600" dirty="0"/>
          </a:p>
          <a:p>
            <a:pPr lvl="2"/>
            <a:endParaRPr lang="en-US" sz="1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5AAB256-EF2C-49AF-A495-575AB588E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Application Process</a:t>
            </a:r>
          </a:p>
        </p:txBody>
      </p:sp>
    </p:spTree>
    <p:extLst>
      <p:ext uri="{BB962C8B-B14F-4D97-AF65-F5344CB8AC3E}">
        <p14:creationId xmlns:p14="http://schemas.microsoft.com/office/powerpoint/2010/main" val="154620421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12C9636-7A85-4C2E-B652-6A30A02619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3582519"/>
          </a:xfrm>
        </p:spPr>
        <p:txBody>
          <a:bodyPr/>
          <a:lstStyle/>
          <a:p>
            <a:r>
              <a:rPr lang="en-US" dirty="0"/>
              <a:t>Application/Hacker Rank-like challenges to be completed by July 31</a:t>
            </a:r>
            <a:r>
              <a:rPr lang="en-US" baseline="30000" dirty="0"/>
              <a:t>st</a:t>
            </a:r>
            <a:endParaRPr lang="en-US" sz="1600" baseline="30000" dirty="0"/>
          </a:p>
          <a:p>
            <a:r>
              <a:rPr lang="en-US" dirty="0"/>
              <a:t>Virtual interview to be done with strong candidates and throughout the application process and wrapped up by August 14</a:t>
            </a:r>
            <a:r>
              <a:rPr lang="en-US" baseline="30000" dirty="0"/>
              <a:t>th</a:t>
            </a:r>
            <a:endParaRPr lang="en-US" dirty="0"/>
          </a:p>
          <a:p>
            <a:r>
              <a:rPr lang="en-US" dirty="0"/>
              <a:t>Aiming for ~20-25 students for first cohort</a:t>
            </a:r>
          </a:p>
          <a:p>
            <a:r>
              <a:rPr lang="en-US" dirty="0"/>
              <a:t>Focus on underrepresented students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5AAB256-EF2C-49AF-A495-575AB588E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Application Process</a:t>
            </a:r>
          </a:p>
        </p:txBody>
      </p:sp>
    </p:spTree>
    <p:extLst>
      <p:ext uri="{BB962C8B-B14F-4D97-AF65-F5344CB8AC3E}">
        <p14:creationId xmlns:p14="http://schemas.microsoft.com/office/powerpoint/2010/main" val="426386449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12C9636-7A85-4C2E-B652-6A30A02619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404556"/>
          </a:xfrm>
        </p:spPr>
        <p:txBody>
          <a:bodyPr/>
          <a:lstStyle/>
          <a:p>
            <a:r>
              <a:rPr lang="en-US" dirty="0"/>
              <a:t>Marketing the initiative</a:t>
            </a:r>
          </a:p>
          <a:p>
            <a:r>
              <a:rPr lang="en-US" dirty="0"/>
              <a:t>Create student application process</a:t>
            </a:r>
          </a:p>
          <a:p>
            <a:r>
              <a:rPr lang="en-US" dirty="0"/>
              <a:t>Review course curriculum</a:t>
            </a:r>
          </a:p>
          <a:p>
            <a:r>
              <a:rPr lang="en-US" dirty="0"/>
              <a:t>Evaluate applications and accept students</a:t>
            </a:r>
          </a:p>
          <a:p>
            <a:r>
              <a:rPr lang="en-US" dirty="0"/>
              <a:t>Schedule first cohort</a:t>
            </a:r>
          </a:p>
          <a:p>
            <a:r>
              <a:rPr lang="en-US" dirty="0"/>
              <a:t>Enhance/alter existing slide decks and topics (graphics/content/flow/examples)</a:t>
            </a:r>
          </a:p>
          <a:p>
            <a:r>
              <a:rPr lang="en-US" dirty="0"/>
              <a:t>Enhance documentation</a:t>
            </a:r>
          </a:p>
          <a:p>
            <a:r>
              <a:rPr lang="en-US" dirty="0"/>
              <a:t>Dry-run each lecture</a:t>
            </a:r>
          </a:p>
          <a:p>
            <a:r>
              <a:rPr lang="en-US" dirty="0"/>
              <a:t>Sponsorships/demo night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5AAB256-EF2C-49AF-A495-575AB588E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Tasks</a:t>
            </a:r>
          </a:p>
        </p:txBody>
      </p:sp>
    </p:spTree>
    <p:extLst>
      <p:ext uri="{BB962C8B-B14F-4D97-AF65-F5344CB8AC3E}">
        <p14:creationId xmlns:p14="http://schemas.microsoft.com/office/powerpoint/2010/main" val="3732839353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12C9636-7A85-4C2E-B652-6A30A02619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627864"/>
          </a:xfrm>
        </p:spPr>
        <p:txBody>
          <a:bodyPr/>
          <a:lstStyle/>
          <a:p>
            <a:r>
              <a:rPr lang="en-US" dirty="0"/>
              <a:t>Any budget allocations?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5AAB256-EF2C-49AF-A495-575AB588E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Budget FY 2021/2022</a:t>
            </a:r>
          </a:p>
        </p:txBody>
      </p:sp>
    </p:spTree>
    <p:extLst>
      <p:ext uri="{BB962C8B-B14F-4D97-AF65-F5344CB8AC3E}">
        <p14:creationId xmlns:p14="http://schemas.microsoft.com/office/powerpoint/2010/main" val="1498955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.NET Theme">
  <a:themeElements>
    <a:clrScheme name="Dotnet">
      <a:dk1>
        <a:srgbClr val="000000"/>
      </a:dk1>
      <a:lt1>
        <a:srgbClr val="FFFFFF"/>
      </a:lt1>
      <a:dk2>
        <a:srgbClr val="32145A"/>
      </a:dk2>
      <a:lt2>
        <a:srgbClr val="F2F2F2"/>
      </a:lt2>
      <a:accent1>
        <a:srgbClr val="512BD4"/>
      </a:accent1>
      <a:accent2>
        <a:srgbClr val="0078D7"/>
      </a:accent2>
      <a:accent3>
        <a:srgbClr val="008272"/>
      </a:accent3>
      <a:accent4>
        <a:srgbClr val="EE8716"/>
      </a:accent4>
      <a:accent5>
        <a:srgbClr val="737373"/>
      </a:accent5>
      <a:accent6>
        <a:srgbClr val="505050"/>
      </a:accent6>
      <a:hlink>
        <a:srgbClr val="EE8716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.NET Theme" id="{DC3D4445-F0F1-46DD-9AA2-8D78A52BDCFB}" vid="{DA90F772-21D9-47C2-83C7-331510A6F3F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8585DBE9BB8F44C9DF171978FAFAB3B" ma:contentTypeVersion="10" ma:contentTypeDescription="Create a new document." ma:contentTypeScope="" ma:versionID="8e60a5d68795553ef1443b0b1dcfe4f1">
  <xsd:schema xmlns:xsd="http://www.w3.org/2001/XMLSchema" xmlns:xs="http://www.w3.org/2001/XMLSchema" xmlns:p="http://schemas.microsoft.com/office/2006/metadata/properties" xmlns:ns2="6fe20351-a309-42a3-9b27-5e5ffd43b297" xmlns:ns3="4e2b238c-3895-4622-a32d-2bea345cbf28" targetNamespace="http://schemas.microsoft.com/office/2006/metadata/properties" ma:root="true" ma:fieldsID="cf8e4bcfe1dedb61c8503da3c6e4d241" ns2:_="" ns3:_="">
    <xsd:import namespace="6fe20351-a309-42a3-9b27-5e5ffd43b297"/>
    <xsd:import namespace="4e2b238c-3895-4622-a32d-2bea345cbf2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e20351-a309-42a3-9b27-5e5ffd43b29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2b238c-3895-4622-a32d-2bea345cbf2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B78139F-4E90-4E16-8C61-B3F41403910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fe20351-a309-42a3-9b27-5e5ffd43b297"/>
    <ds:schemaRef ds:uri="4e2b238c-3895-4622-a32d-2bea345cbf2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ADBA52B-F463-4011-9169-C72E98A83EA6}">
  <ds:schemaRefs>
    <ds:schemaRef ds:uri="http://schemas.microsoft.com/office/2006/metadata/properties"/>
    <ds:schemaRef ds:uri="http://purl.org/dc/dcmitype/"/>
    <ds:schemaRef ds:uri="http://schemas.microsoft.com/office/2006/documentManagement/types"/>
    <ds:schemaRef ds:uri="http://www.w3.org/XML/1998/namespace"/>
    <ds:schemaRef ds:uri="http://purl.org/dc/elements/1.1/"/>
    <ds:schemaRef ds:uri="7a0f05b5-8b3c-4148-b54d-4314a0d78f09"/>
    <ds:schemaRef ds:uri="http://schemas.microsoft.com/office/infopath/2007/PartnerControls"/>
    <ds:schemaRef ds:uri="http://schemas.openxmlformats.org/package/2006/metadata/core-properties"/>
    <ds:schemaRef ds:uri="47b75405-bbd5-4db6-8052-6af4009e789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BC323E2C-A3FD-4E1A-97D7-D2380EE0360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.NET Theme</Template>
  <TotalTime>871</TotalTime>
  <Words>309</Words>
  <Application>Microsoft Office PowerPoint</Application>
  <PresentationFormat>Widescreen</PresentationFormat>
  <Paragraphs>64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Consolas</vt:lpstr>
      <vt:lpstr>Segoe UI</vt:lpstr>
      <vt:lpstr>Segoe UI Light</vt:lpstr>
      <vt:lpstr>Segoe UI Semibold</vt:lpstr>
      <vt:lpstr>Segoe UI Semilight</vt:lpstr>
      <vt:lpstr>.NET Theme</vt:lpstr>
      <vt:lpstr>.NET Foundation Education Committee</vt:lpstr>
      <vt:lpstr>Agenda  </vt:lpstr>
      <vt:lpstr>Naming of Initiative</vt:lpstr>
      <vt:lpstr>Promoting Education Committee</vt:lpstr>
      <vt:lpstr>Marketing Initiative</vt:lpstr>
      <vt:lpstr>Student Application Process</vt:lpstr>
      <vt:lpstr>Student Application Process</vt:lpstr>
      <vt:lpstr>Overview of Tasks</vt:lpstr>
      <vt:lpstr>Budget FY 2021/2022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Laurie Fox</dc:creator>
  <cp:lastModifiedBy>Brian Jablonsky</cp:lastModifiedBy>
  <cp:revision>105</cp:revision>
  <dcterms:created xsi:type="dcterms:W3CDTF">2020-08-14T15:42:42Z</dcterms:created>
  <dcterms:modified xsi:type="dcterms:W3CDTF">2021-08-28T04:02:09Z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0x010100D8585DBE9BB8F44C9DF171978FAFAB3B</vt:lpwstr>
  </property>
</Properties>
</file>