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sldIdLst>
    <p:sldId id="257" r:id="rId5"/>
    <p:sldId id="258" r:id="rId6"/>
    <p:sldId id="263" r:id="rId7"/>
    <p:sldId id="268" r:id="rId8"/>
    <p:sldId id="275" r:id="rId9"/>
    <p:sldId id="273" r:id="rId10"/>
    <p:sldId id="27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/>
        </p:nvSpPr>
        <p:spPr>
          <a:xfrm>
            <a:off x="0" y="4142676"/>
            <a:ext cx="1219199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>
                <a:solidFill>
                  <a:schemeClr val="bg1"/>
                </a:solidFill>
              </a:rPr>
              <a:t>Free. Cross-platform. </a:t>
            </a:r>
            <a:r>
              <a:rPr lang="en-US" sz="2400" i="1">
                <a:solidFill>
                  <a:schemeClr val="bg2"/>
                </a:solidFill>
              </a:rPr>
              <a:t>Open source. </a:t>
            </a:r>
            <a:r>
              <a:rPr lang="en-US" sz="2400" i="1">
                <a:solidFill>
                  <a:schemeClr val="bg1"/>
                </a:solidFill>
              </a:rPr>
              <a:t>A developer platform for building all your apps. </a:t>
            </a:r>
          </a:p>
        </p:txBody>
      </p:sp>
    </p:spTree>
    <p:extLst>
      <p:ext uri="{BB962C8B-B14F-4D97-AF65-F5344CB8AC3E}">
        <p14:creationId xmlns:p14="http://schemas.microsoft.com/office/powerpoint/2010/main" val="3256795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Medium Purple">
    <p:bg>
      <p:bgPr>
        <a:solidFill>
          <a:srgbClr val="512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Purpl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77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right Purple">
    <p:bg>
      <p:bgPr>
        <a:solidFill>
          <a:srgbClr val="661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2112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NF Blank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3484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6797886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3D45574-B30B-4C34-A8B0-D8DC428F3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860034"/>
            <a:ext cx="6723185" cy="2263268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0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36"/>
          <p:cNvSpPr>
            <a:spLocks noGrp="1"/>
          </p:cNvSpPr>
          <p:nvPr>
            <p:ph type="body" sz="quarter" idx="28"/>
          </p:nvPr>
        </p:nvSpPr>
        <p:spPr>
          <a:xfrm>
            <a:off x="10114929" y="6336145"/>
            <a:ext cx="847522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1021291" y="6326909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9866745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23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8547902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7245174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947185" y="6177833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425813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0996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7185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29059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47902" y="5924360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</p:spTree>
    <p:extLst>
      <p:ext uri="{BB962C8B-B14F-4D97-AF65-F5344CB8AC3E}">
        <p14:creationId xmlns:p14="http://schemas.microsoft.com/office/powerpoint/2010/main" val="2243629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2990334"/>
          </a:xfrm>
          <a:prstGeom prst="rect">
            <a:avLst/>
          </a:prstGeom>
        </p:spPr>
      </p:pic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299033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02680" y="3404879"/>
            <a:ext cx="3709102" cy="206529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4341091" y="3404879"/>
            <a:ext cx="7234611" cy="2065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0523449" y="5914231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36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50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21965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Inser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44"/>
          <p:cNvSpPr>
            <a:spLocks noGrp="1"/>
          </p:cNvSpPr>
          <p:nvPr>
            <p:ph type="pic" sz="quarter" idx="20" hasCustomPrompt="1"/>
          </p:nvPr>
        </p:nvSpPr>
        <p:spPr>
          <a:xfrm>
            <a:off x="5918075" y="0"/>
            <a:ext cx="6273925" cy="5684621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here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13786" y="851200"/>
            <a:ext cx="4699724" cy="104359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132"/>
          <p:cNvSpPr>
            <a:spLocks noGrp="1"/>
          </p:cNvSpPr>
          <p:nvPr>
            <p:ph type="body" sz="quarter" idx="11"/>
          </p:nvPr>
        </p:nvSpPr>
        <p:spPr>
          <a:xfrm>
            <a:off x="622300" y="1930399"/>
            <a:ext cx="4724400" cy="33829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800"/>
              </a:lnSpc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962495" y="1002665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0" y="5689600"/>
            <a:ext cx="121920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136"/>
          <p:cNvSpPr>
            <a:spLocks noGrp="1"/>
          </p:cNvSpPr>
          <p:nvPr>
            <p:ph type="body" sz="quarter" idx="35"/>
          </p:nvPr>
        </p:nvSpPr>
        <p:spPr>
          <a:xfrm>
            <a:off x="10933315" y="6301905"/>
            <a:ext cx="840508" cy="3829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0523604" y="5930900"/>
            <a:ext cx="0" cy="635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144"/>
          <p:cNvSpPr>
            <a:spLocks noGrp="1"/>
          </p:cNvSpPr>
          <p:nvPr>
            <p:ph type="pic" sz="quarter" idx="36" hasCustomPrompt="1"/>
          </p:nvPr>
        </p:nvSpPr>
        <p:spPr>
          <a:xfrm>
            <a:off x="202498" y="5884716"/>
            <a:ext cx="2064635" cy="8343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rgbClr val="7030A0"/>
                </a:solidFill>
              </a:defRPr>
            </a:lvl1pPr>
          </a:lstStyle>
          <a:p>
            <a:r>
              <a:rPr lang="en-US"/>
              <a:t>Drag logo here</a:t>
            </a:r>
          </a:p>
        </p:txBody>
      </p:sp>
      <p:sp>
        <p:nvSpPr>
          <p:cNvPr id="54" name="Text Placeholder 136"/>
          <p:cNvSpPr>
            <a:spLocks noGrp="1"/>
          </p:cNvSpPr>
          <p:nvPr>
            <p:ph type="body" sz="quarter" idx="29"/>
          </p:nvPr>
        </p:nvSpPr>
        <p:spPr>
          <a:xfrm>
            <a:off x="9156939" y="6181250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36"/>
          <p:cNvSpPr>
            <a:spLocks noGrp="1"/>
          </p:cNvSpPr>
          <p:nvPr>
            <p:ph type="body" sz="quarter" idx="31"/>
          </p:nvPr>
        </p:nvSpPr>
        <p:spPr>
          <a:xfrm>
            <a:off x="6986393" y="6181251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36"/>
          <p:cNvSpPr>
            <a:spLocks noGrp="1"/>
          </p:cNvSpPr>
          <p:nvPr>
            <p:ph type="body" sz="quarter" idx="32"/>
          </p:nvPr>
        </p:nvSpPr>
        <p:spPr>
          <a:xfrm>
            <a:off x="5846351" y="6177833"/>
            <a:ext cx="87981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36"/>
          <p:cNvSpPr>
            <a:spLocks noGrp="1"/>
          </p:cNvSpPr>
          <p:nvPr>
            <p:ph type="body" sz="quarter" idx="33"/>
          </p:nvPr>
        </p:nvSpPr>
        <p:spPr>
          <a:xfrm>
            <a:off x="4324979" y="6181251"/>
            <a:ext cx="988642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36"/>
          <p:cNvSpPr>
            <a:spLocks noGrp="1"/>
          </p:cNvSpPr>
          <p:nvPr>
            <p:ph type="body" sz="quarter" idx="34"/>
          </p:nvPr>
        </p:nvSpPr>
        <p:spPr>
          <a:xfrm>
            <a:off x="2508041" y="6181251"/>
            <a:ext cx="1498693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08041" y="5916409"/>
            <a:ext cx="14875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Products and Services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20162" y="5922948"/>
            <a:ext cx="1247049" cy="155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Organization Size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46351" y="5914231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Industry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70278" y="5914998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Country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56939" y="5924359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Business Need</a:t>
            </a:r>
          </a:p>
        </p:txBody>
      </p:sp>
      <p:sp>
        <p:nvSpPr>
          <p:cNvPr id="65" name="Text Placeholder 136"/>
          <p:cNvSpPr>
            <a:spLocks noGrp="1"/>
          </p:cNvSpPr>
          <p:nvPr>
            <p:ph type="body" sz="quarter" idx="37"/>
          </p:nvPr>
        </p:nvSpPr>
        <p:spPr>
          <a:xfrm>
            <a:off x="8109287" y="6184047"/>
            <a:ext cx="805425" cy="463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3172" y="5917794"/>
            <a:ext cx="98864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1">
                    <a:lumMod val="50000"/>
                  </a:schemeClr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1864955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B207AD-DEAE-154A-A901-6FD356CDE8A4}"/>
              </a:ext>
            </a:extLst>
          </p:cNvPr>
          <p:cNvSpPr/>
          <p:nvPr/>
        </p:nvSpPr>
        <p:spPr>
          <a:xfrm>
            <a:off x="2961411" y="3236723"/>
            <a:ext cx="9230589" cy="1470009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C7BF76F-4846-4D42-BB24-41761B4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70" y="6299345"/>
            <a:ext cx="1554480" cy="3331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F6FC98-BF54-8E4B-ADCE-416C088B5FD5}"/>
              </a:ext>
            </a:extLst>
          </p:cNvPr>
          <p:cNvSpPr txBox="1"/>
          <p:nvPr/>
        </p:nvSpPr>
        <p:spPr>
          <a:xfrm>
            <a:off x="326875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9E8476-D4FE-3D4F-9EC9-5DA909E29651}"/>
              </a:ext>
            </a:extLst>
          </p:cNvPr>
          <p:cNvSpPr txBox="1"/>
          <p:nvPr/>
        </p:nvSpPr>
        <p:spPr>
          <a:xfrm>
            <a:off x="6135863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EBCCF4-5394-C04F-AA62-05007544FC0C}"/>
              </a:ext>
            </a:extLst>
          </p:cNvPr>
          <p:cNvSpPr txBox="1"/>
          <p:nvPr/>
        </p:nvSpPr>
        <p:spPr>
          <a:xfrm>
            <a:off x="8728648" y="4875180"/>
            <a:ext cx="190533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Horizontal banner image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97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22423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3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724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8F11E4-9E6D-4CCA-B5DC-A9210BBED346}"/>
              </a:ext>
            </a:extLst>
          </p:cNvPr>
          <p:cNvSpPr/>
          <p:nvPr/>
        </p:nvSpPr>
        <p:spPr>
          <a:xfrm>
            <a:off x="2960688" y="3292475"/>
            <a:ext cx="9231312" cy="1414463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Graphic 2">
            <a:extLst>
              <a:ext uri="{FF2B5EF4-FFF2-40B4-BE49-F238E27FC236}">
                <a16:creationId xmlns:a16="http://schemas.microsoft.com/office/drawing/2014/main" id="{463120DA-F9EF-405C-904C-828E04B1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299200"/>
            <a:ext cx="1555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9151F8-61AC-4077-8732-F60BAF004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73607-8172-426F-812C-B97C01D5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688" y="4875213"/>
            <a:ext cx="1905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F4DE6-2E18-461A-9F36-A9F947BB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75" y="4875213"/>
            <a:ext cx="19065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CEABE899-10A3-484A-9A5F-6B1D4CB09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8758" y="3460224"/>
            <a:ext cx="8643841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03D0DEC-BC71-A445-A3E5-9B83B80381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8758" y="5162439"/>
            <a:ext cx="25603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F5AC1971-A820-D44B-949E-127EE43819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68757" y="4423180"/>
            <a:ext cx="8643841" cy="1589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847B54F4-C98A-7F4F-8633-A67212D37E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5863" y="5162439"/>
            <a:ext cx="228600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8">
            <a:extLst>
              <a:ext uri="{FF2B5EF4-FFF2-40B4-BE49-F238E27FC236}">
                <a16:creationId xmlns:a16="http://schemas.microsoft.com/office/drawing/2014/main" id="{817B977B-57E9-154C-AA12-E0B3A70688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28648" y="5162439"/>
            <a:ext cx="3017520" cy="14700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70BBFF-3B0B-644F-878A-E178AF5B45E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401737" y="436245"/>
            <a:ext cx="2103120" cy="2103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3C57D4FA-1216-4944-BBF6-C83155F9ED20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2960688" y="0"/>
            <a:ext cx="9235440" cy="329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ext Placeholder 44">
            <a:extLst>
              <a:ext uri="{FF2B5EF4-FFF2-40B4-BE49-F238E27FC236}">
                <a16:creationId xmlns:a16="http://schemas.microsoft.com/office/drawing/2014/main" id="{7EE6957E-64E7-4044-BFE8-2BF3980E5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297" y="3596575"/>
            <a:ext cx="2286000" cy="23978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642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">
            <a:extLst>
              <a:ext uri="{FF2B5EF4-FFF2-40B4-BE49-F238E27FC236}">
                <a16:creationId xmlns:a16="http://schemas.microsoft.com/office/drawing/2014/main" id="{AA8F6219-CDBE-4AC4-982A-4C268B72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88" y="6299200"/>
            <a:ext cx="15541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47923F-799F-4569-8983-78166324C9A1}"/>
              </a:ext>
            </a:extLst>
          </p:cNvPr>
          <p:cNvCxnSpPr>
            <a:cxnSpLocks/>
          </p:cNvCxnSpPr>
          <p:nvPr/>
        </p:nvCxnSpPr>
        <p:spPr>
          <a:xfrm>
            <a:off x="5500688" y="5621338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02C8F-DBC6-43F3-A277-583E1586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Situation: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C9A419-8EBB-462D-8316-20A6BDDA1EB3}"/>
              </a:ext>
            </a:extLst>
          </p:cNvPr>
          <p:cNvCxnSpPr>
            <a:cxnSpLocks/>
          </p:cNvCxnSpPr>
          <p:nvPr/>
        </p:nvCxnSpPr>
        <p:spPr>
          <a:xfrm>
            <a:off x="5500688" y="3146425"/>
            <a:ext cx="64008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6F910D-1FDF-4EB0-A984-BC36C3F81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3240088"/>
            <a:ext cx="190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2A168-7DEB-453D-BC21-B5824A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3" y="3240088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7F7F7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Impact:</a:t>
            </a:r>
            <a:endParaRPr lang="en-US" altLang="en-US" sz="1400">
              <a:solidFill>
                <a:srgbClr val="7F7F7F"/>
              </a:solidFill>
            </a:endParaRP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3C65385-E3CB-E343-A048-28767AB9E6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22194" y="309789"/>
            <a:ext cx="2650255" cy="10588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A36515BF-2138-B649-9E8C-2E4328478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0311" y="2817626"/>
            <a:ext cx="6423025" cy="1257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023FB8B1-6C5D-E148-A135-CF84B4D72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311" y="1879031"/>
            <a:ext cx="6423025" cy="8302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1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E8217C-B622-934F-9484-20080D5B6D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0311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44">
            <a:extLst>
              <a:ext uri="{FF2B5EF4-FFF2-40B4-BE49-F238E27FC236}">
                <a16:creationId xmlns:a16="http://schemas.microsoft.com/office/drawing/2014/main" id="{C3EBB3FC-23E4-4046-A80F-D29F4C3CA2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22195" y="5785381"/>
            <a:ext cx="1905341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40000"/>
              </a:lnSpc>
              <a:buNone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B478E34-112F-8248-8840-50966BFF0C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59154" y="5785381"/>
            <a:ext cx="1927226" cy="8470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bg1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6EBF696A-BF72-9F4A-B975-FE39E94DC5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759153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AD39BD6E-A556-B349-9927-603088F0A6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6110" y="3573681"/>
            <a:ext cx="1929384" cy="1828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00"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2">
            <a:extLst>
              <a:ext uri="{FF2B5EF4-FFF2-40B4-BE49-F238E27FC236}">
                <a16:creationId xmlns:a16="http://schemas.microsoft.com/office/drawing/2014/main" id="{5D512A78-0241-854A-90DF-E7DA314F71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4635"/>
            <a:ext cx="5167132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60106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2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Subhea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 noChangeAspect="1"/>
          </p:cNvSpPr>
          <p:nvPr>
            <p:ph type="title"/>
          </p:nvPr>
        </p:nvSpPr>
        <p:spPr>
          <a:xfrm>
            <a:off x="304800" y="358227"/>
            <a:ext cx="11582400" cy="8890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5867">
                <a:solidFill>
                  <a:schemeClr val="tx2"/>
                </a:solidFill>
                <a:latin typeface="Segoe UI Light"/>
                <a:cs typeface="Segoe UI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04799" y="1286338"/>
            <a:ext cx="11582400" cy="5544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3333" b="0">
                <a:solidFill>
                  <a:schemeClr val="accent1"/>
                </a:solidFill>
                <a:latin typeface="Segoe UI"/>
                <a:cs typeface="Segoe UI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677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852429"/>
            <a:ext cx="11582400" cy="4220351"/>
          </a:xfrm>
          <a:prstGeom prst="rect">
            <a:avLst/>
          </a:prstGeom>
        </p:spPr>
        <p:txBody>
          <a:bodyPr lIns="0" tIns="0" rIns="0" bIns="0"/>
          <a:lstStyle>
            <a:lvl1pPr marL="243834" indent="-243834">
              <a:lnSpc>
                <a:spcPct val="100000"/>
              </a:lnSpc>
              <a:spcBef>
                <a:spcPts val="667"/>
              </a:spcBef>
              <a:buFont typeface="Arial" charset="0"/>
              <a:buChar char="•"/>
              <a:defRPr sz="3200" baseline="0">
                <a:solidFill>
                  <a:schemeClr val="tx1"/>
                </a:solidFill>
                <a:latin typeface="Segoe UI Light"/>
                <a:cs typeface="Segoe UI Light"/>
              </a:defRPr>
            </a:lvl1pPr>
            <a:lvl2pPr marL="609585" indent="-243834">
              <a:lnSpc>
                <a:spcPct val="10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933">
                <a:solidFill>
                  <a:schemeClr val="tx1"/>
                </a:solidFill>
                <a:latin typeface="Segoe UI Light"/>
                <a:cs typeface="Segoe UI Light"/>
              </a:defRPr>
            </a:lvl2pPr>
            <a:lvl3pPr marL="914377" indent="-243834">
              <a:lnSpc>
                <a:spcPct val="100000"/>
              </a:lnSpc>
              <a:spcBef>
                <a:spcPts val="667"/>
              </a:spcBef>
              <a:buFont typeface="Arial"/>
              <a:buChar char="•"/>
              <a:defRPr sz="2667">
                <a:solidFill>
                  <a:schemeClr val="tx1"/>
                </a:solidFill>
                <a:latin typeface="Segoe UI Light"/>
                <a:cs typeface="Segoe UI Light"/>
              </a:defRPr>
            </a:lvl3pPr>
            <a:lvl4pPr marL="1219170" marR="0" indent="-243834" algn="l" defTabSz="121917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aseline="0">
                <a:solidFill>
                  <a:schemeClr val="tx1"/>
                </a:solidFill>
                <a:latin typeface="Segoe UI Light"/>
                <a:cs typeface="Segoe UI Light"/>
              </a:defRPr>
            </a:lvl4pPr>
            <a:lvl5pPr marL="2072588" indent="243834">
              <a:spcBef>
                <a:spcPts val="1333"/>
              </a:spcBef>
              <a:buFont typeface="Arial"/>
              <a:buChar char="•"/>
              <a:tabLst>
                <a:tab pos="2135664" algn="l"/>
              </a:tabLst>
              <a:defRPr sz="2667" baseline="0">
                <a:solidFill>
                  <a:schemeClr val="bg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/>
              <a:t>Bullet first level</a:t>
            </a:r>
          </a:p>
          <a:p>
            <a:pPr lvl="1"/>
            <a:r>
              <a:rPr lang="en-US"/>
              <a:t>Bullet second level</a:t>
            </a:r>
          </a:p>
          <a:p>
            <a:pPr lvl="2"/>
            <a:r>
              <a:rPr lang="en-US"/>
              <a:t>Bullet third level</a:t>
            </a:r>
          </a:p>
          <a:p>
            <a:pPr lvl="3"/>
            <a:r>
              <a:rPr lang="en-US"/>
              <a:t>Bullet fourth level</a:t>
            </a:r>
          </a:p>
        </p:txBody>
      </p:sp>
    </p:spTree>
    <p:extLst>
      <p:ext uri="{BB962C8B-B14F-4D97-AF65-F5344CB8AC3E}">
        <p14:creationId xmlns:p14="http://schemas.microsoft.com/office/powerpoint/2010/main" val="3469871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E135-11E0-4BB7-B489-3297B2901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22A6-6625-47CB-A37A-5F2B6B2F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1FF4-1936-4C73-B842-C1221C9C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CF63-8CDD-4662-86EA-89AB10285A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D6BB-11A6-4134-A48E-32998EF3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9803-65A8-411A-9CA0-B7B93B17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372D-7881-4220-A69D-6B05486F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Confident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32782"/>
          </a:xfrm>
        </p:spPr>
        <p:txBody>
          <a:bodyPr>
            <a:sp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A75C41-2D66-4445-905B-961E1CC15D6B}"/>
              </a:ext>
            </a:extLst>
          </p:cNvPr>
          <p:cNvSpPr txBox="1"/>
          <p:nvPr/>
        </p:nvSpPr>
        <p:spPr>
          <a:xfrm>
            <a:off x="5111147" y="6471980"/>
            <a:ext cx="196970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>
                <a:gradFill>
                  <a:gsLst>
                    <a:gs pos="2917">
                      <a:srgbClr val="000000">
                        <a:alpha val="25000"/>
                      </a:srgbClr>
                    </a:gs>
                    <a:gs pos="30000">
                      <a:srgbClr val="000000">
                        <a:alpha val="25000"/>
                      </a:srgbClr>
                    </a:gs>
                  </a:gsLst>
                  <a:lin ang="5400000" scaled="0"/>
                </a:gradFill>
                <a:latin typeface="Segoe UI Semibold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834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9011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7372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rgbClr val="661CE5">
              <a:alpha val="9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43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86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rgbClr val="661CE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95677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7066" y="77769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084172"/>
            <a:ext cx="12180570" cy="1158793"/>
          </a:xfrm>
          <a:noFill/>
        </p:spPr>
        <p:txBody>
          <a:bodyPr wrap="square" tIns="91440" bIns="91440" anchor="t" anchorCtr="0">
            <a:spAutoFit/>
          </a:bodyPr>
          <a:lstStyle>
            <a:lvl1pPr algn="ctr">
              <a:defRPr sz="7058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37755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2B0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-39828"/>
            <a:ext cx="121691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70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7738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884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2" r:id="rId22"/>
    <p:sldLayoutId id="2147483723" r:id="rId23"/>
    <p:sldLayoutId id="2147483725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-foundation/wg-education/issues/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0EFA0-23CE-471A-AAAC-E5D79C6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Education Committee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F3C0-6757-4467-9CB0-8865B36746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 14, 2021</a:t>
            </a:r>
          </a:p>
        </p:txBody>
      </p:sp>
    </p:spTree>
    <p:extLst>
      <p:ext uri="{BB962C8B-B14F-4D97-AF65-F5344CB8AC3E}">
        <p14:creationId xmlns:p14="http://schemas.microsoft.com/office/powerpoint/2010/main" val="2674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AB8D4-FD6F-407C-821B-4DEFA05E3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9461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.NET Foundation Academy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 application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Course Curriculum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meeting topics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B1407-325F-4302-B275-F3602AE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	</a:t>
            </a:r>
          </a:p>
        </p:txBody>
      </p:sp>
    </p:spTree>
    <p:extLst>
      <p:ext uri="{BB962C8B-B14F-4D97-AF65-F5344CB8AC3E}">
        <p14:creationId xmlns:p14="http://schemas.microsoft.com/office/powerpoint/2010/main" val="25253242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18C5-8BF9-4116-AA4A-1DC4E03DD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99146"/>
          </a:xfrm>
        </p:spPr>
        <p:txBody>
          <a:bodyPr/>
          <a:lstStyle/>
          <a:p>
            <a:r>
              <a:rPr lang="en-US" dirty="0"/>
              <a:t>Several new members reached out via issues or the team's section of the committee</a:t>
            </a:r>
          </a:p>
          <a:p>
            <a:r>
              <a:rPr lang="en-US" dirty="0"/>
              <a:t>Some users aren’t DNF members, how should we deal with providing them links/access to the meeting without becoming a DNF member?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30754-407F-453E-816F-5C3FC457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Members</a:t>
            </a:r>
          </a:p>
        </p:txBody>
      </p:sp>
    </p:spTree>
    <p:extLst>
      <p:ext uri="{BB962C8B-B14F-4D97-AF65-F5344CB8AC3E}">
        <p14:creationId xmlns:p14="http://schemas.microsoft.com/office/powerpoint/2010/main" val="3953021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24315"/>
          </a:xfrm>
        </p:spPr>
        <p:txBody>
          <a:bodyPr/>
          <a:lstStyle/>
          <a:p>
            <a:r>
              <a:rPr lang="en-US" dirty="0"/>
              <a:t>Create a landing page for students to sign up</a:t>
            </a:r>
          </a:p>
          <a:p>
            <a:r>
              <a:rPr lang="en-US" dirty="0"/>
              <a:t>Set up a mailing list to email students</a:t>
            </a:r>
          </a:p>
          <a:p>
            <a:r>
              <a:rPr lang="en-US" dirty="0"/>
              <a:t>Set up coding challenge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Foundation Academy Site</a:t>
            </a:r>
          </a:p>
        </p:txBody>
      </p:sp>
    </p:spTree>
    <p:extLst>
      <p:ext uri="{BB962C8B-B14F-4D97-AF65-F5344CB8AC3E}">
        <p14:creationId xmlns:p14="http://schemas.microsoft.com/office/powerpoint/2010/main" val="5031223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33768"/>
          </a:xfrm>
        </p:spPr>
        <p:txBody>
          <a:bodyPr/>
          <a:lstStyle/>
          <a:p>
            <a:r>
              <a:rPr lang="en-US" dirty="0"/>
              <a:t>Assessment Questions - ~30 minutes</a:t>
            </a:r>
          </a:p>
          <a:p>
            <a:pPr lvl="1"/>
            <a:r>
              <a:rPr lang="en-US" sz="2400" dirty="0">
                <a:hlinkClick r:id="rId2"/>
              </a:rPr>
              <a:t>https://github.com/dotnet-foundation/wg-education/issues/10</a:t>
            </a:r>
            <a:endParaRPr lang="en-US" sz="2400" dirty="0"/>
          </a:p>
          <a:p>
            <a:r>
              <a:rPr lang="en-US" dirty="0"/>
              <a:t>1 data structures question - ~1 hour</a:t>
            </a:r>
          </a:p>
          <a:p>
            <a:pPr lvl="1"/>
            <a:r>
              <a:rPr lang="en-US" sz="2400" dirty="0"/>
              <a:t>Insert an element in a linked list</a:t>
            </a:r>
          </a:p>
          <a:p>
            <a:r>
              <a:rPr lang="en-US" dirty="0"/>
              <a:t>1 OO question - ~2 hours</a:t>
            </a:r>
          </a:p>
          <a:p>
            <a:pPr lvl="1"/>
            <a:r>
              <a:rPr lang="en-US" sz="2400" dirty="0"/>
              <a:t>Gradebook system</a:t>
            </a:r>
          </a:p>
          <a:p>
            <a:r>
              <a:rPr lang="en-US" dirty="0"/>
              <a:t>Virtual Interview – 30 minutes</a:t>
            </a:r>
          </a:p>
          <a:p>
            <a:pPr lvl="1"/>
            <a:r>
              <a:rPr lang="en-US" sz="2400" dirty="0"/>
              <a:t>First 15 minutes, complementary data structure problem</a:t>
            </a:r>
          </a:p>
          <a:p>
            <a:pPr lvl="1"/>
            <a:r>
              <a:rPr lang="en-US" sz="2400" dirty="0"/>
              <a:t>Last 15 minutes, behavioral/experience exploration </a:t>
            </a:r>
          </a:p>
          <a:p>
            <a:pPr lvl="1"/>
            <a:r>
              <a:rPr lang="en-US" sz="2400" dirty="0"/>
              <a:t>Via Zoom – Free tier should be fine</a:t>
            </a:r>
          </a:p>
          <a:p>
            <a:endParaRPr lang="en-US" sz="3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0309611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09091"/>
          </a:xfrm>
        </p:spPr>
        <p:txBody>
          <a:bodyPr/>
          <a:lstStyle/>
          <a:p>
            <a:r>
              <a:rPr lang="en-US" dirty="0"/>
              <a:t>Applications begin soon (hopefully by </a:t>
            </a:r>
            <a:r>
              <a:rPr lang="en-US" dirty="0">
                <a:highlight>
                  <a:srgbClr val="FFFF00"/>
                </a:highlight>
              </a:rPr>
              <a:t>July 19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/>
              <a:t>)</a:t>
            </a:r>
            <a:endParaRPr lang="en-US" sz="1600" baseline="30000" dirty="0"/>
          </a:p>
          <a:p>
            <a:r>
              <a:rPr lang="en-US" dirty="0"/>
              <a:t>Students submit application and receive 2 challenge problems to submit by </a:t>
            </a:r>
            <a:r>
              <a:rPr lang="en-US" dirty="0">
                <a:highlight>
                  <a:srgbClr val="FFFF00"/>
                </a:highlight>
              </a:rPr>
              <a:t>August 29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 </a:t>
            </a:r>
          </a:p>
          <a:p>
            <a:r>
              <a:rPr lang="en-US" dirty="0"/>
              <a:t>Virtual interview of strong candidates will be done throughout the application process and wrapped up by </a:t>
            </a:r>
            <a:r>
              <a:rPr lang="en-US" dirty="0">
                <a:highlight>
                  <a:srgbClr val="FFFF00"/>
                </a:highlight>
              </a:rPr>
              <a:t>September 3</a:t>
            </a:r>
            <a:r>
              <a:rPr lang="en-US" baseline="30000" dirty="0">
                <a:highlight>
                  <a:srgbClr val="FFFF00"/>
                </a:highlight>
              </a:rPr>
              <a:t>rd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r>
              <a:rPr lang="en-US" dirty="0"/>
              <a:t>Aiming for 20 students for first cohort</a:t>
            </a:r>
          </a:p>
          <a:p>
            <a:r>
              <a:rPr lang="en-US" dirty="0"/>
              <a:t>Focus on underrepresented students</a:t>
            </a:r>
          </a:p>
          <a:p>
            <a:r>
              <a:rPr lang="en-US" dirty="0"/>
              <a:t>Planning on fall cohort to start week of </a:t>
            </a:r>
            <a:r>
              <a:rPr lang="en-US" dirty="0">
                <a:highlight>
                  <a:srgbClr val="FFFF00"/>
                </a:highlight>
              </a:rPr>
              <a:t>September 12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– December 12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638644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A70ED-C472-41A1-B302-8BD891266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0710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https://github.com/dotnet-foundation/wg-education/issues/13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4FC55-AF5F-4562-8E4A-9E279202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Curriculum Overview</a:t>
            </a:r>
          </a:p>
        </p:txBody>
      </p:sp>
    </p:spTree>
    <p:extLst>
      <p:ext uri="{BB962C8B-B14F-4D97-AF65-F5344CB8AC3E}">
        <p14:creationId xmlns:p14="http://schemas.microsoft.com/office/powerpoint/2010/main" val="24863277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2C9636-7A85-4C2E-B652-6A30A0261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dirty="0"/>
              <a:t>Review course curriculum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AAB256-EF2C-49AF-A495-575AB588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Tasks</a:t>
            </a:r>
          </a:p>
        </p:txBody>
      </p:sp>
    </p:spTree>
    <p:extLst>
      <p:ext uri="{BB962C8B-B14F-4D97-AF65-F5344CB8AC3E}">
        <p14:creationId xmlns:p14="http://schemas.microsoft.com/office/powerpoint/2010/main" val="37328393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.NET Theme">
  <a:themeElements>
    <a:clrScheme name="Dotnet">
      <a:dk1>
        <a:srgbClr val="000000"/>
      </a:dk1>
      <a:lt1>
        <a:srgbClr val="FFFFFF"/>
      </a:lt1>
      <a:dk2>
        <a:srgbClr val="32145A"/>
      </a:dk2>
      <a:lt2>
        <a:srgbClr val="F2F2F2"/>
      </a:lt2>
      <a:accent1>
        <a:srgbClr val="512BD4"/>
      </a:accent1>
      <a:accent2>
        <a:srgbClr val="0078D7"/>
      </a:accent2>
      <a:accent3>
        <a:srgbClr val="008272"/>
      </a:accent3>
      <a:accent4>
        <a:srgbClr val="EE8716"/>
      </a:accent4>
      <a:accent5>
        <a:srgbClr val="737373"/>
      </a:accent5>
      <a:accent6>
        <a:srgbClr val="505050"/>
      </a:accent6>
      <a:hlink>
        <a:srgbClr val="EE8716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.NET Theme" id="{DC3D4445-F0F1-46DD-9AA2-8D78A52BDCFB}" vid="{DA90F772-21D9-47C2-83C7-331510A6F3F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585DBE9BB8F44C9DF171978FAFAB3B" ma:contentTypeVersion="10" ma:contentTypeDescription="Create a new document." ma:contentTypeScope="" ma:versionID="8e60a5d68795553ef1443b0b1dcfe4f1">
  <xsd:schema xmlns:xsd="http://www.w3.org/2001/XMLSchema" xmlns:xs="http://www.w3.org/2001/XMLSchema" xmlns:p="http://schemas.microsoft.com/office/2006/metadata/properties" xmlns:ns2="6fe20351-a309-42a3-9b27-5e5ffd43b297" xmlns:ns3="4e2b238c-3895-4622-a32d-2bea345cbf28" targetNamespace="http://schemas.microsoft.com/office/2006/metadata/properties" ma:root="true" ma:fieldsID="cf8e4bcfe1dedb61c8503da3c6e4d241" ns2:_="" ns3:_="">
    <xsd:import namespace="6fe20351-a309-42a3-9b27-5e5ffd43b297"/>
    <xsd:import namespace="4e2b238c-3895-4622-a32d-2bea345cbf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20351-a309-42a3-9b27-5e5ffd43b2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b238c-3895-4622-a32d-2bea345cb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323E2C-A3FD-4E1A-97D7-D2380EE036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DBA52B-F463-4011-9169-C72E98A83EA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7a0f05b5-8b3c-4148-b54d-4314a0d78f09"/>
    <ds:schemaRef ds:uri="http://schemas.microsoft.com/office/infopath/2007/PartnerControls"/>
    <ds:schemaRef ds:uri="http://schemas.openxmlformats.org/package/2006/metadata/core-properties"/>
    <ds:schemaRef ds:uri="47b75405-bbd5-4db6-8052-6af4009e789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78139F-4E90-4E16-8C61-B3F41403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20351-a309-42a3-9b27-5e5ffd43b297"/>
    <ds:schemaRef ds:uri="4e2b238c-3895-4622-a32d-2bea345cbf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.NET Theme</Template>
  <TotalTime>1327</TotalTime>
  <Words>261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.NET Theme</vt:lpstr>
      <vt:lpstr>.NET Foundation Education Committee</vt:lpstr>
      <vt:lpstr>Agenda  </vt:lpstr>
      <vt:lpstr>New Members</vt:lpstr>
      <vt:lpstr>.NET Foundation Academy Site</vt:lpstr>
      <vt:lpstr>Student Application Process</vt:lpstr>
      <vt:lpstr>Student Application Process</vt:lpstr>
      <vt:lpstr>Course Curriculum Overview</vt:lpstr>
      <vt:lpstr>Next Meeting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Fox</dc:creator>
  <cp:lastModifiedBy>Brian Jablonsky</cp:lastModifiedBy>
  <cp:revision>117</cp:revision>
  <dcterms:created xsi:type="dcterms:W3CDTF">2020-08-14T15:42:42Z</dcterms:created>
  <dcterms:modified xsi:type="dcterms:W3CDTF">2021-07-14T16:34:59Z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0x010100D8585DBE9BB8F44C9DF171978FAFAB3B</vt:lpwstr>
  </property>
</Properties>
</file>