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aveat"/>
      <p:regular r:id="rId15"/>
      <p:bold r:id="rId16"/>
    </p:embeddedFont>
    <p:embeddedFont>
      <p:font typeface="Lora"/>
      <p:regular r:id="rId17"/>
      <p:bold r:id="rId18"/>
      <p:italic r:id="rId19"/>
      <p:boldItalic r:id="rId20"/>
    </p:embeddedFont>
    <p:embeddedFont>
      <p:font typeface="Montserrat ExtraBold"/>
      <p:bold r:id="rId21"/>
      <p:boldItalic r:id="rId22"/>
    </p:embeddedFont>
    <p:embeddedFont>
      <p:font typeface="Sor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54035-A2C7-4181-BA29-98AACF59A6E1}">
  <a:tblStyle styleId="{98B54035-A2C7-4181-BA29-98AACF59A6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Italic.fntdata"/><Relationship Id="rId22" Type="http://schemas.openxmlformats.org/officeDocument/2006/relationships/font" Target="fonts/MontserratExtraBold-boldItalic.fntdata"/><Relationship Id="rId21" Type="http://schemas.openxmlformats.org/officeDocument/2006/relationships/font" Target="fonts/MontserratExtraBold-bold.fntdata"/><Relationship Id="rId24" Type="http://schemas.openxmlformats.org/officeDocument/2006/relationships/font" Target="fonts/Sora-bold.fntdata"/><Relationship Id="rId23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aveat-regular.fntdata"/><Relationship Id="rId14" Type="http://schemas.openxmlformats.org/officeDocument/2006/relationships/slide" Target="slides/slide8.xml"/><Relationship Id="rId17" Type="http://schemas.openxmlformats.org/officeDocument/2006/relationships/font" Target="fonts/Lora-regular.fntdata"/><Relationship Id="rId16" Type="http://schemas.openxmlformats.org/officeDocument/2006/relationships/font" Target="fonts/Caveat-bold.fntdata"/><Relationship Id="rId19" Type="http://schemas.openxmlformats.org/officeDocument/2006/relationships/font" Target="fonts/Lora-italic.fntdata"/><Relationship Id="rId18" Type="http://schemas.openxmlformats.org/officeDocument/2006/relationships/font" Target="fonts/Lor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f8614bfc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4f8614bfc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4f8614bfc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4f8614bfc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4f8614bfc1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4f8614bfc1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4f8614bfc1_0_4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4f8614bfc1_0_4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4f8614bfc1_0_5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4f8614bfc1_0_5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4f8614bfc1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34f8614bfc1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4f8614bfc1_0_6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4f8614bfc1_0_6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34f8614bfc1_0_6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34f8614bfc1_0_6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Final Presentation</a:t>
            </a:r>
            <a:r>
              <a:rPr lang="en" sz="4600"/>
              <a:t> </a:t>
            </a:r>
            <a:r>
              <a:rPr b="0" lang="en" sz="3700">
                <a:solidFill>
                  <a:srgbClr val="E16F1A"/>
                </a:solidFill>
              </a:rPr>
              <a:t>Group Two</a:t>
            </a:r>
            <a:endParaRPr b="0" sz="3700">
              <a:solidFill>
                <a:srgbClr val="E16F1A"/>
              </a:solidFill>
            </a:endParaRPr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Kenneth, Hashim, Jeffery, Mohamed, Madison</a:t>
            </a:r>
            <a:endParaRPr sz="1500"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3"/>
            <a:chOff x="5148240" y="1213448"/>
            <a:chExt cx="3374953" cy="2676563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0" cy="155531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4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46" cy="131399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66" cy="165915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6" cy="160428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7" cy="108388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3" cy="47674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4" cy="33454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65" cy="515682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09" cy="651093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04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68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496" cy="662893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66" cy="669442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06" cy="535920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5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33" cy="92516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0" cy="33985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87" cy="382690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0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48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39" cy="30740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5" cy="11564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1" cy="127091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2" cy="133582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5" cy="28557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5" cy="35106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3" cy="32392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6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27" cy="662893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76" cy="670032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37" cy="535389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6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64" cy="92516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699" cy="33454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46" cy="382100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0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89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39" cy="30150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2" cy="126501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2" cy="134172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5" cy="28498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6" cy="35106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2" cy="31802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5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59993" cy="977022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59993" cy="995726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2" cy="1002216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1" cy="80538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0" cy="87088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7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1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1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7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1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1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67" cy="521700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47" cy="52883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67" cy="8820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75" cy="94758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4" cy="33985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398" cy="430246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06" cy="437386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78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6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0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6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1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3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0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17" cy="219017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6" cy="218427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3" cy="54813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3" cy="33908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3" cy="339382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5" cy="141842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5" cy="148391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76" cy="300500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15" cy="307639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198" cy="973777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06" cy="980917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88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2" cy="46022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4" cy="77824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2" cy="84315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74" cy="130868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44" cy="138538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4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1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4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45" cy="79205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595" cy="79865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45" cy="72278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595" cy="78886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58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1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48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89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14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18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4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77" cy="672215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58" cy="678765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5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8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2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5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4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8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2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3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6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794" cy="605956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63" cy="605425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43" cy="611974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88" cy="488836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1" cy="495916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88" cy="489367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1" cy="495975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Objectives</a:t>
            </a:r>
            <a:endParaRPr/>
          </a:p>
        </p:txBody>
      </p:sp>
      <p:sp>
        <p:nvSpPr>
          <p:cNvPr id="1025" name="Google Shape;1025;p22"/>
          <p:cNvSpPr txBox="1"/>
          <p:nvPr>
            <p:ph idx="1" type="body"/>
          </p:nvPr>
        </p:nvSpPr>
        <p:spPr>
          <a:xfrm>
            <a:off x="720000" y="1068125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full-stack application that provides real-time threat analysis</a:t>
            </a:r>
            <a:endParaRPr/>
          </a:p>
        </p:txBody>
      </p:sp>
      <p:graphicFrame>
        <p:nvGraphicFramePr>
          <p:cNvPr id="1026" name="Google Shape;1026;p22"/>
          <p:cNvGraphicFramePr/>
          <p:nvPr/>
        </p:nvGraphicFramePr>
        <p:xfrm>
          <a:off x="720000" y="16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{98B54035-A2C7-4181-BA29-98AACF59A6E1}</a:tableStyleId>
              </a:tblPr>
              <a:tblGrid>
                <a:gridCol w="2243875"/>
                <a:gridCol w="52596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Authentication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registration and login using hashed passwords (bcrypt)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Data Storage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PostgreSQL with parameterized queries to prevent SQL injection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Log In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CSRF Protected; session-based authentication with token storage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Activity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Actively logged within the system via backend logging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Input Validation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form fields sanitized; inputs checked server-side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Session Management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server-side sessions with logout/timeout enforcement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7" name="Google Shape;1027;p22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28" name="Google Shape;1028;p22"/>
            <p:cNvSpPr/>
            <p:nvPr/>
          </p:nvSpPr>
          <p:spPr>
            <a:xfrm>
              <a:off x="7878097" y="2638928"/>
              <a:ext cx="304483" cy="39265"/>
            </a:xfrm>
            <a:custGeom>
              <a:rect b="b" l="l" r="r" t="t"/>
              <a:pathLst>
                <a:path extrusionOk="0" h="493" w="3823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7872920" y="2634468"/>
              <a:ext cx="314120" cy="48106"/>
            </a:xfrm>
            <a:custGeom>
              <a:rect b="b" l="l" r="r" t="t"/>
              <a:pathLst>
                <a:path extrusionOk="0" h="604" w="3944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7878097" y="2725342"/>
              <a:ext cx="174423" cy="25247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7872920" y="2720165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7878097" y="2797818"/>
              <a:ext cx="174423" cy="25168"/>
            </a:xfrm>
            <a:custGeom>
              <a:rect b="b" l="l" r="r" t="t"/>
              <a:pathLst>
                <a:path extrusionOk="0" h="316" w="219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7872920" y="2793358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6985603" y="2857631"/>
              <a:ext cx="295563" cy="127910"/>
            </a:xfrm>
            <a:custGeom>
              <a:rect b="b" l="l" r="r" t="t"/>
              <a:pathLst>
                <a:path extrusionOk="0" h="1606" w="3711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6980426" y="2853330"/>
              <a:ext cx="305916" cy="136591"/>
            </a:xfrm>
            <a:custGeom>
              <a:rect b="b" l="l" r="r" t="t"/>
              <a:pathLst>
                <a:path extrusionOk="0" h="1715" w="3841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6951595" y="2965470"/>
              <a:ext cx="48822" cy="48106"/>
            </a:xfrm>
            <a:custGeom>
              <a:rect b="b" l="l" r="r" t="t"/>
              <a:pathLst>
                <a:path extrusionOk="0" h="604" w="613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6947135" y="2961487"/>
              <a:ext cx="57743" cy="57265"/>
            </a:xfrm>
            <a:custGeom>
              <a:rect b="b" l="l" r="r" t="t"/>
              <a:pathLst>
                <a:path extrusionOk="0" h="719" w="725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7264836" y="2488002"/>
              <a:ext cx="591922" cy="551701"/>
            </a:xfrm>
            <a:custGeom>
              <a:rect b="b" l="l" r="r" t="t"/>
              <a:pathLst>
                <a:path extrusionOk="0" h="6927" w="7432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259659" y="2483223"/>
              <a:ext cx="589692" cy="561418"/>
            </a:xfrm>
            <a:custGeom>
              <a:rect b="b" l="l" r="r" t="t"/>
              <a:pathLst>
                <a:path extrusionOk="0" h="7049" w="7404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219757" y="2465303"/>
              <a:ext cx="627364" cy="552019"/>
            </a:xfrm>
            <a:custGeom>
              <a:rect b="b" l="l" r="r" t="t"/>
              <a:pathLst>
                <a:path extrusionOk="0" h="6931" w="7877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7232341" y="2460525"/>
              <a:ext cx="601479" cy="561179"/>
            </a:xfrm>
            <a:custGeom>
              <a:rect b="b" l="l" r="r" t="t"/>
              <a:pathLst>
                <a:path extrusionOk="0" h="7046" w="7552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7615828" y="2510541"/>
              <a:ext cx="134520" cy="135158"/>
            </a:xfrm>
            <a:custGeom>
              <a:rect b="b" l="l" r="r" t="t"/>
              <a:pathLst>
                <a:path extrusionOk="0" h="1697" w="1689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7397842" y="2601973"/>
              <a:ext cx="261634" cy="300102"/>
            </a:xfrm>
            <a:custGeom>
              <a:rect b="b" l="l" r="r" t="t"/>
              <a:pathLst>
                <a:path extrusionOk="0" h="3768" w="3285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7393461" y="2597592"/>
              <a:ext cx="271191" cy="308863"/>
            </a:xfrm>
            <a:custGeom>
              <a:rect b="b" l="l" r="r" t="t"/>
              <a:pathLst>
                <a:path extrusionOk="0" h="3878" w="3405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7448814" y="2585725"/>
              <a:ext cx="159688" cy="31858"/>
            </a:xfrm>
            <a:custGeom>
              <a:rect b="b" l="l" r="r" t="t"/>
              <a:pathLst>
                <a:path extrusionOk="0" h="400" w="2005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443637" y="2580549"/>
              <a:ext cx="169325" cy="41495"/>
            </a:xfrm>
            <a:custGeom>
              <a:rect b="b" l="l" r="r" t="t"/>
              <a:pathLst>
                <a:path extrusionOk="0" h="521" w="2126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500583" y="2556894"/>
              <a:ext cx="55433" cy="55513"/>
            </a:xfrm>
            <a:custGeom>
              <a:rect b="b" l="l" r="r" t="t"/>
              <a:pathLst>
                <a:path extrusionOk="0" h="697" w="696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7496123" y="2552514"/>
              <a:ext cx="65070" cy="65070"/>
            </a:xfrm>
            <a:custGeom>
              <a:rect b="b" l="l" r="r" t="t"/>
              <a:pathLst>
                <a:path extrusionOk="0" h="817" w="817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516830" y="2570195"/>
              <a:ext cx="22938" cy="22301"/>
            </a:xfrm>
            <a:custGeom>
              <a:rect b="b" l="l" r="r" t="t"/>
              <a:pathLst>
                <a:path extrusionOk="0" h="280" w="288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512370" y="2565018"/>
              <a:ext cx="31858" cy="31858"/>
            </a:xfrm>
            <a:custGeom>
              <a:rect b="b" l="l" r="r" t="t"/>
              <a:pathLst>
                <a:path extrusionOk="0" h="400" w="40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442204" y="26766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496840" y="2655175"/>
              <a:ext cx="68096" cy="9717"/>
            </a:xfrm>
            <a:custGeom>
              <a:rect b="b" l="l" r="r" t="t"/>
              <a:pathLst>
                <a:path extrusionOk="0" h="122" w="855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496840" y="2727572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496840" y="2802199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442204" y="2698741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7442204" y="2753456"/>
              <a:ext cx="178086" cy="8920"/>
            </a:xfrm>
            <a:custGeom>
              <a:rect b="b" l="l" r="r" t="t"/>
              <a:pathLst>
                <a:path extrusionOk="0" h="112" w="223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442204" y="2775598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7442204" y="28288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3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Main Developer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4" name="Google Shape;1064;p2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&amp; Tech Used</a:t>
            </a:r>
            <a:endParaRPr/>
          </a:p>
        </p:txBody>
      </p:sp>
      <p:sp>
        <p:nvSpPr>
          <p:cNvPr id="1065" name="Google Shape;1065;p23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Shodan (scanning IPs &amp; </a:t>
            </a:r>
            <a:r>
              <a:rPr lang="en"/>
              <a:t>retrieving</a:t>
            </a:r>
            <a:r>
              <a:rPr lang="en"/>
              <a:t> data based on parameters), VirusTotal</a:t>
            </a:r>
            <a:endParaRPr/>
          </a:p>
        </p:txBody>
      </p:sp>
      <p:sp>
        <p:nvSpPr>
          <p:cNvPr id="1066" name="Google Shape;1066;p23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OpenAI GPT-4 API, Node.js, Flask, NIST CSF/RMF frameworks, risk threshold modeling, alerting frameworks, cost-benefit analysis tools, OWASP Risk Assessment Framework</a:t>
            </a:r>
            <a:endParaRPr/>
          </a:p>
        </p:txBody>
      </p:sp>
      <p:sp>
        <p:nvSpPr>
          <p:cNvPr id="1067" name="Google Shape;1067;p23"/>
          <p:cNvSpPr txBox="1"/>
          <p:nvPr>
            <p:ph idx="3" type="subTitle"/>
          </p:nvPr>
        </p:nvSpPr>
        <p:spPr>
          <a:xfrm>
            <a:off x="2321750" y="3257075"/>
            <a:ext cx="28482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Flask, PostgreSQL, JSX, Node.js, Express.js, psycopg2-binary, Axios, Hugging Face AI, httpx, dotenv, flask-cors, cryptography, and </a:t>
            </a:r>
            <a:r>
              <a:rPr lang="en"/>
              <a:t>SendGrid, EPSS, OSV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3"/>
          <p:cNvSpPr txBox="1"/>
          <p:nvPr>
            <p:ph idx="4" type="subTitle"/>
          </p:nvPr>
        </p:nvSpPr>
        <p:spPr>
          <a:xfrm>
            <a:off x="5614901" y="3257075"/>
            <a:ext cx="24993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PostgreSQL, Node.js, Flask, yaml, OpenAI GPT-4 API</a:t>
            </a:r>
            <a:endParaRPr/>
          </a:p>
        </p:txBody>
      </p:sp>
      <p:sp>
        <p:nvSpPr>
          <p:cNvPr id="1069" name="Google Shape;1069;p23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OSINT Specialist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0" name="Google Shape;1070;p23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Risk Analyst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1" name="Google Shape;1071;p23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Git Admin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072" name="Google Shape;1072;p23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073" name="Google Shape;1073;p23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23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098" name="Google Shape;1098;p23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4"/>
          <p:cNvSpPr txBox="1"/>
          <p:nvPr/>
        </p:nvSpPr>
        <p:spPr>
          <a:xfrm>
            <a:off x="3425850" y="465350"/>
            <a:ext cx="229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16F1A"/>
                </a:solidFill>
                <a:latin typeface="Lora"/>
                <a:ea typeface="Lora"/>
                <a:cs typeface="Lora"/>
                <a:sym typeface="Lora"/>
              </a:rPr>
              <a:t>System Demo</a:t>
            </a:r>
            <a:endParaRPr b="1" sz="2200">
              <a:solidFill>
                <a:srgbClr val="E16F1A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3" name="Google Shape;1143;p24"/>
          <p:cNvPicPr preferRelativeResize="0"/>
          <p:nvPr/>
        </p:nvPicPr>
        <p:blipFill rotWithShape="1">
          <a:blip r:embed="rId3">
            <a:alphaModFix/>
          </a:blip>
          <a:srcRect b="18721" l="14991" r="20446" t="19224"/>
          <a:stretch/>
        </p:blipFill>
        <p:spPr>
          <a:xfrm>
            <a:off x="1225050" y="1059475"/>
            <a:ext cx="2743199" cy="1828800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4" name="Google Shape;1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025" y="1059475"/>
            <a:ext cx="3468699" cy="1828799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5" name="Google Shape;1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100" y="3025600"/>
            <a:ext cx="3298624" cy="1557299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6" name="Google Shape;1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5041" y="3025588"/>
            <a:ext cx="2884981" cy="1557325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5"/>
          <p:cNvSpPr txBox="1"/>
          <p:nvPr>
            <p:ph idx="4" type="subTitle"/>
          </p:nvPr>
        </p:nvSpPr>
        <p:spPr>
          <a:xfrm>
            <a:off x="3672293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152" name="Google Shape;1152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 &amp; Risk Management</a:t>
            </a:r>
            <a:endParaRPr/>
          </a:p>
        </p:txBody>
      </p:sp>
      <p:sp>
        <p:nvSpPr>
          <p:cNvPr id="1153" name="Google Shape;1153;p25"/>
          <p:cNvSpPr txBox="1"/>
          <p:nvPr>
            <p:ph idx="1" type="subTitle"/>
          </p:nvPr>
        </p:nvSpPr>
        <p:spPr>
          <a:xfrm>
            <a:off x="3672296" y="2031775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Dependency Audits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Active CVE Scanning</a:t>
            </a:r>
            <a:endParaRPr/>
          </a:p>
        </p:txBody>
      </p:sp>
      <p:sp>
        <p:nvSpPr>
          <p:cNvPr id="1154" name="Google Shape;1154;p25"/>
          <p:cNvSpPr txBox="1"/>
          <p:nvPr>
            <p:ph idx="2" type="subTitle"/>
          </p:nvPr>
        </p:nvSpPr>
        <p:spPr>
          <a:xfrm>
            <a:off x="720000" y="2031775"/>
            <a:ext cx="27420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CSRF Tokens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Input Validation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API Key Protection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Rate Limiting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Session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Access Control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Headers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Encoding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CORS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Cookies</a:t>
            </a:r>
            <a:endParaRPr/>
          </a:p>
        </p:txBody>
      </p:sp>
      <p:sp>
        <p:nvSpPr>
          <p:cNvPr id="1155" name="Google Shape;1155;p25"/>
          <p:cNvSpPr txBox="1"/>
          <p:nvPr>
            <p:ph idx="3" type="subTitle"/>
          </p:nvPr>
        </p:nvSpPr>
        <p:spPr>
          <a:xfrm>
            <a:off x="720000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</a:t>
            </a:r>
            <a:endParaRPr/>
          </a:p>
        </p:txBody>
      </p:sp>
      <p:grpSp>
        <p:nvGrpSpPr>
          <p:cNvPr id="1156" name="Google Shape;1156;p2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157" name="Google Shape;1157;p2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158" name="Google Shape;1158;p2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6" name="Google Shape;1166;p25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2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168" name="Google Shape;1168;p25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2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197" name="Google Shape;1197;p25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6"/>
          <p:cNvSpPr txBox="1"/>
          <p:nvPr>
            <p:ph idx="1" type="subTitle"/>
          </p:nvPr>
        </p:nvSpPr>
        <p:spPr>
          <a:xfrm>
            <a:off x="659975" y="9650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Key Tests Conducted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Shodan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structure of the data returned for an IP (checks for dictionary format, ports key, and list type for ports).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VirusTotal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Verifies that the data returned for a domain includes the malicious key and ensures it is an integer.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Test Coverage: Ensures the APIs return correctly structured and essential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Integrity: Confirms the response matches expected formats and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6"/>
          <p:cNvSpPr txBox="1"/>
          <p:nvPr>
            <p:ph type="title"/>
          </p:nvPr>
        </p:nvSpPr>
        <p:spPr>
          <a:xfrm>
            <a:off x="526775" y="274513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Evaluation</a:t>
            </a:r>
            <a:endParaRPr/>
          </a:p>
        </p:txBody>
      </p:sp>
      <p:pic>
        <p:nvPicPr>
          <p:cNvPr id="1245" name="Google Shape;124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151" r="27146" t="0"/>
          <a:stretch/>
        </p:blipFill>
        <p:spPr>
          <a:xfrm>
            <a:off x="5019725" y="965076"/>
            <a:ext cx="2203500" cy="3213299"/>
          </a:xfrm>
          <a:prstGeom prst="rect">
            <a:avLst/>
          </a:prstGeom>
        </p:spPr>
      </p:pic>
      <p:grpSp>
        <p:nvGrpSpPr>
          <p:cNvPr id="1246" name="Google Shape;1246;p26"/>
          <p:cNvGrpSpPr/>
          <p:nvPr/>
        </p:nvGrpSpPr>
        <p:grpSpPr>
          <a:xfrm>
            <a:off x="6964178" y="2817557"/>
            <a:ext cx="1466651" cy="1625718"/>
            <a:chOff x="6964178" y="2817557"/>
            <a:chExt cx="1466651" cy="1625718"/>
          </a:xfrm>
        </p:grpSpPr>
        <p:sp>
          <p:nvSpPr>
            <p:cNvPr id="1247" name="Google Shape;1247;p26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8344335" y="3571324"/>
              <a:ext cx="36238" cy="35522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8251948" y="3571324"/>
              <a:ext cx="36318" cy="35522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8376830" y="3208544"/>
              <a:ext cx="53999" cy="54796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003284" y="3902326"/>
              <a:ext cx="295642" cy="127193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6998107" y="3897627"/>
              <a:ext cx="305996" cy="136273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6969355" y="3873495"/>
              <a:ext cx="48106" cy="48106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282596" y="3887114"/>
              <a:ext cx="591125" cy="551940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7277420" y="3882176"/>
              <a:ext cx="589692" cy="561099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7236801" y="3869592"/>
              <a:ext cx="627364" cy="551781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7250102" y="3865769"/>
              <a:ext cx="588895" cy="561258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7643863" y="3925423"/>
              <a:ext cx="134600" cy="135078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7895061" y="4209673"/>
              <a:ext cx="304483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7890681" y="4205293"/>
              <a:ext cx="314040" cy="48106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895061" y="4136560"/>
              <a:ext cx="175219" cy="25885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7890681" y="4132100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7895061" y="4064163"/>
              <a:ext cx="175219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7890681" y="4059703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7475415" y="3969546"/>
              <a:ext cx="156025" cy="115326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7471035" y="3964369"/>
              <a:ext cx="164786" cy="125680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437744" y="4085587"/>
              <a:ext cx="231369" cy="192900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433283" y="4080411"/>
              <a:ext cx="240209" cy="202537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7532361" y="4141737"/>
              <a:ext cx="42132" cy="80601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7527901" y="4137277"/>
              <a:ext cx="51769" cy="89521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2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321" name="Google Shape;1321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→ </a:t>
            </a:r>
            <a:r>
              <a:rPr lang="en"/>
              <a:t>Solutions</a:t>
            </a:r>
            <a:endParaRPr/>
          </a:p>
        </p:txBody>
      </p:sp>
      <p:sp>
        <p:nvSpPr>
          <p:cNvPr id="1322" name="Google Shape;1322;p2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CSRF protection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session-based authentication, and used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queries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defend against SQL injection.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enrichment pipeline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OSV + EPSS APIs, integrated with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score risks and display them in the dashboard.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secure communication between frontend and backend.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scan data with live CVE and EPSS feeds in real time.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2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1325" name="Google Shape;1325;p27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326" name="Google Shape;1326;p27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327" name="Google Shape;1327;p27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5" name="Google Shape;1335;p27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337" name="Google Shape;1337;p27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27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366" name="Google Shape;1366;p27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13" name="Google Shape;1413;p28"/>
          <p:cNvSpPr/>
          <p:nvPr/>
        </p:nvSpPr>
        <p:spPr>
          <a:xfrm>
            <a:off x="713225" y="1128900"/>
            <a:ext cx="7717500" cy="3475200"/>
          </a:xfrm>
          <a:prstGeom prst="mathPlus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8"/>
          <p:cNvSpPr/>
          <p:nvPr/>
        </p:nvSpPr>
        <p:spPr>
          <a:xfrm>
            <a:off x="2273413" y="1664625"/>
            <a:ext cx="1840500" cy="1050600"/>
          </a:xfrm>
          <a:prstGeom prst="rect">
            <a:avLst/>
          </a:pr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Enhancements in RBACs</a:t>
            </a:r>
            <a:endParaRPr b="1"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5" name="Google Shape;1415;p28"/>
          <p:cNvSpPr/>
          <p:nvPr/>
        </p:nvSpPr>
        <p:spPr>
          <a:xfrm>
            <a:off x="2273413" y="3227475"/>
            <a:ext cx="1840500" cy="68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User Customerization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6" name="Google Shape;1416;p28"/>
          <p:cNvSpPr/>
          <p:nvPr/>
        </p:nvSpPr>
        <p:spPr>
          <a:xfrm>
            <a:off x="5030096" y="3227475"/>
            <a:ext cx="1840500" cy="6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Contectional Help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(“What’s this?”)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7" name="Google Shape;1417;p28"/>
          <p:cNvSpPr/>
          <p:nvPr/>
        </p:nvSpPr>
        <p:spPr>
          <a:xfrm>
            <a:off x="4731800" y="1664625"/>
            <a:ext cx="2184000" cy="1050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</a:t>
            </a:r>
            <a:r>
              <a:rPr b="1" lang="en" sz="1500"/>
              <a:t>roader API Integrations for richer and more diverse data sources</a:t>
            </a:r>
            <a:endParaRPr b="1" sz="1500"/>
          </a:p>
        </p:txBody>
      </p:sp>
      <p:grpSp>
        <p:nvGrpSpPr>
          <p:cNvPr id="1418" name="Google Shape;1418;p28"/>
          <p:cNvGrpSpPr/>
          <p:nvPr/>
        </p:nvGrpSpPr>
        <p:grpSpPr>
          <a:xfrm flipH="1">
            <a:off x="7205717" y="1218796"/>
            <a:ext cx="1225000" cy="576722"/>
            <a:chOff x="835132" y="1750471"/>
            <a:chExt cx="1225000" cy="576722"/>
          </a:xfrm>
        </p:grpSpPr>
        <p:sp>
          <p:nvSpPr>
            <p:cNvPr id="1419" name="Google Shape;1419;p28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