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976b741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976b741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drop-castin&gt;easy but not </a:t>
            </a:r>
            <a:r>
              <a:rPr lang="en"/>
              <a:t>uniform</a:t>
            </a:r>
            <a:r>
              <a:rPr lang="en"/>
              <a:t> layer,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629f08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629f08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Dynamic(better-less time for evaporate before spin, but can be difficult to get full coverage at low rpm, uses less solution) vs Static(for low rpm or viscous, better so use less solution)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629f08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629f08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976b741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976b741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pg.optica.org/directpdfaccess/c893b4d7-f0b4-4700-a5fcb7f893dfe5d0_439773/prj-8-10-a39.pdf?da=1&amp;id=439773&amp;seq=0&amp;mobile=no" TargetMode="External"/><Relationship Id="rId4" Type="http://schemas.openxmlformats.org/officeDocument/2006/relationships/hyperlink" Target="https://www.researchgate.net/publication/315894544_The_Structural_and_Optical_Properties_of_PolyTriarylamine_PTAA_Thin_Films_Prepared_at_Different_Spin_Rate_Using_Spin_Coating_Method"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11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Types of Thin Film Production</a:t>
            </a:r>
            <a:endParaRPr/>
          </a:p>
        </p:txBody>
      </p:sp>
      <p:pic>
        <p:nvPicPr>
          <p:cNvPr id="55" name="Google Shape;55;p13"/>
          <p:cNvPicPr preferRelativeResize="0"/>
          <p:nvPr/>
        </p:nvPicPr>
        <p:blipFill>
          <a:blip r:embed="rId3">
            <a:alphaModFix/>
          </a:blip>
          <a:stretch>
            <a:fillRect/>
          </a:stretch>
        </p:blipFill>
        <p:spPr>
          <a:xfrm>
            <a:off x="1730788" y="779725"/>
            <a:ext cx="5682424" cy="422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279050"/>
            <a:ext cx="9144003" cy="458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Controlled Variables</a:t>
            </a:r>
            <a:endParaRPr/>
          </a:p>
        </p:txBody>
      </p:sp>
      <p:sp>
        <p:nvSpPr>
          <p:cNvPr id="66" name="Google Shape;66;p15"/>
          <p:cNvSpPr txBox="1"/>
          <p:nvPr>
            <p:ph idx="1" type="body"/>
          </p:nvPr>
        </p:nvSpPr>
        <p:spPr>
          <a:xfrm>
            <a:off x="311700" y="1152475"/>
            <a:ext cx="3956400" cy="344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Spin speed</a:t>
            </a:r>
            <a:endParaRPr/>
          </a:p>
          <a:p>
            <a:pPr indent="-342900" lvl="0" marL="457200" rtl="0" algn="l">
              <a:spcBef>
                <a:spcPts val="0"/>
              </a:spcBef>
              <a:spcAft>
                <a:spcPts val="0"/>
              </a:spcAft>
              <a:buSzPts val="1800"/>
              <a:buChar char="-"/>
            </a:pPr>
            <a:r>
              <a:rPr lang="en"/>
              <a:t>Spin acceleration</a:t>
            </a:r>
            <a:endParaRPr/>
          </a:p>
          <a:p>
            <a:pPr indent="-342900" lvl="0" marL="457200" rtl="0" algn="l">
              <a:spcBef>
                <a:spcPts val="0"/>
              </a:spcBef>
              <a:spcAft>
                <a:spcPts val="0"/>
              </a:spcAft>
              <a:buSzPts val="1800"/>
              <a:buChar char="-"/>
            </a:pPr>
            <a:r>
              <a:rPr lang="en"/>
              <a:t>deposition method (dynamic vs static)</a:t>
            </a:r>
            <a:endParaRPr/>
          </a:p>
          <a:p>
            <a:pPr indent="-342900" lvl="0" marL="457200" rtl="0" algn="l">
              <a:spcBef>
                <a:spcPts val="0"/>
              </a:spcBef>
              <a:spcAft>
                <a:spcPts val="0"/>
              </a:spcAft>
              <a:buSzPts val="1800"/>
              <a:buChar char="-"/>
            </a:pPr>
            <a:r>
              <a:rPr lang="en"/>
              <a:t>Number of steps</a:t>
            </a:r>
            <a:endParaRPr/>
          </a:p>
          <a:p>
            <a:pPr indent="-342900" lvl="0" marL="457200" rtl="0" algn="l">
              <a:spcBef>
                <a:spcPts val="0"/>
              </a:spcBef>
              <a:spcAft>
                <a:spcPts val="0"/>
              </a:spcAft>
              <a:buSzPts val="1800"/>
              <a:buChar char="-"/>
            </a:pPr>
            <a:r>
              <a:rPr lang="en"/>
              <a:t>Vacuum</a:t>
            </a:r>
            <a:endParaRPr/>
          </a:p>
          <a:p>
            <a:pPr indent="-342900" lvl="0" marL="457200" rtl="0" algn="l">
              <a:spcBef>
                <a:spcPts val="0"/>
              </a:spcBef>
              <a:spcAft>
                <a:spcPts val="0"/>
              </a:spcAft>
              <a:buSzPts val="1800"/>
              <a:buChar char="-"/>
            </a:pPr>
            <a:r>
              <a:rPr lang="en"/>
              <a:t>Temperature</a:t>
            </a:r>
            <a:endParaRPr/>
          </a:p>
        </p:txBody>
      </p:sp>
      <p:pic>
        <p:nvPicPr>
          <p:cNvPr id="67" name="Google Shape;67;p15"/>
          <p:cNvPicPr preferRelativeResize="0"/>
          <p:nvPr/>
        </p:nvPicPr>
        <p:blipFill>
          <a:blip r:embed="rId3">
            <a:alphaModFix/>
          </a:blip>
          <a:stretch>
            <a:fillRect/>
          </a:stretch>
        </p:blipFill>
        <p:spPr>
          <a:xfrm>
            <a:off x="4420500" y="1170125"/>
            <a:ext cx="4571100" cy="31886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3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Variables </a:t>
            </a:r>
            <a:endParaRPr/>
          </a:p>
        </p:txBody>
      </p:sp>
      <p:sp>
        <p:nvSpPr>
          <p:cNvPr id="73" name="Google Shape;73;p1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Solvent</a:t>
            </a:r>
            <a:endParaRPr/>
          </a:p>
          <a:p>
            <a:pPr indent="-342900" lvl="0" marL="457200" rtl="0" algn="l">
              <a:spcBef>
                <a:spcPts val="0"/>
              </a:spcBef>
              <a:spcAft>
                <a:spcPts val="0"/>
              </a:spcAft>
              <a:buSzPts val="1800"/>
              <a:buChar char="-"/>
            </a:pPr>
            <a:r>
              <a:rPr lang="en"/>
              <a:t>Concentration </a:t>
            </a:r>
            <a:endParaRPr/>
          </a:p>
          <a:p>
            <a:pPr indent="-342900" lvl="0" marL="457200" rtl="0" algn="l">
              <a:spcBef>
                <a:spcPts val="0"/>
              </a:spcBef>
              <a:spcAft>
                <a:spcPts val="0"/>
              </a:spcAft>
              <a:buSzPts val="1800"/>
              <a:buChar char="-"/>
            </a:pPr>
            <a:r>
              <a:rPr lang="en"/>
              <a:t>Evaporation rate</a:t>
            </a:r>
            <a:endParaRPr/>
          </a:p>
          <a:p>
            <a:pPr indent="-317500" lvl="1" marL="914400" rtl="0" algn="l">
              <a:spcBef>
                <a:spcPts val="0"/>
              </a:spcBef>
              <a:spcAft>
                <a:spcPts val="0"/>
              </a:spcAft>
              <a:buSzPts val="1400"/>
              <a:buChar char="-"/>
            </a:pPr>
            <a:r>
              <a:rPr lang="en"/>
              <a:t>Viscosity</a:t>
            </a:r>
            <a:endParaRPr/>
          </a:p>
          <a:p>
            <a:pPr indent="-317500" lvl="1" marL="914400" rtl="0" algn="l">
              <a:spcBef>
                <a:spcPts val="0"/>
              </a:spcBef>
              <a:spcAft>
                <a:spcPts val="0"/>
              </a:spcAft>
              <a:buSzPts val="1400"/>
              <a:buChar char="-"/>
            </a:pPr>
            <a:r>
              <a:rPr lang="en"/>
              <a:t>Pressure</a:t>
            </a:r>
            <a:endParaRPr/>
          </a:p>
          <a:p>
            <a:pPr indent="-317500" lvl="1" marL="914400" rtl="0" algn="l">
              <a:spcBef>
                <a:spcPts val="0"/>
              </a:spcBef>
              <a:spcAft>
                <a:spcPts val="0"/>
              </a:spcAft>
              <a:buSzPts val="1400"/>
              <a:buChar char="-"/>
            </a:pPr>
            <a:r>
              <a:rPr lang="en"/>
              <a:t>Humidity </a:t>
            </a:r>
            <a:endParaRPr/>
          </a:p>
          <a:p>
            <a:pPr indent="0" lvl="0" marL="0" rtl="0" algn="l">
              <a:spcBef>
                <a:spcPts val="1200"/>
              </a:spcBef>
              <a:spcAft>
                <a:spcPts val="1200"/>
              </a:spcAft>
              <a:buNone/>
            </a:pPr>
            <a:r>
              <a:t/>
            </a:r>
            <a:endParaRPr/>
          </a:p>
        </p:txBody>
      </p:sp>
      <p:pic>
        <p:nvPicPr>
          <p:cNvPr descr="Spin coating thickness equation" id="74" name="Google Shape;74;p16"/>
          <p:cNvPicPr preferRelativeResize="0"/>
          <p:nvPr/>
        </p:nvPicPr>
        <p:blipFill>
          <a:blip r:embed="rId3">
            <a:alphaModFix/>
          </a:blip>
          <a:stretch>
            <a:fillRect/>
          </a:stretch>
        </p:blipFill>
        <p:spPr>
          <a:xfrm>
            <a:off x="422500" y="3619950"/>
            <a:ext cx="1451950" cy="1132525"/>
          </a:xfrm>
          <a:prstGeom prst="rect">
            <a:avLst/>
          </a:prstGeom>
          <a:noFill/>
          <a:ln>
            <a:noFill/>
          </a:ln>
        </p:spPr>
      </p:pic>
      <p:pic>
        <p:nvPicPr>
          <p:cNvPr id="75" name="Google Shape;75;p16"/>
          <p:cNvPicPr preferRelativeResize="0"/>
          <p:nvPr/>
        </p:nvPicPr>
        <p:blipFill>
          <a:blip r:embed="rId4">
            <a:alphaModFix/>
          </a:blip>
          <a:stretch>
            <a:fillRect/>
          </a:stretch>
        </p:blipFill>
        <p:spPr>
          <a:xfrm>
            <a:off x="311688" y="1152475"/>
            <a:ext cx="3752814" cy="246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methods</a:t>
            </a:r>
            <a:endParaRPr/>
          </a:p>
        </p:txBody>
      </p:sp>
      <p:sp>
        <p:nvSpPr>
          <p:cNvPr id="81" name="Google Shape;81;p17"/>
          <p:cNvSpPr txBox="1"/>
          <p:nvPr>
            <p:ph idx="1" type="body"/>
          </p:nvPr>
        </p:nvSpPr>
        <p:spPr>
          <a:xfrm>
            <a:off x="311700" y="1152475"/>
            <a:ext cx="4024800" cy="3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https://opg.optica.org/directpdfaccess/c893b4d7-f0b4-4700-a5fcb7f893dfe5d0_439773/prj-8-10-a39.pdf?da=1&amp;id=439 73&amp;seq=0&amp;mobile=no</a:t>
            </a:r>
            <a:r>
              <a:rPr lang="en"/>
              <a:t> </a:t>
            </a:r>
            <a:endParaRPr/>
          </a:p>
          <a:p>
            <a:pPr indent="0" lvl="0" marL="0" rtl="0" algn="l">
              <a:spcBef>
                <a:spcPts val="1200"/>
              </a:spcBef>
              <a:spcAft>
                <a:spcPts val="0"/>
              </a:spcAft>
              <a:buClr>
                <a:schemeClr val="dk1"/>
              </a:buClr>
              <a:buSzPts val="1100"/>
              <a:buFont typeface="Arial"/>
              <a:buNone/>
            </a:pPr>
            <a:r>
              <a:rPr lang="en" sz="1200"/>
              <a:t>15nm PTAA</a:t>
            </a:r>
            <a:endParaRPr sz="1200"/>
          </a:p>
          <a:p>
            <a:pPr indent="0" lvl="0" marL="0" rtl="0" algn="l">
              <a:spcBef>
                <a:spcPts val="1200"/>
              </a:spcBef>
              <a:spcAft>
                <a:spcPts val="0"/>
              </a:spcAft>
              <a:buNone/>
            </a:pPr>
            <a:r>
              <a:rPr lang="en" sz="1200"/>
              <a:t>2.5 mg/ml in Chlorobenzene,(static application) 500rpm for 5s (500rpm/s), 4500 rpm for 30s (1000rpm/s)</a:t>
            </a:r>
            <a:endParaRPr sz="1200"/>
          </a:p>
          <a:p>
            <a:pPr indent="0" lvl="0" marL="0" rtl="0" algn="l">
              <a:spcBef>
                <a:spcPts val="1200"/>
              </a:spcBef>
              <a:spcAft>
                <a:spcPts val="0"/>
              </a:spcAft>
              <a:buClr>
                <a:schemeClr val="dk1"/>
              </a:buClr>
              <a:buSzPts val="1100"/>
              <a:buFont typeface="Arial"/>
              <a:buNone/>
            </a:pPr>
            <a:r>
              <a:rPr lang="en" sz="1200"/>
              <a:t>Annealed on hot plate at 105C for 10 min and cooled to 25C. </a:t>
            </a:r>
            <a:endParaRPr/>
          </a:p>
          <a:p>
            <a:pPr indent="0" lvl="0" marL="0" rtl="0" algn="l">
              <a:spcBef>
                <a:spcPts val="1200"/>
              </a:spcBef>
              <a:spcAft>
                <a:spcPts val="1200"/>
              </a:spcAft>
              <a:buNone/>
            </a:pPr>
            <a:r>
              <a:t/>
            </a:r>
            <a:endParaRPr/>
          </a:p>
        </p:txBody>
      </p:sp>
      <p:sp>
        <p:nvSpPr>
          <p:cNvPr id="82" name="Google Shape;82;p17"/>
          <p:cNvSpPr txBox="1"/>
          <p:nvPr>
            <p:ph idx="1" type="body"/>
          </p:nvPr>
        </p:nvSpPr>
        <p:spPr>
          <a:xfrm>
            <a:off x="4807500" y="445025"/>
            <a:ext cx="402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4"/>
              </a:rPr>
              <a:t>https://www.researchgate.net/publication/315894544</a:t>
            </a:r>
            <a:endParaRPr sz="1200"/>
          </a:p>
          <a:p>
            <a:pPr indent="0" lvl="0" marL="0" marR="0" rtl="0" algn="l">
              <a:lnSpc>
                <a:spcPct val="115000"/>
              </a:lnSpc>
              <a:spcBef>
                <a:spcPts val="1200"/>
              </a:spcBef>
              <a:spcAft>
                <a:spcPts val="0"/>
              </a:spcAft>
              <a:buNone/>
            </a:pPr>
            <a:r>
              <a:rPr lang="en" sz="1200"/>
              <a:t>PTAA/Chloroform solution</a:t>
            </a:r>
            <a:endParaRPr sz="1200"/>
          </a:p>
          <a:p>
            <a:pPr indent="0" lvl="0" marL="0" marR="0" rtl="0" algn="l">
              <a:lnSpc>
                <a:spcPct val="115000"/>
              </a:lnSpc>
              <a:spcBef>
                <a:spcPts val="1200"/>
              </a:spcBef>
              <a:spcAft>
                <a:spcPts val="0"/>
              </a:spcAft>
              <a:buNone/>
            </a:pPr>
            <a:r>
              <a:rPr lang="en" sz="1200"/>
              <a:t>“The thicknesses of the film measured using the Profilometer were at 74.91 nm, 65.10 nm, 58.45 nm, 53.65 nm and 45.81 nm, for the spin rat of 1000 rpm, 1500 rpm, 2000 rpm, 2500  rpm and  3000”</a:t>
            </a:r>
            <a:endParaRPr sz="1200"/>
          </a:p>
          <a:p>
            <a:pPr indent="0" lvl="0" marL="0" marR="0" rtl="0" algn="l">
              <a:lnSpc>
                <a:spcPct val="115000"/>
              </a:lnSpc>
              <a:spcBef>
                <a:spcPts val="1200"/>
              </a:spcBef>
              <a:spcAft>
                <a:spcPts val="1200"/>
              </a:spcAft>
              <a:buNone/>
            </a:pPr>
            <a:r>
              <a:rPr lang="en" sz="1200"/>
              <a:t>h∝ω</a:t>
            </a:r>
            <a:r>
              <a:rPr baseline="30000" lang="en" sz="1200"/>
              <a:t>^</a:t>
            </a:r>
            <a:r>
              <a:rPr lang="en" sz="1200"/>
              <a:t>(-3/2)</a:t>
            </a:r>
            <a:endParaRPr sz="1200"/>
          </a:p>
        </p:txBody>
      </p:sp>
      <p:pic>
        <p:nvPicPr>
          <p:cNvPr id="83" name="Google Shape;83;p17"/>
          <p:cNvPicPr preferRelativeResize="0"/>
          <p:nvPr/>
        </p:nvPicPr>
        <p:blipFill>
          <a:blip r:embed="rId5">
            <a:alphaModFix/>
          </a:blip>
          <a:stretch>
            <a:fillRect/>
          </a:stretch>
        </p:blipFill>
        <p:spPr>
          <a:xfrm>
            <a:off x="4807500" y="2571750"/>
            <a:ext cx="3693450" cy="198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