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735dad9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735dad9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8735dad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8735dad9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8735dad9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8735dad9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735dad91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735dad91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735dad9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8735dad9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735dad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8735dad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735dad9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735dad9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8735dad91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8735dad91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Evaporation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00748" y="654599"/>
            <a:ext cx="1899900" cy="546900"/>
          </a:xfrm>
          <a:prstGeom prst="roundRect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Thin-Film Deposition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581163" y="1766069"/>
            <a:ext cx="1899900" cy="546900"/>
          </a:xfrm>
          <a:prstGeom prst="roundRect">
            <a:avLst>
              <a:gd name="adj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Chemical Vapor Deposition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300760" y="1766069"/>
            <a:ext cx="1899900" cy="546900"/>
          </a:xfrm>
          <a:prstGeom prst="roundRect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Physical Vapor Deposition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056435" y="2877502"/>
            <a:ext cx="1684800" cy="546900"/>
          </a:xfrm>
          <a:prstGeom prst="roundRect">
            <a:avLst>
              <a:gd name="adj" fmla="val 50000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Evaporation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765466" y="2877502"/>
            <a:ext cx="1684800" cy="546900"/>
          </a:xfrm>
          <a:prstGeom prst="roundRect">
            <a:avLst>
              <a:gd name="adj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Sputtering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" name="Google Shape;65;p14"/>
          <p:cNvCxnSpPr>
            <a:stCxn id="60" idx="2"/>
            <a:endCxn id="61" idx="0"/>
          </p:cNvCxnSpPr>
          <p:nvPr/>
        </p:nvCxnSpPr>
        <p:spPr>
          <a:xfrm rot="-5400000" flipH="1">
            <a:off x="5608648" y="-156451"/>
            <a:ext cx="564600" cy="3280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4"/>
          <p:cNvCxnSpPr>
            <a:stCxn id="62" idx="0"/>
            <a:endCxn id="60" idx="2"/>
          </p:cNvCxnSpPr>
          <p:nvPr/>
        </p:nvCxnSpPr>
        <p:spPr>
          <a:xfrm rot="-5400000">
            <a:off x="3968710" y="1483469"/>
            <a:ext cx="5646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67;p14"/>
          <p:cNvCxnSpPr>
            <a:stCxn id="62" idx="2"/>
            <a:endCxn id="64" idx="0"/>
          </p:cNvCxnSpPr>
          <p:nvPr/>
        </p:nvCxnSpPr>
        <p:spPr>
          <a:xfrm rot="-5400000" flipH="1">
            <a:off x="4647010" y="1916669"/>
            <a:ext cx="564600" cy="13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4"/>
          <p:cNvCxnSpPr>
            <a:stCxn id="63" idx="0"/>
            <a:endCxn id="62" idx="2"/>
          </p:cNvCxnSpPr>
          <p:nvPr/>
        </p:nvCxnSpPr>
        <p:spPr>
          <a:xfrm rot="-5400000">
            <a:off x="3292435" y="1919302"/>
            <a:ext cx="564600" cy="13518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4"/>
          <p:cNvSpPr/>
          <p:nvPr/>
        </p:nvSpPr>
        <p:spPr>
          <a:xfrm>
            <a:off x="755849" y="3988959"/>
            <a:ext cx="1684800" cy="546900"/>
          </a:xfrm>
          <a:prstGeom prst="roundRect">
            <a:avLst>
              <a:gd name="adj" fmla="val 50000"/>
            </a:avLst>
          </a:prstGeom>
          <a:solidFill>
            <a:srgbClr val="274E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Thermal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628903" y="3988959"/>
            <a:ext cx="1684800" cy="546900"/>
          </a:xfrm>
          <a:prstGeom prst="roundRect">
            <a:avLst>
              <a:gd name="adj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Electron Beam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1" name="Google Shape;71;p14"/>
          <p:cNvCxnSpPr>
            <a:stCxn id="69" idx="0"/>
            <a:endCxn id="63" idx="2"/>
          </p:cNvCxnSpPr>
          <p:nvPr/>
        </p:nvCxnSpPr>
        <p:spPr>
          <a:xfrm rot="-5400000">
            <a:off x="1966199" y="3056409"/>
            <a:ext cx="564600" cy="1300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4"/>
          <p:cNvCxnSpPr>
            <a:stCxn id="70" idx="0"/>
            <a:endCxn id="63" idx="2"/>
          </p:cNvCxnSpPr>
          <p:nvPr/>
        </p:nvCxnSpPr>
        <p:spPr>
          <a:xfrm rot="5400000" flipH="1">
            <a:off x="2902803" y="3420459"/>
            <a:ext cx="564600" cy="57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14"/>
          <p:cNvSpPr/>
          <p:nvPr/>
        </p:nvSpPr>
        <p:spPr>
          <a:xfrm>
            <a:off x="4448497" y="3988959"/>
            <a:ext cx="1684800" cy="546900"/>
          </a:xfrm>
          <a:prstGeom prst="roundRect">
            <a:avLst>
              <a:gd name="adj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Ion Beam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321551" y="3988959"/>
            <a:ext cx="1684800" cy="546900"/>
          </a:xfrm>
          <a:prstGeom prst="roundRect">
            <a:avLst>
              <a:gd name="adj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Magnetron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5" name="Google Shape;75;p14"/>
          <p:cNvCxnSpPr>
            <a:stCxn id="73" idx="0"/>
          </p:cNvCxnSpPr>
          <p:nvPr/>
        </p:nvCxnSpPr>
        <p:spPr>
          <a:xfrm rot="-5400000">
            <a:off x="6092197" y="2915259"/>
            <a:ext cx="272400" cy="1875000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4"/>
          <p:cNvCxnSpPr>
            <a:stCxn id="74" idx="0"/>
            <a:endCxn id="64" idx="2"/>
          </p:cNvCxnSpPr>
          <p:nvPr/>
        </p:nvCxnSpPr>
        <p:spPr>
          <a:xfrm rot="5400000" flipH="1">
            <a:off x="6103601" y="2928609"/>
            <a:ext cx="564600" cy="15561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14"/>
          <p:cNvCxnSpPr>
            <a:stCxn id="69" idx="0"/>
          </p:cNvCxnSpPr>
          <p:nvPr/>
        </p:nvCxnSpPr>
        <p:spPr>
          <a:xfrm rot="10800000">
            <a:off x="1239149" y="2957559"/>
            <a:ext cx="359100" cy="10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436475" y="2263950"/>
            <a:ext cx="141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using!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Vapor Deposition (PVD)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deposit very thin films of a material (on the scale of nanometers to micrometers), particle-by-particle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in a vacuum (very low air pressure, very few air molecules to collide with/slow down material particles or contribute to defects/impurities in the deposited material)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to Chemical Vapor Deposition (CVD), in which a reaction occurs on the substrate to deposit the material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most common types: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Sputtering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Evaporation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PVD - Magnetron Sputtering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3800" cy="3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Target material (the material we want to deposit) is placed on the cathode in an electrolytic cell (has a negative charge/excess of electrons)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An inert gas (typically Argon) is introduced into the cell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As electrons move from cathode to anode, they “knock” valence electrons off the Argon atoms, creating Argon cations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Argon cations are attracted to the negative cathode and strike the target material, “knocking” particles of target off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Target particles “fly” towards and land on the substrate (which sits on the positive anode)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strength of the magnetic field (and thus the movement of particles/rate of deposition) is controlled with a magnetron </a:t>
            </a:r>
            <a:endParaRPr sz="15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075" y="924650"/>
            <a:ext cx="39052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PVD  - Ion Beam Sputtering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Particles are still dislodged by fast-moving ions (“sputtered”), but this time a focused beam of charged ions is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“accurate” (most controlled process, so most uniform deposition, least impurities) of all options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expensive, most stressful for material, slowest rate of deposition by far (1-2 angstroms/s)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00" y="1441350"/>
            <a:ext cx="4140000" cy="2260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Sputtering Considerations 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Bombardment can heat up the target material too much, damaging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Slower than evaporation, but more “accurate” (less impurities) and effective for metals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expensive/complex than evaporation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Resistive Thermal Evaporation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Target material is heated in a crucible (using a resistive heating source) to its boiling point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Volatilized particles move towards and deposit on substrate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 to boiling water condensing on the inside of a lid in a closed pot (happens faster in a vacuum, with less other air molecules to “block the way”)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suitable method for deposition (of the four presented) for nonmetals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4888"/>
            <a:ext cx="4036799" cy="33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00" y="1387523"/>
            <a:ext cx="3037041" cy="30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845" y="2095874"/>
            <a:ext cx="2674255" cy="17828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8" name="Google Shape;118;p20"/>
          <p:cNvCxnSpPr>
            <a:endCxn id="117" idx="1"/>
          </p:cNvCxnSpPr>
          <p:nvPr/>
        </p:nvCxnSpPr>
        <p:spPr>
          <a:xfrm>
            <a:off x="2845245" y="2564299"/>
            <a:ext cx="2301600" cy="42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Evaporator with Crucible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Beam Evaporation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procedure as thermal evaporation, but use a focused electron beam instead of a resistive heater (similar analog as ion beam sputtering)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“Better” (more uniform, less impurities, higher rate of deposition), if you’re willing to…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more (more expensive)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 planetary and mask to control uniformity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efficient for larger surfaces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950" y="2032675"/>
            <a:ext cx="4308350" cy="20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Macintosh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Simple Light</vt:lpstr>
      <vt:lpstr>Thermal Evaporation</vt:lpstr>
      <vt:lpstr>PowerPoint Presentation</vt:lpstr>
      <vt:lpstr>Physical Vapor Deposition (PVD)</vt:lpstr>
      <vt:lpstr>PVD - Magnetron Sputtering</vt:lpstr>
      <vt:lpstr>PVD  - Ion Beam Sputtering</vt:lpstr>
      <vt:lpstr>More Sputtering Considerations </vt:lpstr>
      <vt:lpstr>Resistive Thermal Evaporation</vt:lpstr>
      <vt:lpstr>Thermal Evaporator with Crucible</vt:lpstr>
      <vt:lpstr>Electron Beam Evaporation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Butchko, Maddie</cp:lastModifiedBy>
  <cp:revision>1</cp:revision>
  <dcterms:modified xsi:type="dcterms:W3CDTF">2024-09-13T05:22:58Z</dcterms:modified>
</cp:coreProperties>
</file>