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147375047" r:id="rId3"/>
    <p:sldId id="2147375015" r:id="rId4"/>
    <p:sldId id="258" r:id="rId5"/>
    <p:sldId id="2147375048" r:id="rId6"/>
    <p:sldId id="259" r:id="rId7"/>
    <p:sldId id="2147375035" r:id="rId8"/>
    <p:sldId id="2147375049" r:id="rId9"/>
    <p:sldId id="2147375043" r:id="rId10"/>
    <p:sldId id="2147375042" r:id="rId11"/>
    <p:sldId id="2147375044" r:id="rId12"/>
    <p:sldId id="2147375050" r:id="rId13"/>
    <p:sldId id="2147375037" r:id="rId14"/>
    <p:sldId id="2147375051" r:id="rId15"/>
    <p:sldId id="2147375053" r:id="rId16"/>
    <p:sldId id="2147375054" r:id="rId17"/>
    <p:sldId id="2147375056" r:id="rId18"/>
    <p:sldId id="2147375055" r:id="rId19"/>
    <p:sldId id="2147375036" r:id="rId20"/>
    <p:sldId id="2147375045" r:id="rId21"/>
    <p:sldId id="2147375057" r:id="rId22"/>
    <p:sldId id="2147375038" r:id="rId23"/>
    <p:sldId id="2147375041" r:id="rId24"/>
    <p:sldId id="21473750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380"/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3004"/>
  </p:normalViewPr>
  <p:slideViewPr>
    <p:cSldViewPr snapToGrid="0" snapToObjects="1">
      <p:cViewPr varScale="1">
        <p:scale>
          <a:sx n="85" d="100"/>
          <a:sy n="85" d="100"/>
        </p:scale>
        <p:origin x="6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F6C701-BD45-1542-ACBE-5E7394AB0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BAB01-2F04-B94C-9891-50E2249751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C0E05-AAC8-AC4D-92F9-912537D90329}" type="datetimeFigureOut">
              <a:rPr kumimoji="1" lang="zh-CN" altLang="en-US" smtClean="0"/>
              <a:t>2023/7/25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60D6C-1A41-0447-B9C5-7974C3E6A5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719D73-DF94-7F4A-AEDC-5117A75778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9EF6-7828-9C4A-B7CC-166048E79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72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D808-8AEF-ED40-882E-0C44E8997D66}" type="datetimeFigureOut">
              <a:rPr kumimoji="1" lang="zh-CN" altLang="en-US" smtClean="0"/>
              <a:t>2023/7/25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CAA4-C867-CB49-9AD2-A7EBC484EE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64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CAA4-C867-CB49-9AD2-A7EBC484EE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96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62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d06d17a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35d06d17a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CAA4-C867-CB49-9AD2-A7EBC484EE2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02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d06d17a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35d06d17a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102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CAA4-C867-CB49-9AD2-A7EBC484EE2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77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CAA4-C867-CB49-9AD2-A7EBC484EE2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111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1CAA4-C867-CB49-9AD2-A7EBC484EE2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93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添加标题</a:t>
            </a:r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1"/>
            <a:r>
              <a:rPr lang="zh-CN" altLang="en-US"/>
              <a:t>内容层级</a:t>
            </a:r>
            <a:r>
              <a:rPr lang="en-US" altLang="zh-CN"/>
              <a:t>1</a:t>
            </a:r>
            <a:endParaRPr lang="en-US"/>
          </a:p>
          <a:p>
            <a:pPr lvl="2"/>
            <a:r>
              <a:rPr lang="zh-CN" altLang="en-US"/>
              <a:t>内容层级</a:t>
            </a:r>
            <a:r>
              <a:rPr lang="en-US" altLang="zh-CN"/>
              <a:t>2</a:t>
            </a:r>
            <a:endParaRPr lang="en-US"/>
          </a:p>
          <a:p>
            <a:pPr lvl="3"/>
            <a:r>
              <a:rPr lang="zh-CN" altLang="en-US"/>
              <a:t>内容层级</a:t>
            </a:r>
            <a:r>
              <a:rPr lang="en-US" altLang="zh-CN"/>
              <a:t>3</a:t>
            </a:r>
            <a:r>
              <a:rPr lang="en-US"/>
              <a:t> </a:t>
            </a:r>
          </a:p>
          <a:p>
            <a:pPr lvl="4"/>
            <a:r>
              <a:rPr lang="zh-CN" altLang="en-US"/>
              <a:t>内容层级</a:t>
            </a:r>
            <a:r>
              <a:rPr lang="en-US" altLang="zh-CN"/>
              <a:t>4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D7F431D-232B-BA4E-AB2E-48708828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4B7A676-141E-2F4E-A500-365591E5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18107563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398F-C15E-844C-81C1-50F6BA41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82F119-9B5B-D047-9449-CC3732B4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095B10-DCE6-4444-988C-452EA5DF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67EE182-A324-A244-A230-30B4664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FBCCB9CC-979A-9D46-BCB4-E081EBBD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42238951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783B3-B18E-8F42-9BB5-71A8F933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BFE71-A66B-1444-A9A5-55927ACA1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A8C95-67C6-A84C-B98F-79D6A3EC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69AEBA6-6F75-CC4F-BE83-8B207788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93849842-AB7A-3D48-A434-B9CCAE7B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91EEAC79-6116-4F43-A3D0-46814E4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757289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6DDC-60B3-7B47-85D2-D7E913B0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BF1FC-BF12-6D4F-8503-5819DF97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CAB74-DFBC-5143-BF7D-BCD516C2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DF591A-4CA3-5C4B-AD75-887B53C9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21D89F50-A360-324C-B712-E1450864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59EAE93-34E3-8749-BD0F-C427BC6F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283940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F1FD-ABB9-D34C-B7C4-CCFACA6F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33283B-0FF4-2145-868D-ED6A5D3C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3CB2F-AA1E-EC4C-A601-A3AF047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2A8B82-3C1E-334E-9B61-0D05A9EB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6503DC9B-43A7-FB40-AA4C-CD5E9CA2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81E91592-3B2C-5C4C-A2D3-C4764A43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26130410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A9B3-1E60-F447-94DE-18E94E8D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9909E-374D-5B41-9D0B-62D1A9D1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07D687-725F-9047-AFEB-24D12F573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1B620A7-782D-F44E-AF0F-FA0A7704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119F4319-B97F-A744-B1F4-DA24D02D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41923658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F92A7-AFF4-5A40-94E0-4DDCA1B97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AD823-A13F-BF45-B119-82E649EF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532FDA-9C11-E546-B74A-9BF532EDF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81F7B1F-4BDC-4A48-8963-736024FC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C41F27CF-D1C2-6B49-90FB-C4730364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492875"/>
            <a:ext cx="2743200" cy="365125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r>
              <a:rPr lang="en-US" spc="200"/>
              <a:t>East New York</a:t>
            </a: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8694995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548783" y="274320"/>
            <a:ext cx="11076268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  <a:defRPr sz="3600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548783" y="1179576"/>
            <a:ext cx="11076268" cy="521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200526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"/>
                <a:ea typeface="Times"/>
                <a:cs typeface="Times"/>
                <a:sym typeface="Tim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724400" y="6492875"/>
            <a:ext cx="2743200" cy="365125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02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283DB5-C449-7E41-9AF1-C4E6976D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63FF8-E567-E241-B3FA-51D27FA7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8642E-C203-394E-A696-400A9A491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911D8-CCC0-0947-80B6-99A1EBF9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706BB-5437-6143-81FB-8627AEE76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4" r:id="rId3"/>
    <p:sldLayoutId id="2147483708" r:id="rId4"/>
    <p:sldLayoutId id="2147483709" r:id="rId5"/>
    <p:sldLayoutId id="2147483710" r:id="rId6"/>
    <p:sldLayoutId id="2147483711" r:id="rId7"/>
    <p:sldLayoutId id="2147483713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D6A5C-6D39-0E7E-FA4B-CBDCCE596ED9}"/>
              </a:ext>
            </a:extLst>
          </p:cNvPr>
          <p:cNvSpPr/>
          <p:nvPr/>
        </p:nvSpPr>
        <p:spPr>
          <a:xfrm>
            <a:off x="-1" y="539553"/>
            <a:ext cx="12192001" cy="5466932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97F691-FF7D-9A4C-B6FE-19B971F6B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73" y="749694"/>
            <a:ext cx="12040546" cy="2287128"/>
          </a:xfrm>
        </p:spPr>
        <p:txBody>
          <a:bodyPr anchor="b">
            <a:noAutofit/>
          </a:bodyPr>
          <a:lstStyle/>
          <a:p>
            <a:r>
              <a:rPr kumimoji="1" lang="en-US" altLang="zh-CN" sz="5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Residential vs. Commercial Project:</a:t>
            </a:r>
            <a:br>
              <a:rPr kumimoji="1" lang="en-US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Real Estate Risk Simulation</a:t>
            </a:r>
            <a:br>
              <a:rPr kumimoji="1" lang="en-US" altLang="zh-CN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1"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3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A6319B-CBD9-E545-B8F6-FA0EAF8C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900" y="3770733"/>
            <a:ext cx="6284605" cy="2551272"/>
          </a:xfrm>
        </p:spPr>
        <p:txBody>
          <a:bodyPr anchor="t">
            <a:normAutofit/>
          </a:bodyPr>
          <a:lstStyle/>
          <a:p>
            <a:r>
              <a:rPr lang="en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AD 616: Enterprise Risk Analytics</a:t>
            </a:r>
          </a:p>
          <a:p>
            <a:endParaRPr lang="en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Madison Costanza</a:t>
            </a:r>
          </a:p>
          <a:p>
            <a:r>
              <a:rPr lang="en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December 2022</a:t>
            </a:r>
          </a:p>
          <a:p>
            <a:endParaRPr lang="en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018EEADC-7922-614A-9B46-CB11D86038C5}"/>
              </a:ext>
            </a:extLst>
          </p:cNvPr>
          <p:cNvSpPr txBox="1">
            <a:spLocks/>
          </p:cNvSpPr>
          <p:nvPr/>
        </p:nvSpPr>
        <p:spPr>
          <a:xfrm>
            <a:off x="3485413" y="3924300"/>
            <a:ext cx="5221175" cy="2311400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CN" sz="20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" altLang="zh-CN" sz="20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" altLang="zh-CN" sz="20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" altLang="zh-CN" sz="20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" altLang="zh-CN" sz="20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236AA-5B60-731C-47B2-361EC490B6A4}"/>
              </a:ext>
            </a:extLst>
          </p:cNvPr>
          <p:cNvSpPr txBox="1"/>
          <p:nvPr/>
        </p:nvSpPr>
        <p:spPr>
          <a:xfrm>
            <a:off x="771777" y="2676251"/>
            <a:ext cx="1040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Based on the Case Study of Crawford Development Company &amp; Southwest Bank of Texas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524509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sz="2800" b="1" dirty="0">
                <a:latin typeface="Microsoft Yahei"/>
                <a:ea typeface="Microsoft Yahei"/>
                <a:cs typeface="Microsoft Yahei"/>
                <a:sym typeface="Microsoft Yahei"/>
              </a:rPr>
              <a:t>Modeling &amp; Simulation:  Predicting Commercial Project Sales</a:t>
            </a:r>
            <a:br>
              <a:rPr lang="en-US" sz="2800" b="1" dirty="0">
                <a:latin typeface="Microsoft Yahei"/>
                <a:ea typeface="Microsoft Yahei"/>
                <a:cs typeface="Microsoft Yahei"/>
                <a:sym typeface="Microsoft Yahei"/>
              </a:rPr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1" y="5429604"/>
            <a:ext cx="12192000" cy="1297997"/>
            <a:chOff x="-231820" y="4724098"/>
            <a:chExt cx="12775843" cy="116096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24098"/>
              <a:ext cx="12775843" cy="116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158218" y="4741405"/>
              <a:ext cx="12250583" cy="1014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We observe that there are </a:t>
              </a:r>
              <a:r>
                <a:rPr lang="en-US" altLang="zh-CN" sz="1600" b="1" i="1" dirty="0">
                  <a:solidFill>
                    <a:schemeClr val="tx1"/>
                  </a:solidFill>
                </a:rPr>
                <a:t>semi-strong correlations between expected and actual sales</a:t>
              </a:r>
              <a:r>
                <a:rPr lang="en-US" altLang="zh-CN" sz="1600" i="1" dirty="0">
                  <a:solidFill>
                    <a:schemeClr val="tx1"/>
                  </a:solidFill>
                </a:rPr>
                <a:t> among all 3 economic indicators.  This is further validated by the graph of actual against expected sales.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By running a log-linear regression on the data, we observe a relatively high adjusted R-squared value, indicating a strong goodness of fit to the data, as well as a p-value far below 0.05, indicating that the regression results are statistically significant.</a:t>
              </a: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18765"/>
              </p:ext>
            </p:extLst>
          </p:nvPr>
        </p:nvGraphicFramePr>
        <p:xfrm>
          <a:off x="372216" y="1110486"/>
          <a:ext cx="47393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337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GothicNeo" panose="020B0503020000020004" pitchFamily="34" charset="-127"/>
                          <a:sym typeface="Microsoft Yahei"/>
                        </a:rPr>
                        <a:t>Check the correlation between actual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icrosoft GothicNeo" panose="020B0503020000020004" pitchFamily="34" charset="-127"/>
                          <a:sym typeface="Microsoft Yahei"/>
                        </a:rPr>
                        <a:t>expected sales: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graphicFrame>
        <p:nvGraphicFramePr>
          <p:cNvPr id="54" name="表格 13">
            <a:extLst>
              <a:ext uri="{FF2B5EF4-FFF2-40B4-BE49-F238E27FC236}">
                <a16:creationId xmlns:a16="http://schemas.microsoft.com/office/drawing/2014/main" id="{A5FE9739-FD2C-1D44-B7A1-338CC0A05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84662"/>
              </p:ext>
            </p:extLst>
          </p:nvPr>
        </p:nvGraphicFramePr>
        <p:xfrm>
          <a:off x="5752619" y="1318953"/>
          <a:ext cx="59977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784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Build the first version of linear regression model: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7B10B-966D-AD15-A8C0-4B2EAECB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0" y="1993754"/>
            <a:ext cx="4432216" cy="98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EF123-4AE6-4AA9-071D-FCAE1F299033}"/>
              </a:ext>
            </a:extLst>
          </p:cNvPr>
          <p:cNvSpPr txBox="1"/>
          <p:nvPr/>
        </p:nvSpPr>
        <p:spPr>
          <a:xfrm>
            <a:off x="372216" y="16352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 and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57C4C-DCA4-6203-F113-43D8300AA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66" y="3120271"/>
            <a:ext cx="3823644" cy="2125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F2178F-F488-35D5-8B34-31B263CE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93" y="2038948"/>
            <a:ext cx="4357214" cy="334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644CC2-95DF-1F55-BF4C-62CA168E3888}"/>
              </a:ext>
            </a:extLst>
          </p:cNvPr>
          <p:cNvSpPr txBox="1"/>
          <p:nvPr/>
        </p:nvSpPr>
        <p:spPr>
          <a:xfrm>
            <a:off x="5752619" y="163981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36711-318E-CADF-0C2E-0E6AA82CB952}"/>
              </a:ext>
            </a:extLst>
          </p:cNvPr>
          <p:cNvSpPr txBox="1"/>
          <p:nvPr/>
        </p:nvSpPr>
        <p:spPr>
          <a:xfrm>
            <a:off x="5752618" y="248098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Output: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523422-4E54-683F-0129-4A7EE3A85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093" y="2798436"/>
            <a:ext cx="5422240" cy="20498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59A809-96BB-3003-25CC-4B5BC02808C7}"/>
              </a:ext>
            </a:extLst>
          </p:cNvPr>
          <p:cNvSpPr txBox="1"/>
          <p:nvPr/>
        </p:nvSpPr>
        <p:spPr>
          <a:xfrm>
            <a:off x="6047310" y="4803880"/>
            <a:ext cx="57056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Note:  The coefficients in a log-linear model have an exponential interpretation, meaning they represent the multiplicative change in the response variable associated with a one-unit change in the predictor variable, holding all other predictors constant.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199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hat value&#10;&#10;Description automatically generated">
            <a:extLst>
              <a:ext uri="{FF2B5EF4-FFF2-40B4-BE49-F238E27FC236}">
                <a16:creationId xmlns:a16="http://schemas.microsoft.com/office/drawing/2014/main" id="{061E44DC-876F-106E-59B0-5604AE3F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3071641"/>
            <a:ext cx="3089649" cy="2346615"/>
          </a:xfrm>
          <a:prstGeom prst="rect">
            <a:avLst/>
          </a:prstGeom>
        </p:spPr>
      </p:pic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319339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sz="2800" b="1" dirty="0">
                <a:latin typeface="Microsoft Yahei"/>
                <a:ea typeface="Microsoft Yahei"/>
                <a:cs typeface="Microsoft Yahei"/>
                <a:sym typeface="Microsoft Yahei"/>
              </a:rPr>
              <a:t>Modeling &amp; Simulation:  Predicting Commercial Project Sales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0" y="5474316"/>
            <a:ext cx="12192000" cy="1278845"/>
            <a:chOff x="-50076" y="4778690"/>
            <a:chExt cx="12775843" cy="116096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50076" y="4778690"/>
              <a:ext cx="12775843" cy="116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68680" y="4795797"/>
              <a:ext cx="11548174" cy="974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83589"/>
              </p:ext>
            </p:extLst>
          </p:nvPr>
        </p:nvGraphicFramePr>
        <p:xfrm>
          <a:off x="564898" y="1218243"/>
          <a:ext cx="52906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670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Plot Hat Values to investigate if there are Leverage Points with potential to cause biased regression results: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1490D-3AD4-09A5-7E75-E8C2190861C6}"/>
              </a:ext>
            </a:extLst>
          </p:cNvPr>
          <p:cNvSpPr txBox="1"/>
          <p:nvPr/>
        </p:nvSpPr>
        <p:spPr>
          <a:xfrm>
            <a:off x="3894468" y="3387178"/>
            <a:ext cx="237401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solidFill>
                  <a:srgbClr val="374151"/>
                </a:solidFill>
                <a:latin typeface="Söhne"/>
              </a:rPr>
              <a:t>H</a:t>
            </a:r>
            <a:r>
              <a:rPr lang="en-US" sz="1300" b="0" i="1" dirty="0">
                <a:solidFill>
                  <a:srgbClr val="374151"/>
                </a:solidFill>
                <a:effectLst/>
                <a:latin typeface="Söhne"/>
              </a:rPr>
              <a:t>at values closer to 1 indicate that </a:t>
            </a:r>
            <a:r>
              <a:rPr lang="en-US" sz="1300" i="1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sz="1300" b="0" i="1" dirty="0">
                <a:solidFill>
                  <a:srgbClr val="374151"/>
                </a:solidFill>
                <a:effectLst/>
                <a:latin typeface="Söhne"/>
              </a:rPr>
              <a:t> data point has a high influence on the coefficient estimates.  One hat value is cause for concern here.  </a:t>
            </a:r>
            <a:endParaRPr lang="en-US" sz="13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E3233-6E7A-E2BB-4056-4500A0946FF3}"/>
              </a:ext>
            </a:extLst>
          </p:cNvPr>
          <p:cNvSpPr/>
          <p:nvPr/>
        </p:nvSpPr>
        <p:spPr>
          <a:xfrm>
            <a:off x="3059726" y="3433123"/>
            <a:ext cx="255577" cy="20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A9666B-EBB3-CF54-74EA-3FD948F2E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19" y="2067942"/>
            <a:ext cx="2996353" cy="8667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2FB32C-E379-AB6F-B44A-A8D4FC7234C5}"/>
              </a:ext>
            </a:extLst>
          </p:cNvPr>
          <p:cNvSpPr txBox="1"/>
          <p:nvPr/>
        </p:nvSpPr>
        <p:spPr>
          <a:xfrm>
            <a:off x="690038" y="176733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5512B-0EAB-6C3B-75CE-0577E2376898}"/>
              </a:ext>
            </a:extLst>
          </p:cNvPr>
          <p:cNvSpPr txBox="1"/>
          <p:nvPr/>
        </p:nvSpPr>
        <p:spPr>
          <a:xfrm>
            <a:off x="690038" y="292333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Output: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4A9ED7-6FBB-75A1-E24C-EBDB87B09E1F}"/>
                  </a:ext>
                </a:extLst>
              </p:cNvPr>
              <p:cNvSpPr txBox="1"/>
              <p:nvPr/>
            </p:nvSpPr>
            <p:spPr>
              <a:xfrm>
                <a:off x="9918340" y="3368812"/>
                <a:ext cx="204242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1" dirty="0">
                    <a:effectLst/>
                    <a:latin typeface="Söhne"/>
                  </a:rPr>
                  <a:t>Cook’s distance assesses how much </a:t>
                </a:r>
                <a:r>
                  <a:rPr lang="en-US" sz="1200" i="1" dirty="0">
                    <a:latin typeface="Söhne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Söhne"/>
                  </a:rPr>
                  <a:t> t</a:t>
                </a:r>
                <a:r>
                  <a:rPr lang="en-US" sz="1200" b="0" i="1" dirty="0">
                    <a:effectLst/>
                    <a:latin typeface="Söhne"/>
                  </a:rPr>
                  <a:t>he predicted values (e.g., sales values) would change if a particular data point were removed from the analysis.</a:t>
                </a:r>
                <a:endParaRPr lang="en-US" sz="1200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4A9ED7-6FBB-75A1-E24C-EBDB87B09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340" y="3368812"/>
                <a:ext cx="2042429" cy="1200329"/>
              </a:xfrm>
              <a:prstGeom prst="rect">
                <a:avLst/>
              </a:prstGeom>
              <a:blipFill>
                <a:blip r:embed="rId5"/>
                <a:stretch>
                  <a:fillRect t="-50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866EDDB8-8E70-03CD-A933-7EA7892CB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962" y="4632886"/>
            <a:ext cx="1803183" cy="5662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F1EE35-4300-B6B4-C204-DAFB7AF72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183" y="3196228"/>
            <a:ext cx="2910545" cy="2258562"/>
          </a:xfrm>
          <a:prstGeom prst="rect">
            <a:avLst/>
          </a:prstGeom>
        </p:spPr>
      </p:pic>
      <p:graphicFrame>
        <p:nvGraphicFramePr>
          <p:cNvPr id="31" name="表格 13">
            <a:extLst>
              <a:ext uri="{FF2B5EF4-FFF2-40B4-BE49-F238E27FC236}">
                <a16:creationId xmlns:a16="http://schemas.microsoft.com/office/drawing/2014/main" id="{46B6F76B-1AD4-869B-4AFA-15C0121F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34156"/>
              </p:ext>
            </p:extLst>
          </p:nvPr>
        </p:nvGraphicFramePr>
        <p:xfrm>
          <a:off x="6805726" y="1228755"/>
          <a:ext cx="45704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436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 can identify the specific Leverage Point(s) and Influence Points: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E9A06DF-5B14-5F2A-130E-27199EBD7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183" y="2116358"/>
            <a:ext cx="4382549" cy="43917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4F9D215-9500-38EB-C31D-67C0593AD411}"/>
              </a:ext>
            </a:extLst>
          </p:cNvPr>
          <p:cNvSpPr txBox="1"/>
          <p:nvPr/>
        </p:nvSpPr>
        <p:spPr>
          <a:xfrm>
            <a:off x="6769834" y="1800784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 and Output for Leverage Points: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6E6710-422C-60D3-558A-A7CE7FE08B8E}"/>
              </a:ext>
            </a:extLst>
          </p:cNvPr>
          <p:cNvSpPr txBox="1"/>
          <p:nvPr/>
        </p:nvSpPr>
        <p:spPr>
          <a:xfrm>
            <a:off x="9361276" y="247726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 for Influence Points: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9B50AB8-D268-E79E-E4D8-89DDBC777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934" y="2797376"/>
            <a:ext cx="3890584" cy="36581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225500-48C1-BA9F-8A02-C9A13E65F7ED}"/>
              </a:ext>
            </a:extLst>
          </p:cNvPr>
          <p:cNvSpPr txBox="1"/>
          <p:nvPr/>
        </p:nvSpPr>
        <p:spPr>
          <a:xfrm>
            <a:off x="6805726" y="2961707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Output: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C91F3-5B54-590D-F6BD-19879ABE22EF}"/>
              </a:ext>
            </a:extLst>
          </p:cNvPr>
          <p:cNvSpPr/>
          <p:nvPr/>
        </p:nvSpPr>
        <p:spPr>
          <a:xfrm>
            <a:off x="7556946" y="3438403"/>
            <a:ext cx="255577" cy="20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18508C-A5B0-5F69-5C10-443DF124A20D}"/>
              </a:ext>
            </a:extLst>
          </p:cNvPr>
          <p:cNvSpPr/>
          <p:nvPr/>
        </p:nvSpPr>
        <p:spPr>
          <a:xfrm>
            <a:off x="9231581" y="3766129"/>
            <a:ext cx="255577" cy="20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BDD90E-F564-4AA0-1D81-C336A91CE0A2}"/>
              </a:ext>
            </a:extLst>
          </p:cNvPr>
          <p:cNvSpPr/>
          <p:nvPr/>
        </p:nvSpPr>
        <p:spPr>
          <a:xfrm>
            <a:off x="9436862" y="4041342"/>
            <a:ext cx="255577" cy="20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7874F0-0666-6707-954D-57796F6E86D5}"/>
              </a:ext>
            </a:extLst>
          </p:cNvPr>
          <p:cNvSpPr txBox="1"/>
          <p:nvPr/>
        </p:nvSpPr>
        <p:spPr>
          <a:xfrm>
            <a:off x="275690" y="5542368"/>
            <a:ext cx="11640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i="1" u="sng" dirty="0"/>
              <a:t>L</a:t>
            </a:r>
            <a:r>
              <a:rPr lang="en-US" sz="1300" b="0" i="1" u="sng" dirty="0">
                <a:effectLst/>
              </a:rPr>
              <a:t>everage points </a:t>
            </a:r>
            <a:r>
              <a:rPr lang="en-US" sz="1300" b="0" i="1" dirty="0">
                <a:effectLst/>
              </a:rPr>
              <a:t>represent how far a data point is from the center of the predictor variables and measure the potential impact on the model coefficients.  </a:t>
            </a:r>
          </a:p>
          <a:p>
            <a:r>
              <a:rPr lang="en-US" sz="1300" i="1" u="sng" dirty="0"/>
              <a:t>I</a:t>
            </a:r>
            <a:r>
              <a:rPr lang="en-US" sz="1300" b="0" i="1" u="sng" dirty="0">
                <a:effectLst/>
              </a:rPr>
              <a:t>nfluence points </a:t>
            </a:r>
            <a:r>
              <a:rPr lang="en-US" sz="1300" b="0" i="1" dirty="0">
                <a:effectLst/>
              </a:rPr>
              <a:t>quantify the actual influence a data point has on the regression model's estimates and fit.</a:t>
            </a:r>
            <a:endParaRPr lang="en-US" sz="1300" i="1" dirty="0"/>
          </a:p>
          <a:p>
            <a:endParaRPr lang="en-US" sz="1600" i="1" dirty="0"/>
          </a:p>
          <a:p>
            <a:r>
              <a:rPr lang="en-US" sz="1600" i="1" dirty="0"/>
              <a:t>Cook’s Distance has identified data points 5, 28, and 31 as influential, meaning they have a substantial effect on the model’s performance, so </a:t>
            </a:r>
            <a:r>
              <a:rPr lang="en-US" sz="1600" b="1" i="1" dirty="0"/>
              <a:t>we will proceed on the next slide by running the model again without these data points</a:t>
            </a:r>
            <a:r>
              <a:rPr lang="en-US" sz="1600" i="1" dirty="0"/>
              <a:t>. </a:t>
            </a:r>
          </a:p>
          <a:p>
            <a:endParaRPr lang="en-US" sz="1600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CEC07B-6AD6-DF26-0A66-2F442B357AB1}"/>
              </a:ext>
            </a:extLst>
          </p:cNvPr>
          <p:cNvCxnSpPr/>
          <p:nvPr/>
        </p:nvCxnSpPr>
        <p:spPr>
          <a:xfrm flipH="1">
            <a:off x="3402022" y="3534546"/>
            <a:ext cx="5736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46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3" y="256711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sz="2800" b="1" dirty="0">
                <a:latin typeface="Microsoft Yahei"/>
                <a:ea typeface="Microsoft Yahei"/>
                <a:cs typeface="Microsoft Yahei"/>
                <a:sym typeface="Microsoft Yahei"/>
              </a:rPr>
              <a:t>Modeling &amp; Simulation:  Predicting Commercial Project Sales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0" y="5465227"/>
            <a:ext cx="12192000" cy="1295363"/>
            <a:chOff x="-50076" y="4778690"/>
            <a:chExt cx="12775843" cy="116096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50076" y="4778690"/>
              <a:ext cx="12775843" cy="116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68680" y="4795797"/>
              <a:ext cx="11548174" cy="974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12411"/>
              </p:ext>
            </p:extLst>
          </p:nvPr>
        </p:nvGraphicFramePr>
        <p:xfrm>
          <a:off x="582744" y="1440023"/>
          <a:ext cx="45596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624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Refit the model after removing the data points influencing the model: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表格 13">
            <a:extLst>
              <a:ext uri="{FF2B5EF4-FFF2-40B4-BE49-F238E27FC236}">
                <a16:creationId xmlns:a16="http://schemas.microsoft.com/office/drawing/2014/main" id="{46B6F76B-1AD4-869B-4AFA-15C0121F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5990"/>
              </p:ext>
            </p:extLst>
          </p:nvPr>
        </p:nvGraphicFramePr>
        <p:xfrm>
          <a:off x="5513560" y="1226663"/>
          <a:ext cx="641339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3397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Next, we specify the log-normal model we want to use to simulate </a:t>
                      </a:r>
                      <a:r>
                        <a:rPr lang="en-US" altLang="zh-CN" sz="1400" b="1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Expected Commercial Project Sales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also considering the probabilities of future economic favorability, specified in the case: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637874F0-0666-6707-954D-57796F6E86D5}"/>
              </a:ext>
            </a:extLst>
          </p:cNvPr>
          <p:cNvSpPr txBox="1"/>
          <p:nvPr/>
        </p:nvSpPr>
        <p:spPr>
          <a:xfrm>
            <a:off x="75790" y="5546471"/>
            <a:ext cx="1211621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/>
              <a:t>By running the model again without the datapoints causing bias, we observe a more favorable adjusted R-squared value of 0.90 and an even smaller p-value indicating highly reliable regression results.</a:t>
            </a:r>
          </a:p>
          <a:p>
            <a:endParaRPr lang="en-US" sz="1500" i="1" dirty="0"/>
          </a:p>
          <a:p>
            <a:r>
              <a:rPr lang="en-US" sz="1500" b="1" i="1" dirty="0"/>
              <a:t>Our model indicates expected commercial sales will have </a:t>
            </a:r>
            <a:r>
              <a:rPr lang="en-US" sz="1500" b="1" dirty="0"/>
              <a:t>expected value of $65.315 M.  </a:t>
            </a:r>
            <a:r>
              <a:rPr lang="en-US" sz="1500" dirty="0"/>
              <a:t>Minimum sales are expected to be $33.236 M and maximum expected sales should fall around $106.923 M. </a:t>
            </a:r>
            <a:endParaRPr lang="en-US" sz="15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BCDD58-77FC-D3B9-786F-23941DBE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4" y="2358126"/>
            <a:ext cx="4362080" cy="476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DE009A-7B0E-4645-D8C5-72EBBACE1D5B}"/>
              </a:ext>
            </a:extLst>
          </p:cNvPr>
          <p:cNvSpPr txBox="1"/>
          <p:nvPr/>
        </p:nvSpPr>
        <p:spPr>
          <a:xfrm>
            <a:off x="564898" y="2058940"/>
            <a:ext cx="610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Input: 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ABB8D-66BF-7463-E665-3B3B604C7D28}"/>
              </a:ext>
            </a:extLst>
          </p:cNvPr>
          <p:cNvSpPr txBox="1"/>
          <p:nvPr/>
        </p:nvSpPr>
        <p:spPr>
          <a:xfrm>
            <a:off x="564898" y="2964344"/>
            <a:ext cx="610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Output: </a:t>
            </a: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0339985-BE26-5208-0560-C748739A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0" y="3272121"/>
            <a:ext cx="4362080" cy="21724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6718D9-AED4-1829-4995-590E8AEC6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889" y="2323601"/>
            <a:ext cx="4211917" cy="2564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B2AA45-C565-688F-851A-8525D3435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889" y="2627138"/>
            <a:ext cx="3643965" cy="8571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2CC955-3B1E-1A7B-865A-25529DADC27F}"/>
              </a:ext>
            </a:extLst>
          </p:cNvPr>
          <p:cNvSpPr txBox="1"/>
          <p:nvPr/>
        </p:nvSpPr>
        <p:spPr>
          <a:xfrm>
            <a:off x="5647850" y="2021885"/>
            <a:ext cx="610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Input: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56C922-6152-7409-5970-0397260415D0}"/>
              </a:ext>
            </a:extLst>
          </p:cNvPr>
          <p:cNvSpPr txBox="1"/>
          <p:nvPr/>
        </p:nvSpPr>
        <p:spPr>
          <a:xfrm>
            <a:off x="11129338" y="2105052"/>
            <a:ext cx="959836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12/32</a:t>
            </a:r>
            <a:r>
              <a:rPr lang="en-US" sz="1100" dirty="0"/>
              <a:t> Chance of </a:t>
            </a:r>
            <a:r>
              <a:rPr lang="en-US" sz="1100" b="1" dirty="0"/>
              <a:t>Pessimistic</a:t>
            </a:r>
            <a:r>
              <a:rPr lang="en-US" sz="1100" dirty="0"/>
              <a:t> outlook</a:t>
            </a:r>
          </a:p>
          <a:p>
            <a:pPr algn="ctr"/>
            <a:endParaRPr lang="en-US" sz="1100" dirty="0"/>
          </a:p>
          <a:p>
            <a:pPr algn="ctr"/>
            <a:r>
              <a:rPr lang="en-US" sz="1100" b="1" dirty="0"/>
              <a:t>9/32</a:t>
            </a:r>
          </a:p>
          <a:p>
            <a:pPr algn="ctr"/>
            <a:r>
              <a:rPr lang="en-US" sz="1100" dirty="0"/>
              <a:t>Chance of </a:t>
            </a:r>
            <a:r>
              <a:rPr lang="en-US" sz="1100" b="1" dirty="0"/>
              <a:t>Neutral</a:t>
            </a:r>
            <a:r>
              <a:rPr lang="en-US" sz="1100" dirty="0"/>
              <a:t> Outlook</a:t>
            </a:r>
          </a:p>
          <a:p>
            <a:pPr algn="ctr"/>
            <a:endParaRPr lang="en-US" sz="1100" dirty="0"/>
          </a:p>
          <a:p>
            <a:pPr algn="ctr"/>
            <a:r>
              <a:rPr lang="en-US" sz="1100" b="1" dirty="0"/>
              <a:t>11/32</a:t>
            </a:r>
          </a:p>
          <a:p>
            <a:pPr algn="ctr"/>
            <a:r>
              <a:rPr lang="en-US" sz="1100" dirty="0"/>
              <a:t>Chance of </a:t>
            </a:r>
            <a:r>
              <a:rPr lang="en-US" sz="1100" b="1" dirty="0"/>
              <a:t>Positive</a:t>
            </a:r>
            <a:r>
              <a:rPr lang="en-US" sz="1100" dirty="0"/>
              <a:t> Outlook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1EEF59-287E-EC54-8D76-C7BE4C4EB19A}"/>
              </a:ext>
            </a:extLst>
          </p:cNvPr>
          <p:cNvSpPr txBox="1"/>
          <p:nvPr/>
        </p:nvSpPr>
        <p:spPr>
          <a:xfrm>
            <a:off x="5647850" y="3670802"/>
            <a:ext cx="2348047" cy="16004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Com. Sales Model Results:</a:t>
            </a:r>
          </a:p>
          <a:p>
            <a:pPr algn="ctr"/>
            <a:r>
              <a:rPr lang="en-US" sz="1400" dirty="0"/>
              <a:t>We can say with 95% certainty that the average </a:t>
            </a:r>
            <a:r>
              <a:rPr lang="en-US" sz="1400" b="1" dirty="0"/>
              <a:t>expected commercial sales will fall between $64.705 M and $65.924 M</a:t>
            </a:r>
            <a:r>
              <a:rPr lang="en-US" sz="14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632E6-FC92-B93A-4CA2-78B2125B3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1114" y="3336159"/>
            <a:ext cx="2770844" cy="2201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221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98D04F2D-159F-D542-8DC4-9961ECE6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3" y="328717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&amp; Simulation:  Simulating Office Project Cashflows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1" y="5345563"/>
            <a:ext cx="12191999" cy="1170354"/>
            <a:chOff x="-231820" y="4714708"/>
            <a:chExt cx="12775843" cy="11703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24098"/>
              <a:ext cx="12775843" cy="116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00526" y="4714708"/>
              <a:ext cx="12041956" cy="11703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500" i="1" dirty="0">
                  <a:solidFill>
                    <a:schemeClr val="tx1"/>
                  </a:solidFill>
                </a:rPr>
                <a:t>We can build a Cumulative Free Cashflows formula that considers all costs and revenues for the office project. 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500" i="1" dirty="0">
                  <a:solidFill>
                    <a:schemeClr val="tx1"/>
                  </a:solidFill>
                </a:rPr>
                <a:t>We find that </a:t>
              </a:r>
              <a:r>
                <a:rPr lang="en-US" altLang="zh-CN" sz="1500" b="1" i="1" dirty="0">
                  <a:solidFill>
                    <a:schemeClr val="tx1"/>
                  </a:solidFill>
                </a:rPr>
                <a:t>expected free cashflows of the office project </a:t>
              </a:r>
              <a:r>
                <a:rPr lang="en-US" altLang="zh-CN" sz="1500" i="1" dirty="0">
                  <a:solidFill>
                    <a:schemeClr val="tx1"/>
                  </a:solidFill>
                </a:rPr>
                <a:t>have a </a:t>
              </a:r>
              <a:r>
                <a:rPr lang="en-US" altLang="zh-CN" sz="1500" b="1" i="1" dirty="0">
                  <a:solidFill>
                    <a:schemeClr val="tx1"/>
                  </a:solidFill>
                </a:rPr>
                <a:t>95% probability of being between $9.694 M  and $10.914 M</a:t>
              </a:r>
              <a:r>
                <a:rPr lang="en-US" altLang="zh-CN" sz="1500" i="1" dirty="0">
                  <a:solidFill>
                    <a:schemeClr val="tx1"/>
                  </a:solidFill>
                </a:rPr>
                <a:t>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500" i="1" dirty="0">
                  <a:solidFill>
                    <a:schemeClr val="tx1"/>
                  </a:solidFill>
                </a:rPr>
                <a:t>But we need to update our model slightly to account for the given discount rate of 6%.  We will do so on the next slide.  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14818"/>
              </p:ext>
            </p:extLst>
          </p:nvPr>
        </p:nvGraphicFramePr>
        <p:xfrm>
          <a:off x="4734685" y="1260371"/>
          <a:ext cx="699163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1637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 can simulate free cashflows using our simulated sales, constant construction costs, and loan costs: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97890B-938A-E9C7-3F1C-5E09561704E0}"/>
              </a:ext>
            </a:extLst>
          </p:cNvPr>
          <p:cNvSpPr txBox="1"/>
          <p:nvPr/>
        </p:nvSpPr>
        <p:spPr>
          <a:xfrm>
            <a:off x="5181149" y="1859166"/>
            <a:ext cx="618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Cumulative Free Cashflows </a:t>
            </a:r>
            <a:r>
              <a:rPr lang="en-US" sz="1600" dirty="0"/>
              <a:t>= $37.875 M – $24.375 M – 9 M – 12.5 M + (Simulated Commercial Sales – $8.636.03 M – $37.875)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847D4D-4365-D56D-E814-6226869A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3" y="1841442"/>
            <a:ext cx="3284838" cy="34243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8445C52-5CB4-2782-EF37-DD0B9DCA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27800"/>
              </p:ext>
            </p:extLst>
          </p:nvPr>
        </p:nvGraphicFramePr>
        <p:xfrm>
          <a:off x="648774" y="1089243"/>
          <a:ext cx="364834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345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Exhibit 1 in the case provides expected Cashflow information on the commercial project: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B9D25CA-CA48-D4B2-4290-BEB2C9236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58" y="2943858"/>
            <a:ext cx="3681460" cy="3522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D1B153-2210-51B1-219C-F28D8D722FA0}"/>
              </a:ext>
            </a:extLst>
          </p:cNvPr>
          <p:cNvSpPr txBox="1"/>
          <p:nvPr/>
        </p:nvSpPr>
        <p:spPr>
          <a:xfrm>
            <a:off x="5131308" y="2621685"/>
            <a:ext cx="610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Input: 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679495-3DD3-0225-D4D1-A5C50696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58" y="3429000"/>
            <a:ext cx="3960978" cy="8310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A307B4-9E57-D75C-79F4-9A387C34D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268" y="2512165"/>
            <a:ext cx="3447056" cy="27520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3779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3" y="356213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&amp; Simulation:  Simulating Office Project Cashflows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1" y="5372128"/>
            <a:ext cx="12191999" cy="1262748"/>
            <a:chOff x="-231820" y="4724098"/>
            <a:chExt cx="12775843" cy="12627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24098"/>
              <a:ext cx="12775843" cy="11609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135123" y="4825883"/>
              <a:ext cx="12041956" cy="11609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500" i="1" dirty="0">
                  <a:solidFill>
                    <a:schemeClr val="tx1"/>
                  </a:solidFill>
                </a:rPr>
                <a:t>We find that average </a:t>
              </a:r>
              <a:r>
                <a:rPr lang="en-US" altLang="zh-CN" sz="1500" b="1" i="1" dirty="0">
                  <a:solidFill>
                    <a:schemeClr val="tx1"/>
                  </a:solidFill>
                </a:rPr>
                <a:t>Net Present Value of the office project </a:t>
              </a:r>
              <a:r>
                <a:rPr lang="en-US" altLang="zh-CN" sz="1500" i="1" dirty="0">
                  <a:solidFill>
                    <a:schemeClr val="tx1"/>
                  </a:solidFill>
                </a:rPr>
                <a:t>has a 95% probability of being between $9.101 M and $10.125 M, with an </a:t>
              </a:r>
              <a:r>
                <a:rPr lang="en-US" altLang="zh-CN" sz="1500" b="1" i="1" dirty="0">
                  <a:solidFill>
                    <a:schemeClr val="tx1"/>
                  </a:solidFill>
                </a:rPr>
                <a:t>expected average NPV of $9.613 M.</a:t>
              </a:r>
              <a:endParaRPr lang="en-US" altLang="zh-CN" sz="1500" i="1" dirty="0">
                <a:solidFill>
                  <a:schemeClr val="tx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500" i="1" dirty="0">
                  <a:solidFill>
                    <a:schemeClr val="tx1"/>
                  </a:solidFill>
                </a:rPr>
                <a:t>The largest potential gain from the project is </a:t>
              </a:r>
              <a:r>
                <a:rPr lang="en-US" altLang="zh-CN" sz="1500" b="1" i="1" dirty="0">
                  <a:solidFill>
                    <a:schemeClr val="tx1"/>
                  </a:solidFill>
                </a:rPr>
                <a:t>$44.548 M </a:t>
              </a:r>
              <a:r>
                <a:rPr lang="en-US" altLang="zh-CN" sz="1500" i="1" dirty="0">
                  <a:solidFill>
                    <a:schemeClr val="tx1"/>
                  </a:solidFill>
                </a:rPr>
                <a:t>and the largest potential loss is </a:t>
              </a:r>
              <a:r>
                <a:rPr lang="en-US" altLang="zh-CN" sz="1500" b="1" i="1" dirty="0">
                  <a:solidFill>
                    <a:schemeClr val="tx1"/>
                  </a:solidFill>
                </a:rPr>
                <a:t>($17.321 M).</a:t>
              </a: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80612"/>
              </p:ext>
            </p:extLst>
          </p:nvPr>
        </p:nvGraphicFramePr>
        <p:xfrm>
          <a:off x="6721057" y="1203980"/>
          <a:ext cx="4888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199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Our final simulation of Office Project Discounted Free Cashflows or NPV: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8445C52-5CB4-2782-EF37-DD0B9DCA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34827"/>
              </p:ext>
            </p:extLst>
          </p:nvPr>
        </p:nvGraphicFramePr>
        <p:xfrm>
          <a:off x="648773" y="1219220"/>
          <a:ext cx="5447227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227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 consider cost of capital with the </a:t>
                      </a:r>
                      <a:r>
                        <a:rPr lang="en-US" altLang="zh-CN" sz="1300" b="1" u="sng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discount rate of 6%</a:t>
                      </a:r>
                      <a:r>
                        <a:rPr lang="en-US" altLang="zh-CN" sz="1300" b="1" u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 can apply the </a:t>
                      </a:r>
                      <a:r>
                        <a:rPr lang="en-US" altLang="zh-CN" sz="1300" b="1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 Present Value Formula </a:t>
                      </a:r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 the cashflows: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054486-CF61-9F08-18E0-89D448B6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75" y="1862821"/>
            <a:ext cx="3169441" cy="569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5660C-0766-17D0-4D7B-E3467E664A7A}"/>
              </a:ext>
            </a:extLst>
          </p:cNvPr>
          <p:cNvSpPr txBox="1"/>
          <p:nvPr/>
        </p:nvSpPr>
        <p:spPr>
          <a:xfrm>
            <a:off x="582744" y="2462200"/>
            <a:ext cx="6105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 to compute discounted FCF, graph simulation and generate summary statistics: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EDB43D-FBD8-F76B-1D57-E0183119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29" y="1823925"/>
            <a:ext cx="4262180" cy="34267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D24176-7F12-FF66-2705-501D3A247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44" y="3777974"/>
            <a:ext cx="4972670" cy="14175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0DEA9E-4101-496F-0E5A-C2142161F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45" y="3162067"/>
            <a:ext cx="6091644" cy="4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57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1CBDAAE7-DBC8-D2B0-09CB-32FA839D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84378"/>
            <a:ext cx="12192000" cy="2044621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7620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BBEBD-5A56-FE3B-701A-44FC1EF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890" y="2834755"/>
            <a:ext cx="11076268" cy="521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Next Task is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Simulating the Residential Project…</a:t>
            </a:r>
          </a:p>
        </p:txBody>
      </p:sp>
    </p:spTree>
    <p:extLst>
      <p:ext uri="{BB962C8B-B14F-4D97-AF65-F5344CB8AC3E}">
        <p14:creationId xmlns:p14="http://schemas.microsoft.com/office/powerpoint/2010/main" val="363659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97" y="367210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&amp; Simulation:  Residential Sales Simulation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01C5AB-03A1-6044-9BED-C6697E2B6AC3}"/>
              </a:ext>
            </a:extLst>
          </p:cNvPr>
          <p:cNvSpPr/>
          <p:nvPr/>
        </p:nvSpPr>
        <p:spPr>
          <a:xfrm>
            <a:off x="1" y="5372128"/>
            <a:ext cx="12191999" cy="1160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14016"/>
              </p:ext>
            </p:extLst>
          </p:nvPr>
        </p:nvGraphicFramePr>
        <p:xfrm>
          <a:off x="5413472" y="1208837"/>
          <a:ext cx="641253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2538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Run our triangular model and simulate residential sales: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8445C52-5CB4-2782-EF37-DD0B9DCA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33321"/>
              </p:ext>
            </p:extLst>
          </p:nvPr>
        </p:nvGraphicFramePr>
        <p:xfrm>
          <a:off x="648775" y="1219220"/>
          <a:ext cx="444832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328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Simulating Expected Residential Sales: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F416AD-155E-9350-9375-41B37D72014C}"/>
              </a:ext>
            </a:extLst>
          </p:cNvPr>
          <p:cNvSpPr txBox="1"/>
          <p:nvPr/>
        </p:nvSpPr>
        <p:spPr>
          <a:xfrm>
            <a:off x="648774" y="1597427"/>
            <a:ext cx="44483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case tells us that residential sales will most likely be </a:t>
            </a:r>
            <a:r>
              <a:rPr lang="en-US" sz="1500" b="1" dirty="0"/>
              <a:t>$42.3 M </a:t>
            </a:r>
            <a:r>
              <a:rPr lang="en-US" sz="1500" dirty="0"/>
              <a:t>but if the market worsens, sales could be as low as </a:t>
            </a:r>
            <a:r>
              <a:rPr lang="en-US" sz="1500" b="1" dirty="0"/>
              <a:t>$20 M</a:t>
            </a:r>
            <a:r>
              <a:rPr lang="en-US" sz="1500" dirty="0"/>
              <a:t>. Blockbuster sales following the completion of this project predict sales as high as </a:t>
            </a:r>
            <a:r>
              <a:rPr lang="en-US" sz="1500" b="1" dirty="0"/>
              <a:t>$130 M</a:t>
            </a:r>
            <a:r>
              <a:rPr lang="en-US" sz="1500" dirty="0"/>
              <a:t>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65CB1-375B-4BA4-DDE0-047C510D5727}"/>
              </a:ext>
            </a:extLst>
          </p:cNvPr>
          <p:cNvSpPr txBox="1"/>
          <p:nvPr/>
        </p:nvSpPr>
        <p:spPr>
          <a:xfrm>
            <a:off x="648774" y="2716137"/>
            <a:ext cx="4620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  <a:p>
            <a:r>
              <a:rPr lang="en-US" sz="1500" dirty="0"/>
              <a:t>With this information, we can model the sales using a triangular distribution, which we can specify in R as follows: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833E3-A904-1B76-B862-EB83555CE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2" y="3827561"/>
            <a:ext cx="3660192" cy="1360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B48D93-9847-1C4C-189B-E181F8DF6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327" y="1873716"/>
            <a:ext cx="1774045" cy="527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78C9BB-1490-96CB-C091-3256378BEC89}"/>
              </a:ext>
            </a:extLst>
          </p:cNvPr>
          <p:cNvSpPr txBox="1"/>
          <p:nvPr/>
        </p:nvSpPr>
        <p:spPr>
          <a:xfrm>
            <a:off x="6510309" y="1544958"/>
            <a:ext cx="426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Input our expected sales figures: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A832C2-A799-81B9-696F-28DE11804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46" y="2781699"/>
            <a:ext cx="4500984" cy="5279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D39A05-6166-B03C-007B-5FBB57B51438}"/>
              </a:ext>
            </a:extLst>
          </p:cNvPr>
          <p:cNvSpPr txBox="1"/>
          <p:nvPr/>
        </p:nvSpPr>
        <p:spPr>
          <a:xfrm>
            <a:off x="6510309" y="2494043"/>
            <a:ext cx="540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Run our triangular model and save the results in a Data Frame: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509DCE-B55D-6976-921C-F50CBF7421A8}"/>
              </a:ext>
            </a:extLst>
          </p:cNvPr>
          <p:cNvSpPr txBox="1"/>
          <p:nvPr/>
        </p:nvSpPr>
        <p:spPr>
          <a:xfrm>
            <a:off x="5486400" y="3429000"/>
            <a:ext cx="2786661" cy="1815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Res. Sales Model Results:</a:t>
            </a:r>
          </a:p>
          <a:p>
            <a:pPr algn="ctr"/>
            <a:r>
              <a:rPr lang="en-US" sz="1400" dirty="0"/>
              <a:t>We can say with 95% certainty that the </a:t>
            </a:r>
            <a:r>
              <a:rPr lang="en-US" sz="1400" b="1" dirty="0"/>
              <a:t>expected average residential sales will fall between $63.549 M and $65.999 M</a:t>
            </a:r>
            <a:r>
              <a:rPr lang="en-US" sz="1400" dirty="0"/>
              <a:t>, only slightly higher than expected sales for the commercial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B2A30-AA98-D529-9F85-BB74ED99CDD5}"/>
              </a:ext>
            </a:extLst>
          </p:cNvPr>
          <p:cNvSpPr txBox="1"/>
          <p:nvPr/>
        </p:nvSpPr>
        <p:spPr>
          <a:xfrm>
            <a:off x="82790" y="5498973"/>
            <a:ext cx="831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Our model indicates that </a:t>
            </a:r>
            <a:r>
              <a:rPr lang="en-US" sz="1600" b="1" i="1" dirty="0"/>
              <a:t>expected sales for the residential project will be $64.774 M</a:t>
            </a:r>
            <a:r>
              <a:rPr lang="en-US" sz="1600" i="1" dirty="0"/>
              <a:t>, with the highest sale of $128.495 M and the lowest expected sales at $20.737 M.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C994-C20D-DF98-2D4C-6B73324B92C3}"/>
              </a:ext>
            </a:extLst>
          </p:cNvPr>
          <p:cNvSpPr txBox="1"/>
          <p:nvPr/>
        </p:nvSpPr>
        <p:spPr>
          <a:xfrm>
            <a:off x="82790" y="6148369"/>
            <a:ext cx="119875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Similar to our process for the Commercial Project, we will next incorporate this simulation into our expected cashflows.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18510-6936-62B8-291E-463BCB14A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372" y="3415674"/>
            <a:ext cx="3389992" cy="27280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3142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3" y="328717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&amp; Simulation:  Simulating Residential Project Cashflows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1" y="5486399"/>
            <a:ext cx="12191999" cy="1029517"/>
            <a:chOff x="-231820" y="4714708"/>
            <a:chExt cx="12775843" cy="11703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24098"/>
              <a:ext cx="12775843" cy="116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00526" y="4714708"/>
              <a:ext cx="12041956" cy="11703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72765"/>
              </p:ext>
            </p:extLst>
          </p:nvPr>
        </p:nvGraphicFramePr>
        <p:xfrm>
          <a:off x="5321686" y="997006"/>
          <a:ext cx="64046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4635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 recall that the Case indicates that we can expect variation in initial construction costs, which we can model using a normal distribution: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8445C52-5CB4-2782-EF37-DD0B9DCAF3FB}"/>
              </a:ext>
            </a:extLst>
          </p:cNvPr>
          <p:cNvGraphicFramePr>
            <a:graphicFrameLocks noGrp="1"/>
          </p:cNvGraphicFramePr>
          <p:nvPr/>
        </p:nvGraphicFramePr>
        <p:xfrm>
          <a:off x="648774" y="1219220"/>
          <a:ext cx="428103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035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Exhibit 2 in the case provides expected Cashflow information on the residential project: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1536148-FCEA-94F1-347D-8C1DAD12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02" y="1787919"/>
            <a:ext cx="3299038" cy="3299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A9AC2-E7B8-20DA-DC79-5707339E049F}"/>
              </a:ext>
            </a:extLst>
          </p:cNvPr>
          <p:cNvSpPr txBox="1"/>
          <p:nvPr/>
        </p:nvSpPr>
        <p:spPr>
          <a:xfrm>
            <a:off x="5262796" y="1829609"/>
            <a:ext cx="582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Construction Costs will have a mean of $20 M with a Standard Deviation of $1 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5D850-0619-A28B-A0C0-DA24871046BE}"/>
              </a:ext>
            </a:extLst>
          </p:cNvPr>
          <p:cNvSpPr txBox="1"/>
          <p:nvPr/>
        </p:nvSpPr>
        <p:spPr>
          <a:xfrm>
            <a:off x="8451563" y="2738438"/>
            <a:ext cx="37404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can update our Cumulative Free Cashflows formula including this variable cost:</a:t>
            </a:r>
          </a:p>
          <a:p>
            <a:r>
              <a:rPr lang="en-US" sz="1600" b="1" dirty="0"/>
              <a:t> </a:t>
            </a:r>
          </a:p>
          <a:p>
            <a:r>
              <a:rPr lang="en-US" sz="1600" dirty="0"/>
              <a:t>$37.875 M – $4.375 M – (Simulated Construction Costs) – $9 M – $12.5 M + (Simulated Residential Sales – $8.636.03 M – $37.875)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08158-D8EA-29F9-3744-817333A536ED}"/>
              </a:ext>
            </a:extLst>
          </p:cNvPr>
          <p:cNvSpPr txBox="1"/>
          <p:nvPr/>
        </p:nvSpPr>
        <p:spPr>
          <a:xfrm>
            <a:off x="164783" y="5554155"/>
            <a:ext cx="1166269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500" i="1" dirty="0">
                <a:solidFill>
                  <a:schemeClr val="tx1"/>
                </a:solidFill>
              </a:rPr>
              <a:t>To model our FCF </a:t>
            </a:r>
            <a:r>
              <a:rPr lang="en-US" altLang="zh-CN" sz="1500" i="1" dirty="0"/>
              <a:t>for</a:t>
            </a:r>
            <a:r>
              <a:rPr lang="en-US" altLang="zh-CN" sz="1500" i="1" dirty="0">
                <a:solidFill>
                  <a:schemeClr val="tx1"/>
                </a:solidFill>
              </a:rPr>
              <a:t> the residential project, we </a:t>
            </a:r>
            <a:r>
              <a:rPr lang="en-US" altLang="zh-CN" sz="1500" b="1" i="1" dirty="0">
                <a:solidFill>
                  <a:schemeClr val="tx1"/>
                </a:solidFill>
              </a:rPr>
              <a:t>incorporate expected variation in construction costs </a:t>
            </a:r>
            <a:r>
              <a:rPr lang="en-US" altLang="zh-CN" sz="1500" i="1" dirty="0">
                <a:solidFill>
                  <a:schemeClr val="tx1"/>
                </a:solidFill>
              </a:rPr>
              <a:t>by simulating this cost for all observations in the residential sales data frame.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500" i="1" dirty="0">
                <a:solidFill>
                  <a:schemeClr val="tx1"/>
                </a:solidFill>
              </a:rPr>
              <a:t>We can next proceed in the next slide to apply this variable to our cumulative free cash flows formula.</a:t>
            </a:r>
            <a:endParaRPr lang="en-US" altLang="zh-CN" sz="1800" i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203A3F-9033-8889-7F03-619320B4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495" y="2575363"/>
            <a:ext cx="3389548" cy="27027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6397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3" y="328717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 &amp; Simulation:  Simulating Residential Project Cashflows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-1" y="5400701"/>
            <a:ext cx="12191999" cy="1289104"/>
            <a:chOff x="-231820" y="4714708"/>
            <a:chExt cx="12775843" cy="11703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24098"/>
              <a:ext cx="12775843" cy="1160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00526" y="4714708"/>
              <a:ext cx="12041956" cy="11703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59699"/>
              </p:ext>
            </p:extLst>
          </p:nvPr>
        </p:nvGraphicFramePr>
        <p:xfrm>
          <a:off x="6411751" y="1188740"/>
          <a:ext cx="531457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570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 can apply our Discount Factor of 6% to the formula to generate our final Net Present Value of the project: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8445C52-5CB4-2782-EF37-DD0B9DCA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1578"/>
              </p:ext>
            </p:extLst>
          </p:nvPr>
        </p:nvGraphicFramePr>
        <p:xfrm>
          <a:off x="412587" y="1421010"/>
          <a:ext cx="5276405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405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3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 can generate our cumulative expected free cashflows:</a:t>
                      </a:r>
                      <a:endParaRPr lang="zh-CN" altLang="en-US" sz="13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3D1B153-2210-51B1-219C-F28D8D722FA0}"/>
              </a:ext>
            </a:extLst>
          </p:cNvPr>
          <p:cNvSpPr txBox="1"/>
          <p:nvPr/>
        </p:nvSpPr>
        <p:spPr>
          <a:xfrm>
            <a:off x="531386" y="1823089"/>
            <a:ext cx="4824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 to create Cumulative Free Cashflows Formula:</a:t>
            </a:r>
            <a:endParaRPr lang="en-US" sz="1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5B821A-9BDF-BA62-9A3D-EF6FB39E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6" y="2187400"/>
            <a:ext cx="4983756" cy="2987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D8B3C72-478B-D279-E2B0-B27029F4DC09}"/>
              </a:ext>
            </a:extLst>
          </p:cNvPr>
          <p:cNvSpPr txBox="1"/>
          <p:nvPr/>
        </p:nvSpPr>
        <p:spPr>
          <a:xfrm>
            <a:off x="3762093" y="3131606"/>
            <a:ext cx="2288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Non-discounted</a:t>
            </a:r>
            <a:r>
              <a:rPr lang="en-US" sz="1500" dirty="0"/>
              <a:t> cumulative FCF indicate we can be 95% certain average profits will be between </a:t>
            </a:r>
            <a:r>
              <a:rPr lang="en-US" sz="1500" b="1" dirty="0"/>
              <a:t>$8.532 M </a:t>
            </a:r>
            <a:r>
              <a:rPr lang="en-US" sz="1500" dirty="0"/>
              <a:t>and </a:t>
            </a:r>
            <a:r>
              <a:rPr lang="en-US" sz="1500" b="1" dirty="0"/>
              <a:t>$10.979</a:t>
            </a:r>
            <a:r>
              <a:rPr lang="en-US" sz="1500" dirty="0"/>
              <a:t> </a:t>
            </a:r>
            <a:r>
              <a:rPr lang="en-US" sz="1500" b="1" dirty="0"/>
              <a:t>M</a:t>
            </a:r>
            <a:r>
              <a:rPr lang="en-US" sz="1500" dirty="0"/>
              <a:t>. </a:t>
            </a:r>
            <a:endParaRPr lang="en-US" sz="15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C8CEE9-C3B0-2E7D-EA9E-36DB59ABAF0C}"/>
              </a:ext>
            </a:extLst>
          </p:cNvPr>
          <p:cNvSpPr txBox="1"/>
          <p:nvPr/>
        </p:nvSpPr>
        <p:spPr>
          <a:xfrm>
            <a:off x="6290645" y="1801229"/>
            <a:ext cx="5147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 Input to introduce discounting to the model: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D6B813-D0FD-8FC2-7FBF-FEB51A89B0A0}"/>
              </a:ext>
            </a:extLst>
          </p:cNvPr>
          <p:cNvSpPr txBox="1"/>
          <p:nvPr/>
        </p:nvSpPr>
        <p:spPr>
          <a:xfrm>
            <a:off x="9648882" y="3135075"/>
            <a:ext cx="24785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Discounted</a:t>
            </a:r>
            <a:r>
              <a:rPr lang="en-US" sz="1500" dirty="0"/>
              <a:t> </a:t>
            </a:r>
          </a:p>
          <a:p>
            <a:pPr algn="ctr"/>
            <a:r>
              <a:rPr lang="en-US" sz="1500" dirty="0"/>
              <a:t>cumulative FCF indicate we can be 95% certain Net Present Value is between </a:t>
            </a:r>
            <a:r>
              <a:rPr lang="en-US" sz="1500" b="1" dirty="0"/>
              <a:t>$8.124 M </a:t>
            </a:r>
            <a:r>
              <a:rPr lang="en-US" sz="1500" dirty="0"/>
              <a:t>and </a:t>
            </a:r>
            <a:r>
              <a:rPr lang="en-US" sz="1500" b="1" dirty="0"/>
              <a:t>$10.179</a:t>
            </a:r>
            <a:r>
              <a:rPr lang="en-US" sz="1500" dirty="0"/>
              <a:t> </a:t>
            </a:r>
            <a:r>
              <a:rPr lang="en-US" sz="1500" b="1" dirty="0"/>
              <a:t>M</a:t>
            </a:r>
            <a:r>
              <a:rPr lang="en-US" sz="1500" dirty="0"/>
              <a:t>. </a:t>
            </a:r>
            <a:endParaRPr lang="en-US" sz="15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2938E-7591-8505-738A-3683D7785377}"/>
              </a:ext>
            </a:extLst>
          </p:cNvPr>
          <p:cNvSpPr txBox="1"/>
          <p:nvPr/>
        </p:nvSpPr>
        <p:spPr>
          <a:xfrm>
            <a:off x="124826" y="5449100"/>
            <a:ext cx="1166269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500" i="1" dirty="0">
                <a:solidFill>
                  <a:schemeClr val="tx1"/>
                </a:solidFill>
              </a:rPr>
              <a:t>We find that </a:t>
            </a:r>
            <a:r>
              <a:rPr lang="en-US" altLang="zh-CN" sz="1500" b="1" i="1" dirty="0">
                <a:solidFill>
                  <a:schemeClr val="tx1"/>
                </a:solidFill>
              </a:rPr>
              <a:t>expected discounted free cashflows of the office project </a:t>
            </a:r>
            <a:r>
              <a:rPr lang="en-US" altLang="zh-CN" sz="1500" i="1" dirty="0">
                <a:solidFill>
                  <a:schemeClr val="tx1"/>
                </a:solidFill>
              </a:rPr>
              <a:t>have a 95% probability of being between $</a:t>
            </a:r>
            <a:r>
              <a:rPr lang="en-US" altLang="zh-CN" sz="1500" i="1" dirty="0"/>
              <a:t>8.124</a:t>
            </a:r>
            <a:r>
              <a:rPr lang="en-US" altLang="zh-CN" sz="1500" i="1" dirty="0">
                <a:solidFill>
                  <a:schemeClr val="tx1"/>
                </a:solidFill>
              </a:rPr>
              <a:t> M and $10.179 M, with an </a:t>
            </a:r>
            <a:r>
              <a:rPr lang="en-US" altLang="zh-CN" sz="1500" b="1" i="1" dirty="0">
                <a:solidFill>
                  <a:schemeClr val="tx1"/>
                </a:solidFill>
              </a:rPr>
              <a:t>expected profit of $9.151 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500" i="1" dirty="0">
                <a:solidFill>
                  <a:schemeClr val="tx1"/>
                </a:solidFill>
              </a:rPr>
              <a:t>The largest potential gain from the project is $64.087 M and the largest potential loss is ($</a:t>
            </a:r>
            <a:r>
              <a:rPr lang="en-US" altLang="zh-CN" sz="1500" i="1" dirty="0"/>
              <a:t>28.518</a:t>
            </a:r>
            <a:r>
              <a:rPr lang="en-US" altLang="zh-CN" sz="1500" i="1" dirty="0">
                <a:solidFill>
                  <a:schemeClr val="tx1"/>
                </a:solidFill>
              </a:rPr>
              <a:t> M), which is a much larger NPV range simulated in the Commercial Project scenario.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1800" i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1339E-2A91-A65F-0CEA-65CA101D4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59" y="2614519"/>
            <a:ext cx="3304734" cy="26172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A6F83-3784-FCE1-70D8-55A42BD6C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02" y="2118741"/>
            <a:ext cx="5682514" cy="447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FFD624-B22E-DAC0-498C-9C4044E2C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054" y="2633917"/>
            <a:ext cx="3263341" cy="26172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2340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7ADDE9-D084-C842-8ECF-554887AF7642}"/>
              </a:ext>
            </a:extLst>
          </p:cNvPr>
          <p:cNvSpPr txBox="1">
            <a:spLocks/>
          </p:cNvSpPr>
          <p:nvPr/>
        </p:nvSpPr>
        <p:spPr>
          <a:xfrm>
            <a:off x="548640" y="274320"/>
            <a:ext cx="11073384" cy="521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Table of content</a:t>
            </a:r>
            <a:endParaRPr lang="zh-CN" altLang="en-US" sz="28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2C31D3-4A58-024B-B7F1-C5B1EE9BC0F1}"/>
              </a:ext>
            </a:extLst>
          </p:cNvPr>
          <p:cNvGrpSpPr/>
          <p:nvPr/>
        </p:nvGrpSpPr>
        <p:grpSpPr>
          <a:xfrm>
            <a:off x="1905000" y="1484773"/>
            <a:ext cx="8382001" cy="521208"/>
            <a:chOff x="1012371" y="1251857"/>
            <a:chExt cx="8382001" cy="52120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CCFDB8-A27D-6644-9D43-1CFB5BDC5DB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FCADE4-6F1F-6443-BF4B-BFCB4BEA50BF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DD15FD-AFAE-ED4B-A1C5-03916E07B25D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Investment Background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4ED2EE-8E7B-BA42-B8EB-AC86D8169F5F}"/>
              </a:ext>
            </a:extLst>
          </p:cNvPr>
          <p:cNvGrpSpPr/>
          <p:nvPr/>
        </p:nvGrpSpPr>
        <p:grpSpPr>
          <a:xfrm>
            <a:off x="1905000" y="2337471"/>
            <a:ext cx="8382001" cy="521208"/>
            <a:chOff x="1012371" y="1251857"/>
            <a:chExt cx="8382001" cy="521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0B073-8142-7845-A3D4-A367284F02C7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AC35BC-CDDD-AB4E-86CB-7B8A55B9C3E5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02</a:t>
              </a:r>
              <a:endParaRPr lang="zh-CN" altLang="en-US" sz="28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E22DC2-94D7-CF43-ACF0-499EC4A75165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Modeling and Simulation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4A706D-EA2D-2640-A7A1-54EF9D29CEA3}"/>
              </a:ext>
            </a:extLst>
          </p:cNvPr>
          <p:cNvGrpSpPr/>
          <p:nvPr/>
        </p:nvGrpSpPr>
        <p:grpSpPr>
          <a:xfrm>
            <a:off x="1905000" y="3190169"/>
            <a:ext cx="8382001" cy="521208"/>
            <a:chOff x="1012371" y="1251857"/>
            <a:chExt cx="8382001" cy="521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407ECF-D669-C44A-BD29-999C8FAD6C7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rgbClr val="DB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DA7CEE-DBCF-444B-A943-432A93CFE8DC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03</a:t>
              </a:r>
              <a:endParaRPr lang="zh-CN" altLang="en-US" sz="28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2DC0E9-7D16-E54C-8636-D839C3CF612B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Result and Risk Analysis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AA5A29-8E85-FF4D-9AEA-0D394246C6F8}"/>
              </a:ext>
            </a:extLst>
          </p:cNvPr>
          <p:cNvGrpSpPr/>
          <p:nvPr/>
        </p:nvGrpSpPr>
        <p:grpSpPr>
          <a:xfrm>
            <a:off x="1905000" y="4042867"/>
            <a:ext cx="8382001" cy="521208"/>
            <a:chOff x="1012371" y="1251857"/>
            <a:chExt cx="8382001" cy="5212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933BCA-6E3D-D942-B10D-3235C77B5F72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8A1BE7-5E1C-9E48-9298-D61D96D16784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04</a:t>
              </a:r>
              <a:endParaRPr lang="zh-CN" altLang="en-US" sz="28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0B20D5-9BCC-0040-8BB2-8C359C00DA5F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Conclusion &amp; Recommendations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16F5380-C05C-004B-930F-7DD7BFEA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sp>
        <p:nvSpPr>
          <p:cNvPr id="34" name="日期占位符 3">
            <a:extLst>
              <a:ext uri="{FF2B5EF4-FFF2-40B4-BE49-F238E27FC236}">
                <a16:creationId xmlns:a16="http://schemas.microsoft.com/office/drawing/2014/main" id="{7AFBBE62-1465-B745-8CB4-73A7B891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pic>
        <p:nvPicPr>
          <p:cNvPr id="35" name="Picture 4" descr="Global Client Development | Crawford &amp; Company">
            <a:extLst>
              <a:ext uri="{FF2B5EF4-FFF2-40B4-BE49-F238E27FC236}">
                <a16:creationId xmlns:a16="http://schemas.microsoft.com/office/drawing/2014/main" id="{3269E936-138F-8D37-271D-BDE59905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2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1CBDAAE7-DBC8-D2B0-09CB-32FA839D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3418"/>
            <a:ext cx="12192000" cy="4237989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7620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Crawford Development Company (CDC) is seeking to take a loan of $38.375 from Southwest Bank of Texas (SBT) with a three-year maturity. </a:t>
            </a:r>
          </a:p>
          <a:p>
            <a:pPr marL="7620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The analysis will take both parties’ perspectives:</a:t>
            </a:r>
          </a:p>
          <a:p>
            <a:pPr marL="7620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1"/>
                </a:solidFill>
              </a:rPr>
              <a:t>Should the development company use these funds to build a residential or commercial development?</a:t>
            </a:r>
          </a:p>
          <a:p>
            <a:pPr marL="762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1"/>
                </a:solidFill>
              </a:rPr>
              <a:t>What interest rate should the bank charge to compensate for the riskier development option?</a:t>
            </a:r>
          </a:p>
          <a:p>
            <a:pPr marL="7620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BBEBD-5A56-FE3B-701A-44FC1EF9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5" y="1225989"/>
            <a:ext cx="11076268" cy="521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Business Problem:</a:t>
            </a:r>
          </a:p>
        </p:txBody>
      </p:sp>
    </p:spTree>
    <p:extLst>
      <p:ext uri="{BB962C8B-B14F-4D97-AF65-F5344CB8AC3E}">
        <p14:creationId xmlns:p14="http://schemas.microsoft.com/office/powerpoint/2010/main" val="415269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1C39ED-4BF8-562E-9A5E-E70BC5809B0C}"/>
              </a:ext>
            </a:extLst>
          </p:cNvPr>
          <p:cNvSpPr/>
          <p:nvPr/>
        </p:nvSpPr>
        <p:spPr>
          <a:xfrm>
            <a:off x="4998851" y="1289657"/>
            <a:ext cx="4381267" cy="5160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03134-436A-7FB1-8950-0BF380C36B27}"/>
              </a:ext>
            </a:extLst>
          </p:cNvPr>
          <p:cNvSpPr/>
          <p:nvPr/>
        </p:nvSpPr>
        <p:spPr>
          <a:xfrm>
            <a:off x="300244" y="1289657"/>
            <a:ext cx="4381267" cy="5160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9" y="293526"/>
            <a:ext cx="12209634" cy="863007"/>
          </a:xfrm>
        </p:spPr>
        <p:txBody>
          <a:bodyPr vert="horz"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 &amp; Risk Analysis:  Comparing Net Present Values of Both Projects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D2ADC-80CC-08FB-17DF-DB57CF19272E}"/>
              </a:ext>
            </a:extLst>
          </p:cNvPr>
          <p:cNvSpPr txBox="1"/>
          <p:nvPr/>
        </p:nvSpPr>
        <p:spPr>
          <a:xfrm>
            <a:off x="856751" y="1390961"/>
            <a:ext cx="32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Office Park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EF7E5-B115-DD22-D58F-31011F646B9C}"/>
              </a:ext>
            </a:extLst>
          </p:cNvPr>
          <p:cNvSpPr txBox="1"/>
          <p:nvPr/>
        </p:nvSpPr>
        <p:spPr>
          <a:xfrm>
            <a:off x="5582271" y="1377054"/>
            <a:ext cx="32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Residential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B4AB9-881D-445B-805A-AFEA67C6336D}"/>
              </a:ext>
            </a:extLst>
          </p:cNvPr>
          <p:cNvSpPr txBox="1"/>
          <p:nvPr/>
        </p:nvSpPr>
        <p:spPr>
          <a:xfrm>
            <a:off x="500189" y="5064345"/>
            <a:ext cx="39275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Expected Net Present Value: </a:t>
            </a:r>
            <a:r>
              <a:rPr lang="en-US" altLang="zh-CN" sz="1500" b="1" i="1" dirty="0">
                <a:solidFill>
                  <a:schemeClr val="tx1"/>
                </a:solidFill>
              </a:rPr>
              <a:t>$9.613 M</a:t>
            </a:r>
            <a:endParaRPr lang="en-US" sz="1500" b="1" i="1" dirty="0"/>
          </a:p>
          <a:p>
            <a:r>
              <a:rPr lang="en-US" sz="1500" i="1" dirty="0"/>
              <a:t>Largest Possible NPV: </a:t>
            </a:r>
            <a:r>
              <a:rPr lang="en-US" altLang="zh-CN" sz="1500" b="1" i="1" dirty="0">
                <a:solidFill>
                  <a:schemeClr val="tx1"/>
                </a:solidFill>
              </a:rPr>
              <a:t>$44.548 M</a:t>
            </a:r>
            <a:endParaRPr lang="en-US" sz="1500" b="1" i="1" dirty="0"/>
          </a:p>
          <a:p>
            <a:r>
              <a:rPr lang="en-US" sz="1500" i="1" dirty="0"/>
              <a:t>Smallest Possible NPV: </a:t>
            </a:r>
            <a:r>
              <a:rPr lang="en-US" altLang="zh-CN" sz="1500" b="1" i="1" dirty="0">
                <a:solidFill>
                  <a:schemeClr val="tx1"/>
                </a:solidFill>
              </a:rPr>
              <a:t>($17.321 M)</a:t>
            </a:r>
          </a:p>
          <a:p>
            <a:endParaRPr lang="en-US" sz="1500" b="1" i="1" dirty="0"/>
          </a:p>
          <a:p>
            <a:r>
              <a:rPr lang="en-US" sz="1500" b="1" i="1" dirty="0"/>
              <a:t>Probability of negative NPV:  18.3%</a:t>
            </a:r>
            <a:endParaRPr 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CE7FF-7759-FDD5-F2A1-9351D29EE7C4}"/>
              </a:ext>
            </a:extLst>
          </p:cNvPr>
          <p:cNvSpPr txBox="1"/>
          <p:nvPr/>
        </p:nvSpPr>
        <p:spPr>
          <a:xfrm>
            <a:off x="5186490" y="5076466"/>
            <a:ext cx="39275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Expected Net Present Value: </a:t>
            </a:r>
            <a:r>
              <a:rPr lang="en-US" altLang="zh-CN" sz="1500" b="1" i="1" dirty="0">
                <a:solidFill>
                  <a:schemeClr val="tx1"/>
                </a:solidFill>
              </a:rPr>
              <a:t>$9.151 M</a:t>
            </a:r>
            <a:endParaRPr lang="en-US" sz="1500" b="1" i="1" dirty="0"/>
          </a:p>
          <a:p>
            <a:r>
              <a:rPr lang="en-US" sz="1500" i="1" dirty="0"/>
              <a:t>Largest Possible NPV: </a:t>
            </a:r>
            <a:r>
              <a:rPr lang="en-US" altLang="zh-CN" sz="1500" b="1" i="1" dirty="0">
                <a:solidFill>
                  <a:schemeClr val="tx1"/>
                </a:solidFill>
              </a:rPr>
              <a:t>$64.087 M</a:t>
            </a:r>
            <a:endParaRPr lang="en-US" sz="1500" b="1" i="1" dirty="0"/>
          </a:p>
          <a:p>
            <a:r>
              <a:rPr lang="en-US" sz="1500" i="1" dirty="0"/>
              <a:t>Smallest Possible NPV: </a:t>
            </a:r>
            <a:r>
              <a:rPr lang="en-US" altLang="zh-CN" sz="1500" b="1" i="1" dirty="0">
                <a:solidFill>
                  <a:schemeClr val="tx1"/>
                </a:solidFill>
              </a:rPr>
              <a:t>($28.518 M)</a:t>
            </a:r>
          </a:p>
          <a:p>
            <a:endParaRPr lang="en-US" sz="1500" b="1" i="1" dirty="0"/>
          </a:p>
          <a:p>
            <a:r>
              <a:rPr lang="en-US" sz="1500" b="1" i="1" dirty="0"/>
              <a:t>Probability of negative NPV:  39.0%</a:t>
            </a:r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6E593-A02D-822C-D973-54FB217F5DAC}"/>
              </a:ext>
            </a:extLst>
          </p:cNvPr>
          <p:cNvSpPr txBox="1"/>
          <p:nvPr/>
        </p:nvSpPr>
        <p:spPr>
          <a:xfrm>
            <a:off x="9411866" y="1197014"/>
            <a:ext cx="27595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In comparing the Net Present Values of both projects, we find that the </a:t>
            </a:r>
            <a:r>
              <a:rPr lang="en-US" sz="1400" b="1" i="1" dirty="0"/>
              <a:t>Office Park provides a slightly higher average NPV of $9.613 M</a:t>
            </a:r>
            <a:r>
              <a:rPr lang="en-US" sz="1400" i="1" dirty="0"/>
              <a:t>.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While there is potential for dramatic upside when investing in the Residential Project, there is also potential for ~2x potential losses than that of the Office Park.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In fact, the difference in </a:t>
            </a:r>
            <a:r>
              <a:rPr lang="en-US" sz="1400" b="1" i="1" dirty="0"/>
              <a:t>potential losses for the Residential Project is proportionally larger than the difference in potential gains between projects</a:t>
            </a:r>
            <a:r>
              <a:rPr lang="en-US" sz="1400" i="1" dirty="0"/>
              <a:t>.</a:t>
            </a:r>
          </a:p>
          <a:p>
            <a:pPr algn="ctr"/>
            <a:endParaRPr lang="en-US" sz="1400" i="1" dirty="0"/>
          </a:p>
          <a:p>
            <a:pPr algn="ctr"/>
            <a:r>
              <a:rPr lang="en-US" sz="1400" i="1" dirty="0"/>
              <a:t>The likelihood of a </a:t>
            </a:r>
            <a:r>
              <a:rPr lang="en-US" sz="1400" b="1" i="1" dirty="0"/>
              <a:t>negative NPV is approximately double for the Residential Project </a:t>
            </a:r>
            <a:r>
              <a:rPr lang="en-US" sz="1400" i="1" dirty="0"/>
              <a:t>than that of the Office Park Project.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D379E1-3263-F828-96CB-936E693D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0" y="1793655"/>
            <a:ext cx="4025898" cy="32061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866F7D-D26A-945A-ED61-9179596C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921" y="1797357"/>
            <a:ext cx="3955124" cy="31698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6928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34" y="283545"/>
            <a:ext cx="12209634" cy="863007"/>
          </a:xfrm>
        </p:spPr>
        <p:txBody>
          <a:bodyPr vert="horz"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 &amp; Risk Analysis:  Considering Interest Rate for Residential Project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D8571-DF9C-F1C9-817E-243F721B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4" y="1804035"/>
            <a:ext cx="4610808" cy="1385387"/>
          </a:xfrm>
          <a:prstGeom prst="rect">
            <a:avLst/>
          </a:prstGeom>
        </p:spPr>
      </p:pic>
      <p:sp>
        <p:nvSpPr>
          <p:cNvPr id="21" name="Google Shape;106;p3">
            <a:extLst>
              <a:ext uri="{FF2B5EF4-FFF2-40B4-BE49-F238E27FC236}">
                <a16:creationId xmlns:a16="http://schemas.microsoft.com/office/drawing/2014/main" id="{A7CA281A-70E5-1E89-E11B-7D2DB3CD6859}"/>
              </a:ext>
            </a:extLst>
          </p:cNvPr>
          <p:cNvSpPr/>
          <p:nvPr/>
        </p:nvSpPr>
        <p:spPr>
          <a:xfrm>
            <a:off x="0" y="1050775"/>
            <a:ext cx="12192000" cy="654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141E6-8E30-39F7-055B-B9FD663CADDC}"/>
              </a:ext>
            </a:extLst>
          </p:cNvPr>
          <p:cNvSpPr txBox="1"/>
          <p:nvPr/>
        </p:nvSpPr>
        <p:spPr>
          <a:xfrm>
            <a:off x="134635" y="1070100"/>
            <a:ext cx="1179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To consider the implications of offering various interest rates in response to the riskier nature of the residential project, we can create a for-loop that will tell us the interest payments, total payments, and NPV of the residential investment for both parties:</a:t>
            </a:r>
          </a:p>
        </p:txBody>
      </p:sp>
      <p:sp>
        <p:nvSpPr>
          <p:cNvPr id="23" name="Google Shape;106;p3">
            <a:extLst>
              <a:ext uri="{FF2B5EF4-FFF2-40B4-BE49-F238E27FC236}">
                <a16:creationId xmlns:a16="http://schemas.microsoft.com/office/drawing/2014/main" id="{D8EF9B66-7EC9-A6E5-E1F4-7379FA31CC4E}"/>
              </a:ext>
            </a:extLst>
          </p:cNvPr>
          <p:cNvSpPr/>
          <p:nvPr/>
        </p:nvSpPr>
        <p:spPr>
          <a:xfrm>
            <a:off x="0" y="4871031"/>
            <a:ext cx="12192000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8286D-C45D-21B2-67CA-8A6426FF2F29}"/>
              </a:ext>
            </a:extLst>
          </p:cNvPr>
          <p:cNvSpPr txBox="1"/>
          <p:nvPr/>
        </p:nvSpPr>
        <p:spPr>
          <a:xfrm>
            <a:off x="136134" y="4871032"/>
            <a:ext cx="11795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We find that if Crawford Development Co. decides to pursue the residential project investment, </a:t>
            </a:r>
            <a:r>
              <a:rPr lang="en-US" sz="1500" b="1" i="1" dirty="0"/>
              <a:t>Southeast Bank of Texas can maximize it’s NPV of the situation by offering the loan at 9% interest</a:t>
            </a:r>
            <a:r>
              <a:rPr lang="en-US" sz="1500" i="1" dirty="0"/>
              <a:t>.  In this scenario, even if CDC has a 50% chance of rejecting the loan, the bank’s expected NPV is still higher than the 7% scenario. </a:t>
            </a:r>
          </a:p>
        </p:txBody>
      </p:sp>
      <p:sp>
        <p:nvSpPr>
          <p:cNvPr id="29" name="Google Shape;106;p3">
            <a:extLst>
              <a:ext uri="{FF2B5EF4-FFF2-40B4-BE49-F238E27FC236}">
                <a16:creationId xmlns:a16="http://schemas.microsoft.com/office/drawing/2014/main" id="{0B4D97C2-1EF4-0C41-6C20-11613C62EEC6}"/>
              </a:ext>
            </a:extLst>
          </p:cNvPr>
          <p:cNvSpPr/>
          <p:nvPr/>
        </p:nvSpPr>
        <p:spPr>
          <a:xfrm>
            <a:off x="0" y="5801208"/>
            <a:ext cx="12192000" cy="6540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However, this deal would not be wise for the CDC because their </a:t>
            </a:r>
            <a:r>
              <a:rPr lang="en-US" sz="1600" b="1" i="1" dirty="0">
                <a:latin typeface="Arial"/>
                <a:ea typeface="Arial"/>
                <a:cs typeface="Arial"/>
                <a:sym typeface="Arial"/>
              </a:rPr>
              <a:t>NPV of the Office Project financed at 9% is $6.897 M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, while the </a:t>
            </a:r>
            <a:r>
              <a:rPr lang="en-US" sz="1600" b="1" i="1" dirty="0">
                <a:latin typeface="Arial"/>
                <a:ea typeface="Arial"/>
                <a:cs typeface="Arial"/>
                <a:sym typeface="Arial"/>
              </a:rPr>
              <a:t>NPV of the Office Project financed at 7% is $9.613 M</a:t>
            </a:r>
            <a:r>
              <a:rPr lang="en-US" sz="1600" i="1" dirty="0">
                <a:latin typeface="Arial"/>
                <a:ea typeface="Arial"/>
                <a:cs typeface="Arial"/>
                <a:sym typeface="Arial"/>
              </a:rPr>
              <a:t>. </a:t>
            </a:r>
            <a:endParaRPr sz="1600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B5E1D5-0DDD-A8A1-BCCF-69C16286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93" y="3169369"/>
            <a:ext cx="10447347" cy="16024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9416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7ADDE9-D084-C842-8ECF-554887AF7642}"/>
              </a:ext>
            </a:extLst>
          </p:cNvPr>
          <p:cNvSpPr txBox="1">
            <a:spLocks/>
          </p:cNvSpPr>
          <p:nvPr/>
        </p:nvSpPr>
        <p:spPr>
          <a:xfrm>
            <a:off x="548640" y="274320"/>
            <a:ext cx="11073384" cy="521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Table of content</a:t>
            </a:r>
            <a:endParaRPr lang="zh-CN" altLang="en-US" sz="28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2C31D3-4A58-024B-B7F1-C5B1EE9BC0F1}"/>
              </a:ext>
            </a:extLst>
          </p:cNvPr>
          <p:cNvGrpSpPr/>
          <p:nvPr/>
        </p:nvGrpSpPr>
        <p:grpSpPr>
          <a:xfrm>
            <a:off x="1905000" y="1484773"/>
            <a:ext cx="8382001" cy="521208"/>
            <a:chOff x="1012371" y="1251857"/>
            <a:chExt cx="8382001" cy="52120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CCFDB8-A27D-6644-9D43-1CFB5BDC5DB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FCADE4-6F1F-6443-BF4B-BFCB4BEA50BF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DD15FD-AFAE-ED4B-A1C5-03916E07B25D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Investment Background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4ED2EE-8E7B-BA42-B8EB-AC86D8169F5F}"/>
              </a:ext>
            </a:extLst>
          </p:cNvPr>
          <p:cNvGrpSpPr/>
          <p:nvPr/>
        </p:nvGrpSpPr>
        <p:grpSpPr>
          <a:xfrm>
            <a:off x="1905000" y="2337471"/>
            <a:ext cx="8382001" cy="521208"/>
            <a:chOff x="1012371" y="1251857"/>
            <a:chExt cx="8382001" cy="521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0B073-8142-7845-A3D4-A367284F02C7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AC35BC-CDDD-AB4E-86CB-7B8A55B9C3E5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02</a:t>
              </a:r>
              <a:endParaRPr lang="zh-CN" altLang="en-US" sz="28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E22DC2-94D7-CF43-ACF0-499EC4A75165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Modeling and Simulation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4A706D-EA2D-2640-A7A1-54EF9D29CEA3}"/>
              </a:ext>
            </a:extLst>
          </p:cNvPr>
          <p:cNvGrpSpPr/>
          <p:nvPr/>
        </p:nvGrpSpPr>
        <p:grpSpPr>
          <a:xfrm>
            <a:off x="1905000" y="3190169"/>
            <a:ext cx="8382001" cy="521208"/>
            <a:chOff x="1012371" y="1251857"/>
            <a:chExt cx="8382001" cy="521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407ECF-D669-C44A-BD29-999C8FAD6C7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DA7CEE-DBCF-444B-A943-432A93CFE8DC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03</a:t>
              </a:r>
              <a:endParaRPr lang="zh-CN" altLang="en-US" sz="28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2DC0E9-7D16-E54C-8636-D839C3CF612B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Result and Risk Analysis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AA5A29-8E85-FF4D-9AEA-0D394246C6F8}"/>
              </a:ext>
            </a:extLst>
          </p:cNvPr>
          <p:cNvGrpSpPr/>
          <p:nvPr/>
        </p:nvGrpSpPr>
        <p:grpSpPr>
          <a:xfrm>
            <a:off x="1905000" y="4042867"/>
            <a:ext cx="8382001" cy="521208"/>
            <a:chOff x="1012371" y="1251857"/>
            <a:chExt cx="8382001" cy="5212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933BCA-6E3D-D942-B10D-3235C77B5F72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rgbClr val="DB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8A1BE7-5E1C-9E48-9298-D61D96D16784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04</a:t>
              </a:r>
              <a:endParaRPr lang="zh-CN" altLang="en-US" sz="28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0B20D5-9BCC-0040-8BB2-8C359C00DA5F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Conclusion &amp; Recommendations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16F5380-C05C-004B-930F-7DD7BFEA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  <p:sp>
        <p:nvSpPr>
          <p:cNvPr id="34" name="日期占位符 3">
            <a:extLst>
              <a:ext uri="{FF2B5EF4-FFF2-40B4-BE49-F238E27FC236}">
                <a16:creationId xmlns:a16="http://schemas.microsoft.com/office/drawing/2014/main" id="{7AFBBE62-1465-B745-8CB4-73A7B891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pic>
        <p:nvPicPr>
          <p:cNvPr id="35" name="Picture 4" descr="Global Client Development | Crawford &amp; Company">
            <a:extLst>
              <a:ext uri="{FF2B5EF4-FFF2-40B4-BE49-F238E27FC236}">
                <a16:creationId xmlns:a16="http://schemas.microsoft.com/office/drawing/2014/main" id="{3269E936-138F-8D37-271D-BDE59905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7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  <p:sp>
        <p:nvSpPr>
          <p:cNvPr id="37" name="日期占位符 3">
            <a:extLst>
              <a:ext uri="{FF2B5EF4-FFF2-40B4-BE49-F238E27FC236}">
                <a16:creationId xmlns:a16="http://schemas.microsoft.com/office/drawing/2014/main" id="{98D04F2D-159F-D542-8DC4-9961ECE6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526" y="6492875"/>
            <a:ext cx="2743200" cy="365125"/>
          </a:xfr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fld id="{8256C2ED-54A4-480D-B5C8-65C0D62359B9}" type="datetime2">
              <a:rPr lang="en-US" smtClean="0"/>
              <a:pPr/>
              <a:t>Tuesday, July 25, 2023</a:t>
            </a:fld>
            <a:endParaRPr lang="en-US" dirty="0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D542929A-E5E2-F946-AECD-B7C3866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54" y="381972"/>
            <a:ext cx="11862433" cy="863007"/>
          </a:xfrm>
        </p:spPr>
        <p:txBody>
          <a:bodyPr vert="horz">
            <a:norm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 &amp; Recommendations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0" y="1114074"/>
            <a:ext cx="12192000" cy="1329265"/>
            <a:chOff x="-231820" y="4714708"/>
            <a:chExt cx="12477097" cy="132926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97478"/>
              <a:ext cx="12477097" cy="1246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kumimoji="1" lang="en-US" altLang="zh-CN" sz="1500" i="1" dirty="0">
                  <a:solidFill>
                    <a:schemeClr val="tx1"/>
                  </a:solidFill>
                </a:rPr>
                <a:t>In conclusion, the sales volatility present in the residential market create an unfavorably expensive loan environment for Crawford Development Company should they choose to pursue this development route. </a:t>
              </a:r>
            </a:p>
            <a:p>
              <a:endParaRPr kumimoji="1" lang="en-US" altLang="zh-CN" sz="1500" i="1" dirty="0">
                <a:solidFill>
                  <a:schemeClr val="tx1"/>
                </a:solidFill>
              </a:endParaRPr>
            </a:p>
            <a:p>
              <a:r>
                <a:rPr kumimoji="1" lang="en-US" altLang="zh-CN" sz="1500" i="1" dirty="0">
                  <a:solidFill>
                    <a:schemeClr val="tx1"/>
                  </a:solidFill>
                </a:rPr>
                <a:t>The Net Present Value of choosing the </a:t>
              </a:r>
              <a:r>
                <a:rPr kumimoji="1" lang="en-US" altLang="zh-CN" sz="1500" b="1" i="1" dirty="0">
                  <a:solidFill>
                    <a:schemeClr val="tx1"/>
                  </a:solidFill>
                </a:rPr>
                <a:t>Residential Project at a 9% interest rate is $6.897 M</a:t>
              </a:r>
              <a:r>
                <a:rPr kumimoji="1" lang="en-US" altLang="zh-CN" sz="1500" i="1" dirty="0">
                  <a:solidFill>
                    <a:schemeClr val="tx1"/>
                  </a:solidFill>
                </a:rPr>
                <a:t>, while the </a:t>
              </a:r>
              <a:r>
                <a:rPr kumimoji="1" lang="en-US" altLang="zh-CN" sz="1500" b="1" i="1" dirty="0">
                  <a:solidFill>
                    <a:schemeClr val="tx1"/>
                  </a:solidFill>
                </a:rPr>
                <a:t>Net Present Value of investing in the Office Park Project at 7% is $9.613 M</a:t>
              </a:r>
              <a:r>
                <a:rPr kumimoji="1" lang="en-US" altLang="zh-CN" sz="1500" i="1" dirty="0">
                  <a:solidFill>
                    <a:schemeClr val="tx1"/>
                  </a:solidFill>
                </a:rPr>
                <a:t>.  </a:t>
              </a:r>
              <a:endParaRPr kumimoji="1" lang="zh-CN" altLang="en-US" sz="1500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00526" y="4714708"/>
              <a:ext cx="11548174" cy="11703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86993"/>
              </p:ext>
            </p:extLst>
          </p:nvPr>
        </p:nvGraphicFramePr>
        <p:xfrm>
          <a:off x="749220" y="2859725"/>
          <a:ext cx="478223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37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Crawford Development Company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graphicFrame>
        <p:nvGraphicFramePr>
          <p:cNvPr id="54" name="表格 13">
            <a:extLst>
              <a:ext uri="{FF2B5EF4-FFF2-40B4-BE49-F238E27FC236}">
                <a16:creationId xmlns:a16="http://schemas.microsoft.com/office/drawing/2014/main" id="{A5FE9739-FD2C-1D44-B7A1-338CC0A05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56353"/>
              </p:ext>
            </p:extLst>
          </p:nvPr>
        </p:nvGraphicFramePr>
        <p:xfrm>
          <a:off x="6350574" y="2845914"/>
          <a:ext cx="5274031" cy="31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031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318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Southeast Bank of Texas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FC0DC9D-5A27-4A4D-A84C-F31D12A0D50D}"/>
              </a:ext>
            </a:extLst>
          </p:cNvPr>
          <p:cNvSpPr/>
          <p:nvPr/>
        </p:nvSpPr>
        <p:spPr>
          <a:xfrm>
            <a:off x="749220" y="3753669"/>
            <a:ext cx="4782237" cy="202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 development company should choose to invest the loan in the Office Park project.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3488BF-1C02-5C4C-ACE3-73FCDCCC2B51}"/>
              </a:ext>
            </a:extLst>
          </p:cNvPr>
          <p:cNvSpPr/>
          <p:nvPr/>
        </p:nvSpPr>
        <p:spPr>
          <a:xfrm>
            <a:off x="6311304" y="3753669"/>
            <a:ext cx="5274031" cy="203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 bank should agree to fund the Office Park project.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If CDC for some reason decides to invest into the Residential Project, the bank should offer an interest rate of 9% in order to maximize potential loan interest.</a:t>
            </a:r>
            <a:endParaRPr kumimoji="1" lang="zh-CN" altLang="en-US" dirty="0"/>
          </a:p>
        </p:txBody>
      </p:sp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496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D9C3AAE7-6FFD-46F5-ADEF-683A7F84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CDB974-FB7F-034D-4BD1-E6A276359650}"/>
              </a:ext>
            </a:extLst>
          </p:cNvPr>
          <p:cNvSpPr/>
          <p:nvPr/>
        </p:nvSpPr>
        <p:spPr>
          <a:xfrm>
            <a:off x="-190500" y="1"/>
            <a:ext cx="12573000" cy="7005234"/>
          </a:xfrm>
          <a:prstGeom prst="rect">
            <a:avLst/>
          </a:prstGeom>
          <a:solidFill>
            <a:schemeClr val="tx2">
              <a:lumMod val="50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97F691-FF7D-9A4C-B6FE-19B971F6B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6767" y="2725338"/>
            <a:ext cx="5238466" cy="1066041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you!</a:t>
            </a:r>
            <a:endParaRPr kumimoji="1"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31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7ADDE9-D084-C842-8ECF-554887AF7642}"/>
              </a:ext>
            </a:extLst>
          </p:cNvPr>
          <p:cNvSpPr txBox="1">
            <a:spLocks/>
          </p:cNvSpPr>
          <p:nvPr/>
        </p:nvSpPr>
        <p:spPr>
          <a:xfrm>
            <a:off x="548640" y="274320"/>
            <a:ext cx="11073384" cy="521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2C31D3-4A58-024B-B7F1-C5B1EE9BC0F1}"/>
              </a:ext>
            </a:extLst>
          </p:cNvPr>
          <p:cNvGrpSpPr/>
          <p:nvPr/>
        </p:nvGrpSpPr>
        <p:grpSpPr>
          <a:xfrm>
            <a:off x="1905000" y="1484773"/>
            <a:ext cx="8382001" cy="521208"/>
            <a:chOff x="1012371" y="1251857"/>
            <a:chExt cx="8382001" cy="52120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CCFDB8-A27D-6644-9D43-1CFB5BDC5DB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FCADE4-6F1F-6443-BF4B-BFCB4BEA50BF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DD15FD-AFAE-ED4B-A1C5-03916E07B25D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Investment Background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4ED2EE-8E7B-BA42-B8EB-AC86D8169F5F}"/>
              </a:ext>
            </a:extLst>
          </p:cNvPr>
          <p:cNvGrpSpPr/>
          <p:nvPr/>
        </p:nvGrpSpPr>
        <p:grpSpPr>
          <a:xfrm>
            <a:off x="1905000" y="2337471"/>
            <a:ext cx="8382001" cy="521208"/>
            <a:chOff x="1012371" y="1251857"/>
            <a:chExt cx="8382001" cy="521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0B073-8142-7845-A3D4-A367284F02C7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AC35BC-CDDD-AB4E-86CB-7B8A55B9C3E5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02</a:t>
              </a:r>
              <a:endParaRPr lang="zh-CN" altLang="en-US" sz="28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E22DC2-94D7-CF43-ACF0-499EC4A75165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Modeling and Simulation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4A706D-EA2D-2640-A7A1-54EF9D29CEA3}"/>
              </a:ext>
            </a:extLst>
          </p:cNvPr>
          <p:cNvGrpSpPr/>
          <p:nvPr/>
        </p:nvGrpSpPr>
        <p:grpSpPr>
          <a:xfrm>
            <a:off x="1905000" y="3190169"/>
            <a:ext cx="8382001" cy="521208"/>
            <a:chOff x="1012371" y="1251857"/>
            <a:chExt cx="8382001" cy="521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407ECF-D669-C44A-BD29-999C8FAD6C7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DA7CEE-DBCF-444B-A943-432A93CFE8DC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03</a:t>
              </a:r>
              <a:endParaRPr lang="zh-CN" altLang="en-US" sz="28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2DC0E9-7D16-E54C-8636-D839C3CF612B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Result and Risk Analysis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AA5A29-8E85-FF4D-9AEA-0D394246C6F8}"/>
              </a:ext>
            </a:extLst>
          </p:cNvPr>
          <p:cNvGrpSpPr/>
          <p:nvPr/>
        </p:nvGrpSpPr>
        <p:grpSpPr>
          <a:xfrm>
            <a:off x="1905000" y="4042867"/>
            <a:ext cx="8382001" cy="521208"/>
            <a:chOff x="1012371" y="1251857"/>
            <a:chExt cx="8382001" cy="5212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933BCA-6E3D-D942-B10D-3235C77B5F72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8A1BE7-5E1C-9E48-9298-D61D96D16784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04</a:t>
              </a:r>
              <a:endParaRPr lang="zh-CN" altLang="en-US" sz="28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0B20D5-9BCC-0040-8BB2-8C359C00DA5F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Conclusion &amp; Recommendations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16F5380-C05C-004B-930F-7DD7BFEA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pic>
        <p:nvPicPr>
          <p:cNvPr id="35" name="Picture 4" descr="Global Client Development | Crawford &amp; Company">
            <a:extLst>
              <a:ext uri="{FF2B5EF4-FFF2-40B4-BE49-F238E27FC236}">
                <a16:creationId xmlns:a16="http://schemas.microsoft.com/office/drawing/2014/main" id="{3269E936-138F-8D37-271D-BDE59905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8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fld>
            <a:endParaRPr sz="1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00526" y="193262"/>
            <a:ext cx="118623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rPr lang="en-US" sz="2800" b="1" dirty="0"/>
              <a:t>Investment Background</a:t>
            </a:r>
            <a:endParaRPr sz="2800" b="1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-140002" y="867379"/>
            <a:ext cx="12332002" cy="1303882"/>
            <a:chOff x="-327410" y="627594"/>
            <a:chExt cx="12922549" cy="1303882"/>
          </a:xfrm>
        </p:grpSpPr>
        <p:sp>
          <p:nvSpPr>
            <p:cNvPr id="106" name="Google Shape;106;p3"/>
            <p:cNvSpPr/>
            <p:nvPr/>
          </p:nvSpPr>
          <p:spPr>
            <a:xfrm>
              <a:off x="-180704" y="627594"/>
              <a:ext cx="12775843" cy="11609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327410" y="761123"/>
              <a:ext cx="11548175" cy="1170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Diamond Framework for Real Estate Investment: </a:t>
              </a:r>
            </a:p>
            <a:p>
              <a:pPr marL="45720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Product, People, External Environment, and Capital Markets </a:t>
              </a:r>
              <a:endParaRPr sz="2200" b="1" dirty="0"/>
            </a:p>
          </p:txBody>
        </p:sp>
      </p:grpSp>
      <p:pic>
        <p:nvPicPr>
          <p:cNvPr id="108" name="Google Shape;108;p3" descr="Global Client Development | Crawford &amp; Compan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65489" cy="466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681365221"/>
              </p:ext>
            </p:extLst>
          </p:nvPr>
        </p:nvGraphicFramePr>
        <p:xfrm>
          <a:off x="3746741" y="2121905"/>
          <a:ext cx="4431906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43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1. Product</a:t>
                      </a:r>
                      <a:endParaRPr sz="1400" b="1" dirty="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L="91450" marR="91450" marT="45725" marB="457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111;p3"/>
          <p:cNvSpPr/>
          <p:nvPr/>
        </p:nvSpPr>
        <p:spPr>
          <a:xfrm>
            <a:off x="346084" y="2635130"/>
            <a:ext cx="5480790" cy="40779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/>
            <a:r>
              <a:rPr lang="en-US" sz="1900" b="1" u="sng" dirty="0">
                <a:solidFill>
                  <a:schemeClr val="lt1"/>
                </a:solidFill>
              </a:rPr>
              <a:t>Residential Market:</a:t>
            </a:r>
            <a:r>
              <a:rPr lang="en-US" sz="1900" u="sng" dirty="0">
                <a:solidFill>
                  <a:schemeClr val="lt1"/>
                </a:solidFill>
              </a:rPr>
              <a:t>  Houston 2007</a:t>
            </a:r>
            <a:endParaRPr lang="en-US" sz="1800" u="sng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>
                <a:solidFill>
                  <a:schemeClr val="lt1"/>
                </a:solidFill>
              </a:rPr>
              <a:t>The residential market experienced a </a:t>
            </a:r>
            <a:r>
              <a:rPr lang="en-US" sz="1550" b="1" dirty="0">
                <a:solidFill>
                  <a:schemeClr val="lt1"/>
                </a:solidFill>
              </a:rPr>
              <a:t>slowdown in growth</a:t>
            </a:r>
            <a:r>
              <a:rPr lang="en-US" sz="1550" dirty="0">
                <a:solidFill>
                  <a:schemeClr val="lt1"/>
                </a:solidFill>
              </a:rPr>
              <a:t> during the spring of 2007.  However, the Houston market has held up relatively well compared to other regions, and in July 2007, sales rebounded, and the </a:t>
            </a:r>
            <a:r>
              <a:rPr lang="en-US" sz="1550" b="1" dirty="0">
                <a:solidFill>
                  <a:schemeClr val="lt1"/>
                </a:solidFill>
              </a:rPr>
              <a:t>value of properties sold increased</a:t>
            </a:r>
            <a:r>
              <a:rPr lang="en-US" sz="1550" dirty="0">
                <a:solidFill>
                  <a:schemeClr val="lt1"/>
                </a:solidFill>
              </a:rPr>
              <a:t>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50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lt1"/>
                </a:solidFill>
              </a:rPr>
              <a:t>Construction costs</a:t>
            </a:r>
            <a:r>
              <a:rPr lang="en-US" sz="1550" dirty="0">
                <a:solidFill>
                  <a:schemeClr val="lt1"/>
                </a:solidFill>
              </a:rPr>
              <a:t> for the residential project could vary within 10% of the expected $20M in Oct ‘07, then a certain $9M in Jul ‘08 and $10.2M in Jul ‘09.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50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>
                <a:solidFill>
                  <a:schemeClr val="lt1"/>
                </a:solidFill>
              </a:rPr>
              <a:t>This </a:t>
            </a:r>
            <a:r>
              <a:rPr lang="en" sz="1550" dirty="0">
                <a:solidFill>
                  <a:schemeClr val="lt1"/>
                </a:solidFill>
              </a:rPr>
              <a:t>project could produce nearly</a:t>
            </a:r>
            <a:r>
              <a:rPr lang="en" sz="1550" b="1" dirty="0">
                <a:solidFill>
                  <a:schemeClr val="lt1"/>
                </a:solidFill>
              </a:rPr>
              <a:t> twice the sales expected from the office project</a:t>
            </a:r>
            <a:r>
              <a:rPr lang="en" sz="1550" dirty="0">
                <a:solidFill>
                  <a:schemeClr val="lt1"/>
                </a:solidFill>
              </a:rPr>
              <a:t>:  $130M if energy prices remain strong &amp; job growth continues in the Houston area; worst case $20M and most likely $42.3M.</a:t>
            </a:r>
            <a:endParaRPr lang="en-US" sz="1550" dirty="0">
              <a:solidFill>
                <a:schemeClr val="lt1"/>
              </a:solidFill>
            </a:endParaRPr>
          </a:p>
        </p:txBody>
      </p:sp>
      <p:pic>
        <p:nvPicPr>
          <p:cNvPr id="3" name="Picture 2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384DD472-57B1-87CA-7E25-56DF2BD5F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9" y="90466"/>
            <a:ext cx="2397209" cy="2397209"/>
          </a:xfrm>
          <a:prstGeom prst="rect">
            <a:avLst/>
          </a:prstGeom>
        </p:spPr>
      </p:pic>
      <p:sp>
        <p:nvSpPr>
          <p:cNvPr id="6" name="Google Shape;111;p3">
            <a:extLst>
              <a:ext uri="{FF2B5EF4-FFF2-40B4-BE49-F238E27FC236}">
                <a16:creationId xmlns:a16="http://schemas.microsoft.com/office/drawing/2014/main" id="{CBC338DB-F6D9-13C3-B219-7DC6E425D939}"/>
              </a:ext>
            </a:extLst>
          </p:cNvPr>
          <p:cNvSpPr/>
          <p:nvPr/>
        </p:nvSpPr>
        <p:spPr>
          <a:xfrm>
            <a:off x="6181845" y="2635130"/>
            <a:ext cx="5664071" cy="396258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/>
            <a:r>
              <a:rPr lang="en-US" sz="1900" b="1" u="sng" dirty="0">
                <a:solidFill>
                  <a:schemeClr val="lt1"/>
                </a:solidFill>
              </a:rPr>
              <a:t>Commercial Market:  </a:t>
            </a:r>
            <a:r>
              <a:rPr lang="en-US" sz="1900" u="sng" dirty="0">
                <a:solidFill>
                  <a:schemeClr val="lt1"/>
                </a:solidFill>
              </a:rPr>
              <a:t>Houston 2007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50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>
                <a:solidFill>
                  <a:schemeClr val="lt1"/>
                </a:solidFill>
              </a:rPr>
              <a:t>Houston’s commercial market is booming in 2007 due to the expansion of oil and gas companies and </a:t>
            </a:r>
            <a:r>
              <a:rPr lang="en-US" sz="1550" b="1" dirty="0">
                <a:solidFill>
                  <a:schemeClr val="lt1"/>
                </a:solidFill>
              </a:rPr>
              <a:t>high demand for office space</a:t>
            </a:r>
            <a:r>
              <a:rPr lang="en-US" sz="1550" dirty="0">
                <a:solidFill>
                  <a:schemeClr val="lt1"/>
                </a:solidFill>
              </a:rPr>
              <a:t>. The vacancy rate is at its lowest level in nearly a decade (10.6%), and </a:t>
            </a:r>
            <a:r>
              <a:rPr lang="en-US" sz="1550" b="1" dirty="0">
                <a:solidFill>
                  <a:schemeClr val="lt1"/>
                </a:solidFill>
              </a:rPr>
              <a:t>rental rates are increasing.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50" b="0" i="0" u="none" strike="noStrike" dirty="0">
              <a:solidFill>
                <a:schemeClr val="lt1"/>
              </a:solidFill>
              <a:effectLst/>
              <a:latin typeface="Times New Roman" panose="02020603050405020304" pitchFamily="18" charset="0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b="1" i="0" u="none" strike="noStrike" dirty="0">
                <a:solidFill>
                  <a:schemeClr val="lt1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sz="1550" b="1" dirty="0">
                <a:solidFill>
                  <a:schemeClr val="lt1"/>
                </a:solidFill>
              </a:rPr>
              <a:t>ncreasing absorption rates </a:t>
            </a:r>
            <a:r>
              <a:rPr lang="en-US" sz="1550" dirty="0">
                <a:solidFill>
                  <a:schemeClr val="lt1"/>
                </a:solidFill>
              </a:rPr>
              <a:t>and price trends indicate that an office development could potentially be prosperous, with minimized downside.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50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>
                <a:solidFill>
                  <a:schemeClr val="lt1"/>
                </a:solidFill>
              </a:rPr>
              <a:t>Construction costs of this project include a certain $20M in Oct ‘07, $9M in Jul ‘08, and $10.2M in Jul ’09.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1550" dirty="0">
              <a:solidFill>
                <a:schemeClr val="lt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>
                <a:solidFill>
                  <a:schemeClr val="lt1"/>
                </a:solidFill>
              </a:rPr>
              <a:t>Expected sales are to be estimated from historical data; </a:t>
            </a:r>
            <a:r>
              <a:rPr lang="en-US" sz="1550" b="1" dirty="0">
                <a:solidFill>
                  <a:schemeClr val="lt1"/>
                </a:solidFill>
              </a:rPr>
              <a:t>no dramatic potential upside, </a:t>
            </a:r>
            <a:r>
              <a:rPr lang="en-US" sz="1550" dirty="0">
                <a:solidFill>
                  <a:schemeClr val="lt1"/>
                </a:solidFill>
              </a:rPr>
              <a:t>but </a:t>
            </a:r>
            <a:r>
              <a:rPr lang="en-US" sz="1550" b="1" dirty="0">
                <a:solidFill>
                  <a:schemeClr val="lt1"/>
                </a:solidFill>
              </a:rPr>
              <a:t>attractive IRR of 12%.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fld>
            <a:endParaRPr sz="1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200526" y="242292"/>
            <a:ext cx="118623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rPr lang="en-US" sz="2800" b="1" dirty="0"/>
              <a:t>Investment Background</a:t>
            </a:r>
            <a:endParaRPr sz="2800" b="1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-140002" y="919977"/>
            <a:ext cx="12324591" cy="1253347"/>
            <a:chOff x="-327410" y="459346"/>
            <a:chExt cx="12914783" cy="1253347"/>
          </a:xfrm>
        </p:grpSpPr>
        <p:sp>
          <p:nvSpPr>
            <p:cNvPr id="106" name="Google Shape;106;p3"/>
            <p:cNvSpPr/>
            <p:nvPr/>
          </p:nvSpPr>
          <p:spPr>
            <a:xfrm>
              <a:off x="-188470" y="459346"/>
              <a:ext cx="12775843" cy="116096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327410" y="542340"/>
              <a:ext cx="11548175" cy="1170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Diamond Framework for Real Estate Investment: </a:t>
              </a:r>
            </a:p>
            <a:p>
              <a:pPr marL="45720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Product, People, External Environment, and Capital Markets </a:t>
              </a:r>
              <a:endParaRPr sz="2200" b="1" dirty="0"/>
            </a:p>
          </p:txBody>
        </p:sp>
      </p:grpSp>
      <p:pic>
        <p:nvPicPr>
          <p:cNvPr id="108" name="Google Shape;108;p3" descr="Global Client Development | Crawford &amp; Compan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65489" cy="466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1354672770"/>
              </p:ext>
            </p:extLst>
          </p:nvPr>
        </p:nvGraphicFramePr>
        <p:xfrm>
          <a:off x="214873" y="2894823"/>
          <a:ext cx="5487348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8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2. People</a:t>
                      </a:r>
                      <a:endParaRPr sz="1400" b="1" dirty="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L="91450" marR="91450" marT="45725" marB="457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11;p3">
            <a:extLst>
              <a:ext uri="{FF2B5EF4-FFF2-40B4-BE49-F238E27FC236}">
                <a16:creationId xmlns:a16="http://schemas.microsoft.com/office/drawing/2014/main" id="{CBC338DB-F6D9-13C3-B219-7DC6E425D939}"/>
              </a:ext>
            </a:extLst>
          </p:cNvPr>
          <p:cNvSpPr/>
          <p:nvPr/>
        </p:nvSpPr>
        <p:spPr>
          <a:xfrm>
            <a:off x="214873" y="3731411"/>
            <a:ext cx="5534891" cy="218517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</a:rPr>
              <a:t>The case study highlights a </a:t>
            </a:r>
            <a:r>
              <a:rPr lang="en-US" sz="1700" b="1" i="0" dirty="0">
                <a:solidFill>
                  <a:schemeClr val="bg1"/>
                </a:solidFill>
                <a:effectLst/>
              </a:rPr>
              <a:t>long-standing relationship </a:t>
            </a:r>
            <a:r>
              <a:rPr lang="en-US" sz="1700" b="0" i="0" dirty="0">
                <a:solidFill>
                  <a:schemeClr val="bg1"/>
                </a:solidFill>
                <a:effectLst/>
              </a:rPr>
              <a:t>between CDC and SBT.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</a:rPr>
              <a:t>Peter Kloeckner, the business loan manager at SBT, has known Andy Crawford, the owner of CDC, for several years. This relationship implies a level of </a:t>
            </a:r>
            <a:r>
              <a:rPr lang="en-US" sz="1700" b="1" i="0" dirty="0">
                <a:solidFill>
                  <a:schemeClr val="bg1"/>
                </a:solidFill>
                <a:effectLst/>
              </a:rPr>
              <a:t>trust and familiarity </a:t>
            </a:r>
            <a:r>
              <a:rPr lang="en-US" sz="1700" b="0" i="0" dirty="0">
                <a:solidFill>
                  <a:schemeClr val="bg1"/>
                </a:solidFill>
                <a:effectLst/>
              </a:rPr>
              <a:t>that can influence decision-making and negotiations.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2" name="Picture 1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0D7FF9EB-8BB5-27BD-666B-68813FD7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9" y="90466"/>
            <a:ext cx="2397209" cy="2397209"/>
          </a:xfrm>
          <a:prstGeom prst="rect">
            <a:avLst/>
          </a:prstGeom>
        </p:spPr>
      </p:pic>
      <p:graphicFrame>
        <p:nvGraphicFramePr>
          <p:cNvPr id="4" name="Google Shape;124;g135d06d17ab_0_10">
            <a:extLst>
              <a:ext uri="{FF2B5EF4-FFF2-40B4-BE49-F238E27FC236}">
                <a16:creationId xmlns:a16="http://schemas.microsoft.com/office/drawing/2014/main" id="{9DF1F16D-CCEB-A80E-9EA1-0FAAA7A10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59439"/>
              </p:ext>
            </p:extLst>
          </p:nvPr>
        </p:nvGraphicFramePr>
        <p:xfrm>
          <a:off x="6312548" y="2894823"/>
          <a:ext cx="5534891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3. External Environment</a:t>
                      </a:r>
                      <a:endParaRPr sz="1400" b="1" dirty="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L="91450" marR="91450" marT="45725" marB="45725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Google Shape;111;p3">
            <a:extLst>
              <a:ext uri="{FF2B5EF4-FFF2-40B4-BE49-F238E27FC236}">
                <a16:creationId xmlns:a16="http://schemas.microsoft.com/office/drawing/2014/main" id="{48DFF5D6-B749-3705-6205-3253F7D7AC8D}"/>
              </a:ext>
            </a:extLst>
          </p:cNvPr>
          <p:cNvSpPr/>
          <p:nvPr/>
        </p:nvSpPr>
        <p:spPr>
          <a:xfrm>
            <a:off x="6312548" y="3731410"/>
            <a:ext cx="5534891" cy="218517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</a:t>
            </a:r>
            <a:r>
              <a:rPr lang="en-US" sz="1700" b="1" dirty="0">
                <a:solidFill>
                  <a:schemeClr val="bg1"/>
                </a:solidFill>
              </a:rPr>
              <a:t>Credit crunch </a:t>
            </a:r>
            <a:r>
              <a:rPr lang="en-US" sz="1700" dirty="0">
                <a:solidFill>
                  <a:schemeClr val="bg1"/>
                </a:solidFill>
              </a:rPr>
              <a:t>is beginning to unwind in the residential mortgage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There have been </a:t>
            </a:r>
            <a:r>
              <a:rPr lang="en-US" sz="1700" b="1" dirty="0">
                <a:solidFill>
                  <a:schemeClr val="bg1"/>
                </a:solidFill>
              </a:rPr>
              <a:t>eight recent consecutive interest rate increases </a:t>
            </a:r>
            <a:r>
              <a:rPr lang="en-US" sz="1700" dirty="0">
                <a:solidFill>
                  <a:schemeClr val="bg1"/>
                </a:solidFill>
              </a:rPr>
              <a:t>by the Federal Reserve.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Further </a:t>
            </a:r>
            <a:r>
              <a:rPr lang="en-US" sz="1700" b="1" dirty="0">
                <a:solidFill>
                  <a:schemeClr val="bg1"/>
                </a:solidFill>
              </a:rPr>
              <a:t>deterioration in the housing market </a:t>
            </a:r>
            <a:r>
              <a:rPr lang="en-US" sz="1700" dirty="0">
                <a:solidFill>
                  <a:schemeClr val="bg1"/>
                </a:solidFill>
              </a:rPr>
              <a:t>is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expected by most analysts.</a:t>
            </a:r>
          </a:p>
        </p:txBody>
      </p:sp>
    </p:spTree>
    <p:extLst>
      <p:ext uri="{BB962C8B-B14F-4D97-AF65-F5344CB8AC3E}">
        <p14:creationId xmlns:p14="http://schemas.microsoft.com/office/powerpoint/2010/main" val="295964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d06d17ab_0_10"/>
          <p:cNvSpPr txBox="1">
            <a:spLocks noGrp="1"/>
          </p:cNvSpPr>
          <p:nvPr>
            <p:ph type="sldNum" idx="12"/>
          </p:nvPr>
        </p:nvSpPr>
        <p:spPr>
          <a:xfrm>
            <a:off x="11752974" y="6597713"/>
            <a:ext cx="4389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</a:t>
            </a:fld>
            <a:endParaRPr sz="1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g135d06d17ab_0_10"/>
          <p:cNvSpPr txBox="1">
            <a:spLocks noGrp="1"/>
          </p:cNvSpPr>
          <p:nvPr>
            <p:ph type="title"/>
          </p:nvPr>
        </p:nvSpPr>
        <p:spPr>
          <a:xfrm>
            <a:off x="110124" y="222106"/>
            <a:ext cx="118623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rPr lang="en-US" sz="2800" b="1" dirty="0"/>
              <a:t>Investment Background</a:t>
            </a:r>
            <a:endParaRPr sz="2800" b="1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3" name="Google Shape;123;g135d06d17ab_0_10" descr="Global Client Development | Crawford &amp; Compan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65489" cy="466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g135d06d17ab_0_10"/>
          <p:cNvGraphicFramePr/>
          <p:nvPr>
            <p:extLst>
              <p:ext uri="{D42A27DB-BD31-4B8C-83A1-F6EECF244321}">
                <p14:modId xmlns:p14="http://schemas.microsoft.com/office/powerpoint/2010/main" val="3392239705"/>
              </p:ext>
            </p:extLst>
          </p:nvPr>
        </p:nvGraphicFramePr>
        <p:xfrm>
          <a:off x="3252130" y="1505855"/>
          <a:ext cx="5274025" cy="304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4.  Capital Environment</a:t>
                      </a:r>
                      <a:endParaRPr sz="1400" b="1" dirty="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L="91450" marR="91450" marT="45725" marB="45725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Google Shape;127;g135d06d17ab_0_10"/>
          <p:cNvSpPr/>
          <p:nvPr/>
        </p:nvSpPr>
        <p:spPr>
          <a:xfrm>
            <a:off x="932186" y="2896508"/>
            <a:ext cx="5109088" cy="34886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 dirty="0">
                <a:solidFill>
                  <a:schemeClr val="lt1"/>
                </a:solidFill>
              </a:rPr>
              <a:t>Residential Project Capital Availability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lt1"/>
                </a:solidFill>
              </a:rPr>
              <a:t>For this project (deemed riskier) SBT is considering offering an interest rate between 7-11%, all with different probabilities that CDC accepts the loan: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>
              <a:solidFill>
                <a:schemeClr val="lt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lt1"/>
                </a:solidFill>
              </a:rPr>
              <a:t>7%: 100% probability CDC accepts loan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lt1"/>
                </a:solidFill>
              </a:rPr>
              <a:t>8%: 75% probability CDC accepts loan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lt1"/>
                </a:solidFill>
              </a:rPr>
              <a:t>9% 50% probability CDC accepts loan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lt1"/>
                </a:solidFill>
              </a:rPr>
              <a:t>10%: 25% probability CDC accepts loan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lt1"/>
                </a:solidFill>
              </a:rPr>
              <a:t>11%: 0% probability Crawford accepts loan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2" name="Google Shape;127;g135d06d17ab_0_10">
            <a:extLst>
              <a:ext uri="{FF2B5EF4-FFF2-40B4-BE49-F238E27FC236}">
                <a16:creationId xmlns:a16="http://schemas.microsoft.com/office/drawing/2014/main" id="{13294D39-E0DC-21E5-3892-1C53F455BE94}"/>
              </a:ext>
            </a:extLst>
          </p:cNvPr>
          <p:cNvSpPr/>
          <p:nvPr/>
        </p:nvSpPr>
        <p:spPr>
          <a:xfrm>
            <a:off x="6705599" y="2992574"/>
            <a:ext cx="4710545" cy="32964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 dirty="0">
                <a:solidFill>
                  <a:schemeClr val="lt1"/>
                </a:solidFill>
              </a:rPr>
              <a:t>Commercial Project Capital Availability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u="sng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lt1"/>
                </a:solidFill>
              </a:rPr>
              <a:t>Due to the stable commercial market compared to the residential market, SBT is willing to offer CDC a </a:t>
            </a:r>
            <a:r>
              <a:rPr lang="en-US" sz="1700" b="1" dirty="0">
                <a:solidFill>
                  <a:schemeClr val="lt1"/>
                </a:solidFill>
              </a:rPr>
              <a:t>7% interest rate </a:t>
            </a:r>
            <a:r>
              <a:rPr lang="en-US" sz="1700" dirty="0">
                <a:solidFill>
                  <a:schemeClr val="lt1"/>
                </a:solidFill>
              </a:rPr>
              <a:t>on the $38.375 loan.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7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</a:endParaRPr>
          </a:p>
        </p:txBody>
      </p:sp>
      <p:sp>
        <p:nvSpPr>
          <p:cNvPr id="3" name="Google Shape;106;p3">
            <a:extLst>
              <a:ext uri="{FF2B5EF4-FFF2-40B4-BE49-F238E27FC236}">
                <a16:creationId xmlns:a16="http://schemas.microsoft.com/office/drawing/2014/main" id="{90D31F12-AAE6-A03D-17E1-5118A07ED7FB}"/>
              </a:ext>
            </a:extLst>
          </p:cNvPr>
          <p:cNvSpPr/>
          <p:nvPr/>
        </p:nvSpPr>
        <p:spPr>
          <a:xfrm>
            <a:off x="-126" y="897907"/>
            <a:ext cx="12192000" cy="11609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3">
            <a:extLst>
              <a:ext uri="{FF2B5EF4-FFF2-40B4-BE49-F238E27FC236}">
                <a16:creationId xmlns:a16="http://schemas.microsoft.com/office/drawing/2014/main" id="{3B4BB775-6555-7036-881B-11EC33A5B2FC}"/>
              </a:ext>
            </a:extLst>
          </p:cNvPr>
          <p:cNvSpPr/>
          <p:nvPr/>
        </p:nvSpPr>
        <p:spPr>
          <a:xfrm>
            <a:off x="-340893" y="1002971"/>
            <a:ext cx="11020436" cy="117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Diamond Framework for Real Estate Investment: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Product, People, External Environment, and Capital Markets </a:t>
            </a:r>
            <a:endParaRPr sz="2200" b="1" dirty="0"/>
          </a:p>
        </p:txBody>
      </p:sp>
      <p:pic>
        <p:nvPicPr>
          <p:cNvPr id="5" name="Picture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9DAB47DE-C462-EB66-4FE3-B0FDF4C8C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991" y="102522"/>
            <a:ext cx="2397209" cy="2397209"/>
          </a:xfrm>
          <a:prstGeom prst="rect">
            <a:avLst/>
          </a:prstGeom>
        </p:spPr>
      </p:pic>
      <p:graphicFrame>
        <p:nvGraphicFramePr>
          <p:cNvPr id="6" name="Google Shape;109;p3">
            <a:extLst>
              <a:ext uri="{FF2B5EF4-FFF2-40B4-BE49-F238E27FC236}">
                <a16:creationId xmlns:a16="http://schemas.microsoft.com/office/drawing/2014/main" id="{EE6D1E78-6AE8-1655-ED6F-65414B981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200064"/>
              </p:ext>
            </p:extLst>
          </p:nvPr>
        </p:nvGraphicFramePr>
        <p:xfrm>
          <a:off x="3865418" y="2340882"/>
          <a:ext cx="4786546" cy="3947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8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7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4.  Capital Environment</a:t>
                      </a:r>
                      <a:endParaRPr sz="1800" kern="1200" dirty="0">
                        <a:solidFill>
                          <a:schemeClr val="tx1"/>
                        </a:solidFill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L="91450" marR="91450" marT="45725" marB="457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7ADDE9-D084-C842-8ECF-554887AF7642}"/>
              </a:ext>
            </a:extLst>
          </p:cNvPr>
          <p:cNvSpPr txBox="1">
            <a:spLocks/>
          </p:cNvSpPr>
          <p:nvPr/>
        </p:nvSpPr>
        <p:spPr>
          <a:xfrm>
            <a:off x="548640" y="274320"/>
            <a:ext cx="11073384" cy="521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Presentation Agenda</a:t>
            </a:r>
            <a:endParaRPr lang="zh-CN" altLang="en-US" sz="28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2C31D3-4A58-024B-B7F1-C5B1EE9BC0F1}"/>
              </a:ext>
            </a:extLst>
          </p:cNvPr>
          <p:cNvGrpSpPr/>
          <p:nvPr/>
        </p:nvGrpSpPr>
        <p:grpSpPr>
          <a:xfrm>
            <a:off x="1905000" y="1484773"/>
            <a:ext cx="8382001" cy="521208"/>
            <a:chOff x="1012371" y="1251857"/>
            <a:chExt cx="8382001" cy="52120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CCFDB8-A27D-6644-9D43-1CFB5BDC5DB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FCADE4-6F1F-6443-BF4B-BFCB4BEA50BF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DD15FD-AFAE-ED4B-A1C5-03916E07B25D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Investment Background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4ED2EE-8E7B-BA42-B8EB-AC86D8169F5F}"/>
              </a:ext>
            </a:extLst>
          </p:cNvPr>
          <p:cNvGrpSpPr/>
          <p:nvPr/>
        </p:nvGrpSpPr>
        <p:grpSpPr>
          <a:xfrm>
            <a:off x="1905000" y="2337471"/>
            <a:ext cx="8382001" cy="521208"/>
            <a:chOff x="1012371" y="1251857"/>
            <a:chExt cx="8382001" cy="52120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0B073-8142-7845-A3D4-A367284F02C7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rgbClr val="DB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AC35BC-CDDD-AB4E-86CB-7B8A55B9C3E5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02</a:t>
              </a:r>
              <a:endParaRPr lang="zh-CN" altLang="en-US" sz="28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E22DC2-94D7-CF43-ACF0-499EC4A75165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Modeling and Simulation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4A706D-EA2D-2640-A7A1-54EF9D29CEA3}"/>
              </a:ext>
            </a:extLst>
          </p:cNvPr>
          <p:cNvGrpSpPr/>
          <p:nvPr/>
        </p:nvGrpSpPr>
        <p:grpSpPr>
          <a:xfrm>
            <a:off x="1905000" y="3190169"/>
            <a:ext cx="8382001" cy="521208"/>
            <a:chOff x="1012371" y="1251857"/>
            <a:chExt cx="8382001" cy="521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407ECF-D669-C44A-BD29-999C8FAD6C7B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DA7CEE-DBCF-444B-A943-432A93CFE8DC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03</a:t>
              </a:r>
              <a:endParaRPr lang="zh-CN" altLang="en-US" sz="2800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2DC0E9-7D16-E54C-8636-D839C3CF612B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Result and risk analysis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AA5A29-8E85-FF4D-9AEA-0D394246C6F8}"/>
              </a:ext>
            </a:extLst>
          </p:cNvPr>
          <p:cNvGrpSpPr/>
          <p:nvPr/>
        </p:nvGrpSpPr>
        <p:grpSpPr>
          <a:xfrm>
            <a:off x="1905000" y="4042867"/>
            <a:ext cx="8382001" cy="521208"/>
            <a:chOff x="1012371" y="1251857"/>
            <a:chExt cx="8382001" cy="5212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933BCA-6E3D-D942-B10D-3235C77B5F72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8A1BE7-5E1C-9E48-9298-D61D96D16784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04</a:t>
              </a:r>
              <a:endParaRPr lang="zh-CN" altLang="en-US" sz="28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0B20D5-9BCC-0040-8BB2-8C359C00DA5F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Conclusions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6D6071F-9DFE-5B47-8070-5CD0489800F8}"/>
              </a:ext>
            </a:extLst>
          </p:cNvPr>
          <p:cNvGrpSpPr/>
          <p:nvPr/>
        </p:nvGrpSpPr>
        <p:grpSpPr>
          <a:xfrm>
            <a:off x="1905000" y="4895563"/>
            <a:ext cx="8382001" cy="521208"/>
            <a:chOff x="1012371" y="1251857"/>
            <a:chExt cx="8382001" cy="52120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F04C68-5F03-C24C-A540-9122CD5F34C5}"/>
                </a:ext>
              </a:extLst>
            </p:cNvPr>
            <p:cNvSpPr/>
            <p:nvPr/>
          </p:nvSpPr>
          <p:spPr>
            <a:xfrm>
              <a:off x="1780033" y="1251857"/>
              <a:ext cx="7304314" cy="521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6D4A6C1-D772-BA4D-B01C-F1B25153C071}"/>
                </a:ext>
              </a:extLst>
            </p:cNvPr>
            <p:cNvSpPr/>
            <p:nvPr/>
          </p:nvSpPr>
          <p:spPr>
            <a:xfrm>
              <a:off x="1012371" y="1251857"/>
              <a:ext cx="957943" cy="521208"/>
            </a:xfrm>
            <a:prstGeom prst="rect">
              <a:avLst/>
            </a:prstGeom>
            <a:solidFill>
              <a:srgbClr val="1D438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05</a:t>
              </a:r>
              <a:endParaRPr lang="zh-CN" altLang="en-US" sz="2800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3A4266-7B6B-6041-BE8E-0EB647F60F32}"/>
                </a:ext>
              </a:extLst>
            </p:cNvPr>
            <p:cNvSpPr/>
            <p:nvPr/>
          </p:nvSpPr>
          <p:spPr>
            <a:xfrm>
              <a:off x="2090058" y="1251857"/>
              <a:ext cx="7304314" cy="52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ysClr val="windowText" lastClr="000000"/>
                  </a:solidFill>
                </a:rPr>
                <a:t>Recommendations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16F5380-C05C-004B-930F-7DD7BFEA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35" name="Picture 4" descr="Global Client Development | Crawford &amp; Company">
            <a:extLst>
              <a:ext uri="{FF2B5EF4-FFF2-40B4-BE49-F238E27FC236}">
                <a16:creationId xmlns:a16="http://schemas.microsoft.com/office/drawing/2014/main" id="{3269E936-138F-8D37-271D-BDE599056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d06d17ab_0_10"/>
          <p:cNvSpPr txBox="1">
            <a:spLocks noGrp="1"/>
          </p:cNvSpPr>
          <p:nvPr>
            <p:ph type="sldNum" idx="12"/>
          </p:nvPr>
        </p:nvSpPr>
        <p:spPr>
          <a:xfrm>
            <a:off x="11752974" y="6597713"/>
            <a:ext cx="4389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</a:t>
            </a:fld>
            <a:endParaRPr sz="1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9" name="Google Shape;119;g135d06d17ab_0_10"/>
          <p:cNvSpPr txBox="1">
            <a:spLocks noGrp="1"/>
          </p:cNvSpPr>
          <p:nvPr>
            <p:ph type="title"/>
          </p:nvPr>
        </p:nvSpPr>
        <p:spPr>
          <a:xfrm>
            <a:off x="110124" y="222106"/>
            <a:ext cx="118623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</a:pPr>
            <a:r>
              <a:rPr lang="en-US" sz="2800" b="1" dirty="0">
                <a:latin typeface="Microsoft Yahei"/>
                <a:ea typeface="Microsoft Yahei"/>
                <a:cs typeface="Microsoft Yahei"/>
                <a:sym typeface="Microsoft Yahei"/>
              </a:rPr>
              <a:t>Modeling &amp; Simulation:  Predicting Commercial Project Sales</a:t>
            </a:r>
            <a:endParaRPr sz="2800" b="1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3" name="Google Shape;123;g135d06d17ab_0_10" descr="Global Client Development | Crawford &amp; Compan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65489" cy="466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g135d06d17ab_0_10"/>
          <p:cNvGraphicFramePr/>
          <p:nvPr/>
        </p:nvGraphicFramePr>
        <p:xfrm>
          <a:off x="3252130" y="1505855"/>
          <a:ext cx="5274025" cy="304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7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4.  Capital Environment</a:t>
                      </a:r>
                      <a:endParaRPr sz="1400" b="1" dirty="0">
                        <a:latin typeface="Microsoft Yahei"/>
                        <a:ea typeface="Microsoft Yahei"/>
                        <a:cs typeface="Microsoft Yahei"/>
                        <a:sym typeface="Microsoft Yahei"/>
                      </a:endParaRPr>
                    </a:p>
                  </a:txBody>
                  <a:tcPr marL="91450" marR="91450" marT="45725" marB="45725" anchor="b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Google Shape;106;p3">
            <a:extLst>
              <a:ext uri="{FF2B5EF4-FFF2-40B4-BE49-F238E27FC236}">
                <a16:creationId xmlns:a16="http://schemas.microsoft.com/office/drawing/2014/main" id="{90D31F12-AAE6-A03D-17E1-5118A07ED7FB}"/>
              </a:ext>
            </a:extLst>
          </p:cNvPr>
          <p:cNvSpPr/>
          <p:nvPr/>
        </p:nvSpPr>
        <p:spPr>
          <a:xfrm>
            <a:off x="-126" y="931439"/>
            <a:ext cx="12192000" cy="1503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3">
            <a:extLst>
              <a:ext uri="{FF2B5EF4-FFF2-40B4-BE49-F238E27FC236}">
                <a16:creationId xmlns:a16="http://schemas.microsoft.com/office/drawing/2014/main" id="{3B4BB775-6555-7036-881B-11EC33A5B2FC}"/>
              </a:ext>
            </a:extLst>
          </p:cNvPr>
          <p:cNvSpPr/>
          <p:nvPr/>
        </p:nvSpPr>
        <p:spPr>
          <a:xfrm>
            <a:off x="-340893" y="1002971"/>
            <a:ext cx="11020436" cy="117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E59718-5581-55EA-8DF1-E5C565BBA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9" y="1128794"/>
            <a:ext cx="3725144" cy="546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5D240-13F8-94F5-6671-2B284F19A09B}"/>
              </a:ext>
            </a:extLst>
          </p:cNvPr>
          <p:cNvSpPr txBox="1"/>
          <p:nvPr/>
        </p:nvSpPr>
        <p:spPr>
          <a:xfrm>
            <a:off x="4276743" y="998274"/>
            <a:ext cx="783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We begin by inputting the historical expected and realized sales in the Commercial Building sector provided in the case study into R.</a:t>
            </a:r>
          </a:p>
          <a:p>
            <a:endParaRPr lang="en-US" sz="1600" i="1" dirty="0"/>
          </a:p>
          <a:p>
            <a:r>
              <a:rPr lang="en-US" sz="1600" i="1" dirty="0"/>
              <a:t>We can then examine the histogram of Expected Sales to determine a possible distribution.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8B81F3-F525-1FFA-ADBA-CC0B56F88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972" y="2648758"/>
            <a:ext cx="7881902" cy="1152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2AB880-0A10-F61F-2035-0D5B6E732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993" y="3916486"/>
            <a:ext cx="3453521" cy="2719408"/>
          </a:xfrm>
          <a:prstGeom prst="rect">
            <a:avLst/>
          </a:prstGeom>
        </p:spPr>
      </p:pic>
      <p:sp>
        <p:nvSpPr>
          <p:cNvPr id="16" name="Google Shape;106;p3">
            <a:extLst>
              <a:ext uri="{FF2B5EF4-FFF2-40B4-BE49-F238E27FC236}">
                <a16:creationId xmlns:a16="http://schemas.microsoft.com/office/drawing/2014/main" id="{55B6A0AB-560B-ED86-0CE0-701465C86C23}"/>
              </a:ext>
            </a:extLst>
          </p:cNvPr>
          <p:cNvSpPr/>
          <p:nvPr/>
        </p:nvSpPr>
        <p:spPr>
          <a:xfrm>
            <a:off x="8445421" y="4015409"/>
            <a:ext cx="3527003" cy="23001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1" dirty="0">
                <a:latin typeface="Arial"/>
                <a:ea typeface="Arial"/>
                <a:cs typeface="Arial"/>
                <a:sym typeface="Arial"/>
              </a:rPr>
              <a:t>We observe that the data is perhaps normally distributed, but we should investigate further to determine if it possibly follows a Weibull or Log-Normal Distribution.  We will run this test on the next slide.  </a:t>
            </a:r>
            <a:endParaRPr sz="17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69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052F4FE-B9DD-B84B-A466-95BD631D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974" y="6597713"/>
            <a:ext cx="439026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FE3FC6-7176-9546-B9B3-3B3AA01E7B12}"/>
              </a:ext>
            </a:extLst>
          </p:cNvPr>
          <p:cNvGrpSpPr/>
          <p:nvPr/>
        </p:nvGrpSpPr>
        <p:grpSpPr>
          <a:xfrm>
            <a:off x="1" y="5027988"/>
            <a:ext cx="12192000" cy="1613550"/>
            <a:chOff x="-231820" y="4714708"/>
            <a:chExt cx="12775843" cy="11703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01C5AB-03A1-6044-9BED-C6697E2B6AC3}"/>
                </a:ext>
              </a:extLst>
            </p:cNvPr>
            <p:cNvSpPr/>
            <p:nvPr/>
          </p:nvSpPr>
          <p:spPr>
            <a:xfrm>
              <a:off x="-231820" y="4724098"/>
              <a:ext cx="12775843" cy="116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30F33ED-23C5-3F41-ABD3-401D47B33F40}"/>
                </a:ext>
              </a:extLst>
            </p:cNvPr>
            <p:cNvSpPr/>
            <p:nvPr/>
          </p:nvSpPr>
          <p:spPr>
            <a:xfrm>
              <a:off x="200525" y="4714708"/>
              <a:ext cx="12053858" cy="11703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Based on the comparatively lower K-S and A-D statistics, we build a suspicion that the data fits a log-normal distribution best.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To further test this theory, we can plot the data’s empirical and theoretical densities and CDFs, the quantiles of the two distributions against each other (Q-Q plot), and the cumulative distribution functions against each other (P-P plot).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We observe that the data is very closely aligned to these plots, so </a:t>
              </a:r>
              <a:r>
                <a:rPr lang="en-US" altLang="zh-CN" sz="1600" b="1" i="1" dirty="0">
                  <a:solidFill>
                    <a:schemeClr val="tx1"/>
                  </a:solidFill>
                </a:rPr>
                <a:t>we may proceed with the assumption that the data is log-normally distributed. </a:t>
              </a:r>
            </a:p>
          </p:txBody>
        </p:sp>
      </p:grpSp>
      <p:graphicFrame>
        <p:nvGraphicFramePr>
          <p:cNvPr id="53" name="表格 13">
            <a:extLst>
              <a:ext uri="{FF2B5EF4-FFF2-40B4-BE49-F238E27FC236}">
                <a16:creationId xmlns:a16="http://schemas.microsoft.com/office/drawing/2014/main" id="{556C405D-C8A0-3545-96F5-75C35087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9740"/>
              </p:ext>
            </p:extLst>
          </p:nvPr>
        </p:nvGraphicFramePr>
        <p:xfrm>
          <a:off x="648775" y="1143818"/>
          <a:ext cx="527403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031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27095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Identify the distribution of expected sales through Goodness of Fit capability in R: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graphicFrame>
        <p:nvGraphicFramePr>
          <p:cNvPr id="54" name="表格 13">
            <a:extLst>
              <a:ext uri="{FF2B5EF4-FFF2-40B4-BE49-F238E27FC236}">
                <a16:creationId xmlns:a16="http://schemas.microsoft.com/office/drawing/2014/main" id="{A5FE9739-FD2C-1D44-B7A1-338CC0A05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8151"/>
              </p:ext>
            </p:extLst>
          </p:nvPr>
        </p:nvGraphicFramePr>
        <p:xfrm>
          <a:off x="6279495" y="1358629"/>
          <a:ext cx="5469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205">
                  <a:extLst>
                    <a:ext uri="{9D8B030D-6E8A-4147-A177-3AD203B41FA5}">
                      <a16:colId xmlns:a16="http://schemas.microsoft.com/office/drawing/2014/main" val="22488735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Verify Log-Normal Relationship: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93781"/>
                  </a:ext>
                </a:extLst>
              </a:tr>
            </a:tbl>
          </a:graphicData>
        </a:graphic>
      </p:graphicFrame>
      <p:pic>
        <p:nvPicPr>
          <p:cNvPr id="14" name="Picture 4" descr="Global Client Development | Crawford &amp; Company">
            <a:extLst>
              <a:ext uri="{FF2B5EF4-FFF2-40B4-BE49-F238E27FC236}">
                <a16:creationId xmlns:a16="http://schemas.microsoft.com/office/drawing/2014/main" id="{A7AA878E-0C67-289C-AB26-5BA9D29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5489" cy="4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93FC4-1063-4D7A-E875-6683900A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8" y="2065849"/>
            <a:ext cx="4956094" cy="7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FB027-E1F9-3EF0-E27F-BACEFB22ECDC}"/>
              </a:ext>
            </a:extLst>
          </p:cNvPr>
          <p:cNvSpPr txBox="1"/>
          <p:nvPr/>
        </p:nvSpPr>
        <p:spPr>
          <a:xfrm>
            <a:off x="690038" y="1711906"/>
            <a:ext cx="9509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R Input:</a:t>
            </a:r>
          </a:p>
        </p:txBody>
      </p:sp>
      <p:sp>
        <p:nvSpPr>
          <p:cNvPr id="13" name="Google Shape;119;g135d06d17ab_0_10">
            <a:extLst>
              <a:ext uri="{FF2B5EF4-FFF2-40B4-BE49-F238E27FC236}">
                <a16:creationId xmlns:a16="http://schemas.microsoft.com/office/drawing/2014/main" id="{3F3FBB74-C1D3-521E-4772-62D721861565}"/>
              </a:ext>
            </a:extLst>
          </p:cNvPr>
          <p:cNvSpPr txBox="1">
            <a:spLocks/>
          </p:cNvSpPr>
          <p:nvPr/>
        </p:nvSpPr>
        <p:spPr bwMode="gray">
          <a:xfrm>
            <a:off x="164850" y="365139"/>
            <a:ext cx="11862300" cy="863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rmAutofit/>
          </a:bodyPr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微软雅黑" panose="020B0502040204020203" pitchFamily="34" charset="-122"/>
                <a:ea typeface="微软雅黑" panose="020B0502040204020203" pitchFamily="34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  <a:buFont typeface="Microsoft Yahei"/>
              <a:buNone/>
            </a:pPr>
            <a:r>
              <a:rPr lang="en-US" sz="2800" b="1" dirty="0">
                <a:latin typeface="Microsoft Yahei"/>
                <a:ea typeface="Microsoft Yahei"/>
                <a:cs typeface="Microsoft Yahei"/>
                <a:sym typeface="Microsoft Yahei"/>
              </a:rPr>
              <a:t>Modeling &amp; Simulation:  Predicting Commercial Project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EDACB-FE81-ED18-2319-47516232469E}"/>
              </a:ext>
            </a:extLst>
          </p:cNvPr>
          <p:cNvSpPr txBox="1"/>
          <p:nvPr/>
        </p:nvSpPr>
        <p:spPr>
          <a:xfrm>
            <a:off x="690038" y="2794183"/>
            <a:ext cx="14340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R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F3699E-4CD2-4005-2D0F-876AE823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8" y="3158455"/>
            <a:ext cx="5274031" cy="1508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48AABC-3A42-5D07-8AE5-58E8219C2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651" y="1941746"/>
            <a:ext cx="3727836" cy="28845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EA2357-D6C2-2EC4-7111-F159E1F1926E}"/>
              </a:ext>
            </a:extLst>
          </p:cNvPr>
          <p:cNvSpPr txBox="1"/>
          <p:nvPr/>
        </p:nvSpPr>
        <p:spPr>
          <a:xfrm>
            <a:off x="6391313" y="2804512"/>
            <a:ext cx="9509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R Input: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F73F88E-3156-E8CD-922C-2D7F0641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056" y="3158455"/>
            <a:ext cx="1927224" cy="2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584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{098FECC6-3633-2947-B433-370EEFE02949}tf16401378</Template>
  <TotalTime>20353</TotalTime>
  <Words>2779</Words>
  <Application>Microsoft Office PowerPoint</Application>
  <PresentationFormat>Widescreen</PresentationFormat>
  <Paragraphs>282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等线</vt:lpstr>
      <vt:lpstr>Microsoft Yahei</vt:lpstr>
      <vt:lpstr>Microsoft Yahei</vt:lpstr>
      <vt:lpstr>Microsoft Yahei</vt:lpstr>
      <vt:lpstr>Arial</vt:lpstr>
      <vt:lpstr>Arial Black</vt:lpstr>
      <vt:lpstr>Cambria Math</vt:lpstr>
      <vt:lpstr>Söhne</vt:lpstr>
      <vt:lpstr>Times</vt:lpstr>
      <vt:lpstr>Times New Roman</vt:lpstr>
      <vt:lpstr>Office 主题​​</vt:lpstr>
      <vt:lpstr>Residential vs. Commercial Project: A Real Estate Risk Simulation  </vt:lpstr>
      <vt:lpstr>The Business Problem:</vt:lpstr>
      <vt:lpstr>PowerPoint Presentation</vt:lpstr>
      <vt:lpstr>Investment Background</vt:lpstr>
      <vt:lpstr>Investment Background</vt:lpstr>
      <vt:lpstr>Investment Background</vt:lpstr>
      <vt:lpstr>PowerPoint Presentation</vt:lpstr>
      <vt:lpstr>Modeling &amp; Simulation:  Predicting Commercial Project Sales</vt:lpstr>
      <vt:lpstr>PowerPoint Presentation</vt:lpstr>
      <vt:lpstr>Modeling &amp; Simulation:  Predicting Commercial Project Sales </vt:lpstr>
      <vt:lpstr>Modeling &amp; Simulation:  Predicting Commercial Project Sales</vt:lpstr>
      <vt:lpstr>Modeling &amp; Simulation:  Predicting Commercial Project Sales</vt:lpstr>
      <vt:lpstr>Modeling &amp; Simulation:  Simulating Office Project Cashflows</vt:lpstr>
      <vt:lpstr>Modeling &amp; Simulation:  Simulating Office Project Cashflows</vt:lpstr>
      <vt:lpstr>Our Next Task is  Simulating the Residential Project…</vt:lpstr>
      <vt:lpstr>Modeling &amp; Simulation:  Residential Sales Simulation</vt:lpstr>
      <vt:lpstr>Modeling &amp; Simulation:  Simulating Residential Project Cashflows</vt:lpstr>
      <vt:lpstr>Modeling &amp; Simulation:  Simulating Residential Project Cashflows</vt:lpstr>
      <vt:lpstr>PowerPoint Presentation</vt:lpstr>
      <vt:lpstr>Results &amp; Risk Analysis:  Comparing Net Present Values of Both Projects</vt:lpstr>
      <vt:lpstr>Results &amp; Risk Analysis:  Considering Interest Rate for Residential Project</vt:lpstr>
      <vt:lpstr>PowerPoint Presentation</vt:lpstr>
      <vt:lpstr>Conclusion &amp;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New York</dc:title>
  <dc:creator>Huiyu HY9 Ren</dc:creator>
  <cp:lastModifiedBy>madisonccpstanza@gmail.com</cp:lastModifiedBy>
  <cp:revision>553</cp:revision>
  <dcterms:created xsi:type="dcterms:W3CDTF">2021-10-18T05:54:33Z</dcterms:created>
  <dcterms:modified xsi:type="dcterms:W3CDTF">2023-07-30T21:54:15Z</dcterms:modified>
</cp:coreProperties>
</file>