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304" r:id="rId6"/>
    <p:sldId id="294" r:id="rId7"/>
    <p:sldId id="312" r:id="rId8"/>
    <p:sldId id="313" r:id="rId9"/>
    <p:sldId id="314" r:id="rId10"/>
    <p:sldId id="315" r:id="rId11"/>
    <p:sldId id="316" r:id="rId12"/>
    <p:sldId id="298"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85" d="100"/>
          <a:sy n="85" d="100"/>
        </p:scale>
        <p:origin x="59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2023</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104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61159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38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8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31520"/>
            <a:ext cx="10665089" cy="1349997"/>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30744"/>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Content Placeholder 2">
            <a:extLst>
              <a:ext uri="{FF2B5EF4-FFF2-40B4-BE49-F238E27FC236}">
                <a16:creationId xmlns:a16="http://schemas.microsoft.com/office/drawing/2014/main" id="{16134FFA-9B8E-086F-2BFC-F91A91133381}"/>
              </a:ext>
            </a:extLst>
          </p:cNvPr>
          <p:cNvSpPr>
            <a:spLocks noGrp="1"/>
          </p:cNvSpPr>
          <p:nvPr>
            <p:ph sz="half" idx="1" hasCustomPrompt="1"/>
          </p:nvPr>
        </p:nvSpPr>
        <p:spPr>
          <a:xfrm>
            <a:off x="755904" y="2825495"/>
            <a:ext cx="10680192" cy="357530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0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758952" y="2999344"/>
            <a:ext cx="10674096" cy="353861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01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567535"/>
            <a:ext cx="356616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3645407"/>
            <a:ext cx="356616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567535"/>
            <a:ext cx="356815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3645407"/>
            <a:ext cx="356815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4" name="Content Placeholder 3"/>
          <p:cNvSpPr>
            <a:spLocks noGrp="1"/>
          </p:cNvSpPr>
          <p:nvPr>
            <p:ph sz="half" idx="2" hasCustomPrompt="1"/>
          </p:nvPr>
        </p:nvSpPr>
        <p:spPr>
          <a:xfrm>
            <a:off x="3986784" y="2733473"/>
            <a:ext cx="356616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7857877" y="2733473"/>
            <a:ext cx="356815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47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2" name="Oval 1">
            <a:extLst>
              <a:ext uri="{FF2B5EF4-FFF2-40B4-BE49-F238E27FC236}">
                <a16:creationId xmlns:a16="http://schemas.microsoft.com/office/drawing/2014/main" id="{7EB7742C-48F4-604D-B4F6-29F2E02DED50}"/>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24" name="Picture Placeholder 62">
            <a:extLst>
              <a:ext uri="{FF2B5EF4-FFF2-40B4-BE49-F238E27FC236}">
                <a16:creationId xmlns:a16="http://schemas.microsoft.com/office/drawing/2014/main" id="{24E089EF-27C4-5E59-8D26-757D97055D86}"/>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3" name="Text Placeholder 2"/>
          <p:cNvSpPr>
            <a:spLocks noGrp="1"/>
          </p:cNvSpPr>
          <p:nvPr>
            <p:ph type="body" idx="1" hasCustomPrompt="1"/>
          </p:nvPr>
        </p:nvSpPr>
        <p:spPr>
          <a:xfrm>
            <a:off x="949569" y="3351245"/>
            <a:ext cx="4665786"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49569" y="4413503"/>
            <a:ext cx="4665786"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a:extLst>
              <a:ext uri="{FF2B5EF4-FFF2-40B4-BE49-F238E27FC236}">
                <a16:creationId xmlns:a16="http://schemas.microsoft.com/office/drawing/2014/main" id="{308BB25D-5CCA-620A-2750-93C5BB1CC3CC}"/>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62">
            <a:extLst>
              <a:ext uri="{FF2B5EF4-FFF2-40B4-BE49-F238E27FC236}">
                <a16:creationId xmlns:a16="http://schemas.microsoft.com/office/drawing/2014/main" id="{BF399CB2-F3BF-D7DD-376D-729F3E11C381}"/>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 name="Text Placeholder 4"/>
          <p:cNvSpPr>
            <a:spLocks noGrp="1"/>
          </p:cNvSpPr>
          <p:nvPr>
            <p:ph type="body" sz="quarter" idx="3" hasCustomPrompt="1"/>
          </p:nvPr>
        </p:nvSpPr>
        <p:spPr>
          <a:xfrm>
            <a:off x="6601278" y="3351245"/>
            <a:ext cx="4663440"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6601278" y="4413503"/>
            <a:ext cx="4663440"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798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Oval 10">
            <a:extLst>
              <a:ext uri="{FF2B5EF4-FFF2-40B4-BE49-F238E27FC236}">
                <a16:creationId xmlns:a16="http://schemas.microsoft.com/office/drawing/2014/main" id="{382B4325-F06B-7391-5F34-3201F62CF27F}"/>
              </a:ext>
              <a:ext uri="{C183D7F6-B498-43B3-948B-1728B52AA6E4}">
                <adec:decorative xmlns:adec="http://schemas.microsoft.com/office/drawing/2017/decorative" val="1"/>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F2CB1CF4-86FB-7FB0-49EB-C8D64A247A34}"/>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 name="Content Placeholder 3"/>
          <p:cNvSpPr>
            <a:spLocks noGrp="1"/>
          </p:cNvSpPr>
          <p:nvPr>
            <p:ph sz="half" idx="2" hasCustomPrompt="1"/>
          </p:nvPr>
        </p:nvSpPr>
        <p:spPr>
          <a:xfrm>
            <a:off x="949569" y="3497299"/>
            <a:ext cx="4665786"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Oval 12">
            <a:extLst>
              <a:ext uri="{FF2B5EF4-FFF2-40B4-BE49-F238E27FC236}">
                <a16:creationId xmlns:a16="http://schemas.microsoft.com/office/drawing/2014/main" id="{AEDF01E4-C723-34BC-F79C-FCFC0C31E84D}"/>
              </a:ext>
              <a:ext uri="{C183D7F6-B498-43B3-948B-1728B52AA6E4}">
                <adec:decorative xmlns:adec="http://schemas.microsoft.com/office/drawing/2017/decorative" val="1"/>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2">
            <a:extLst>
              <a:ext uri="{FF2B5EF4-FFF2-40B4-BE49-F238E27FC236}">
                <a16:creationId xmlns:a16="http://schemas.microsoft.com/office/drawing/2014/main" id="{187DB824-B402-9CDC-A5E9-0B8C7AF2AA19}"/>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6" name="Content Placeholder 5"/>
          <p:cNvSpPr>
            <a:spLocks noGrp="1"/>
          </p:cNvSpPr>
          <p:nvPr>
            <p:ph sz="quarter" idx="4" hasCustomPrompt="1"/>
          </p:nvPr>
        </p:nvSpPr>
        <p:spPr>
          <a:xfrm>
            <a:off x="6601278" y="3497299"/>
            <a:ext cx="4663440"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10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E736168-42FB-B175-878F-1D92D461293F}"/>
              </a:ext>
            </a:extLst>
          </p:cNvPr>
          <p:cNvGrpSpPr/>
          <p:nvPr userDrawn="1"/>
        </p:nvGrpSpPr>
        <p:grpSpPr>
          <a:xfrm>
            <a:off x="8761800" y="1"/>
            <a:ext cx="3430200" cy="6858000"/>
            <a:chOff x="0" y="1"/>
            <a:chExt cx="3430200" cy="6858000"/>
          </a:xfrm>
        </p:grpSpPr>
        <p:sp>
          <p:nvSpPr>
            <p:cNvPr id="2" name="Freeform: Shape 22">
              <a:extLst>
                <a:ext uri="{FF2B5EF4-FFF2-40B4-BE49-F238E27FC236}">
                  <a16:creationId xmlns:a16="http://schemas.microsoft.com/office/drawing/2014/main" id="{6EE64E38-E907-48C4-BA19-D68AFECDFDC4}"/>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7" name="Freeform: Shape 19">
              <a:extLst>
                <a:ext uri="{FF2B5EF4-FFF2-40B4-BE49-F238E27FC236}">
                  <a16:creationId xmlns:a16="http://schemas.microsoft.com/office/drawing/2014/main" id="{FAE76847-A4FB-E2C1-6FEF-4ECAB5AD0BB3}"/>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8" name="Freeform: Shape 13">
              <a:extLst>
                <a:ext uri="{FF2B5EF4-FFF2-40B4-BE49-F238E27FC236}">
                  <a16:creationId xmlns:a16="http://schemas.microsoft.com/office/drawing/2014/main" id="{F7981226-45F7-E6E8-D9AE-C91719B27714}"/>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16">
              <a:extLst>
                <a:ext uri="{FF2B5EF4-FFF2-40B4-BE49-F238E27FC236}">
                  <a16:creationId xmlns:a16="http://schemas.microsoft.com/office/drawing/2014/main" id="{9687CB02-B871-D558-D885-7513140015E9}"/>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gr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914400"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Text Placeholder 2"/>
          <p:cNvSpPr>
            <a:spLocks noGrp="1"/>
          </p:cNvSpPr>
          <p:nvPr>
            <p:ph type="body" idx="1" hasCustomPrompt="1"/>
          </p:nvPr>
        </p:nvSpPr>
        <p:spPr>
          <a:xfrm>
            <a:off x="914400" y="2567535"/>
            <a:ext cx="356616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14400" y="3828288"/>
            <a:ext cx="356616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782159" y="2567535"/>
            <a:ext cx="356815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782159" y="3828288"/>
            <a:ext cx="356815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181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716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Oval 3">
            <a:extLst>
              <a:ext uri="{FF2B5EF4-FFF2-40B4-BE49-F238E27FC236}">
                <a16:creationId xmlns:a16="http://schemas.microsoft.com/office/drawing/2014/main" id="{E394EA49-0B8F-F022-4960-91756D959FCC}"/>
              </a:ext>
              <a:ext uri="{C183D7F6-B498-43B3-948B-1728B52AA6E4}">
                <adec:decorative xmlns:adec="http://schemas.microsoft.com/office/drawing/2017/decorative" val="1"/>
              </a:ext>
            </a:extLst>
          </p:cNvPr>
          <p:cNvSpPr/>
          <p:nvPr userDrawn="1"/>
        </p:nvSpPr>
        <p:spPr>
          <a:xfrm>
            <a:off x="1874333" y="2396422"/>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62">
            <a:extLst>
              <a:ext uri="{FF2B5EF4-FFF2-40B4-BE49-F238E27FC236}">
                <a16:creationId xmlns:a16="http://schemas.microsoft.com/office/drawing/2014/main" id="{2225A37B-49E8-EEB3-BDA6-B11E6052FF3F}"/>
              </a:ext>
            </a:extLst>
          </p:cNvPr>
          <p:cNvSpPr>
            <a:spLocks noGrp="1" noChangeAspect="1"/>
          </p:cNvSpPr>
          <p:nvPr>
            <p:ph type="pic" sz="quarter" idx="26" hasCustomPrompt="1"/>
          </p:nvPr>
        </p:nvSpPr>
        <p:spPr>
          <a:xfrm>
            <a:off x="1997590" y="2519679"/>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9" name="Oval 8">
            <a:extLst>
              <a:ext uri="{FF2B5EF4-FFF2-40B4-BE49-F238E27FC236}">
                <a16:creationId xmlns:a16="http://schemas.microsoft.com/office/drawing/2014/main" id="{63DEA7C3-A1F3-E01C-3EC1-2EC9BB68E4B5}"/>
              </a:ext>
              <a:ext uri="{C183D7F6-B498-43B3-948B-1728B52AA6E4}">
                <adec:decorative xmlns:adec="http://schemas.microsoft.com/office/drawing/2017/decorative" val="1"/>
              </a:ext>
            </a:extLst>
          </p:cNvPr>
          <p:cNvSpPr/>
          <p:nvPr userDrawn="1"/>
        </p:nvSpPr>
        <p:spPr>
          <a:xfrm>
            <a:off x="5611431" y="2395603"/>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62">
            <a:extLst>
              <a:ext uri="{FF2B5EF4-FFF2-40B4-BE49-F238E27FC236}">
                <a16:creationId xmlns:a16="http://schemas.microsoft.com/office/drawing/2014/main" id="{BCD5E9C0-B95D-F859-64FB-F698BABC5247}"/>
              </a:ext>
            </a:extLst>
          </p:cNvPr>
          <p:cNvSpPr>
            <a:spLocks noGrp="1" noChangeAspect="1"/>
          </p:cNvSpPr>
          <p:nvPr>
            <p:ph type="pic" sz="quarter" idx="27" hasCustomPrompt="1"/>
          </p:nvPr>
        </p:nvSpPr>
        <p:spPr>
          <a:xfrm>
            <a:off x="5734688"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11" name="Oval 10">
            <a:extLst>
              <a:ext uri="{FF2B5EF4-FFF2-40B4-BE49-F238E27FC236}">
                <a16:creationId xmlns:a16="http://schemas.microsoft.com/office/drawing/2014/main" id="{7B661431-5411-8297-AE81-99A1A39E3A9F}"/>
              </a:ext>
              <a:ext uri="{C183D7F6-B498-43B3-948B-1728B52AA6E4}">
                <adec:decorative xmlns:adec="http://schemas.microsoft.com/office/drawing/2017/decorative" val="1"/>
              </a:ext>
            </a:extLst>
          </p:cNvPr>
          <p:cNvSpPr/>
          <p:nvPr userDrawn="1"/>
        </p:nvSpPr>
        <p:spPr>
          <a:xfrm>
            <a:off x="9249532" y="2395603"/>
            <a:ext cx="978034" cy="97803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CD156755-E665-061F-FAF2-7F3F08A7B83D}"/>
              </a:ext>
            </a:extLst>
          </p:cNvPr>
          <p:cNvSpPr>
            <a:spLocks noGrp="1" noChangeAspect="1"/>
          </p:cNvSpPr>
          <p:nvPr>
            <p:ph type="pic" sz="quarter" idx="28" hasCustomPrompt="1"/>
          </p:nvPr>
        </p:nvSpPr>
        <p:spPr>
          <a:xfrm>
            <a:off x="9372789"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Tree>
    <p:extLst>
      <p:ext uri="{BB962C8B-B14F-4D97-AF65-F5344CB8AC3E}">
        <p14:creationId xmlns:p14="http://schemas.microsoft.com/office/powerpoint/2010/main" val="1268954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914400" y="731520"/>
            <a:ext cx="7223760" cy="1828800"/>
          </a:xfrm>
        </p:spPr>
        <p:txBody>
          <a:bodyPr>
            <a:noAutofit/>
          </a:bodyPr>
          <a:lstStyle>
            <a:lvl1pPr algn="l">
              <a:lnSpc>
                <a:spcPct val="100000"/>
              </a:lnSpc>
              <a:defRPr b="1"/>
            </a:lvl1pPr>
          </a:lstStyle>
          <a:p>
            <a:r>
              <a:rPr lang="en-US" dirty="0"/>
              <a:t>Click to add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914400" y="2644545"/>
            <a:ext cx="7223760" cy="2889328"/>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548640"/>
            <a:ext cx="6583680" cy="2286000"/>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926080"/>
            <a:ext cx="6583680"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914400" y="731520"/>
            <a:ext cx="6583680" cy="1828800"/>
          </a:xfrm>
        </p:spPr>
        <p:txBody>
          <a:bodyPr tIns="0" anchor="b" anchorCtr="0">
            <a:noAutofit/>
          </a:bodyPr>
          <a:lstStyle>
            <a:lvl1pPr algn="l">
              <a:defRPr sz="3800"/>
            </a:lvl1pPr>
          </a:lstStyle>
          <a:p>
            <a:r>
              <a:rPr lang="en-US" dirty="0"/>
              <a:t>Click to add title</a:t>
            </a:r>
          </a:p>
        </p:txBody>
      </p:sp>
      <p:sp>
        <p:nvSpPr>
          <p:cNvPr id="3" name="Subtitle 2"/>
          <p:cNvSpPr>
            <a:spLocks noGrp="1"/>
          </p:cNvSpPr>
          <p:nvPr>
            <p:ph type="subTitle" idx="1" hasCustomPrompt="1"/>
          </p:nvPr>
        </p:nvSpPr>
        <p:spPr>
          <a:xfrm>
            <a:off x="914400" y="2657553"/>
            <a:ext cx="6583680" cy="2655167"/>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743200"/>
          </a:xfrm>
        </p:spPr>
        <p:txBody>
          <a:bodyPr>
            <a:noAutofit/>
          </a:bodyPr>
          <a:lstStyle>
            <a:lvl1pPr algn="l">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4224528" y="3663588"/>
            <a:ext cx="6766560" cy="2468880"/>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userDrawn="1">
            <p:ph type="title" hasCustomPrompt="1"/>
          </p:nvPr>
        </p:nvSpPr>
        <p:spPr>
          <a:xfrm>
            <a:off x="854042" y="815009"/>
            <a:ext cx="10483917" cy="2743200"/>
          </a:xfrm>
        </p:spPr>
        <p:txBody>
          <a:bodyPr>
            <a:noAutofit/>
          </a:bodyPr>
          <a:lstStyle>
            <a:lvl1pPr algn="ctr">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2895600" y="3663588"/>
            <a:ext cx="6400800" cy="2286000"/>
          </a:xfrm>
        </p:spPr>
        <p:txBody>
          <a:bodyPr>
            <a:normAutofit/>
          </a:bodyPr>
          <a:lstStyle>
            <a:lvl1pPr marL="0" indent="0" algn="ctr">
              <a:buFont typeface="Arial" panose="020B0604020202020204" pitchFamily="34" charset="0"/>
              <a:buNone/>
              <a:defRPr sz="1400"/>
            </a:lvl1pPr>
            <a:lvl2pPr marL="338328" indent="0" algn="ctr">
              <a:buNone/>
              <a:defRPr sz="1400"/>
            </a:lvl2pPr>
            <a:lvl3pPr marL="795528" indent="0" algn="ctr">
              <a:buNone/>
              <a:defRPr sz="1400"/>
            </a:lvl3pPr>
            <a:lvl4pPr marL="1252728" indent="0" algn="ctr">
              <a:buNone/>
              <a:defRPr sz="1400"/>
            </a:lvl4pPr>
            <a:lvl5pPr marL="1709928" indent="0" algn="ctr">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31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3800"/>
            </a:lvl1pPr>
          </a:lstStyle>
          <a:p>
            <a:r>
              <a:rPr lang="en-US" dirty="0"/>
              <a:t>Click to add title</a:t>
            </a:r>
          </a:p>
        </p:txBody>
      </p:sp>
      <p:sp>
        <p:nvSpPr>
          <p:cNvPr id="3" name="Text Placeholder 2"/>
          <p:cNvSpPr>
            <a:spLocks noGrp="1"/>
          </p:cNvSpPr>
          <p:nvPr>
            <p:ph type="body" idx="1" hasCustomPrompt="1"/>
          </p:nvPr>
        </p:nvSpPr>
        <p:spPr>
          <a:xfrm>
            <a:off x="2895600" y="4598948"/>
            <a:ext cx="6400800" cy="993238"/>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9"/>
            <a:ext cx="10665089" cy="1371600"/>
          </a:xfrm>
        </p:spPr>
        <p:txBody>
          <a:bodyPr>
            <a:noAutofit/>
          </a:bodyPr>
          <a:lstStyle>
            <a:lvl1pPr>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276272"/>
            <a:ext cx="11119104" cy="426168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8"/>
            <a:ext cx="10671048" cy="1359929"/>
          </a:xfrm>
        </p:spPr>
        <p:txBody>
          <a:bodyPr anchor="ctr" anchorCtr="0">
            <a:noAutofit/>
          </a:bodyPr>
          <a:lstStyle>
            <a:lvl1pPr>
              <a:lnSpc>
                <a:spcPct val="100000"/>
              </a:lnSpc>
              <a:defRPr/>
            </a:lvl1pPr>
          </a:lstStyle>
          <a:p>
            <a:r>
              <a:rPr lang="en-US" dirty="0"/>
              <a:t>Click to add title</a:t>
            </a:r>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7A70996D-0D23-7C1B-15E3-E181C069AB9F}"/>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31520"/>
            <a:ext cx="10671048" cy="13502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80" r:id="rId4"/>
    <p:sldLayoutId id="2147483653" r:id="rId5"/>
    <p:sldLayoutId id="2147483664" r:id="rId6"/>
    <p:sldLayoutId id="2147483667" r:id="rId7"/>
    <p:sldLayoutId id="2147483668" r:id="rId8"/>
    <p:sldLayoutId id="2147483669" r:id="rId9"/>
    <p:sldLayoutId id="2147483673" r:id="rId10"/>
    <p:sldLayoutId id="2147483681" r:id="rId11"/>
    <p:sldLayoutId id="2147483679" r:id="rId12"/>
    <p:sldLayoutId id="2147483655" r:id="rId13"/>
    <p:sldLayoutId id="2147483682" r:id="rId14"/>
    <p:sldLayoutId id="2147483677" r:id="rId15"/>
    <p:sldLayoutId id="2147483683" r:id="rId16"/>
    <p:sldLayoutId id="2147483678" r:id="rId17"/>
    <p:sldLayoutId id="2147483674" r:id="rId18"/>
    <p:sldLayoutId id="2147483675" r:id="rId19"/>
    <p:sldLayoutId id="2147483676" r:id="rId20"/>
    <p:sldLayoutId id="2147483654" r:id="rId21"/>
    <p:sldLayoutId id="2147483656" r:id="rId22"/>
    <p:sldLayoutId id="2147483657" r:id="rId23"/>
    <p:sldLayoutId id="2147483658" r:id="rId24"/>
    <p:sldLayoutId id="2147483659" r:id="rId25"/>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TELEPHONE DIRECTORY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sz="1800" dirty="0"/>
              <a:t>Om Arora RA2211003010120</a:t>
            </a:r>
          </a:p>
          <a:p>
            <a:r>
              <a:rPr lang="en-US" sz="1800" dirty="0"/>
              <a:t>Rahul Mathur RA2211003010116</a:t>
            </a:r>
          </a:p>
          <a:p>
            <a:r>
              <a:rPr lang="en-US" sz="1800" dirty="0"/>
              <a:t>Aditya Mathur RA2211003010096</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0" y="731520"/>
            <a:ext cx="6583680" cy="1828800"/>
          </a:xfrm>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0" y="2657553"/>
            <a:ext cx="6583680" cy="2655167"/>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548640"/>
            <a:ext cx="6583680" cy="2286000"/>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926080"/>
            <a:ext cx="6583680" cy="3122168"/>
          </a:xfrm>
        </p:spPr>
        <p:txBody>
          <a:bodyPr/>
          <a:lstStyle/>
          <a:p>
            <a:r>
              <a:rPr lang="en-US" dirty="0"/>
              <a:t>Problem Statement​</a:t>
            </a:r>
          </a:p>
          <a:p>
            <a:r>
              <a:rPr lang="en-US" dirty="0"/>
              <a:t>Concept Used</a:t>
            </a:r>
          </a:p>
          <a:p>
            <a:r>
              <a:rPr lang="en-US" dirty="0"/>
              <a:t>Demo Output</a:t>
            </a:r>
          </a:p>
          <a:p>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24528" y="815009"/>
            <a:ext cx="6766560" cy="2743200"/>
          </a:xfrm>
        </p:spPr>
        <p:txBody>
          <a:bodyPr/>
          <a:lstStyle/>
          <a:p>
            <a:r>
              <a:rPr lang="en-US" dirty="0"/>
              <a:t>Problem Statement</a:t>
            </a:r>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4224528" y="3663588"/>
            <a:ext cx="6766560" cy="2468880"/>
          </a:xfrm>
        </p:spPr>
        <p:txBody>
          <a:bodyPr/>
          <a:lstStyle/>
          <a:p>
            <a:r>
              <a:rPr lang="en-US" sz="1800" dirty="0">
                <a:effectLst/>
                <a:latin typeface="Times New Roman" panose="02020603050405020304" pitchFamily="18" charset="0"/>
                <a:ea typeface="Times New Roman" panose="02020603050405020304" pitchFamily="18" charset="0"/>
              </a:rPr>
              <a:t>In the contemporary era of rapidly evolving telecommunications services, the imperative of efficient contact information management has never been more pronounced. Across various industries, particularly those with a dispersed workforce operating from different geographical locations, the telephone stands as the primary and often sole means of communication. In such diverse and dynamic settings, a seamless and user-friendly method for storing and swiftly retrieving contact details becomes an absolute necessity.</a:t>
            </a:r>
            <a:endParaRPr lang="en-US" dirty="0"/>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7354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CB01-51FB-FCA0-F31D-F381471CDCED}"/>
              </a:ext>
            </a:extLst>
          </p:cNvPr>
          <p:cNvSpPr>
            <a:spLocks noGrp="1"/>
          </p:cNvSpPr>
          <p:nvPr>
            <p:ph type="title"/>
          </p:nvPr>
        </p:nvSpPr>
        <p:spPr/>
        <p:txBody>
          <a:bodyPr/>
          <a:lstStyle/>
          <a:p>
            <a:r>
              <a:rPr lang="en-US" dirty="0"/>
              <a:t>Concepts Used</a:t>
            </a:r>
            <a:endParaRPr lang="en-IN" dirty="0"/>
          </a:p>
        </p:txBody>
      </p:sp>
      <p:sp>
        <p:nvSpPr>
          <p:cNvPr id="3" name="Content Placeholder 2">
            <a:extLst>
              <a:ext uri="{FF2B5EF4-FFF2-40B4-BE49-F238E27FC236}">
                <a16:creationId xmlns:a16="http://schemas.microsoft.com/office/drawing/2014/main" id="{8EA4B3BB-CA50-F574-730E-4FFA4293D916}"/>
              </a:ext>
            </a:extLst>
          </p:cNvPr>
          <p:cNvSpPr>
            <a:spLocks noGrp="1"/>
          </p:cNvSpPr>
          <p:nvPr>
            <p:ph idx="1"/>
          </p:nvPr>
        </p:nvSpPr>
        <p:spPr/>
        <p:txBody>
          <a:bodyPr/>
          <a:lstStyle/>
          <a:p>
            <a:pP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1. Class "Contact":</a:t>
            </a:r>
            <a:endParaRPr lang="en-IN"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1722120" algn="l"/>
              </a:tabLst>
            </a:pPr>
            <a:r>
              <a:rPr lang="en-US" sz="1800" dirty="0">
                <a:effectLst/>
                <a:latin typeface="Times New Roman" panose="02020603050405020304" pitchFamily="18" charset="0"/>
                <a:ea typeface="Times New Roman" panose="02020603050405020304" pitchFamily="18" charset="0"/>
              </a:rPr>
              <a:t>Custom Data Structure: The `Contact` class represents a custom data structure that encapsulates information about a contact, consisting of a name, a phone number, and a reference to the next contact. It is essentially a linked list node as it contains a reference to the next `Contact`.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D777E7A-B97E-1A83-1C59-0812BB0A8449}"/>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52045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5751B-5577-80EE-426D-46B7CE99690F}"/>
              </a:ext>
            </a:extLst>
          </p:cNvPr>
          <p:cNvSpPr>
            <a:spLocks noGrp="1"/>
          </p:cNvSpPr>
          <p:nvPr>
            <p:ph idx="1"/>
          </p:nvPr>
        </p:nvSpPr>
        <p:spPr>
          <a:xfrm>
            <a:off x="391885" y="349752"/>
            <a:ext cx="6951307" cy="6284313"/>
          </a:xfrm>
        </p:spPr>
        <p:txBody>
          <a:bodyPr>
            <a:normAutofit fontScale="92500" lnSpcReduction="10000"/>
          </a:bodyPr>
          <a:lstStyle/>
          <a:p>
            <a:pP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2. Linked List:</a:t>
            </a:r>
            <a:endParaRPr lang="en-IN"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1722120" algn="l"/>
              </a:tabLst>
            </a:pPr>
            <a:r>
              <a:rPr lang="en-US" sz="1800" dirty="0">
                <a:effectLst/>
                <a:latin typeface="Times New Roman" panose="02020603050405020304" pitchFamily="18" charset="0"/>
                <a:ea typeface="Times New Roman" panose="02020603050405020304" pitchFamily="18" charset="0"/>
              </a:rPr>
              <a:t>`Contact` Instances as Linked List Nodes: The `Contact` instances form a linked list where each contact (node) is connected to the next one through the `next` reference. This linked list data structure allows the code to organize and manage a list of contacts efficiently, with each contact having a name, phone number, and a reference to the next contact.</a:t>
            </a:r>
          </a:p>
          <a:p>
            <a:pPr>
              <a:lnSpc>
                <a:spcPct val="150000"/>
              </a:lnSpc>
              <a:tabLst>
                <a:tab pos="1722120" algn="l"/>
              </a:tabLst>
            </a:pPr>
            <a:endParaRPr lang="en-US" sz="1800" dirty="0">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3. GUI Components:</a:t>
            </a:r>
            <a:endParaRPr lang="en-IN"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1722120" algn="l"/>
              </a:tabLst>
            </a:pPr>
            <a:r>
              <a:rPr lang="en-US" sz="1800" dirty="0" err="1">
                <a:effectLst/>
                <a:latin typeface="Times New Roman" panose="02020603050405020304" pitchFamily="18" charset="0"/>
                <a:ea typeface="Times New Roman" panose="02020603050405020304" pitchFamily="18" charset="0"/>
              </a:rPr>
              <a:t>JFrameThe</a:t>
            </a:r>
            <a:r>
              <a:rPr lang="en-US" sz="1800" dirty="0">
                <a:effectLst/>
                <a:latin typeface="Times New Roman" panose="02020603050405020304" pitchFamily="18" charset="0"/>
                <a:ea typeface="Times New Roman" panose="02020603050405020304" pitchFamily="18" charset="0"/>
              </a:rPr>
              <a:t> main application window is represented by the `</a:t>
            </a:r>
            <a:r>
              <a:rPr lang="en-US" sz="1800" dirty="0" err="1">
                <a:effectLst/>
                <a:latin typeface="Times New Roman" panose="02020603050405020304" pitchFamily="18" charset="0"/>
                <a:ea typeface="Times New Roman" panose="02020603050405020304" pitchFamily="18" charset="0"/>
              </a:rPr>
              <a:t>JFrame</a:t>
            </a:r>
            <a:r>
              <a:rPr lang="en-US" sz="1800" dirty="0">
                <a:effectLst/>
                <a:latin typeface="Times New Roman" panose="02020603050405020304" pitchFamily="18" charset="0"/>
                <a:ea typeface="Times New Roman" panose="02020603050405020304" pitchFamily="18" charset="0"/>
              </a:rPr>
              <a:t>`, a Swing component that provides the GUI framework.</a:t>
            </a:r>
          </a:p>
          <a:p>
            <a:pPr marL="285750" indent="-285750">
              <a:lnSpc>
                <a:spcPct val="150000"/>
              </a:lnSpc>
              <a:buFont typeface="Arial" panose="020B0604020202020204" pitchFamily="34" charset="0"/>
              <a:buChar char="•"/>
              <a:tabLst>
                <a:tab pos="1722120" algn="l"/>
              </a:tabLst>
            </a:pPr>
            <a:r>
              <a:rPr lang="en-US" sz="1800" dirty="0" err="1">
                <a:effectLst/>
                <a:latin typeface="Times New Roman" panose="02020603050405020304" pitchFamily="18" charset="0"/>
                <a:ea typeface="Times New Roman" panose="02020603050405020304" pitchFamily="18" charset="0"/>
              </a:rPr>
              <a:t>JTextField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nameField</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phoneField</a:t>
            </a:r>
            <a:r>
              <a:rPr lang="en-US" sz="1800" dirty="0">
                <a:effectLst/>
                <a:latin typeface="Times New Roman" panose="02020603050405020304" pitchFamily="18" charset="0"/>
                <a:ea typeface="Times New Roman" panose="02020603050405020304" pitchFamily="18" charset="0"/>
              </a:rPr>
              <a:t>` are used to input contact information (name and phone number).</a:t>
            </a:r>
            <a:endParaRPr lang="en-IN"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1722120" algn="l"/>
              </a:tabLst>
            </a:pPr>
            <a:r>
              <a:rPr lang="en-US" sz="1800" dirty="0" err="1">
                <a:effectLst/>
                <a:latin typeface="Times New Roman" panose="02020603050405020304" pitchFamily="18" charset="0"/>
                <a:ea typeface="Times New Roman" panose="02020603050405020304" pitchFamily="18" charset="0"/>
              </a:rPr>
              <a:t>JButton</a:t>
            </a:r>
            <a:r>
              <a:rPr lang="en-US" sz="1800" dirty="0">
                <a:effectLst/>
                <a:latin typeface="Times New Roman" panose="02020603050405020304" pitchFamily="18" charset="0"/>
                <a:ea typeface="Times New Roman" panose="02020603050405020304" pitchFamily="18" charset="0"/>
              </a:rPr>
              <a:t>: Various buttons (`</a:t>
            </a:r>
            <a:r>
              <a:rPr lang="en-US" sz="1800" dirty="0" err="1">
                <a:effectLst/>
                <a:latin typeface="Times New Roman" panose="02020603050405020304" pitchFamily="18" charset="0"/>
                <a:ea typeface="Times New Roman" panose="02020603050405020304" pitchFamily="18" charset="0"/>
              </a:rPr>
              <a:t>addButton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searchButton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deleteButton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displayButton</a:t>
            </a:r>
            <a:r>
              <a:rPr lang="en-US" sz="1800" dirty="0">
                <a:effectLst/>
                <a:latin typeface="Times New Roman" panose="02020603050405020304" pitchFamily="18" charset="0"/>
                <a:ea typeface="Times New Roman" panose="02020603050405020304" pitchFamily="18" charset="0"/>
              </a:rPr>
              <a:t>`) are used for user interaction.</a:t>
            </a:r>
            <a:endParaRPr lang="en-IN"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1722120" algn="l"/>
              </a:tabLst>
            </a:pPr>
            <a:r>
              <a:rPr lang="en-US" sz="1800" dirty="0" err="1">
                <a:effectLst/>
                <a:latin typeface="Times New Roman" panose="02020603050405020304" pitchFamily="18" charset="0"/>
                <a:ea typeface="Times New Roman" panose="02020603050405020304" pitchFamily="18" charset="0"/>
              </a:rPr>
              <a:t>JTextArea</a:t>
            </a:r>
            <a:r>
              <a:rPr lang="en-US" sz="1800" dirty="0">
                <a:effectLst/>
                <a:latin typeface="Times New Roman" panose="02020603050405020304" pitchFamily="18" charset="0"/>
                <a:ea typeface="Times New Roman" panose="02020603050405020304" pitchFamily="18" charset="0"/>
              </a:rPr>
              <a:t>: The `</a:t>
            </a:r>
            <a:r>
              <a:rPr lang="en-US" sz="1800" dirty="0" err="1">
                <a:effectLst/>
                <a:latin typeface="Times New Roman" panose="02020603050405020304" pitchFamily="18" charset="0"/>
                <a:ea typeface="Times New Roman" panose="02020603050405020304" pitchFamily="18" charset="0"/>
              </a:rPr>
              <a:t>outputArea</a:t>
            </a:r>
            <a:r>
              <a:rPr lang="en-US" sz="1800" dirty="0">
                <a:effectLst/>
                <a:latin typeface="Times New Roman" panose="02020603050405020304" pitchFamily="18" charset="0"/>
                <a:ea typeface="Times New Roman" panose="02020603050405020304" pitchFamily="18" charset="0"/>
              </a:rPr>
              <a:t>` is used for displaying output messages and contact information.</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endParaRPr lang="en-US"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EFD7DD9-038F-4710-69AD-928FCD976939}"/>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64218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251D7-0E65-EA86-B6D6-CA0C4256B1E6}"/>
              </a:ext>
            </a:extLst>
          </p:cNvPr>
          <p:cNvSpPr>
            <a:spLocks noGrp="1"/>
          </p:cNvSpPr>
          <p:nvPr>
            <p:ph idx="1"/>
          </p:nvPr>
        </p:nvSpPr>
        <p:spPr>
          <a:xfrm>
            <a:off x="438538" y="606489"/>
            <a:ext cx="6820678" cy="5952932"/>
          </a:xfrm>
        </p:spPr>
        <p:txBody>
          <a:bodyPr>
            <a:normAutofit/>
          </a:bodyPr>
          <a:lstStyle/>
          <a:p>
            <a:pP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4. Data Storage and Retrieval:</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 Contact List (Linked List): The list of contacts is maintained using a custom linked list data structure, where each `Contact` node is linked to the next one using the `next` reference.</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 File I/O: The code uses file input/output (I/O) to save and load contact data. It reads and writes contact information to/from external files, allowing for data persistence.</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5. Event Handling:</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 Action Listeners: Action listeners are used to respond to user interactions with the GUI components. For instance, when the "Add Contact" button is clicked, an action listener is triggered to add a new contact.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67B1BC0C-8B6F-9315-E6C0-E6F22E858412}"/>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30819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E7EDA-FBB6-4B4C-AEAB-A7C3547B2AEC}"/>
              </a:ext>
            </a:extLst>
          </p:cNvPr>
          <p:cNvSpPr>
            <a:spLocks noGrp="1"/>
          </p:cNvSpPr>
          <p:nvPr>
            <p:ph idx="1"/>
          </p:nvPr>
        </p:nvSpPr>
        <p:spPr>
          <a:xfrm>
            <a:off x="346096" y="522514"/>
            <a:ext cx="6875798" cy="5775649"/>
          </a:xfrm>
        </p:spPr>
        <p:txBody>
          <a:bodyPr>
            <a:normAutofit fontScale="92500" lnSpcReduction="10000"/>
          </a:bodyPr>
          <a:lstStyle/>
          <a:p>
            <a:pP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6. Error Handling:</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 Try-Catch Blocks: Try-catch blocks are used to handle exceptions, such as file-related errors when saving or loading contacts. This ensures that the program can gracefully handle unexpected issues.</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7. User Interface Customization:</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 Customization of GUI Components: Various methods (`</a:t>
            </a:r>
            <a:r>
              <a:rPr lang="en-US" sz="1800" dirty="0" err="1">
                <a:effectLst/>
                <a:latin typeface="Times New Roman" panose="02020603050405020304" pitchFamily="18" charset="0"/>
                <a:ea typeface="Times New Roman" panose="02020603050405020304" pitchFamily="18" charset="0"/>
              </a:rPr>
              <a:t>customizeButton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customizeTextArea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customizeMenuItem</a:t>
            </a:r>
            <a:r>
              <a:rPr lang="en-US" sz="1800" dirty="0">
                <a:effectLst/>
                <a:latin typeface="Times New Roman" panose="02020603050405020304" pitchFamily="18" charset="0"/>
                <a:ea typeface="Times New Roman" panose="02020603050405020304" pitchFamily="18" charset="0"/>
              </a:rPr>
              <a:t>`) are used to customize the appearance and behavior of GUI components, such as buttons, text areas, and menu items.</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8. Main Method:</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 Swing Thread: The `main` method utilizes </a:t>
            </a:r>
            <a:r>
              <a:rPr lang="en-US" sz="1800" dirty="0" err="1">
                <a:effectLst/>
                <a:latin typeface="Times New Roman" panose="02020603050405020304" pitchFamily="18" charset="0"/>
                <a:ea typeface="Times New Roman" panose="02020603050405020304" pitchFamily="18" charset="0"/>
              </a:rPr>
              <a:t>SwingUtilities</a:t>
            </a:r>
            <a:r>
              <a:rPr lang="en-US" sz="1800" dirty="0">
                <a:effectLst/>
                <a:latin typeface="Times New Roman" panose="02020603050405020304" pitchFamily="18" charset="0"/>
                <a:ea typeface="Times New Roman" panose="02020603050405020304" pitchFamily="18" charset="0"/>
              </a:rPr>
              <a:t> to execute the GUI-related code on the Swing event dispatch thread, ensuring proper synchronization of GUI operations.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A103DA4-FCAA-44C1-01A0-7967540CF4C8}"/>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73415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B46B-062A-9802-CD72-7F9ADC227086}"/>
              </a:ext>
            </a:extLst>
          </p:cNvPr>
          <p:cNvSpPr>
            <a:spLocks noGrp="1"/>
          </p:cNvSpPr>
          <p:nvPr>
            <p:ph type="title"/>
          </p:nvPr>
        </p:nvSpPr>
        <p:spPr>
          <a:xfrm>
            <a:off x="687235" y="-106350"/>
            <a:ext cx="10665089" cy="1371600"/>
          </a:xfrm>
        </p:spPr>
        <p:txBody>
          <a:bodyPr anchor="b">
            <a:normAutofit/>
          </a:bodyPr>
          <a:lstStyle/>
          <a:p>
            <a:r>
              <a:rPr lang="en-US" dirty="0"/>
              <a:t>Demo Output</a:t>
            </a:r>
            <a:endParaRPr lang="en-IN" dirty="0"/>
          </a:p>
        </p:txBody>
      </p:sp>
      <p:sp>
        <p:nvSpPr>
          <p:cNvPr id="3" name="Slide Number Placeholder 2">
            <a:extLst>
              <a:ext uri="{FF2B5EF4-FFF2-40B4-BE49-F238E27FC236}">
                <a16:creationId xmlns:a16="http://schemas.microsoft.com/office/drawing/2014/main" id="{959BCF26-A994-90C5-0C5A-59CFA8261095}"/>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8</a:t>
            </a:fld>
            <a:endParaRPr lang="en-US" sz="1100"/>
          </a:p>
        </p:txBody>
      </p:sp>
      <p:pic>
        <p:nvPicPr>
          <p:cNvPr id="5" name="Content Placeholder 4">
            <a:extLst>
              <a:ext uri="{FF2B5EF4-FFF2-40B4-BE49-F238E27FC236}">
                <a16:creationId xmlns:a16="http://schemas.microsoft.com/office/drawing/2014/main" id="{A76F48BC-14EB-1A51-3050-B3C2FD213E43}"/>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333220" y="1376978"/>
            <a:ext cx="9105255" cy="4848549"/>
          </a:xfrm>
          <a:prstGeom prst="rect">
            <a:avLst/>
          </a:prstGeom>
          <a:noFill/>
          <a:ln>
            <a:noFill/>
          </a:ln>
        </p:spPr>
      </p:pic>
    </p:spTree>
    <p:extLst>
      <p:ext uri="{BB962C8B-B14F-4D97-AF65-F5344CB8AC3E}">
        <p14:creationId xmlns:p14="http://schemas.microsoft.com/office/powerpoint/2010/main" val="31767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F5B9-644F-1564-DBE8-82EF330F8F76}"/>
              </a:ext>
            </a:extLst>
          </p:cNvPr>
          <p:cNvSpPr>
            <a:spLocks noGrp="1"/>
          </p:cNvSpPr>
          <p:nvPr>
            <p:ph type="title"/>
          </p:nvPr>
        </p:nvSpPr>
        <p:spPr>
          <a:xfrm>
            <a:off x="914400" y="731520"/>
            <a:ext cx="7223760" cy="1828800"/>
          </a:xfrm>
        </p:spPr>
        <p:txBody>
          <a:bodyPr/>
          <a:lstStyle/>
          <a:p>
            <a:r>
              <a:rPr lang="en-US" dirty="0"/>
              <a:t>Conclusion</a:t>
            </a:r>
          </a:p>
        </p:txBody>
      </p:sp>
      <p:sp>
        <p:nvSpPr>
          <p:cNvPr id="3" name="Slide Number Placeholder 2">
            <a:extLst>
              <a:ext uri="{FF2B5EF4-FFF2-40B4-BE49-F238E27FC236}">
                <a16:creationId xmlns:a16="http://schemas.microsoft.com/office/drawing/2014/main" id="{537DC7B1-6103-D365-60AC-A3B1EEAE729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9</a:t>
            </a:fld>
            <a:endParaRPr lang="en-US" dirty="0"/>
          </a:p>
        </p:txBody>
      </p:sp>
      <p:sp>
        <p:nvSpPr>
          <p:cNvPr id="4" name="Content Placeholder 3">
            <a:extLst>
              <a:ext uri="{FF2B5EF4-FFF2-40B4-BE49-F238E27FC236}">
                <a16:creationId xmlns:a16="http://schemas.microsoft.com/office/drawing/2014/main" id="{DCFA5984-01BE-FA92-6521-DC5BF15BC093}"/>
              </a:ext>
            </a:extLst>
          </p:cNvPr>
          <p:cNvSpPr>
            <a:spLocks noGrp="1"/>
          </p:cNvSpPr>
          <p:nvPr>
            <p:ph idx="1"/>
          </p:nvPr>
        </p:nvSpPr>
        <p:spPr>
          <a:xfrm>
            <a:off x="914400" y="2644545"/>
            <a:ext cx="7223760" cy="2889328"/>
          </a:xfrm>
        </p:spPr>
        <p:txBody>
          <a:bodyPr>
            <a:normAutofit lnSpcReduction="10000"/>
          </a:bodyPr>
          <a:lstStyle/>
          <a:p>
            <a:pPr marL="270510">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In essence, the code elegantly combines a set of essential programming elements to craft a straightforward yet effective phone book application. Key among these is the strategic use of data structures, with linked lists serving as the backbone for managing contact information. This linked list structure allows for the efficient organization and retrieval of contact data, streamlining the process of adding, searching, and deleting entries.</a:t>
            </a:r>
            <a:endParaRPr lang="en-IN" sz="18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0868783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9" id="{07E52A9F-D25E-4E8C-B4D7-B5787788E959}" vid="{824140DD-B080-4B0A-AAFB-804D4F3A83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1E1457-D4B3-40FD-8F3C-3C887E804B1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1F72A9A-9854-460A-B457-FD7825B58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8FBBAE-6EB4-450B-BECB-ABD240B4B4A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{968EDCC0-6491-4C15-A79D-9DC1A24BF62A}tf78438558_win32</Template>
  <TotalTime>18</TotalTime>
  <Words>675</Words>
  <Application>Microsoft Office PowerPoint</Application>
  <PresentationFormat>Widescreen</PresentationFormat>
  <Paragraphs>50</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Sabon Next LT</vt:lpstr>
      <vt:lpstr>Times New Roman</vt:lpstr>
      <vt:lpstr>Custom</vt:lpstr>
      <vt:lpstr>TELEPHONE DIRECTORY</vt:lpstr>
      <vt:lpstr>agenda</vt:lpstr>
      <vt:lpstr>Problem Statement</vt:lpstr>
      <vt:lpstr>Concepts Used</vt:lpstr>
      <vt:lpstr>PowerPoint Presentation</vt:lpstr>
      <vt:lpstr>PowerPoint Presentation</vt:lpstr>
      <vt:lpstr>PowerPoint Presentation</vt:lpstr>
      <vt:lpstr>Demo 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TELEPHONE DIRECTORY</dc:title>
  <dc:subject/>
  <dc:creator>om arora</dc:creator>
  <cp:lastModifiedBy>Aditya Mathur</cp:lastModifiedBy>
  <cp:revision>2</cp:revision>
  <dcterms:created xsi:type="dcterms:W3CDTF">2023-10-30T16:32:32Z</dcterms:created>
  <dcterms:modified xsi:type="dcterms:W3CDTF">2023-10-31T07:05:55Z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