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notesMasterIdLst>
    <p:notesMasterId r:id="rId58"/>
  </p:notesMasterIdLst>
  <p:handoutMasterIdLst>
    <p:handoutMasterId r:id="rId59"/>
  </p:handoutMasterIdLst>
  <p:sldIdLst>
    <p:sldId id="256" r:id="rId2"/>
    <p:sldId id="567" r:id="rId3"/>
    <p:sldId id="480" r:id="rId4"/>
    <p:sldId id="481" r:id="rId5"/>
    <p:sldId id="572" r:id="rId6"/>
    <p:sldId id="482" r:id="rId7"/>
    <p:sldId id="573" r:id="rId8"/>
    <p:sldId id="574" r:id="rId9"/>
    <p:sldId id="575" r:id="rId10"/>
    <p:sldId id="576" r:id="rId11"/>
    <p:sldId id="577" r:id="rId12"/>
    <p:sldId id="483" r:id="rId13"/>
    <p:sldId id="484" r:id="rId14"/>
    <p:sldId id="485" r:id="rId15"/>
    <p:sldId id="486" r:id="rId16"/>
    <p:sldId id="487" r:id="rId17"/>
    <p:sldId id="488" r:id="rId18"/>
    <p:sldId id="580" r:id="rId19"/>
    <p:sldId id="579" r:id="rId20"/>
    <p:sldId id="489" r:id="rId21"/>
    <p:sldId id="490" r:id="rId22"/>
    <p:sldId id="568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499" r:id="rId32"/>
    <p:sldId id="56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70" r:id="rId45"/>
    <p:sldId id="512" r:id="rId46"/>
    <p:sldId id="513" r:id="rId47"/>
    <p:sldId id="514" r:id="rId48"/>
    <p:sldId id="515" r:id="rId49"/>
    <p:sldId id="571" r:id="rId50"/>
    <p:sldId id="516" r:id="rId51"/>
    <p:sldId id="517" r:id="rId52"/>
    <p:sldId id="518" r:id="rId53"/>
    <p:sldId id="519" r:id="rId54"/>
    <p:sldId id="520" r:id="rId55"/>
    <p:sldId id="581" r:id="rId56"/>
    <p:sldId id="470" r:id="rId5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FA37540-817B-48D0-B402-8F2886C2FE07}">
          <p14:sldIdLst>
            <p14:sldId id="256"/>
          </p14:sldIdLst>
        </p14:section>
        <p14:section name="无标题节" id="{A8E02071-B90D-4F17-8CE3-EDC716F08D65}">
          <p14:sldIdLst>
            <p14:sldId id="567"/>
            <p14:sldId id="480"/>
            <p14:sldId id="481"/>
            <p14:sldId id="572"/>
            <p14:sldId id="482"/>
            <p14:sldId id="573"/>
            <p14:sldId id="574"/>
            <p14:sldId id="575"/>
            <p14:sldId id="576"/>
            <p14:sldId id="577"/>
            <p14:sldId id="483"/>
            <p14:sldId id="484"/>
            <p14:sldId id="485"/>
            <p14:sldId id="486"/>
            <p14:sldId id="487"/>
            <p14:sldId id="488"/>
            <p14:sldId id="580"/>
            <p14:sldId id="579"/>
            <p14:sldId id="489"/>
            <p14:sldId id="490"/>
            <p14:sldId id="568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6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70"/>
            <p14:sldId id="512"/>
            <p14:sldId id="513"/>
            <p14:sldId id="514"/>
            <p14:sldId id="515"/>
            <p14:sldId id="571"/>
            <p14:sldId id="516"/>
            <p14:sldId id="517"/>
            <p14:sldId id="518"/>
            <p14:sldId id="519"/>
            <p14:sldId id="520"/>
            <p14:sldId id="581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9900"/>
    <a:srgbClr val="99CC00"/>
    <a:srgbClr val="CC0000"/>
    <a:srgbClr val="A50021"/>
    <a:srgbClr val="6600CC"/>
    <a:srgbClr val="254C9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0705" autoAdjust="0"/>
  </p:normalViewPr>
  <p:slideViewPr>
    <p:cSldViewPr>
      <p:cViewPr varScale="1">
        <p:scale>
          <a:sx n="73" d="100"/>
          <a:sy n="73" d="100"/>
        </p:scale>
        <p:origin x="444" y="7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t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endParaRPr lang="en-US" alt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t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endParaRPr lang="en-US" alt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b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endParaRPr lang="en-US" alt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65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b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fld id="{1FB2E4B0-0A69-4F92-9CA8-05F4671D3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678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 alt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8BDEFA3D-CEA9-4FD1-B61C-39FEE91659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EFA3D-CEA9-4FD1-B61C-39FEE91659C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410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0AEE8-409C-4A6F-A5D6-5878891B862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Alice can send a RESET</a:t>
            </a:r>
          </a:p>
        </p:txBody>
      </p:sp>
    </p:spTree>
    <p:extLst>
      <p:ext uri="{BB962C8B-B14F-4D97-AF65-F5344CB8AC3E}">
        <p14:creationId xmlns:p14="http://schemas.microsoft.com/office/powerpoint/2010/main" val="112764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4DF95-8257-4F1D-903B-7B6F1A538D6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Malicious user can send a virus to the trusting web client, instead of the program they thought they were downloading.</a:t>
            </a:r>
          </a:p>
        </p:txBody>
      </p:sp>
    </p:spTree>
    <p:extLst>
      <p:ext uri="{BB962C8B-B14F-4D97-AF65-F5344CB8AC3E}">
        <p14:creationId xmlns:p14="http://schemas.microsoft.com/office/powerpoint/2010/main" val="151094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B334A-912C-4E4B-9DD9-A7CCCD806A6C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Security techniques:  IDS can be configured to look for internal inconsistencies in traffic patterns</a:t>
            </a:r>
          </a:p>
          <a:p>
            <a:r>
              <a:rPr lang="en-US" altLang="zh-CN"/>
              <a:t>Firewalls can be configured to block off one part of a corporate network from another part to further restrict access</a:t>
            </a:r>
          </a:p>
          <a:p>
            <a:r>
              <a:rPr lang="en-US" altLang="zh-CN"/>
              <a:t>Can also use hardware based identification tokens with strong encryption to identify who is doing what</a:t>
            </a:r>
          </a:p>
        </p:txBody>
      </p:sp>
    </p:spTree>
    <p:extLst>
      <p:ext uri="{BB962C8B-B14F-4D97-AF65-F5344CB8AC3E}">
        <p14:creationId xmlns:p14="http://schemas.microsoft.com/office/powerpoint/2010/main" val="425300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373923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178836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67545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414992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245478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128231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3507895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8C550-7705-4972-912C-6B39E3785E7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Forge source IP so that the victim can</a:t>
            </a:r>
            <a:r>
              <a:rPr lang="en-US" altLang="zh-CN">
                <a:latin typeface="Arial"/>
              </a:rPr>
              <a:t>’</a:t>
            </a:r>
            <a:r>
              <a:rPr lang="en-US" altLang="zh-CN"/>
              <a:t>t figure out who you are.</a:t>
            </a:r>
          </a:p>
        </p:txBody>
      </p:sp>
    </p:spTree>
    <p:extLst>
      <p:ext uri="{BB962C8B-B14F-4D97-AF65-F5344CB8AC3E}">
        <p14:creationId xmlns:p14="http://schemas.microsoft.com/office/powerpoint/2010/main" val="341018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514C2C2-2797-421A-9CB6-09D630F78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1556792"/>
            <a:ext cx="9144000" cy="15240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 sz="5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676400"/>
            <a:ext cx="9144000" cy="1143000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7290" y="4131410"/>
            <a:ext cx="6400800" cy="151216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3333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2A7DF02-8FA9-47A0-A5FD-00A1477F9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 t="18688" r="59046" b="13542"/>
          <a:stretch/>
        </p:blipFill>
        <p:spPr>
          <a:xfrm>
            <a:off x="7924800" y="0"/>
            <a:ext cx="1219200" cy="12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33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143000"/>
            <a:ext cx="8750300" cy="516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98201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062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5" descr="校标.jp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7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0"/>
          <p:cNvSpPr txBox="1">
            <a:spLocks noChangeArrowheads="1"/>
          </p:cNvSpPr>
          <p:nvPr/>
        </p:nvSpPr>
        <p:spPr bwMode="auto">
          <a:xfrm>
            <a:off x="3929063" y="6357938"/>
            <a:ext cx="521493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b="1" dirty="0">
                <a:solidFill>
                  <a:srgbClr val="1B953B"/>
                </a:solidFill>
                <a:latin typeface="隶书" pitchFamily="49" charset="-122"/>
                <a:ea typeface="隶书" pitchFamily="49" charset="-122"/>
              </a:rPr>
              <a:t>计算机科学与工程系</a:t>
            </a:r>
            <a:endParaRPr lang="en-US" altLang="zh-CN" sz="1600" b="1" dirty="0">
              <a:solidFill>
                <a:srgbClr val="1B953B"/>
              </a:solidFill>
              <a:latin typeface="隶书" pitchFamily="49" charset="-122"/>
              <a:ea typeface="隶书" pitchFamily="49" charset="-122"/>
            </a:endParaRPr>
          </a:p>
          <a:p>
            <a:pPr algn="r" eaLnBrk="1" hangingPunct="1">
              <a:defRPr/>
            </a:pPr>
            <a:r>
              <a:rPr lang="en-US" altLang="zh-CN" sz="1300" b="1" dirty="0">
                <a:solidFill>
                  <a:srgbClr val="1B953B"/>
                </a:solidFill>
                <a:latin typeface="Times New Roman" pitchFamily="18" charset="0"/>
                <a:ea typeface="隶书" pitchFamily="49" charset="-122"/>
              </a:rPr>
              <a:t>Department of Computer Science and Engineering</a:t>
            </a:r>
            <a:endParaRPr lang="zh-CN" altLang="en-US" sz="1300" b="1" dirty="0">
              <a:solidFill>
                <a:srgbClr val="1B953B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7290" y="4114800"/>
            <a:ext cx="6400800" cy="152877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169A4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33AC553-2E12-4F36-8D39-024ABB76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0"/>
            <a:ext cx="9144000" cy="18288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 sz="5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803E6939-31C4-4C72-BB05-A625CF137A6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1600200"/>
            <a:ext cx="9144000" cy="1828799"/>
          </a:xfr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4735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</p:spPr>
        <p:txBody>
          <a:bodyPr/>
          <a:lstStyle>
            <a:lvl1pPr algn="ctr">
              <a:defRPr sz="3600" b="1">
                <a:solidFill>
                  <a:srgbClr val="169A48"/>
                </a:solidFill>
                <a:effectLst/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3"/>
          <p:cNvSpPr>
            <a:spLocks noGrp="1"/>
          </p:cNvSpPr>
          <p:nvPr>
            <p:ph sz="half" idx="2"/>
          </p:nvPr>
        </p:nvSpPr>
        <p:spPr>
          <a:xfrm>
            <a:off x="251520" y="1196752"/>
            <a:ext cx="8568952" cy="5112568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+mj-lt"/>
                <a:ea typeface="微软雅黑" panose="020B0503020204020204" pitchFamily="34" charset="-122"/>
              </a:defRPr>
            </a:lvl1pPr>
            <a:lvl2pPr>
              <a:defRPr sz="2400">
                <a:latin typeface="+mj-lt"/>
                <a:ea typeface="微软雅黑" panose="020B0503020204020204" pitchFamily="34" charset="-122"/>
              </a:defRPr>
            </a:lvl2pPr>
            <a:lvl3pPr>
              <a:defRPr sz="2200">
                <a:latin typeface="+mj-lt"/>
                <a:ea typeface="微软雅黑" panose="020B0503020204020204" pitchFamily="34" charset="-122"/>
              </a:defRPr>
            </a:lvl3pPr>
            <a:lvl4pPr>
              <a:defRPr sz="2000">
                <a:latin typeface="+mj-lt"/>
                <a:ea typeface="微软雅黑" panose="020B0503020204020204" pitchFamily="34" charset="-122"/>
              </a:defRPr>
            </a:lvl4pPr>
            <a:lvl5pPr>
              <a:defRPr sz="1800">
                <a:latin typeface="+mj-lt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8676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97239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25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1816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6614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8285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0238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86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79413"/>
            <a:ext cx="878522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7" name="图片 35" descr="校标.jpg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56" y="65814"/>
            <a:ext cx="169299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8316913" y="6550025"/>
            <a:ext cx="792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fld id="{907DAFB0-E094-4459-A3E2-094671EC551B}" type="slidenum">
              <a:rPr lang="en-US" altLang="zh-CN" sz="1200" b="1" smtClean="0">
                <a:solidFill>
                  <a:srgbClr val="1B953B"/>
                </a:solidFill>
              </a:rPr>
              <a:pPr algn="r"/>
              <a:t>‹#›</a:t>
            </a:fld>
            <a:r>
              <a:rPr lang="en-US" altLang="zh-CN" sz="1200" b="1" dirty="0">
                <a:solidFill>
                  <a:srgbClr val="1B953B"/>
                </a:solidFill>
              </a:rPr>
              <a:t>/101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43000"/>
            <a:ext cx="87503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286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华文中宋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whitehouse.gov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090607A-D79F-461C-93B1-41DF0829A82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>
                <a:latin typeface="Bernard MT Condensed" panose="02050806060905020404" pitchFamily="18" charset="0"/>
              </a:rPr>
              <a:t>Attacks </a:t>
            </a:r>
            <a:r>
              <a:rPr lang="en-US" altLang="zh-CN" dirty="0">
                <a:latin typeface="Bernard MT Condensed" panose="02050806060905020404" pitchFamily="18" charset="0"/>
              </a:rPr>
              <a:t>and </a:t>
            </a:r>
            <a:r>
              <a:rPr lang="en-US" altLang="zh-CN" dirty="0" smtClean="0">
                <a:latin typeface="Bernard MT Condensed" panose="02050806060905020404" pitchFamily="18" charset="0"/>
              </a:rPr>
              <a:t>countermeasures</a:t>
            </a:r>
            <a:endParaRPr lang="zh-CN" alt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21" y="3733800"/>
            <a:ext cx="9144000" cy="1295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Week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- 2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eaLnBrk="1" hangingPunct="1"/>
            <a:endParaRPr lang="en-US" altLang="zh-CN" sz="3200" dirty="0">
              <a:solidFill>
                <a:srgbClr val="00B050"/>
              </a:solidFill>
              <a:latin typeface="+mj-lt"/>
            </a:endParaRPr>
          </a:p>
          <a:p>
            <a:pPr eaLnBrk="1" hangingPunct="1"/>
            <a:endParaRPr lang="en-US" altLang="en-US" sz="3200" b="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1520" y="983432"/>
            <a:ext cx="8568952" cy="5112568"/>
          </a:xfrm>
          <a:prstGeom prst="rect">
            <a:avLst/>
          </a:prstGeom>
        </p:spPr>
        <p:txBody>
          <a:bodyPr/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Initial </a:t>
            </a:r>
            <a:r>
              <a:rPr lang="en-US" sz="2800" i="1" dirty="0">
                <a:solidFill>
                  <a:srgbClr val="FF0000"/>
                </a:solidFill>
              </a:rPr>
              <a:t>Sequence Numbers (</a:t>
            </a:r>
            <a:r>
              <a:rPr lang="en-US" sz="2800" i="1" dirty="0" smtClean="0">
                <a:solidFill>
                  <a:srgbClr val="FF0000"/>
                </a:solidFill>
              </a:rPr>
              <a:t>ISNs) and </a:t>
            </a:r>
            <a:r>
              <a:rPr lang="en-US" sz="2800" i="1" dirty="0">
                <a:solidFill>
                  <a:srgbClr val="FF0000"/>
                </a:solidFill>
              </a:rPr>
              <a:t>Acknowledgment (ACK) Bits</a:t>
            </a:r>
          </a:p>
          <a:p>
            <a:pPr lvl="1"/>
            <a:r>
              <a:rPr lang="en-US" sz="2200" dirty="0" smtClean="0">
                <a:solidFill>
                  <a:srgbClr val="00B050"/>
                </a:solidFill>
              </a:rPr>
              <a:t>ISN</a:t>
            </a:r>
            <a:r>
              <a:rPr lang="en-US" sz="2200" dirty="0" smtClean="0"/>
              <a:t> </a:t>
            </a:r>
            <a:r>
              <a:rPr lang="en-US" sz="2200" dirty="0"/>
              <a:t>refers to the unique 32-bit sequence number assigned to each new connection on a </a:t>
            </a:r>
            <a:r>
              <a:rPr lang="en-US" sz="2200" dirty="0" smtClean="0"/>
              <a:t>TCP-based </a:t>
            </a:r>
            <a:r>
              <a:rPr lang="en-US" sz="2200" dirty="0"/>
              <a:t>data communication. It </a:t>
            </a:r>
            <a:r>
              <a:rPr lang="en-US" sz="2200" dirty="0" smtClean="0"/>
              <a:t>prevents conflict </a:t>
            </a:r>
            <a:r>
              <a:rPr lang="en-US" sz="2200" dirty="0"/>
              <a:t>with other data bytes transmitted over a TCP connection. </a:t>
            </a:r>
            <a:r>
              <a:rPr lang="en-US" sz="2200" dirty="0" smtClean="0"/>
              <a:t>It is </a:t>
            </a:r>
            <a:r>
              <a:rPr lang="en-US" sz="2200" dirty="0">
                <a:solidFill>
                  <a:srgbClr val="00B0F0"/>
                </a:solidFill>
              </a:rPr>
              <a:t>unique</a:t>
            </a:r>
            <a:r>
              <a:rPr lang="en-US" sz="2200" dirty="0"/>
              <a:t> to each connection and separated by each </a:t>
            </a:r>
            <a:r>
              <a:rPr lang="en-US" sz="2200" dirty="0" smtClean="0"/>
              <a:t>device.</a:t>
            </a:r>
            <a:endParaRPr lang="en-US" sz="2200" i="1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The </a:t>
            </a:r>
            <a:r>
              <a:rPr lang="en-US" sz="2200" dirty="0">
                <a:solidFill>
                  <a:srgbClr val="00B050"/>
                </a:solidFill>
              </a:rPr>
              <a:t>ACK</a:t>
            </a:r>
            <a:r>
              <a:rPr lang="en-US" sz="2200" dirty="0"/>
              <a:t> bit indicates </a:t>
            </a:r>
            <a:r>
              <a:rPr lang="en-US" sz="2200" dirty="0" smtClean="0"/>
              <a:t>whether a </a:t>
            </a:r>
            <a:r>
              <a:rPr lang="en-US" sz="2200" dirty="0"/>
              <a:t>packet is requesting a connection or a connection has been made. Packets </a:t>
            </a:r>
            <a:r>
              <a:rPr lang="en-US" sz="2200" dirty="0" smtClean="0"/>
              <a:t>with 0 </a:t>
            </a:r>
            <a:r>
              <a:rPr lang="en-US" sz="2200" dirty="0"/>
              <a:t>in the ACK field are requesting for connections, while those with a 1 </a:t>
            </a:r>
            <a:r>
              <a:rPr lang="en-US" sz="2200" dirty="0" smtClean="0"/>
              <a:t>have ongoing </a:t>
            </a:r>
            <a:r>
              <a:rPr lang="en-US" sz="2200" dirty="0"/>
              <a:t>connections</a:t>
            </a: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0180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384800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54" y="5105400"/>
            <a:ext cx="801334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556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1520" y="983432"/>
            <a:ext cx="8568952" cy="511256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ea typeface="宋体" charset="-122"/>
              </a:rPr>
              <a:t>Types </a:t>
            </a:r>
            <a:r>
              <a:rPr lang="en-US" altLang="zh-CN" b="1" dirty="0">
                <a:ea typeface="宋体" charset="-122"/>
              </a:rPr>
              <a:t>of Firewalls</a:t>
            </a:r>
            <a:endParaRPr lang="en-US" altLang="zh-CN" b="1" dirty="0" smtClean="0">
              <a:ea typeface="宋体" charset="-122"/>
            </a:endParaRPr>
          </a:p>
          <a:p>
            <a:r>
              <a:rPr lang="en-US" sz="2800" i="1" strike="sngStrike" dirty="0">
                <a:solidFill>
                  <a:srgbClr val="FF0000"/>
                </a:solidFill>
              </a:rPr>
              <a:t>Packet filtering </a:t>
            </a:r>
            <a:endParaRPr lang="en-US" sz="2800" i="1" strike="sngStrike" dirty="0" smtClean="0">
              <a:solidFill>
                <a:srgbClr val="FF0000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Application </a:t>
            </a:r>
            <a:r>
              <a:rPr lang="en-US" sz="2800" i="1" dirty="0">
                <a:solidFill>
                  <a:srgbClr val="FF0000"/>
                </a:solidFill>
              </a:rPr>
              <a:t>proxy </a:t>
            </a:r>
            <a:r>
              <a:rPr lang="en-US" sz="2800" i="1" dirty="0" smtClean="0">
                <a:solidFill>
                  <a:srgbClr val="FF0000"/>
                </a:solidFill>
              </a:rPr>
              <a:t>gateways</a:t>
            </a:r>
          </a:p>
          <a:p>
            <a:pPr marL="0" indent="0">
              <a:buNone/>
            </a:pPr>
            <a:r>
              <a:rPr lang="en-US" sz="2800" dirty="0" smtClean="0"/>
              <a:t>Filtering </a:t>
            </a:r>
            <a:r>
              <a:rPr lang="en-US" sz="2800" dirty="0"/>
              <a:t>based on IP addresses, port numbers, and </a:t>
            </a:r>
            <a:r>
              <a:rPr lang="en-US" sz="2800" dirty="0" smtClean="0"/>
              <a:t>sequence numbers</a:t>
            </a:r>
            <a:r>
              <a:rPr lang="en-US" sz="2800" dirty="0"/>
              <a:t>, </a:t>
            </a:r>
            <a:r>
              <a:rPr lang="en-US" sz="2800" dirty="0" smtClean="0"/>
              <a:t>may </a:t>
            </a:r>
            <a:r>
              <a:rPr lang="en-US" sz="2800" dirty="0"/>
              <a:t>block some services from users within the protected </a:t>
            </a:r>
            <a:r>
              <a:rPr lang="en-US" sz="2800" dirty="0" smtClean="0"/>
              <a:t>network trying </a:t>
            </a:r>
            <a:r>
              <a:rPr lang="en-US" sz="2800" dirty="0"/>
              <a:t>to access specific services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>
                <a:solidFill>
                  <a:srgbClr val="FF0000"/>
                </a:solidFill>
              </a:rPr>
              <a:t/>
            </a:r>
            <a:br>
              <a:rPr lang="en-US" sz="2800" i="1" dirty="0">
                <a:solidFill>
                  <a:srgbClr val="FF0000"/>
                </a:solidFill>
              </a:rPr>
            </a:br>
            <a:endParaRPr lang="en-US" altLang="zh-CN" sz="2800" i="1" dirty="0">
              <a:solidFill>
                <a:srgbClr val="FF0000"/>
              </a:solidFill>
            </a:endParaRPr>
          </a:p>
        </p:txBody>
      </p:sp>
      <p:pic>
        <p:nvPicPr>
          <p:cNvPr id="50180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384800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215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60" name="Picture 68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D3A75268-861C-4472-9703-44542C510E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5061" name="Group 69"/>
          <p:cNvGrpSpPr>
            <a:grpSpLocks/>
          </p:cNvGrpSpPr>
          <p:nvPr/>
        </p:nvGrpSpPr>
        <p:grpSpPr bwMode="auto">
          <a:xfrm>
            <a:off x="592138" y="1447800"/>
            <a:ext cx="7924800" cy="4640263"/>
            <a:chOff x="373" y="912"/>
            <a:chExt cx="4992" cy="2923"/>
          </a:xfrm>
        </p:grpSpPr>
        <p:sp>
          <p:nvSpPr>
            <p:cNvPr id="85028" name="Rectangle 36"/>
            <p:cNvSpPr>
              <a:spLocks noChangeArrowheads="1"/>
            </p:cNvSpPr>
            <p:nvPr/>
          </p:nvSpPr>
          <p:spPr bwMode="auto">
            <a:xfrm>
              <a:off x="373" y="912"/>
              <a:ext cx="4992" cy="2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5029" name="Group 37"/>
            <p:cNvGrpSpPr>
              <a:grpSpLocks/>
            </p:cNvGrpSpPr>
            <p:nvPr/>
          </p:nvGrpSpPr>
          <p:grpSpPr bwMode="auto">
            <a:xfrm>
              <a:off x="4176" y="2928"/>
              <a:ext cx="1067" cy="762"/>
              <a:chOff x="336" y="2736"/>
              <a:chExt cx="1344" cy="960"/>
            </a:xfrm>
          </p:grpSpPr>
          <p:sp>
            <p:nvSpPr>
              <p:cNvPr id="85030" name="Oval 38"/>
              <p:cNvSpPr>
                <a:spLocks noChangeArrowheads="1"/>
              </p:cNvSpPr>
              <p:nvPr/>
            </p:nvSpPr>
            <p:spPr bwMode="auto">
              <a:xfrm>
                <a:off x="336" y="3024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1" name="Oval 39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2" name="Oval 40"/>
              <p:cNvSpPr>
                <a:spLocks noChangeArrowheads="1"/>
              </p:cNvSpPr>
              <p:nvPr/>
            </p:nvSpPr>
            <p:spPr bwMode="auto">
              <a:xfrm>
                <a:off x="816" y="2736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3" name="Oval 41"/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4" name="Oval 42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5" name="Oval 43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5036" name="Text Box 44"/>
            <p:cNvSpPr txBox="1">
              <a:spLocks noChangeArrowheads="1"/>
            </p:cNvSpPr>
            <p:nvPr/>
          </p:nvSpPr>
          <p:spPr bwMode="auto">
            <a:xfrm>
              <a:off x="4272" y="3168"/>
              <a:ext cx="8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Intranet</a:t>
              </a:r>
            </a:p>
          </p:txBody>
        </p:sp>
        <p:sp>
          <p:nvSpPr>
            <p:cNvPr id="85037" name="Text Box 45"/>
            <p:cNvSpPr txBox="1">
              <a:spLocks noChangeArrowheads="1"/>
            </p:cNvSpPr>
            <p:nvPr/>
          </p:nvSpPr>
          <p:spPr bwMode="auto">
            <a:xfrm>
              <a:off x="2555" y="1392"/>
              <a:ext cx="6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200">
                  <a:solidFill>
                    <a:srgbClr val="000000"/>
                  </a:solidFill>
                  <a:latin typeface="Arial" charset="0"/>
                  <a:ea typeface="宋体" charset="-122"/>
                </a:rPr>
                <a:t>DMZ</a:t>
              </a:r>
            </a:p>
          </p:txBody>
        </p:sp>
        <p:grpSp>
          <p:nvGrpSpPr>
            <p:cNvPr id="85038" name="Group 46"/>
            <p:cNvGrpSpPr>
              <a:grpSpLocks/>
            </p:cNvGrpSpPr>
            <p:nvPr/>
          </p:nvGrpSpPr>
          <p:grpSpPr bwMode="auto">
            <a:xfrm>
              <a:off x="469" y="1056"/>
              <a:ext cx="1259" cy="899"/>
              <a:chOff x="336" y="2736"/>
              <a:chExt cx="1344" cy="960"/>
            </a:xfrm>
          </p:grpSpPr>
          <p:sp>
            <p:nvSpPr>
              <p:cNvPr id="85039" name="Oval 47"/>
              <p:cNvSpPr>
                <a:spLocks noChangeArrowheads="1"/>
              </p:cNvSpPr>
              <p:nvPr/>
            </p:nvSpPr>
            <p:spPr bwMode="auto">
              <a:xfrm>
                <a:off x="336" y="3024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0" name="Oval 48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1" name="Oval 49"/>
              <p:cNvSpPr>
                <a:spLocks noChangeArrowheads="1"/>
              </p:cNvSpPr>
              <p:nvPr/>
            </p:nvSpPr>
            <p:spPr bwMode="auto">
              <a:xfrm>
                <a:off x="816" y="2736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2" name="Oval 50"/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3" name="Oval 51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4" name="Oval 52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5045" name="Text Box 53"/>
            <p:cNvSpPr txBox="1">
              <a:spLocks noChangeArrowheads="1"/>
            </p:cNvSpPr>
            <p:nvPr/>
          </p:nvSpPr>
          <p:spPr bwMode="auto">
            <a:xfrm>
              <a:off x="661" y="1346"/>
              <a:ext cx="8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Internet</a:t>
              </a:r>
            </a:p>
          </p:txBody>
        </p:sp>
        <p:sp>
          <p:nvSpPr>
            <p:cNvPr id="85046" name="Line 54"/>
            <p:cNvSpPr>
              <a:spLocks noChangeShapeType="1"/>
            </p:cNvSpPr>
            <p:nvPr/>
          </p:nvSpPr>
          <p:spPr bwMode="auto">
            <a:xfrm flipV="1">
              <a:off x="1979" y="2481"/>
              <a:ext cx="1920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47" name="Line 55"/>
            <p:cNvSpPr>
              <a:spLocks noChangeShapeType="1"/>
            </p:cNvSpPr>
            <p:nvPr/>
          </p:nvSpPr>
          <p:spPr bwMode="auto">
            <a:xfrm>
              <a:off x="2328" y="2496"/>
              <a:ext cx="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48" name="Line 56"/>
            <p:cNvSpPr>
              <a:spLocks noChangeShapeType="1"/>
            </p:cNvSpPr>
            <p:nvPr/>
          </p:nvSpPr>
          <p:spPr bwMode="auto">
            <a:xfrm>
              <a:off x="2961" y="2496"/>
              <a:ext cx="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49" name="Line 57"/>
            <p:cNvSpPr>
              <a:spLocks noChangeShapeType="1"/>
            </p:cNvSpPr>
            <p:nvPr/>
          </p:nvSpPr>
          <p:spPr bwMode="auto">
            <a:xfrm>
              <a:off x="3600" y="2496"/>
              <a:ext cx="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1056" y="196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51" name="Line 59"/>
            <p:cNvSpPr>
              <a:spLocks noChangeShapeType="1"/>
            </p:cNvSpPr>
            <p:nvPr/>
          </p:nvSpPr>
          <p:spPr bwMode="auto">
            <a:xfrm>
              <a:off x="1056" y="2496"/>
              <a:ext cx="75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52" name="Rectangle 60" descr="Shingle"/>
            <p:cNvSpPr>
              <a:spLocks noChangeArrowheads="1"/>
            </p:cNvSpPr>
            <p:nvPr/>
          </p:nvSpPr>
          <p:spPr bwMode="auto">
            <a:xfrm>
              <a:off x="1728" y="1968"/>
              <a:ext cx="270" cy="1125"/>
            </a:xfrm>
            <a:prstGeom prst="rect">
              <a:avLst/>
            </a:prstGeom>
            <a:pattFill prst="shingl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Firewall</a:t>
              </a:r>
            </a:p>
          </p:txBody>
        </p:sp>
        <p:sp>
          <p:nvSpPr>
            <p:cNvPr id="85053" name="Rectangle 61" descr="Shingle"/>
            <p:cNvSpPr>
              <a:spLocks noChangeArrowheads="1"/>
            </p:cNvSpPr>
            <p:nvPr/>
          </p:nvSpPr>
          <p:spPr bwMode="auto">
            <a:xfrm>
              <a:off x="3888" y="1968"/>
              <a:ext cx="270" cy="1125"/>
            </a:xfrm>
            <a:prstGeom prst="rect">
              <a:avLst/>
            </a:prstGeom>
            <a:pattFill prst="shingl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Firewall</a:t>
              </a:r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>
              <a:off x="4176" y="2495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55" name="Line 63"/>
            <p:cNvSpPr>
              <a:spLocks noChangeShapeType="1"/>
            </p:cNvSpPr>
            <p:nvPr/>
          </p:nvSpPr>
          <p:spPr bwMode="auto">
            <a:xfrm>
              <a:off x="4752" y="24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56" name="Rectangle 64"/>
            <p:cNvSpPr>
              <a:spLocks noChangeArrowheads="1"/>
            </p:cNvSpPr>
            <p:nvPr/>
          </p:nvSpPr>
          <p:spPr bwMode="auto">
            <a:xfrm>
              <a:off x="2136" y="2847"/>
              <a:ext cx="360" cy="2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7" name="Rectangle 65"/>
            <p:cNvSpPr>
              <a:spLocks noChangeArrowheads="1"/>
            </p:cNvSpPr>
            <p:nvPr/>
          </p:nvSpPr>
          <p:spPr bwMode="auto">
            <a:xfrm>
              <a:off x="2769" y="2847"/>
              <a:ext cx="360" cy="2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8" name="Rectangle 66"/>
            <p:cNvSpPr>
              <a:spLocks noChangeArrowheads="1"/>
            </p:cNvSpPr>
            <p:nvPr/>
          </p:nvSpPr>
          <p:spPr bwMode="auto">
            <a:xfrm>
              <a:off x="3408" y="2847"/>
              <a:ext cx="360" cy="2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9" name="Text Box 67"/>
            <p:cNvSpPr txBox="1">
              <a:spLocks noChangeArrowheads="1"/>
            </p:cNvSpPr>
            <p:nvPr/>
          </p:nvSpPr>
          <p:spPr bwMode="auto">
            <a:xfrm>
              <a:off x="2171" y="1728"/>
              <a:ext cx="157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i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Web server, email server, web proxy, etc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0203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Used to filter packets based on a combination of features</a:t>
            </a:r>
          </a:p>
          <a:p>
            <a:pPr lvl="1"/>
            <a:r>
              <a:rPr lang="en-US" altLang="zh-CN" sz="2400" dirty="0">
                <a:ea typeface="宋体" charset="-122"/>
              </a:rPr>
              <a:t>These are called packet filtering firewalls</a:t>
            </a:r>
          </a:p>
          <a:p>
            <a:pPr lvl="2"/>
            <a:r>
              <a:rPr lang="en-US" altLang="zh-CN" sz="2000" dirty="0">
                <a:ea typeface="宋体" charset="-122"/>
              </a:rPr>
              <a:t>There are other types too, but they will not be discussed</a:t>
            </a:r>
          </a:p>
          <a:p>
            <a:pPr lvl="1"/>
            <a:r>
              <a:rPr lang="en-US" altLang="zh-CN" sz="2400" dirty="0">
                <a:ea typeface="宋体" charset="-122"/>
              </a:rPr>
              <a:t>Ex. Drop packets with destination port of 23 (Telnet)</a:t>
            </a:r>
          </a:p>
          <a:p>
            <a:pPr lvl="1"/>
            <a:r>
              <a:rPr lang="en-US" altLang="zh-CN" sz="2400" dirty="0">
                <a:ea typeface="宋体" charset="-122"/>
              </a:rPr>
              <a:t>Can use any combination of IP/UDP/TCP header information</a:t>
            </a:r>
          </a:p>
          <a:p>
            <a:pPr lvl="1"/>
            <a:r>
              <a:rPr lang="en-US" altLang="zh-CN" sz="2400" dirty="0">
                <a:latin typeface="Courier New" charset="0"/>
                <a:ea typeface="宋体" charset="-122"/>
              </a:rPr>
              <a:t>man </a:t>
            </a:r>
            <a:r>
              <a:rPr lang="en-US" altLang="zh-CN" sz="2400" dirty="0" err="1">
                <a:latin typeface="Courier New" charset="0"/>
                <a:ea typeface="宋体" charset="-122"/>
              </a:rPr>
              <a:t>ipfw</a:t>
            </a:r>
            <a:r>
              <a:rPr lang="en-US" altLang="zh-CN" sz="2400" dirty="0">
                <a:ea typeface="宋体" charset="-122"/>
              </a:rPr>
              <a:t> on unix47 for much more detail</a:t>
            </a:r>
          </a:p>
          <a:p>
            <a:r>
              <a:rPr lang="en-US" altLang="zh-CN" sz="2800" dirty="0">
                <a:ea typeface="宋体" charset="-122"/>
              </a:rPr>
              <a:t>But why don’t we just turn Telnet off?</a:t>
            </a:r>
          </a:p>
        </p:txBody>
      </p:sp>
      <p:pic>
        <p:nvPicPr>
          <p:cNvPr id="52228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234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1520" y="983432"/>
            <a:ext cx="8568952" cy="511256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Here is what a computer with a default Windows XP install looks like: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Courier New" charset="0"/>
                <a:ea typeface="宋体" charset="-122"/>
              </a:rPr>
              <a:t>135/</a:t>
            </a:r>
            <a:r>
              <a:rPr lang="en-US" altLang="zh-CN" sz="1800" dirty="0" err="1">
                <a:latin typeface="Courier New" charset="0"/>
                <a:ea typeface="宋体" charset="-122"/>
              </a:rPr>
              <a:t>tcp</a:t>
            </a:r>
            <a:r>
              <a:rPr lang="en-US" altLang="zh-CN" sz="1800" dirty="0">
                <a:latin typeface="Courier New" charset="0"/>
                <a:ea typeface="宋体" charset="-122"/>
              </a:rPr>
              <a:t> open loc-</a:t>
            </a:r>
            <a:r>
              <a:rPr lang="en-US" altLang="zh-CN" sz="1800" dirty="0" err="1">
                <a:latin typeface="Courier New" charset="0"/>
                <a:ea typeface="宋体" charset="-122"/>
              </a:rPr>
              <a:t>srv</a:t>
            </a:r>
            <a:endParaRPr lang="en-US" altLang="zh-CN" sz="1800" dirty="0">
              <a:latin typeface="Courier New" charset="0"/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Courier New" charset="0"/>
                <a:ea typeface="宋体" charset="-122"/>
              </a:rPr>
              <a:t>139/</a:t>
            </a:r>
            <a:r>
              <a:rPr lang="en-US" altLang="zh-CN" sz="1800" dirty="0" err="1">
                <a:latin typeface="Courier New" charset="0"/>
                <a:ea typeface="宋体" charset="-122"/>
              </a:rPr>
              <a:t>tcp</a:t>
            </a:r>
            <a:r>
              <a:rPr lang="en-US" altLang="zh-CN" sz="1800" dirty="0">
                <a:latin typeface="Courier New" charset="0"/>
                <a:ea typeface="宋体" charset="-122"/>
              </a:rPr>
              <a:t> open </a:t>
            </a:r>
            <a:r>
              <a:rPr lang="en-US" altLang="zh-CN" sz="1800" dirty="0" err="1">
                <a:latin typeface="Courier New" charset="0"/>
                <a:ea typeface="宋体" charset="-122"/>
              </a:rPr>
              <a:t>netbios-ssn</a:t>
            </a:r>
            <a:endParaRPr lang="en-US" altLang="zh-CN" sz="1800" dirty="0">
              <a:latin typeface="Courier New" charset="0"/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Courier New" charset="0"/>
                <a:ea typeface="宋体" charset="-122"/>
              </a:rPr>
              <a:t>445/</a:t>
            </a:r>
            <a:r>
              <a:rPr lang="en-US" altLang="zh-CN" sz="1800" dirty="0" err="1">
                <a:latin typeface="Courier New" charset="0"/>
                <a:ea typeface="宋体" charset="-122"/>
              </a:rPr>
              <a:t>tcp</a:t>
            </a:r>
            <a:r>
              <a:rPr lang="en-US" altLang="zh-CN" sz="1800" dirty="0">
                <a:latin typeface="Courier New" charset="0"/>
                <a:ea typeface="宋体" charset="-122"/>
              </a:rPr>
              <a:t> open </a:t>
            </a:r>
            <a:r>
              <a:rPr lang="en-US" altLang="zh-CN" sz="1800" dirty="0" err="1">
                <a:latin typeface="Courier New" charset="0"/>
                <a:ea typeface="宋体" charset="-122"/>
              </a:rPr>
              <a:t>microsoft</a:t>
            </a:r>
            <a:r>
              <a:rPr lang="en-US" altLang="zh-CN" sz="1800" dirty="0">
                <a:latin typeface="Courier New" charset="0"/>
                <a:ea typeface="宋体" charset="-122"/>
              </a:rPr>
              <a:t>-ds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Courier New" charset="0"/>
                <a:ea typeface="宋体" charset="-122"/>
              </a:rPr>
              <a:t>1025/</a:t>
            </a:r>
            <a:r>
              <a:rPr lang="en-US" altLang="zh-CN" sz="1800" dirty="0" err="1">
                <a:latin typeface="Courier New" charset="0"/>
                <a:ea typeface="宋体" charset="-122"/>
              </a:rPr>
              <a:t>tcp</a:t>
            </a:r>
            <a:r>
              <a:rPr lang="en-US" altLang="zh-CN" sz="1800" dirty="0">
                <a:latin typeface="Courier New" charset="0"/>
                <a:ea typeface="宋体" charset="-122"/>
              </a:rPr>
              <a:t> open NFS-or-IIS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Courier New" charset="0"/>
                <a:ea typeface="宋体" charset="-122"/>
              </a:rPr>
              <a:t>3389/</a:t>
            </a:r>
            <a:r>
              <a:rPr lang="en-US" altLang="zh-CN" sz="1800" dirty="0" err="1">
                <a:latin typeface="Courier New" charset="0"/>
                <a:ea typeface="宋体" charset="-122"/>
              </a:rPr>
              <a:t>tcp</a:t>
            </a:r>
            <a:r>
              <a:rPr lang="en-US" altLang="zh-CN" sz="1800" dirty="0">
                <a:latin typeface="Courier New" charset="0"/>
                <a:ea typeface="宋体" charset="-122"/>
              </a:rPr>
              <a:t> open </a:t>
            </a:r>
            <a:r>
              <a:rPr lang="en-US" altLang="zh-CN" sz="1800" dirty="0" err="1">
                <a:latin typeface="Courier New" charset="0"/>
                <a:ea typeface="宋体" charset="-122"/>
              </a:rPr>
              <a:t>ms</a:t>
            </a:r>
            <a:r>
              <a:rPr lang="en-US" altLang="zh-CN" sz="1800" dirty="0">
                <a:latin typeface="Courier New" charset="0"/>
                <a:ea typeface="宋体" charset="-122"/>
              </a:rPr>
              <a:t>-term-serv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Courier New" charset="0"/>
                <a:ea typeface="宋体" charset="-122"/>
              </a:rPr>
              <a:t>5000/</a:t>
            </a:r>
            <a:r>
              <a:rPr lang="en-US" altLang="zh-CN" sz="1800" dirty="0" err="1">
                <a:latin typeface="Courier New" charset="0"/>
                <a:ea typeface="宋体" charset="-122"/>
              </a:rPr>
              <a:t>tcp</a:t>
            </a:r>
            <a:r>
              <a:rPr lang="en-US" altLang="zh-CN" sz="1800" dirty="0">
                <a:latin typeface="Courier New" charset="0"/>
                <a:ea typeface="宋体" charset="-122"/>
              </a:rPr>
              <a:t> open UPnP</a:t>
            </a:r>
            <a:endParaRPr lang="en-US" altLang="zh-CN" sz="1800" dirty="0">
              <a:latin typeface="Courier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Might need some of these services, or might not be able to control all the machines on the </a:t>
            </a:r>
            <a:r>
              <a:rPr lang="en-US" altLang="zh-CN" dirty="0" smtClean="0">
                <a:ea typeface="宋体" charset="-122"/>
              </a:rPr>
              <a:t>network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ea typeface="宋体" charset="-122"/>
            </a:endParaRPr>
          </a:p>
        </p:txBody>
      </p:sp>
      <p:pic>
        <p:nvPicPr>
          <p:cNvPr id="53252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00600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5336738"/>
            <a:ext cx="3352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latin typeface="+mj-lt"/>
                <a:ea typeface="宋体" charset="-122"/>
              </a:rPr>
              <a:t>HTTP (port 80)</a:t>
            </a:r>
          </a:p>
          <a:p>
            <a:r>
              <a:rPr lang="fr-FR" sz="2600" dirty="0">
                <a:latin typeface="+mj-lt"/>
                <a:ea typeface="宋体" charset="-122"/>
              </a:rPr>
              <a:t>FTP (port 20 and 21)</a:t>
            </a:r>
          </a:p>
          <a:p>
            <a:r>
              <a:rPr lang="fr-FR" sz="2600" dirty="0">
                <a:latin typeface="+mj-lt"/>
                <a:ea typeface="宋体" charset="-122"/>
              </a:rPr>
              <a:t>SSL (port 443</a:t>
            </a:r>
            <a:r>
              <a:rPr lang="fr-FR" sz="2600" dirty="0" smtClean="0">
                <a:latin typeface="+mj-lt"/>
                <a:ea typeface="宋体" charset="-122"/>
              </a:rPr>
              <a:t>)</a:t>
            </a:r>
            <a:endParaRPr lang="fr-FR" sz="2600" dirty="0">
              <a:latin typeface="+mj-lt"/>
              <a:ea typeface="宋体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5334000"/>
            <a:ext cx="2819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latin typeface="+mj-lt"/>
                <a:ea typeface="宋体" charset="-122"/>
              </a:rPr>
              <a:t>Gopher (port 70)</a:t>
            </a:r>
          </a:p>
          <a:p>
            <a:r>
              <a:rPr lang="fr-FR" sz="2600" dirty="0">
                <a:latin typeface="+mj-lt"/>
                <a:ea typeface="宋体" charset="-122"/>
              </a:rPr>
              <a:t>Telnet (port 23)</a:t>
            </a:r>
          </a:p>
          <a:p>
            <a:r>
              <a:rPr lang="fr-FR" sz="2600" dirty="0">
                <a:latin typeface="+mj-lt"/>
                <a:ea typeface="宋体" charset="-122"/>
              </a:rPr>
              <a:t>Mail (port 25)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4958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yhywrPsyvxxVtjktvXvbsyyAdvP6975"/>
              </a:rPr>
              <a:t>Popular Web applications are filtered based on their port numbers as below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957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What does a firewall rule look like?</a:t>
            </a:r>
          </a:p>
          <a:p>
            <a:pPr lvl="1"/>
            <a:r>
              <a:rPr lang="en-US" altLang="zh-CN">
                <a:ea typeface="宋体" charset="-122"/>
              </a:rPr>
              <a:t>Depends on the firewall used</a:t>
            </a:r>
          </a:p>
          <a:p>
            <a:r>
              <a:rPr lang="en-US" altLang="zh-CN">
                <a:ea typeface="宋体" charset="-122"/>
              </a:rPr>
              <a:t>Example: ipfw</a:t>
            </a:r>
          </a:p>
          <a:p>
            <a:pPr lvl="1"/>
            <a:r>
              <a:rPr lang="en-US" altLang="zh-CN" sz="2000">
                <a:latin typeface="Courier New" charset="0"/>
                <a:ea typeface="宋体" charset="-122"/>
              </a:rPr>
              <a:t>/sbin/ipfw add deny tcp from cracker.evil.org to wolf.tambov.su telnet</a:t>
            </a:r>
            <a:endParaRPr lang="en-US" altLang="zh-CN" sz="2000">
              <a:latin typeface="Courier" charset="0"/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Other examples: WinXP &amp; Mac OS X have built in and third party firewalls</a:t>
            </a:r>
          </a:p>
          <a:p>
            <a:pPr lvl="1"/>
            <a:r>
              <a:rPr lang="en-US" altLang="zh-CN">
                <a:ea typeface="宋体" charset="-122"/>
              </a:rPr>
              <a:t>Different graphical user interfaces</a:t>
            </a:r>
          </a:p>
          <a:p>
            <a:pPr lvl="1"/>
            <a:r>
              <a:rPr lang="en-US" altLang="zh-CN">
                <a:ea typeface="宋体" charset="-122"/>
              </a:rPr>
              <a:t>Varying amounts of complexity and power</a:t>
            </a:r>
          </a:p>
        </p:txBody>
      </p:sp>
      <p:pic>
        <p:nvPicPr>
          <p:cNvPr id="59397" name="Picture 5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842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Intrusion Detection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Used to monitor for “suspicious activity” on a network</a:t>
            </a:r>
          </a:p>
          <a:p>
            <a:pPr lvl="1"/>
            <a:r>
              <a:rPr lang="en-US" altLang="zh-CN" dirty="0">
                <a:ea typeface="宋体" charset="-122"/>
              </a:rPr>
              <a:t>Can protect against known software exploits, like buffer overflows</a:t>
            </a:r>
          </a:p>
          <a:p>
            <a:r>
              <a:rPr lang="en-US" altLang="zh-CN" dirty="0">
                <a:ea typeface="宋体" charset="-122"/>
              </a:rPr>
              <a:t>Open Source IDS: Snort, www.snort.org</a:t>
            </a:r>
          </a:p>
        </p:txBody>
      </p:sp>
      <p:pic>
        <p:nvPicPr>
          <p:cNvPr id="54277" name="Picture 5" descr="crosshairs.GIF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211762"/>
            <a:ext cx="1417638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2202" y="3398827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charset="-122"/>
              </a:rPr>
              <a:t>An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intrusion</a:t>
            </a:r>
            <a:r>
              <a:rPr lang="en-US" altLang="zh-CN" dirty="0">
                <a:ea typeface="宋体" charset="-122"/>
              </a:rPr>
              <a:t> is a deliberate unauthorized attempt, successful or not, to break into, access, manipulate, or misuse some valuable property and where the misuse may result into or render the property unreliable or unusable.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07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Intrusion Detection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dirty="0">
                <a:ea typeface="宋体" charset="-122"/>
              </a:rPr>
              <a:t>system used to detect </a:t>
            </a:r>
            <a:r>
              <a:rPr lang="en-US" altLang="zh-CN" dirty="0" smtClean="0">
                <a:ea typeface="宋体" charset="-122"/>
              </a:rPr>
              <a:t>unauthorized intrusions </a:t>
            </a:r>
            <a:r>
              <a:rPr lang="en-US" altLang="zh-CN" dirty="0">
                <a:ea typeface="宋体" charset="-122"/>
              </a:rPr>
              <a:t>into computer systems and </a:t>
            </a:r>
            <a:r>
              <a:rPr lang="en-US" altLang="zh-CN" dirty="0" smtClean="0">
                <a:ea typeface="宋体" charset="-122"/>
              </a:rPr>
              <a:t>networks are called an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intrusion detection system</a:t>
            </a:r>
            <a:r>
              <a:rPr lang="en-US" altLang="zh-CN" dirty="0">
                <a:ea typeface="宋体" charset="-122"/>
              </a:rPr>
              <a:t> (IDS</a:t>
            </a:r>
            <a:r>
              <a:rPr lang="en-US" altLang="zh-CN" dirty="0" smtClean="0">
                <a:ea typeface="宋体" charset="-122"/>
              </a:rPr>
              <a:t>).</a:t>
            </a:r>
          </a:p>
        </p:txBody>
      </p:sp>
      <p:pic>
        <p:nvPicPr>
          <p:cNvPr id="56324" name="Picture 4" descr="crosshairs.GIF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416299"/>
            <a:ext cx="1417638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69848"/>
              </p:ext>
            </p:extLst>
          </p:nvPr>
        </p:nvGraphicFramePr>
        <p:xfrm>
          <a:off x="607217" y="2514600"/>
          <a:ext cx="8079582" cy="3810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9791"/>
                <a:gridCol w="4039791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ea typeface="宋体" charset="-122"/>
                        </a:rPr>
                        <a:t>Intrusions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Attempted break-ins</a:t>
                      </a:r>
                    </a:p>
                    <a:p>
                      <a:r>
                        <a:rPr lang="en-US" sz="2400" dirty="0" smtClean="0"/>
                        <a:t>Masquerade attacks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Anomaly-based IDS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200" dirty="0" smtClean="0"/>
                        <a:t>Penetrations of the security control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Monitoring for</a:t>
                      </a:r>
                    </a:p>
                    <a:p>
                      <a:r>
                        <a:rPr lang="en-US" sz="2400" kern="1200" dirty="0" smtClean="0"/>
                        <a:t>specific patterns of activity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Leakage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Denial of service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A</a:t>
                      </a:r>
                      <a:r>
                        <a:rPr lang="en-US" sz="2400" kern="1200" baseline="0" dirty="0" smtClean="0"/>
                        <a:t> </a:t>
                      </a:r>
                      <a:r>
                        <a:rPr lang="en-US" sz="2400" kern="1200" dirty="0" smtClean="0"/>
                        <a:t>typical use of system resources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Malicious use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typical behavior profiles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of special privileges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1814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Network-Based Intrusion Detection Systems (NIDSs</a:t>
            </a:r>
            <a:r>
              <a:rPr lang="en-US" dirty="0" smtClean="0"/>
              <a:t>)</a:t>
            </a:r>
          </a:p>
          <a:p>
            <a:r>
              <a:rPr lang="en-US" dirty="0"/>
              <a:t>Host-Based Intrusion Detection Systems (HIDS) </a:t>
            </a:r>
            <a:endParaRPr lang="en-US" dirty="0" smtClean="0"/>
          </a:p>
          <a:p>
            <a:r>
              <a:rPr lang="en-US" dirty="0"/>
              <a:t>The Hybrid Intrusion Detection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Others include:</a:t>
            </a:r>
          </a:p>
          <a:p>
            <a:pPr lvl="1"/>
            <a:r>
              <a:rPr lang="en-US" dirty="0"/>
              <a:t>System Integrity Verifiers (SIVs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Log File Monitors (LFM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Honeypots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419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Intrusion Detection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Uses “intrusion signatures”</a:t>
            </a:r>
          </a:p>
          <a:p>
            <a:pPr lvl="1"/>
            <a:r>
              <a:rPr lang="en-US" altLang="zh-CN" sz="2400" dirty="0">
                <a:ea typeface="宋体" charset="-122"/>
              </a:rPr>
              <a:t>Well known patterns of behavior</a:t>
            </a:r>
          </a:p>
          <a:p>
            <a:pPr lvl="2"/>
            <a:r>
              <a:rPr lang="en-US" altLang="zh-CN" sz="2000" dirty="0">
                <a:ea typeface="宋体" charset="-122"/>
              </a:rPr>
              <a:t>Ping sweeps, port scanning, web server indexing, </a:t>
            </a:r>
            <a:r>
              <a:rPr lang="en-US" altLang="zh-CN" sz="2000" dirty="0" err="1" smtClean="0">
                <a:ea typeface="宋体" charset="-122"/>
              </a:rPr>
              <a:t>DoS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attempts, etc.</a:t>
            </a:r>
          </a:p>
          <a:p>
            <a:r>
              <a:rPr lang="en-US" altLang="zh-CN" sz="2800" dirty="0">
                <a:ea typeface="宋体" charset="-122"/>
              </a:rPr>
              <a:t>Example</a:t>
            </a:r>
          </a:p>
          <a:p>
            <a:pPr lvl="1"/>
            <a:r>
              <a:rPr lang="en-US" altLang="zh-CN" sz="2400" dirty="0">
                <a:ea typeface="宋体" charset="-122"/>
              </a:rPr>
              <a:t>IRIX vulnerability in </a:t>
            </a:r>
            <a:r>
              <a:rPr lang="en-US" altLang="zh-CN" sz="2400" dirty="0" err="1">
                <a:latin typeface="Courier New" charset="0"/>
                <a:ea typeface="宋体" charset="-122"/>
              </a:rPr>
              <a:t>webdist.cgi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Can make a rule to drop packets containing the line</a:t>
            </a:r>
          </a:p>
          <a:p>
            <a:pPr lvl="2"/>
            <a:r>
              <a:rPr lang="en-US" altLang="zh-CN" sz="1600" dirty="0">
                <a:latin typeface="Courier New" charset="0"/>
                <a:ea typeface="宋体" charset="-122"/>
              </a:rPr>
              <a:t>“/</a:t>
            </a:r>
            <a:r>
              <a:rPr lang="en-US" altLang="zh-CN" sz="1600" dirty="0" err="1">
                <a:latin typeface="Courier New" charset="0"/>
                <a:ea typeface="宋体" charset="-122"/>
              </a:rPr>
              <a:t>cgi</a:t>
            </a:r>
            <a:r>
              <a:rPr lang="en-US" altLang="zh-CN" sz="1600" dirty="0">
                <a:latin typeface="Courier New" charset="0"/>
                <a:ea typeface="宋体" charset="-122"/>
              </a:rPr>
              <a:t>-bin/</a:t>
            </a:r>
            <a:r>
              <a:rPr lang="en-US" altLang="zh-CN" sz="1600" dirty="0" err="1">
                <a:latin typeface="Courier New" charset="0"/>
                <a:ea typeface="宋体" charset="-122"/>
              </a:rPr>
              <a:t>webdist.cgi?distloc</a:t>
            </a:r>
            <a:r>
              <a:rPr lang="en-US" altLang="zh-CN" sz="1600" dirty="0">
                <a:latin typeface="Courier New" charset="0"/>
                <a:ea typeface="宋体" charset="-122"/>
              </a:rPr>
              <a:t>=?;cat%20/</a:t>
            </a:r>
            <a:r>
              <a:rPr lang="en-US" altLang="zh-CN" sz="1600" dirty="0" err="1">
                <a:latin typeface="Courier New" charset="0"/>
                <a:ea typeface="宋体" charset="-122"/>
              </a:rPr>
              <a:t>etc</a:t>
            </a:r>
            <a:r>
              <a:rPr lang="en-US" altLang="zh-CN" sz="1600" dirty="0">
                <a:latin typeface="Courier New" charset="0"/>
                <a:ea typeface="宋体" charset="-122"/>
              </a:rPr>
              <a:t>/passwd”</a:t>
            </a:r>
            <a:endParaRPr lang="en-US" altLang="zh-CN" sz="1600" dirty="0">
              <a:latin typeface="Courier" charset="0"/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However, IDS is only useful if contingency plans are in place to curb attacks as they are occurring</a:t>
            </a:r>
          </a:p>
        </p:txBody>
      </p:sp>
      <p:pic>
        <p:nvPicPr>
          <p:cNvPr id="56324" name="Picture 4" descr="crosshairs.GIF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416299"/>
            <a:ext cx="1417638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178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+mj-lt"/>
              </a:rPr>
              <a:t>Overview</a:t>
            </a:r>
            <a:endParaRPr lang="en-US" altLang="zh-CN" dirty="0">
              <a:latin typeface="+mj-lt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sz="2800" b="1" dirty="0" smtClean="0">
              <a:solidFill>
                <a:srgbClr val="FF0000"/>
              </a:solidFill>
              <a:latin typeface="+mj-lt"/>
              <a:ea typeface="宋体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宋体" charset="-122"/>
              </a:rPr>
              <a:t>Common security attacks and countermeasures</a:t>
            </a:r>
          </a:p>
          <a:p>
            <a:pPr lvl="1"/>
            <a:r>
              <a:rPr lang="en-US" altLang="zh-CN" sz="2600" b="1" dirty="0" smtClean="0">
                <a:solidFill>
                  <a:schemeClr val="bg1">
                    <a:lumMod val="85000"/>
                  </a:schemeClr>
                </a:solidFill>
                <a:cs typeface="+mn-cs"/>
              </a:rPr>
              <a:t>Firewalls &amp; Intrusion Detection Systems</a:t>
            </a:r>
          </a:p>
          <a:p>
            <a:pPr lvl="1"/>
            <a:r>
              <a:rPr lang="en-US" altLang="zh-CN" sz="24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Denial of Service Attacks</a:t>
            </a:r>
          </a:p>
          <a:p>
            <a:pPr lvl="1"/>
            <a:r>
              <a:rPr lang="en-US" altLang="zh-CN" sz="24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TCP Attacks</a:t>
            </a:r>
          </a:p>
          <a:p>
            <a:pPr lvl="1"/>
            <a:r>
              <a:rPr lang="en-US" altLang="zh-CN" sz="24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Packet Sniffing</a:t>
            </a:r>
          </a:p>
          <a:p>
            <a:pPr lvl="1"/>
            <a:r>
              <a:rPr lang="en-US" altLang="zh-CN" sz="24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Social Problems</a:t>
            </a:r>
            <a:endParaRPr lang="en-US" altLang="zh-CN" sz="2400" b="1" dirty="0">
              <a:solidFill>
                <a:schemeClr val="bg1">
                  <a:lumMod val="85000"/>
                </a:schemeClr>
              </a:solidFill>
              <a:latin typeface="+mj-lt"/>
              <a:ea typeface="宋体" charset="-122"/>
            </a:endParaRPr>
          </a:p>
        </p:txBody>
      </p:sp>
      <p:pic>
        <p:nvPicPr>
          <p:cNvPr id="37893" name="Picture 5" descr="&#10;prodsec04.jpg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668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434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Minor Detour…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Say we got the /etc/passwd file from the IRIX server</a:t>
            </a:r>
          </a:p>
          <a:p>
            <a:r>
              <a:rPr lang="en-US" altLang="zh-CN">
                <a:ea typeface="宋体" charset="-122"/>
              </a:rPr>
              <a:t>What can we do with it?</a:t>
            </a:r>
          </a:p>
        </p:txBody>
      </p:sp>
      <p:pic>
        <p:nvPicPr>
          <p:cNvPr id="66565" name="Picture 5" descr="&#10;detour.gif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3200400"/>
            <a:ext cx="1612900" cy="15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215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Dictionary Attack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We can run a dictionary attack on the passwords</a:t>
            </a:r>
          </a:p>
          <a:p>
            <a:pPr lvl="1"/>
            <a:r>
              <a:rPr lang="en-US" altLang="zh-CN" sz="2400">
                <a:ea typeface="宋体" charset="-122"/>
              </a:rPr>
              <a:t>The passwords in /etc/passwd are encrypted with the crypt(3) function (one-way hash)</a:t>
            </a:r>
          </a:p>
          <a:p>
            <a:pPr lvl="1"/>
            <a:r>
              <a:rPr lang="en-US" altLang="zh-CN" sz="2400">
                <a:ea typeface="宋体" charset="-122"/>
              </a:rPr>
              <a:t>Can take a dictionary of words, crypt() them all, and compare with the hashed passwords</a:t>
            </a:r>
          </a:p>
          <a:p>
            <a:r>
              <a:rPr lang="en-US" altLang="zh-CN" sz="2800">
                <a:ea typeface="宋体" charset="-122"/>
              </a:rPr>
              <a:t>This is why your passwords should be meaningless random junk!</a:t>
            </a:r>
          </a:p>
          <a:p>
            <a:pPr lvl="1"/>
            <a:r>
              <a:rPr lang="en-US" altLang="zh-CN" sz="2400">
                <a:ea typeface="宋体" charset="-122"/>
              </a:rPr>
              <a:t>For example, “sdfo839f” is a good password</a:t>
            </a:r>
          </a:p>
          <a:p>
            <a:pPr lvl="2"/>
            <a:r>
              <a:rPr lang="en-US" altLang="zh-CN" sz="2000">
                <a:ea typeface="宋体" charset="-122"/>
              </a:rPr>
              <a:t>That is not my andrew password</a:t>
            </a:r>
          </a:p>
          <a:p>
            <a:pPr lvl="2"/>
            <a:r>
              <a:rPr lang="en-US" altLang="zh-CN" sz="2000">
                <a:ea typeface="宋体" charset="-122"/>
              </a:rPr>
              <a:t>Please don’t try it either</a:t>
            </a:r>
          </a:p>
        </p:txBody>
      </p:sp>
      <p:pic>
        <p:nvPicPr>
          <p:cNvPr id="67589" name="Picture 5" descr="dictionary.jpg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1487488" cy="14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756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+mj-lt"/>
              </a:rPr>
              <a:t>Overview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What’s distributed system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？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latin typeface="+mj-lt"/>
              <a:ea typeface="宋体" charset="-122"/>
            </a:endParaRPr>
          </a:p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What is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 distributed system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 security?</a:t>
            </a:r>
          </a:p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Why do we need security?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Security Services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+mj-lt"/>
                <a:ea typeface="宋体" charset="-122"/>
              </a:rPr>
              <a:t>Common security attacks and countermeasures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Firewalls &amp; Intrusion Detection Systems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  <a:latin typeface="+mj-lt"/>
                <a:ea typeface="宋体" charset="-122"/>
              </a:rPr>
              <a:t>Denial of Service Attacks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TCP Attacks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Packet Sniffing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Social Problems</a:t>
            </a:r>
          </a:p>
        </p:txBody>
      </p:sp>
      <p:pic>
        <p:nvPicPr>
          <p:cNvPr id="37893" name="Picture 5" descr="&#10;prodsec04.jpg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668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50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Denial of Service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Purpose: Make a network service unusable, usually by overloading the server or network</a:t>
            </a:r>
          </a:p>
          <a:p>
            <a:r>
              <a:rPr lang="en-US" altLang="zh-CN" dirty="0">
                <a:ea typeface="宋体" charset="-122"/>
              </a:rPr>
              <a:t>Many different kinds of DoS attacks</a:t>
            </a:r>
          </a:p>
          <a:p>
            <a:pPr lvl="1"/>
            <a:r>
              <a:rPr lang="en-US" altLang="zh-CN" dirty="0">
                <a:ea typeface="宋体" charset="-122"/>
              </a:rPr>
              <a:t>SYN flooding</a:t>
            </a:r>
          </a:p>
          <a:p>
            <a:pPr lvl="1"/>
            <a:r>
              <a:rPr lang="en-US" altLang="zh-CN" dirty="0">
                <a:ea typeface="宋体" charset="-122"/>
              </a:rPr>
              <a:t>SMURF</a:t>
            </a:r>
          </a:p>
          <a:p>
            <a:pPr lvl="1"/>
            <a:r>
              <a:rPr lang="en-US" altLang="zh-CN" dirty="0">
                <a:ea typeface="宋体" charset="-122"/>
              </a:rPr>
              <a:t>Distributed attacks</a:t>
            </a:r>
          </a:p>
          <a:p>
            <a:pPr lvl="1"/>
            <a:r>
              <a:rPr lang="en-US" altLang="zh-CN" dirty="0">
                <a:ea typeface="宋体" charset="-122"/>
              </a:rPr>
              <a:t>Mini Case Study: Code-Red</a:t>
            </a:r>
          </a:p>
        </p:txBody>
      </p:sp>
      <p:pic>
        <p:nvPicPr>
          <p:cNvPr id="82952" name="Picture 8" descr="ostr.png 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008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Denial of Service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SYN flooding attack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Send SYN packets with bogus source address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Why?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Server responds with SYN ACK and keeps state about TCP half-open connection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Eventually, server memory is exhausted with this state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Solution: use “SYN cookies”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In response to a SYN, create a special “cookie” for the connection, and forget everything else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Then, can recreate the forgotten information when the ACK comes in from a legitimate connection</a:t>
            </a:r>
          </a:p>
        </p:txBody>
      </p:sp>
      <p:pic>
        <p:nvPicPr>
          <p:cNvPr id="5" name="Picture 8" descr="ostr.png  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C07AFB21-7EE6-4397-97D8-E0C2C7C3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9658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Denial of Service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9AF64E2B-CAC4-4187-B21E-3BB0F43BA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9091" name="Picture 3" descr="smurf_attack.gif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58925"/>
            <a:ext cx="5703888" cy="407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ostr.png  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B952670D-A8DF-468E-A6C5-D1BDB724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406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Denial of Service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SMURF</a:t>
            </a:r>
          </a:p>
          <a:p>
            <a:pPr lvl="1"/>
            <a:r>
              <a:rPr lang="en-US" altLang="zh-CN">
                <a:ea typeface="宋体" charset="-122"/>
              </a:rPr>
              <a:t>Source IP address of a broadcast ping is forged</a:t>
            </a:r>
          </a:p>
          <a:p>
            <a:pPr lvl="1"/>
            <a:r>
              <a:rPr lang="en-US" altLang="zh-CN">
                <a:ea typeface="宋体" charset="-122"/>
              </a:rPr>
              <a:t>Large number of machines respond back to victim, overloading it</a:t>
            </a:r>
          </a:p>
        </p:txBody>
      </p:sp>
      <p:pic>
        <p:nvPicPr>
          <p:cNvPr id="5" name="Picture 8" descr="ostr.png  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669F604D-3CFC-4CAC-8E09-6F7764BCB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928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Denial of Service</a:t>
            </a:r>
          </a:p>
        </p:txBody>
      </p:sp>
      <p:graphicFrame>
        <p:nvGraphicFramePr>
          <p:cNvPr id="90116" name="Object 4"/>
          <p:cNvGraphicFramePr>
            <a:graphicFrameLocks/>
          </p:cNvGraphicFramePr>
          <p:nvPr/>
        </p:nvGraphicFramePr>
        <p:xfrm>
          <a:off x="1600200" y="1371600"/>
          <a:ext cx="60198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3536280" imgH="2977920" progId="Visio.Drawing.5">
                  <p:embed/>
                </p:oleObj>
              </mc:Choice>
              <mc:Fallback>
                <p:oleObj name="VISIO" r:id="rId3" imgW="3536280" imgH="2977920" progId="Visio.Drawing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60198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 descr="ostr.png  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6C798C38-A717-4AF1-B735-108F1288A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760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Denial of Service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Distributed Denial of Service</a:t>
            </a:r>
          </a:p>
          <a:p>
            <a:pPr lvl="1"/>
            <a:r>
              <a:rPr lang="en-US" altLang="zh-CN" sz="2400" dirty="0">
                <a:ea typeface="宋体" charset="-122"/>
              </a:rPr>
              <a:t>Same techniques as regular </a:t>
            </a:r>
            <a:r>
              <a:rPr lang="en-US" altLang="zh-CN" sz="2400" dirty="0" err="1">
                <a:ea typeface="宋体" charset="-122"/>
              </a:rPr>
              <a:t>DoS</a:t>
            </a:r>
            <a:r>
              <a:rPr lang="en-US" altLang="zh-CN" sz="2400" dirty="0">
                <a:ea typeface="宋体" charset="-122"/>
              </a:rPr>
              <a:t>, but on a much larger scale</a:t>
            </a:r>
          </a:p>
          <a:p>
            <a:pPr lvl="1"/>
            <a:r>
              <a:rPr lang="en-US" altLang="zh-CN" sz="2400" dirty="0">
                <a:ea typeface="宋体" charset="-122"/>
              </a:rPr>
              <a:t>Example: Sub7Server Trojan and IRC bots</a:t>
            </a:r>
          </a:p>
          <a:p>
            <a:pPr lvl="2"/>
            <a:r>
              <a:rPr lang="en-US" altLang="zh-CN" sz="2000" dirty="0">
                <a:ea typeface="宋体" charset="-122"/>
              </a:rPr>
              <a:t>Infect a large number of machines with a “zombie” program</a:t>
            </a:r>
          </a:p>
          <a:p>
            <a:pPr lvl="2"/>
            <a:r>
              <a:rPr lang="en-US" altLang="zh-CN" sz="2000" dirty="0">
                <a:ea typeface="宋体" charset="-122"/>
              </a:rPr>
              <a:t>Zombie program logs into an IRC channel and awaits commands</a:t>
            </a:r>
          </a:p>
          <a:p>
            <a:pPr lvl="2"/>
            <a:r>
              <a:rPr lang="en-US" altLang="zh-CN" sz="2000" dirty="0">
                <a:ea typeface="宋体" charset="-122"/>
              </a:rPr>
              <a:t>Example: </a:t>
            </a:r>
          </a:p>
          <a:p>
            <a:pPr lvl="3"/>
            <a:r>
              <a:rPr lang="en-US" altLang="zh-CN" sz="1800" dirty="0">
                <a:ea typeface="宋体" charset="-122"/>
              </a:rPr>
              <a:t>Bot command:  !p4 207.71.92.193</a:t>
            </a:r>
          </a:p>
          <a:p>
            <a:pPr lvl="3"/>
            <a:r>
              <a:rPr lang="en-US" altLang="zh-CN" sz="1800" dirty="0">
                <a:ea typeface="宋体" charset="-122"/>
              </a:rPr>
              <a:t>Result: runs ping.exe 207.71.92.193 -l 65500 -n 10000</a:t>
            </a:r>
          </a:p>
          <a:p>
            <a:pPr lvl="3"/>
            <a:r>
              <a:rPr lang="en-US" altLang="zh-CN" sz="1800" dirty="0">
                <a:ea typeface="宋体" charset="-122"/>
              </a:rPr>
              <a:t>Sends 10,000 64k packets to the host (655MB!)</a:t>
            </a:r>
          </a:p>
          <a:p>
            <a:pPr lvl="2"/>
            <a:r>
              <a:rPr lang="en-US" altLang="zh-CN" sz="2000" dirty="0">
                <a:ea typeface="宋体" charset="-122"/>
              </a:rPr>
              <a:t>Read more at: http://grc.com/dos/grcdos.htm</a:t>
            </a:r>
          </a:p>
        </p:txBody>
      </p:sp>
      <p:pic>
        <p:nvPicPr>
          <p:cNvPr id="5" name="Picture 8" descr="ostr.png  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A9591465-2DBD-4E8D-87E9-CFDDCC68B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020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Denial of Service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Mini Case Study – CodeRed</a:t>
            </a:r>
          </a:p>
          <a:p>
            <a:pPr lvl="1"/>
            <a:r>
              <a:rPr lang="en-US" altLang="zh-CN">
                <a:ea typeface="宋体" charset="-122"/>
              </a:rPr>
              <a:t>July 19, 2001: over 359,000 computers infected with Code-Red in less than 14 hours</a:t>
            </a:r>
          </a:p>
          <a:p>
            <a:pPr lvl="1"/>
            <a:r>
              <a:rPr lang="en-US" altLang="zh-CN">
                <a:ea typeface="宋体" charset="-122"/>
              </a:rPr>
              <a:t>Used a recently known buffer exploit in Microsoft IIS</a:t>
            </a:r>
          </a:p>
          <a:p>
            <a:pPr lvl="1"/>
            <a:r>
              <a:rPr lang="en-US" altLang="zh-CN">
                <a:ea typeface="宋体" charset="-122"/>
              </a:rPr>
              <a:t>Damages estimated in excess of $2.6 billion</a:t>
            </a:r>
          </a:p>
        </p:txBody>
      </p:sp>
      <p:pic>
        <p:nvPicPr>
          <p:cNvPr id="5" name="Picture 8" descr="ostr.png  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637FE0EF-6012-4438-8F1F-BDA7438C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66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24136"/>
            <a:ext cx="9144000" cy="57606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Common security attacks and their countermeasures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1520" y="1752600"/>
            <a:ext cx="8568952" cy="4556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Finding a way into the network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Firewalls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Exploiting software bugs, buffer overflows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Intrusion Detection Systems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Denial of Service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Ingress filtering, IDS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TCP hijacking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IPSec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Packet sniffing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Encryption (SSH, SSL, HTTPS)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Social problems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1374994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Denial of Service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Why is this under the Denial of Service category?</a:t>
            </a:r>
          </a:p>
          <a:p>
            <a:pPr lvl="1"/>
            <a:r>
              <a:rPr lang="en-US" altLang="zh-CN">
                <a:ea typeface="宋体" charset="-122"/>
              </a:rPr>
              <a:t>CodeRed launched a DDOS attack against </a:t>
            </a:r>
            <a:r>
              <a:rPr lang="en-US" altLang="zh-CN">
                <a:ea typeface="宋体" charset="-122"/>
                <a:hlinkClick r:id="rId2"/>
              </a:rPr>
              <a:t>www1.whitehouse.gov</a:t>
            </a:r>
            <a:r>
              <a:rPr lang="en-US" altLang="zh-CN">
                <a:ea typeface="宋体" charset="-122"/>
              </a:rPr>
              <a:t> from the 20th to the 28th of every month!</a:t>
            </a:r>
          </a:p>
          <a:p>
            <a:pPr lvl="1"/>
            <a:r>
              <a:rPr lang="en-US" altLang="zh-CN">
                <a:ea typeface="宋体" charset="-122"/>
              </a:rPr>
              <a:t>Spent the rest of its time infecting other hosts</a:t>
            </a:r>
          </a:p>
        </p:txBody>
      </p:sp>
      <p:pic>
        <p:nvPicPr>
          <p:cNvPr id="5" name="Picture 8" descr="ostr.png  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703960F2-DF41-4C37-9211-081A6705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7478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Denial of Service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How can we protect ourselves?</a:t>
            </a:r>
          </a:p>
          <a:p>
            <a:pPr lvl="1"/>
            <a:r>
              <a:rPr lang="en-US" altLang="zh-CN">
                <a:ea typeface="宋体" charset="-122"/>
              </a:rPr>
              <a:t>Ingress filtering</a:t>
            </a:r>
          </a:p>
          <a:p>
            <a:pPr lvl="2"/>
            <a:r>
              <a:rPr lang="en-US" altLang="zh-CN">
                <a:ea typeface="宋体" charset="-122"/>
              </a:rPr>
              <a:t>If the source IP of a packet comes in on an interface which does not have a route to that packet, then drop it</a:t>
            </a:r>
          </a:p>
          <a:p>
            <a:pPr lvl="2"/>
            <a:r>
              <a:rPr lang="en-US" altLang="zh-CN">
                <a:ea typeface="宋体" charset="-122"/>
              </a:rPr>
              <a:t>RFC 2267 has more information about this</a:t>
            </a:r>
          </a:p>
          <a:p>
            <a:pPr lvl="1"/>
            <a:r>
              <a:rPr lang="en-US" altLang="zh-CN">
                <a:ea typeface="宋体" charset="-122"/>
              </a:rPr>
              <a:t>Stay on top of CERT advisories and the latest security patches</a:t>
            </a:r>
          </a:p>
          <a:p>
            <a:pPr lvl="2"/>
            <a:r>
              <a:rPr lang="en-US" altLang="zh-CN">
                <a:ea typeface="宋体" charset="-122"/>
              </a:rPr>
              <a:t>A fix for the IIS buffer overflow was released </a:t>
            </a:r>
            <a:r>
              <a:rPr lang="en-US" altLang="zh-CN" b="1">
                <a:ea typeface="宋体" charset="-122"/>
              </a:rPr>
              <a:t>sixteen days before</a:t>
            </a:r>
            <a:r>
              <a:rPr lang="en-US" altLang="zh-CN">
                <a:ea typeface="宋体" charset="-122"/>
              </a:rPr>
              <a:t> CodeRed had been deployed!</a:t>
            </a:r>
          </a:p>
        </p:txBody>
      </p:sp>
      <p:pic>
        <p:nvPicPr>
          <p:cNvPr id="5" name="Picture 8" descr="ostr.png  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D6152A42-0A30-4609-BBD9-2B4CE7D0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212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854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+mj-lt"/>
              </a:rPr>
              <a:t>Overview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What’s distributed system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？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latin typeface="+mj-lt"/>
              <a:ea typeface="宋体" charset="-122"/>
            </a:endParaRPr>
          </a:p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What is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 distributed system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 security?</a:t>
            </a:r>
          </a:p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Why do we need security?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Security Services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+mj-lt"/>
                <a:ea typeface="宋体" charset="-122"/>
              </a:rPr>
              <a:t>Common security attacks and countermeasures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Firewalls &amp; Intrusion Detection Systems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Denial of Service Attacks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  <a:latin typeface="+mj-lt"/>
                <a:ea typeface="宋体" charset="-122"/>
              </a:rPr>
              <a:t>TCP Attacks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Packet Sniffing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Social Problems</a:t>
            </a:r>
          </a:p>
        </p:txBody>
      </p:sp>
      <p:pic>
        <p:nvPicPr>
          <p:cNvPr id="37893" name="Picture 5" descr="&#10;prodsec04.jpg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668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50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 Attacks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Recall how IP works…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End hosts create IP packets and routers process them purely based on destination address alone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Problem: End hosts may lie about other fields which do not affect delivery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Source address – host may trick destination into believing that the packet is from a trusted source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Especially applications which use IP addresses as a simple authentication method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Solution – use better authentication methods</a:t>
            </a:r>
          </a:p>
        </p:txBody>
      </p:sp>
      <p:pic>
        <p:nvPicPr>
          <p:cNvPr id="5" name="Picture 4" descr="&#10;hijack.gif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C69AB626-ACA3-4C3E-83C3-FC3AA613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77589"/>
            <a:ext cx="145891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34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 Attacks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TCP connections have associated state</a:t>
            </a:r>
          </a:p>
          <a:p>
            <a:pPr lvl="1"/>
            <a:r>
              <a:rPr lang="en-US" altLang="zh-CN">
                <a:ea typeface="宋体" charset="-122"/>
              </a:rPr>
              <a:t>Starting sequence numbers, port numbers</a:t>
            </a:r>
          </a:p>
          <a:p>
            <a:r>
              <a:rPr lang="en-US" altLang="zh-CN">
                <a:ea typeface="宋体" charset="-122"/>
              </a:rPr>
              <a:t>Problem – what if an attacker learns these values?</a:t>
            </a:r>
          </a:p>
          <a:p>
            <a:pPr lvl="1"/>
            <a:r>
              <a:rPr lang="en-US" altLang="zh-CN">
                <a:ea typeface="宋体" charset="-122"/>
              </a:rPr>
              <a:t>Port numbers are sometimes well known to begin with (ex. HTTP uses port 80)</a:t>
            </a:r>
          </a:p>
          <a:p>
            <a:pPr lvl="1"/>
            <a:r>
              <a:rPr lang="en-US" altLang="zh-CN">
                <a:ea typeface="宋体" charset="-122"/>
              </a:rPr>
              <a:t>Sequence numbers are sometimes chosen in very predictable ways</a:t>
            </a:r>
          </a:p>
        </p:txBody>
      </p:sp>
      <p:pic>
        <p:nvPicPr>
          <p:cNvPr id="5" name="Picture 4" descr="&#10;hijack.gif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13216E10-6111-4A6E-9576-0B68AEB3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77589"/>
            <a:ext cx="145891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978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 Attacks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If an attacker learns the associated TCP state for the connection, then the connection can be </a:t>
            </a:r>
            <a:r>
              <a:rPr lang="en-US" altLang="zh-CN" b="1">
                <a:ea typeface="宋体" charset="-122"/>
              </a:rPr>
              <a:t>hijacked</a:t>
            </a:r>
            <a:r>
              <a:rPr lang="en-US" altLang="zh-CN">
                <a:ea typeface="宋体" charset="-122"/>
              </a:rPr>
              <a:t>!</a:t>
            </a:r>
          </a:p>
          <a:p>
            <a:r>
              <a:rPr lang="en-US" altLang="zh-CN">
                <a:ea typeface="宋体" charset="-122"/>
              </a:rPr>
              <a:t>Attacker can insert malicious data into the TCP stream, and the recipient will believe it came from the original source</a:t>
            </a:r>
          </a:p>
          <a:p>
            <a:pPr lvl="1"/>
            <a:r>
              <a:rPr lang="en-US" altLang="zh-CN">
                <a:ea typeface="宋体" charset="-122"/>
              </a:rPr>
              <a:t>Ex. Instead of downloading and running new program, you download a virus and execute it</a:t>
            </a:r>
          </a:p>
        </p:txBody>
      </p:sp>
      <p:pic>
        <p:nvPicPr>
          <p:cNvPr id="5" name="Picture 4" descr="&#10;hijack.gif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DD79E5EA-5261-4263-87CA-3B57C736D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77589"/>
            <a:ext cx="145891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323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 Attacks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Say hello to Alice, Bob and Mr. Big Ears</a:t>
            </a: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9600"/>
            <a:ext cx="1244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25800"/>
            <a:ext cx="1244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94200"/>
            <a:ext cx="12446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6590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 Attacks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Alice and Bob have an established TCP connection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9600"/>
            <a:ext cx="1244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25800"/>
            <a:ext cx="1244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94200"/>
            <a:ext cx="12446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2438400" y="4038600"/>
            <a:ext cx="434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616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 Attacks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Mr. Big Ears lies on the path between Alice and Bob on the network</a:t>
            </a:r>
          </a:p>
          <a:p>
            <a:pPr lvl="1"/>
            <a:r>
              <a:rPr lang="en-US" altLang="zh-CN">
                <a:ea typeface="宋体" charset="-122"/>
              </a:rPr>
              <a:t>He can intercept all of their packets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9600"/>
            <a:ext cx="1244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25800"/>
            <a:ext cx="1244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94200"/>
            <a:ext cx="12446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36" name="Line 8"/>
          <p:cNvSpPr>
            <a:spLocks noChangeShapeType="1"/>
          </p:cNvSpPr>
          <p:nvPr/>
        </p:nvSpPr>
        <p:spPr bwMode="auto">
          <a:xfrm>
            <a:off x="2514600" y="4648200"/>
            <a:ext cx="1447800" cy="533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 flipV="1">
            <a:off x="5105400" y="4648200"/>
            <a:ext cx="1524000" cy="533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077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 Attacks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First, Mr. Big Ears must drop all of Alice’s packets since they must not be delivered to Bob (why?)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9600"/>
            <a:ext cx="1244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94200"/>
            <a:ext cx="12446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2209800" y="4191000"/>
            <a:ext cx="16002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2819400" y="4191000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Packets</a:t>
            </a:r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5181600" y="5334000"/>
            <a:ext cx="1600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445" name="Group 21"/>
          <p:cNvGrpSpPr>
            <a:grpSpLocks/>
          </p:cNvGrpSpPr>
          <p:nvPr/>
        </p:nvGrpSpPr>
        <p:grpSpPr bwMode="auto">
          <a:xfrm>
            <a:off x="6858000" y="4419600"/>
            <a:ext cx="1981200" cy="1600200"/>
            <a:chOff x="4128" y="2304"/>
            <a:chExt cx="1248" cy="1008"/>
          </a:xfrm>
        </p:grpSpPr>
        <p:sp>
          <p:nvSpPr>
            <p:cNvPr id="103438" name="Oval 14"/>
            <p:cNvSpPr>
              <a:spLocks noChangeArrowheads="1"/>
            </p:cNvSpPr>
            <p:nvPr/>
          </p:nvSpPr>
          <p:spPr bwMode="auto">
            <a:xfrm>
              <a:off x="4320" y="2352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9" name="Oval 15"/>
            <p:cNvSpPr>
              <a:spLocks noChangeArrowheads="1"/>
            </p:cNvSpPr>
            <p:nvPr/>
          </p:nvSpPr>
          <p:spPr bwMode="auto">
            <a:xfrm>
              <a:off x="4656" y="2304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4800" y="2544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Oval 17"/>
            <p:cNvSpPr>
              <a:spLocks noChangeArrowheads="1"/>
            </p:cNvSpPr>
            <p:nvPr/>
          </p:nvSpPr>
          <p:spPr bwMode="auto">
            <a:xfrm>
              <a:off x="4368" y="2640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4656" y="2784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3" name="Oval 19"/>
            <p:cNvSpPr>
              <a:spLocks noChangeArrowheads="1"/>
            </p:cNvSpPr>
            <p:nvPr/>
          </p:nvSpPr>
          <p:spPr bwMode="auto">
            <a:xfrm>
              <a:off x="4128" y="2496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Oval 20"/>
            <p:cNvSpPr>
              <a:spLocks noChangeArrowheads="1"/>
            </p:cNvSpPr>
            <p:nvPr/>
          </p:nvSpPr>
          <p:spPr bwMode="auto">
            <a:xfrm>
              <a:off x="4320" y="2784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7189788" y="4953000"/>
            <a:ext cx="1344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 Void</a:t>
            </a:r>
          </a:p>
        </p:txBody>
      </p:sp>
    </p:spTree>
    <p:extLst>
      <p:ext uri="{BB962C8B-B14F-4D97-AF65-F5344CB8AC3E}">
        <p14:creationId xmlns:p14="http://schemas.microsoft.com/office/powerpoint/2010/main" val="36759720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Basic problem – many network applications and protocols have security problems that are fixed over time</a:t>
            </a:r>
          </a:p>
          <a:p>
            <a:pPr lvl="1"/>
            <a:r>
              <a:rPr lang="en-US" altLang="zh-CN">
                <a:ea typeface="宋体" charset="-122"/>
              </a:rPr>
              <a:t>Difficult for users to keep up with changes and keep host secure</a:t>
            </a:r>
          </a:p>
          <a:p>
            <a:pPr lvl="1"/>
            <a:r>
              <a:rPr lang="en-US" altLang="zh-CN">
                <a:ea typeface="宋体" charset="-122"/>
              </a:rPr>
              <a:t>Solution</a:t>
            </a:r>
          </a:p>
          <a:p>
            <a:pPr lvl="2"/>
            <a:r>
              <a:rPr lang="en-US" altLang="zh-CN">
                <a:ea typeface="宋体" charset="-122"/>
              </a:rPr>
              <a:t>Administrators limit access to end hosts by using a firewall</a:t>
            </a:r>
          </a:p>
          <a:p>
            <a:pPr lvl="2"/>
            <a:r>
              <a:rPr lang="en-US" altLang="zh-CN">
                <a:ea typeface="宋体" charset="-122"/>
              </a:rPr>
              <a:t>Firewall is kept up-to-date by administrators</a:t>
            </a:r>
          </a:p>
        </p:txBody>
      </p:sp>
      <p:pic>
        <p:nvPicPr>
          <p:cNvPr id="86020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4238848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2837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 Attacks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Then, Mr. Big Ears sends his malicious packet with the next ISN (sniffed from the network)</a:t>
            </a:r>
          </a:p>
        </p:txBody>
      </p: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25800"/>
            <a:ext cx="1244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94200"/>
            <a:ext cx="12446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56" name="Line 8"/>
          <p:cNvSpPr>
            <a:spLocks noChangeShapeType="1"/>
          </p:cNvSpPr>
          <p:nvPr/>
        </p:nvSpPr>
        <p:spPr bwMode="auto">
          <a:xfrm flipH="1">
            <a:off x="5105400" y="4343400"/>
            <a:ext cx="182880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5867400" y="5105400"/>
            <a:ext cx="223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ISN, SRC=Alice</a:t>
            </a:r>
          </a:p>
        </p:txBody>
      </p:sp>
    </p:spTree>
    <p:extLst>
      <p:ext uri="{BB962C8B-B14F-4D97-AF65-F5344CB8AC3E}">
        <p14:creationId xmlns:p14="http://schemas.microsoft.com/office/powerpoint/2010/main" val="32219213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 Attacks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What if Mr. Big Ears is unable to sniff the packets between Alice and Bob?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Can just DoS Alice instead of dropping her packets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Can just send guesses of what the ISN is until it is accepted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How do you know when the ISN is accepted?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Mitnick: payload is “add self to .rhosts”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Or, “xterm -display MrBigEars:0”</a:t>
            </a:r>
          </a:p>
        </p:txBody>
      </p:sp>
    </p:spTree>
    <p:extLst>
      <p:ext uri="{BB962C8B-B14F-4D97-AF65-F5344CB8AC3E}">
        <p14:creationId xmlns:p14="http://schemas.microsoft.com/office/powerpoint/2010/main" val="8742907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 Attacks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Why are these types of TCP attacks so dangerous?</a:t>
            </a: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25800"/>
            <a:ext cx="1244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94200"/>
            <a:ext cx="12446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9600"/>
            <a:ext cx="1244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990600" y="4876800"/>
            <a:ext cx="157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Web server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3575050" y="6096000"/>
            <a:ext cx="198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Malicious user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6284913" y="4953000"/>
            <a:ext cx="255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Trusting web client</a:t>
            </a:r>
          </a:p>
        </p:txBody>
      </p:sp>
    </p:spTree>
    <p:extLst>
      <p:ext uri="{BB962C8B-B14F-4D97-AF65-F5344CB8AC3E}">
        <p14:creationId xmlns:p14="http://schemas.microsoft.com/office/powerpoint/2010/main" val="42778474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 Attacks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How do we prevent this?</a:t>
            </a:r>
          </a:p>
          <a:p>
            <a:r>
              <a:rPr lang="en-US" altLang="zh-CN">
                <a:ea typeface="宋体" charset="-122"/>
              </a:rPr>
              <a:t>IPSec</a:t>
            </a:r>
          </a:p>
          <a:p>
            <a:pPr lvl="1"/>
            <a:r>
              <a:rPr lang="en-US" altLang="zh-CN">
                <a:ea typeface="宋体" charset="-122"/>
              </a:rPr>
              <a:t>Provides source authentication, so Mr. Big Ears cannot pretend to be Alice</a:t>
            </a:r>
          </a:p>
          <a:p>
            <a:pPr lvl="1"/>
            <a:r>
              <a:rPr lang="en-US" altLang="zh-CN">
                <a:ea typeface="宋体" charset="-122"/>
              </a:rPr>
              <a:t>Encrypts data before transport, so Mr. Big Ears cannot talk to Bob without knowing what the session key is </a:t>
            </a:r>
          </a:p>
        </p:txBody>
      </p:sp>
    </p:spTree>
    <p:extLst>
      <p:ext uri="{BB962C8B-B14F-4D97-AF65-F5344CB8AC3E}">
        <p14:creationId xmlns:p14="http://schemas.microsoft.com/office/powerpoint/2010/main" val="17698750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+mj-lt"/>
              </a:rPr>
              <a:t>Overview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What’s distributed system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？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latin typeface="+mj-lt"/>
              <a:ea typeface="宋体" charset="-122"/>
            </a:endParaRPr>
          </a:p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What is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 distributed system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 security?</a:t>
            </a:r>
          </a:p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Why do we need security?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Security Services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+mj-lt"/>
                <a:ea typeface="宋体" charset="-122"/>
              </a:rPr>
              <a:t>Common security attacks and countermeasures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Firewalls &amp; Intrusion Detection Systems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Denial of Service Attacks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TCP Attacks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  <a:latin typeface="+mj-lt"/>
                <a:ea typeface="宋体" charset="-122"/>
              </a:rPr>
              <a:t>Packet Sniffing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Social Problems</a:t>
            </a:r>
          </a:p>
        </p:txBody>
      </p:sp>
      <p:pic>
        <p:nvPicPr>
          <p:cNvPr id="37893" name="Picture 5" descr="&#10;prodsec04.jpg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668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50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Packet Sniffing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Recall how Ethernet works …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When someone wants to send a packet to some else …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They put the bits on the wire with the destination MAC address …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And remember that other hosts are listening on the wire to detect for collisions …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It couldn’t get any easier to figure out what data is being transmitted over the network!</a:t>
            </a:r>
          </a:p>
        </p:txBody>
      </p:sp>
      <p:pic>
        <p:nvPicPr>
          <p:cNvPr id="61444" name="Picture 4" descr=" nose.tiff   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1239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69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Packet Sniffing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This works for wireless too!</a:t>
            </a:r>
          </a:p>
          <a:p>
            <a:r>
              <a:rPr lang="en-US" altLang="zh-CN">
                <a:ea typeface="宋体" charset="-122"/>
              </a:rPr>
              <a:t>In fact, it works for any broadcast-based medium</a:t>
            </a:r>
          </a:p>
        </p:txBody>
      </p:sp>
      <p:pic>
        <p:nvPicPr>
          <p:cNvPr id="5" name="Picture 4" descr=" nose.tiff 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81B01BAC-FF68-4452-8A67-E05C3D88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1239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40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Packet Sniffing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What kinds of data can we get?</a:t>
            </a:r>
          </a:p>
          <a:p>
            <a:r>
              <a:rPr lang="en-US" altLang="zh-CN">
                <a:ea typeface="宋体" charset="-122"/>
              </a:rPr>
              <a:t>Asked another way, what kind of information would be most useful to a malicious user?</a:t>
            </a:r>
          </a:p>
          <a:p>
            <a:r>
              <a:rPr lang="en-US" altLang="zh-CN">
                <a:ea typeface="宋体" charset="-122"/>
              </a:rPr>
              <a:t>Answer: Anything in plain text</a:t>
            </a:r>
          </a:p>
          <a:p>
            <a:pPr lvl="1"/>
            <a:r>
              <a:rPr lang="en-US" altLang="zh-CN">
                <a:ea typeface="宋体" charset="-122"/>
              </a:rPr>
              <a:t>Passwords are the most popular</a:t>
            </a:r>
          </a:p>
        </p:txBody>
      </p:sp>
      <p:pic>
        <p:nvPicPr>
          <p:cNvPr id="5" name="Picture 4" descr=" nose.tiff                                                      00093991&#10;Ridiculous                     B74677AA:">
            <a:extLst>
              <a:ext uri="{FF2B5EF4-FFF2-40B4-BE49-F238E27FC236}">
                <a16:creationId xmlns:a16="http://schemas.microsoft.com/office/drawing/2014/main" xmlns="" id="{E3A90C78-41C7-448D-A34F-2957BB0F8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1239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676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Packet Sniffing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How can we protect ourselves?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SSH, not Telnet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Many people at CMU still use Telnet and send their password in the clear (use PuTTY instead!)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Now that I have told you this, please do not exploit this information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Packet sniffing is, by the way, prohibited by Computing Services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HTTP over SSL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Especially when making purchases with credit cards!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SFTP, not FTP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Unless you </a:t>
            </a:r>
            <a:r>
              <a:rPr lang="en-US" altLang="zh-CN" sz="2000" b="1" i="1" u="sng" dirty="0">
                <a:ea typeface="宋体" charset="-122"/>
              </a:rPr>
              <a:t>really</a:t>
            </a:r>
            <a:r>
              <a:rPr lang="en-US" altLang="zh-CN" sz="2000" dirty="0">
                <a:ea typeface="宋体" charset="-122"/>
              </a:rPr>
              <a:t> don’t care about the password or data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Can also use </a:t>
            </a:r>
            <a:r>
              <a:rPr lang="en-US" altLang="zh-CN" sz="2000" dirty="0" err="1">
                <a:ea typeface="宋体" charset="-122"/>
              </a:rPr>
              <a:t>KerbFTP</a:t>
            </a:r>
            <a:r>
              <a:rPr lang="en-US" altLang="zh-CN" sz="2000" dirty="0">
                <a:ea typeface="宋体" charset="-122"/>
              </a:rPr>
              <a:t> (download from </a:t>
            </a:r>
            <a:r>
              <a:rPr lang="en-US" altLang="zh-CN" sz="2000" dirty="0" err="1">
                <a:ea typeface="宋体" charset="-122"/>
              </a:rPr>
              <a:t>MyAndrew</a:t>
            </a:r>
            <a:r>
              <a:rPr lang="en-US" altLang="zh-CN" sz="2000" dirty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ea typeface="宋体" charset="-122"/>
              </a:rPr>
              <a:t>IPSec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Provides network-layer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42183828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+mj-lt"/>
              </a:rPr>
              <a:t>Overview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What’s distributed system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？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latin typeface="+mj-lt"/>
              <a:ea typeface="宋体" charset="-122"/>
            </a:endParaRPr>
          </a:p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What is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 distributed system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 security?</a:t>
            </a:r>
          </a:p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Why do we need security?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Security Services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+mj-lt"/>
                <a:ea typeface="宋体" charset="-122"/>
              </a:rPr>
              <a:t>Common security attacks and countermeasures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Firewalls &amp; Intrusion Detection Systems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Denial of Service Attacks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TCP Attacks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+mj-lt"/>
                <a:ea typeface="宋体" charset="-122"/>
              </a:rPr>
              <a:t>Packet Sniffing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  <a:latin typeface="+mj-lt"/>
                <a:ea typeface="宋体" charset="-122"/>
              </a:rPr>
              <a:t>Social Problems</a:t>
            </a:r>
          </a:p>
        </p:txBody>
      </p:sp>
      <p:pic>
        <p:nvPicPr>
          <p:cNvPr id="37893" name="Picture 5" descr="&#10;prodsec04.jpg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668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5008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firewall is like a castle with a drawbridge</a:t>
            </a:r>
          </a:p>
          <a:p>
            <a:pPr lvl="1"/>
            <a:r>
              <a:rPr lang="en-US" altLang="zh-CN" dirty="0">
                <a:ea typeface="宋体" charset="-122"/>
              </a:rPr>
              <a:t>Only one point of access into the network</a:t>
            </a:r>
          </a:p>
          <a:p>
            <a:pPr lvl="1"/>
            <a:r>
              <a:rPr lang="en-US" altLang="zh-CN" dirty="0">
                <a:ea typeface="宋体" charset="-122"/>
              </a:rPr>
              <a:t>This can be good or bad</a:t>
            </a:r>
          </a:p>
          <a:p>
            <a:r>
              <a:rPr lang="en-US" altLang="zh-CN" dirty="0">
                <a:ea typeface="宋体" charset="-122"/>
              </a:rPr>
              <a:t>Can be hardware or software</a:t>
            </a:r>
          </a:p>
          <a:p>
            <a:pPr lvl="1"/>
            <a:r>
              <a:rPr lang="en-US" altLang="zh-CN" dirty="0">
                <a:ea typeface="宋体" charset="-122"/>
              </a:rPr>
              <a:t>Ex. Some routers come with firewall functionality</a:t>
            </a:r>
          </a:p>
          <a:p>
            <a:pPr lvl="1"/>
            <a:r>
              <a:rPr lang="en-US" altLang="zh-CN" dirty="0" err="1">
                <a:ea typeface="宋体" charset="-122"/>
              </a:rPr>
              <a:t>ipfw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ipchains</a:t>
            </a:r>
            <a:r>
              <a:rPr lang="en-US" altLang="zh-CN" dirty="0">
                <a:ea typeface="宋体" charset="-122"/>
              </a:rPr>
              <a:t>, pf on Unix systems, Windows XP and Mac OS X have built in </a:t>
            </a:r>
            <a:r>
              <a:rPr lang="en-US" altLang="zh-CN" dirty="0" smtClean="0">
                <a:ea typeface="宋体" charset="-122"/>
              </a:rPr>
              <a:t>firewalls</a:t>
            </a:r>
          </a:p>
          <a:p>
            <a:pPr marL="457200" lvl="1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457200" lvl="1" indent="0">
              <a:buNone/>
            </a:pPr>
            <a:endParaRPr lang="en-US" altLang="zh-CN" b="1" dirty="0">
              <a:ea typeface="宋体" charset="-122"/>
            </a:endParaRPr>
          </a:p>
          <a:p>
            <a:pPr marL="457200" lvl="1" indent="0">
              <a:buNone/>
            </a:pPr>
            <a:endParaRPr lang="en-US" altLang="zh-CN" b="1" dirty="0" smtClean="0">
              <a:ea typeface="宋体" charset="-122"/>
            </a:endParaRPr>
          </a:p>
          <a:p>
            <a:pPr marL="457200" lvl="1" indent="0">
              <a:buNone/>
            </a:pPr>
            <a:endParaRPr lang="en-US" altLang="zh-CN" b="1" dirty="0" smtClean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What is a firewall in your own terms?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</p:txBody>
      </p:sp>
      <p:pic>
        <p:nvPicPr>
          <p:cNvPr id="5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800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932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Social Problems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People can be just as dangerous as unprotected computer systems</a:t>
            </a:r>
          </a:p>
          <a:p>
            <a:pPr lvl="1"/>
            <a:r>
              <a:rPr lang="en-US" altLang="zh-CN">
                <a:ea typeface="宋体" charset="-122"/>
              </a:rPr>
              <a:t>People can be lied to, manipulated, bribed, threatened, harmed, tortured, etc. to give up valuable information</a:t>
            </a:r>
          </a:p>
          <a:p>
            <a:pPr lvl="1"/>
            <a:r>
              <a:rPr lang="en-US" altLang="zh-CN">
                <a:ea typeface="宋体" charset="-122"/>
              </a:rPr>
              <a:t>Most humans will breakdown once they are at the “harmed” stage, unless they have been specially trained</a:t>
            </a:r>
          </a:p>
          <a:p>
            <a:pPr lvl="2"/>
            <a:r>
              <a:rPr lang="en-US" altLang="zh-CN">
                <a:ea typeface="宋体" charset="-122"/>
              </a:rPr>
              <a:t>Think government here…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36F713-480E-4701-B360-E0917CEB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1" y="5334000"/>
            <a:ext cx="1471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491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Social Problems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Fun Example 1:</a:t>
            </a:r>
          </a:p>
          <a:p>
            <a:pPr lvl="1"/>
            <a:r>
              <a:rPr lang="en-US" altLang="zh-CN">
                <a:ea typeface="宋体" charset="-122"/>
              </a:rPr>
              <a:t>“Hi, I’m your AT&amp;T rep, I’m stuck on a pole.  I need you to punch a bunch of buttons for me”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0E6A562-3639-406E-8918-BB9F9F2B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1" y="5334000"/>
            <a:ext cx="1471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0180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Social Problems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Fun Example 2:</a:t>
            </a:r>
          </a:p>
          <a:p>
            <a:pPr lvl="1"/>
            <a:r>
              <a:rPr lang="en-US" altLang="zh-CN">
                <a:ea typeface="宋体" charset="-122"/>
              </a:rPr>
              <a:t>Someone calls you in the middle of the night</a:t>
            </a:r>
          </a:p>
          <a:p>
            <a:pPr lvl="2"/>
            <a:r>
              <a:rPr lang="en-US" altLang="zh-CN">
                <a:ea typeface="宋体" charset="-122"/>
              </a:rPr>
              <a:t>“Have you been calling Egypt for the last six hours?”</a:t>
            </a:r>
          </a:p>
          <a:p>
            <a:pPr lvl="2"/>
            <a:r>
              <a:rPr lang="en-US" altLang="zh-CN">
                <a:ea typeface="宋体" charset="-122"/>
              </a:rPr>
              <a:t>“No”</a:t>
            </a:r>
          </a:p>
          <a:p>
            <a:pPr lvl="2"/>
            <a:r>
              <a:rPr lang="en-US" altLang="zh-CN">
                <a:ea typeface="宋体" charset="-122"/>
              </a:rPr>
              <a:t>“Well, we have a call that’s actually active right now, it’s on your calling card and it’s to Egypt and as a matter of fact, you’ve got about $2000 worth of charges on your card and … read off your AT&amp;T card number and PIN and then I’ll get rid of the charge for you”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2D6B81-5175-4364-8DD3-C6CE3264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1" y="5334000"/>
            <a:ext cx="1471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6793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Social Problems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charset="-122"/>
              </a:rPr>
              <a:t>Fun Example 3:</a:t>
            </a:r>
          </a:p>
          <a:p>
            <a:pPr lvl="1"/>
            <a:r>
              <a:rPr lang="en-US" altLang="zh-CN">
                <a:ea typeface="宋体" charset="-122"/>
              </a:rPr>
              <a:t>Who saw Office Space?</a:t>
            </a:r>
          </a:p>
          <a:p>
            <a:pPr lvl="1"/>
            <a:r>
              <a:rPr lang="en-US" altLang="zh-CN">
                <a:ea typeface="宋体" charset="-122"/>
              </a:rPr>
              <a:t>In the movie, the three disgruntled employees installed a money-stealing worm onto the companies systems</a:t>
            </a:r>
          </a:p>
          <a:p>
            <a:pPr lvl="1"/>
            <a:r>
              <a:rPr lang="en-US" altLang="zh-CN">
                <a:ea typeface="宋体" charset="-122"/>
              </a:rPr>
              <a:t>They did this from </a:t>
            </a:r>
            <a:r>
              <a:rPr lang="en-US" altLang="zh-CN" b="1">
                <a:ea typeface="宋体" charset="-122"/>
              </a:rPr>
              <a:t>inside</a:t>
            </a:r>
            <a:r>
              <a:rPr lang="en-US" altLang="zh-CN">
                <a:ea typeface="宋体" charset="-122"/>
              </a:rPr>
              <a:t> the company, where they had </a:t>
            </a:r>
            <a:r>
              <a:rPr lang="en-US" altLang="zh-CN" b="1">
                <a:ea typeface="宋体" charset="-122"/>
              </a:rPr>
              <a:t>full access</a:t>
            </a:r>
            <a:r>
              <a:rPr lang="en-US" altLang="zh-CN">
                <a:ea typeface="宋体" charset="-122"/>
              </a:rPr>
              <a:t> to the companies systems</a:t>
            </a:r>
          </a:p>
          <a:p>
            <a:pPr lvl="2"/>
            <a:r>
              <a:rPr lang="en-US" altLang="zh-CN">
                <a:ea typeface="宋体" charset="-122"/>
              </a:rPr>
              <a:t>What security techniques can we use to prevent this type of access?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42B4AA5-57A2-4891-9952-512150477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1" y="5334000"/>
            <a:ext cx="1471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413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Social Problems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There aren’t always solutions to all of these problems</a:t>
            </a:r>
          </a:p>
          <a:p>
            <a:pPr lvl="1"/>
            <a:r>
              <a:rPr lang="en-US" altLang="zh-CN" sz="2000">
                <a:ea typeface="宋体" charset="-122"/>
              </a:rPr>
              <a:t>Humans will continue to be tricked into giving out information they shouldn’t</a:t>
            </a:r>
          </a:p>
          <a:p>
            <a:pPr lvl="1"/>
            <a:r>
              <a:rPr lang="en-US" altLang="zh-CN" sz="2000">
                <a:ea typeface="宋体" charset="-122"/>
              </a:rPr>
              <a:t>Educating them may help a little here, but, depending on how bad you want the information, there are a lot of bad things you can do to get it</a:t>
            </a:r>
          </a:p>
          <a:p>
            <a:r>
              <a:rPr lang="en-US" altLang="zh-CN" sz="2400">
                <a:ea typeface="宋体" charset="-122"/>
              </a:rPr>
              <a:t>So, the best that can be done is to implement a wide variety of solutions and more closely monitor who has access to what network resources and information</a:t>
            </a:r>
          </a:p>
          <a:p>
            <a:pPr lvl="1"/>
            <a:r>
              <a:rPr lang="en-US" altLang="zh-CN" sz="2000">
                <a:ea typeface="宋体" charset="-122"/>
              </a:rPr>
              <a:t>But, this solution is still not perfect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2F219B-0DF7-486E-A2CF-E172E733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1" y="5334000"/>
            <a:ext cx="1471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037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Research the differences between </a:t>
            </a:r>
            <a:r>
              <a:rPr lang="en-US" dirty="0" err="1"/>
              <a:t>IPSec</a:t>
            </a:r>
            <a:r>
              <a:rPr lang="en-US" dirty="0"/>
              <a:t> and firewalls. Why is it that </a:t>
            </a:r>
            <a:r>
              <a:rPr lang="en-US" dirty="0" smtClean="0"/>
              <a:t>some people </a:t>
            </a:r>
            <a:r>
              <a:rPr lang="en-US" dirty="0"/>
              <a:t>are saying that </a:t>
            </a:r>
            <a:r>
              <a:rPr lang="en-US" dirty="0" err="1"/>
              <a:t>IPSec</a:t>
            </a:r>
            <a:r>
              <a:rPr lang="en-US" dirty="0"/>
              <a:t> will soon make firewalls obsolete?</a:t>
            </a:r>
          </a:p>
          <a:p>
            <a:r>
              <a:rPr lang="en-US" dirty="0" smtClean="0"/>
              <a:t>Discuss </a:t>
            </a:r>
            <a:r>
              <a:rPr lang="en-US" dirty="0"/>
              <a:t>the best ways of protecting an internal network using firewalls from </a:t>
            </a:r>
            <a:r>
              <a:rPr lang="en-US" dirty="0" smtClean="0"/>
              <a:t>the following </a:t>
            </a:r>
            <a:r>
              <a:rPr lang="en-US" dirty="0"/>
              <a:t>attacks:</a:t>
            </a:r>
          </a:p>
          <a:p>
            <a:pPr lvl="1"/>
            <a:r>
              <a:rPr lang="en-US" dirty="0" smtClean="0"/>
              <a:t>SMTP </a:t>
            </a:r>
            <a:r>
              <a:rPr lang="en-US" dirty="0"/>
              <a:t>server </a:t>
            </a:r>
            <a:r>
              <a:rPr lang="en-US" dirty="0" smtClean="0"/>
              <a:t>hijacking</a:t>
            </a:r>
          </a:p>
          <a:p>
            <a:pPr lvl="1"/>
            <a:r>
              <a:rPr lang="en-US" dirty="0" smtClean="0"/>
              <a:t>Bugs </a:t>
            </a:r>
            <a:r>
              <a:rPr lang="en-US" dirty="0"/>
              <a:t>in operating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ICMP </a:t>
            </a:r>
            <a:r>
              <a:rPr lang="en-US" dirty="0"/>
              <a:t>redirect </a:t>
            </a:r>
            <a:r>
              <a:rPr lang="en-US" dirty="0" smtClean="0"/>
              <a:t>bombs</a:t>
            </a:r>
          </a:p>
          <a:p>
            <a:pPr lvl="1"/>
            <a:r>
              <a:rPr lang="en-US" dirty="0" smtClean="0"/>
              <a:t>Denial </a:t>
            </a:r>
            <a:r>
              <a:rPr lang="en-US" dirty="0"/>
              <a:t>of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Exploiting </a:t>
            </a:r>
            <a:r>
              <a:rPr lang="en-US" dirty="0"/>
              <a:t>bugs in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267064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kern="1200" dirty="0" smtClean="0">
                <a:solidFill>
                  <a:srgbClr val="169A48"/>
                </a:solidFill>
              </a:rPr>
              <a:t>Next…</a:t>
            </a:r>
            <a:endParaRPr lang="en-US" altLang="en-US" sz="3600" kern="1200" dirty="0">
              <a:solidFill>
                <a:srgbClr val="169A48"/>
              </a:solidFill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1100" dirty="0">
              <a:solidFill>
                <a:srgbClr val="FF0000"/>
              </a:solidFill>
            </a:endParaRPr>
          </a:p>
          <a:p>
            <a:pPr lvl="1"/>
            <a:r>
              <a:rPr lang="en-US" altLang="en-US" smtClean="0"/>
              <a:t>Web Security…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lvl="2"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04735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1520" y="983432"/>
            <a:ext cx="8568952" cy="511256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A firewall is </a:t>
            </a:r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hardware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software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smtClean="0">
                <a:ea typeface="宋体" charset="-122"/>
              </a:rPr>
              <a:t>or </a:t>
            </a:r>
            <a:r>
              <a:rPr lang="en-US" altLang="zh-CN" dirty="0">
                <a:ea typeface="宋体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combination of both </a:t>
            </a:r>
            <a:r>
              <a:rPr lang="en-US" altLang="zh-CN" dirty="0" smtClean="0">
                <a:ea typeface="宋体" charset="-122"/>
              </a:rPr>
              <a:t>that </a:t>
            </a:r>
            <a:r>
              <a:rPr lang="en-US" altLang="zh-CN" dirty="0">
                <a:solidFill>
                  <a:srgbClr val="00B050"/>
                </a:solidFill>
                <a:ea typeface="宋体" charset="-122"/>
              </a:rPr>
              <a:t>monitors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dirty="0">
                <a:solidFill>
                  <a:srgbClr val="00B050"/>
                </a:solidFill>
                <a:ea typeface="宋体" charset="-122"/>
              </a:rPr>
              <a:t>filters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solidFill>
                  <a:srgbClr val="00B0F0"/>
                </a:solidFill>
                <a:ea typeface="宋体" charset="-122"/>
              </a:rPr>
              <a:t>traffic packets </a:t>
            </a:r>
            <a:r>
              <a:rPr lang="en-US" altLang="zh-CN" dirty="0" smtClean="0">
                <a:ea typeface="宋体" charset="-122"/>
              </a:rPr>
              <a:t>that attempt </a:t>
            </a:r>
            <a:r>
              <a:rPr lang="en-US" altLang="zh-CN" dirty="0">
                <a:ea typeface="宋体" charset="-122"/>
              </a:rPr>
              <a:t>to either </a:t>
            </a:r>
            <a:r>
              <a:rPr lang="en-US" altLang="zh-CN" dirty="0">
                <a:solidFill>
                  <a:srgbClr val="7030A0"/>
                </a:solidFill>
                <a:ea typeface="宋体" charset="-122"/>
              </a:rPr>
              <a:t>enter</a:t>
            </a:r>
            <a:r>
              <a:rPr lang="en-US" altLang="zh-CN" dirty="0">
                <a:ea typeface="宋体" charset="-122"/>
              </a:rPr>
              <a:t> or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ea typeface="宋体" charset="-122"/>
              </a:rPr>
              <a:t>leave</a:t>
            </a:r>
            <a:r>
              <a:rPr lang="en-US" altLang="zh-CN" dirty="0">
                <a:ea typeface="宋体" charset="-122"/>
              </a:rPr>
              <a:t> the protected private </a:t>
            </a:r>
            <a:r>
              <a:rPr lang="en-US" altLang="zh-CN" dirty="0" smtClean="0">
                <a:ea typeface="宋体" charset="-122"/>
              </a:rPr>
              <a:t>network.</a:t>
            </a:r>
            <a:endParaRPr lang="en-US" dirty="0" smtClean="0"/>
          </a:p>
          <a:p>
            <a:pPr marL="0" indent="0">
              <a:buNone/>
            </a:pPr>
            <a:endParaRPr lang="en-US" altLang="zh-CN" b="1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charset="-122"/>
              </a:rPr>
              <a:t>Types </a:t>
            </a:r>
            <a:r>
              <a:rPr lang="en-US" altLang="zh-CN" b="1" dirty="0">
                <a:ea typeface="宋体" charset="-122"/>
              </a:rPr>
              <a:t>of Firewalls</a:t>
            </a:r>
            <a:endParaRPr lang="en-US" altLang="zh-CN" b="1" dirty="0" smtClean="0">
              <a:ea typeface="宋体" charset="-122"/>
            </a:endParaRPr>
          </a:p>
          <a:p>
            <a:r>
              <a:rPr lang="en-US" sz="2800" i="1" dirty="0">
                <a:solidFill>
                  <a:srgbClr val="FF0000"/>
                </a:solidFill>
              </a:rPr>
              <a:t>Packet filtering 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Application </a:t>
            </a:r>
            <a:r>
              <a:rPr lang="en-US" sz="2800" i="1" dirty="0">
                <a:solidFill>
                  <a:srgbClr val="FF0000"/>
                </a:solidFill>
              </a:rPr>
              <a:t>proxy </a:t>
            </a:r>
            <a:r>
              <a:rPr lang="en-US" sz="2800" i="1" dirty="0" smtClean="0">
                <a:solidFill>
                  <a:srgbClr val="FF0000"/>
                </a:solidFill>
              </a:rPr>
              <a:t>gateways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Authentication and virtual private networks (VPN</a:t>
            </a:r>
            <a:r>
              <a:rPr lang="en-US" sz="2800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800" dirty="0"/>
              <a:t>We have others like </a:t>
            </a:r>
            <a:r>
              <a:rPr lang="en-US" sz="2800" i="1" dirty="0">
                <a:solidFill>
                  <a:srgbClr val="FF0000"/>
                </a:solidFill>
              </a:rPr>
              <a:t>small office or home (SOHO) </a:t>
            </a:r>
            <a:r>
              <a:rPr lang="en-US" sz="2800" dirty="0" smtClean="0"/>
              <a:t>and </a:t>
            </a:r>
            <a:r>
              <a:rPr lang="en-US" sz="2800" i="1" dirty="0">
                <a:solidFill>
                  <a:srgbClr val="FF0000"/>
                </a:solidFill>
              </a:rPr>
              <a:t>network address translation (NAT)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>
                <a:solidFill>
                  <a:srgbClr val="FF0000"/>
                </a:solidFill>
              </a:rPr>
              <a:t/>
            </a:r>
            <a:br>
              <a:rPr lang="en-US" sz="2800" i="1" dirty="0">
                <a:solidFill>
                  <a:srgbClr val="FF0000"/>
                </a:solidFill>
              </a:rPr>
            </a:br>
            <a:endParaRPr lang="en-US" altLang="zh-CN" sz="2800" i="1" dirty="0">
              <a:solidFill>
                <a:srgbClr val="FF0000"/>
              </a:solidFill>
            </a:endParaRPr>
          </a:p>
        </p:txBody>
      </p:sp>
      <p:pic>
        <p:nvPicPr>
          <p:cNvPr id="50180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384800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852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1520" y="983432"/>
            <a:ext cx="8568952" cy="511256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To understand the many different types </a:t>
            </a:r>
            <a:r>
              <a:rPr lang="en-US" altLang="zh-CN" dirty="0" smtClean="0">
                <a:ea typeface="宋体" charset="-122"/>
              </a:rPr>
              <a:t>of firewalls</a:t>
            </a:r>
            <a:r>
              <a:rPr lang="en-US" altLang="zh-CN" dirty="0">
                <a:ea typeface="宋体" charset="-122"/>
              </a:rPr>
              <a:t>, we need only to look at the kind of security services firewalls offer </a:t>
            </a:r>
            <a:r>
              <a:rPr lang="en-US" altLang="zh-CN" dirty="0" smtClean="0">
                <a:ea typeface="宋体" charset="-122"/>
              </a:rPr>
              <a:t>at different </a:t>
            </a:r>
            <a:r>
              <a:rPr lang="en-US" altLang="zh-CN" dirty="0">
                <a:ea typeface="宋体" charset="-122"/>
              </a:rPr>
              <a:t>layers of the TCP/IP stack..</a:t>
            </a:r>
            <a:endParaRPr lang="en-US" dirty="0" smtClean="0"/>
          </a:p>
          <a:p>
            <a:pPr marL="0" indent="0">
              <a:buNone/>
            </a:pPr>
            <a:endParaRPr lang="en-US" altLang="zh-CN" b="1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</a:rPr>
              <a:t/>
            </a:r>
            <a:br>
              <a:rPr lang="en-US" sz="2800" i="1" dirty="0">
                <a:solidFill>
                  <a:srgbClr val="FF0000"/>
                </a:solidFill>
              </a:rPr>
            </a:br>
            <a:endParaRPr lang="en-US" altLang="zh-CN" sz="2800" i="1" dirty="0">
              <a:solidFill>
                <a:srgbClr val="FF0000"/>
              </a:solidFill>
            </a:endParaRPr>
          </a:p>
        </p:txBody>
      </p:sp>
      <p:pic>
        <p:nvPicPr>
          <p:cNvPr id="50180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384800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3221645"/>
            <a:ext cx="8591550" cy="208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5775" y="2759980"/>
            <a:ext cx="660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Firewall services based on network protocol layers</a:t>
            </a:r>
          </a:p>
        </p:txBody>
      </p:sp>
    </p:spTree>
    <p:extLst>
      <p:ext uri="{BB962C8B-B14F-4D97-AF65-F5344CB8AC3E}">
        <p14:creationId xmlns:p14="http://schemas.microsoft.com/office/powerpoint/2010/main" val="12295908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1520" y="983432"/>
            <a:ext cx="8568952" cy="5112568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link layer </a:t>
            </a:r>
            <a:r>
              <a:rPr lang="en-US" sz="2400" dirty="0"/>
              <a:t>provides physical addressing of devices on the same </a:t>
            </a:r>
            <a:r>
              <a:rPr lang="en-US" sz="2400" dirty="0" smtClean="0"/>
              <a:t>network. Firewalls </a:t>
            </a:r>
            <a:r>
              <a:rPr lang="en-US" sz="2400" dirty="0"/>
              <a:t>operating on the link layer usually drop packets based on the </a:t>
            </a:r>
            <a:r>
              <a:rPr lang="en-US" sz="2400" dirty="0" smtClean="0"/>
              <a:t>media access </a:t>
            </a:r>
            <a:r>
              <a:rPr lang="en-US" sz="2400" dirty="0"/>
              <a:t>control (MAC) addresses of communicating hosts.</a:t>
            </a:r>
          </a:p>
          <a:p>
            <a:r>
              <a:rPr lang="en-US" sz="2400" dirty="0" smtClean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network layer </a:t>
            </a:r>
            <a:r>
              <a:rPr lang="en-US" sz="2400" dirty="0"/>
              <a:t>contains the Internet protocol (IP) headers that </a:t>
            </a:r>
            <a:r>
              <a:rPr lang="en-US" sz="2400" dirty="0" smtClean="0"/>
              <a:t>support addressing </a:t>
            </a:r>
            <a:r>
              <a:rPr lang="en-US" sz="2400" dirty="0"/>
              <a:t>across networks. IP headers are inspected.</a:t>
            </a:r>
          </a:p>
          <a:p>
            <a:r>
              <a:rPr lang="en-US" sz="2400" dirty="0" smtClean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transport layer </a:t>
            </a:r>
            <a:r>
              <a:rPr lang="en-US" sz="2400" dirty="0"/>
              <a:t>contains TCP, UDP, and ICMP headers and provides </a:t>
            </a:r>
            <a:r>
              <a:rPr lang="en-US" sz="2400" dirty="0" smtClean="0"/>
              <a:t>data flows </a:t>
            </a:r>
            <a:r>
              <a:rPr lang="en-US" sz="2400" dirty="0"/>
              <a:t>between hosts. Most firewalls operate at the network and transport </a:t>
            </a:r>
            <a:r>
              <a:rPr lang="en-US" sz="2400" dirty="0" smtClean="0"/>
              <a:t>layer and </a:t>
            </a:r>
            <a:r>
              <a:rPr lang="en-US" sz="2400" dirty="0"/>
              <a:t>inspect these headers.</a:t>
            </a:r>
          </a:p>
          <a:p>
            <a:r>
              <a:rPr lang="en-US" sz="2400" dirty="0" smtClean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application layer </a:t>
            </a:r>
            <a:r>
              <a:rPr lang="en-US" sz="2400" dirty="0"/>
              <a:t>contains application-specific protocols like HTTP, </a:t>
            </a:r>
            <a:r>
              <a:rPr lang="en-US" sz="2400" dirty="0" smtClean="0"/>
              <a:t>FTP, and </a:t>
            </a:r>
            <a:r>
              <a:rPr lang="en-US" sz="2400" dirty="0"/>
              <a:t>SET. Inspection of application-specific protocols can be </a:t>
            </a:r>
            <a:r>
              <a:rPr lang="en-US" sz="2400" dirty="0" smtClean="0"/>
              <a:t>computationally expensive </a:t>
            </a:r>
            <a:r>
              <a:rPr lang="en-US" sz="2400" dirty="0"/>
              <a:t>because more data needs to be inspected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FF0000"/>
                </a:solidFill>
              </a:rPr>
              <a:t/>
            </a:r>
            <a:br>
              <a:rPr lang="en-US" sz="2800" i="1" dirty="0" smtClean="0">
                <a:solidFill>
                  <a:srgbClr val="FF0000"/>
                </a:solidFill>
              </a:rPr>
            </a:br>
            <a:endParaRPr lang="en-US" altLang="zh-CN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138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Firewalls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1520" y="983432"/>
            <a:ext cx="8568952" cy="511256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Implementing </a:t>
            </a:r>
            <a:r>
              <a:rPr lang="en-US" sz="2800" dirty="0" smtClean="0"/>
              <a:t>packet filtering </a:t>
            </a:r>
            <a:r>
              <a:rPr lang="en-US" sz="2800" dirty="0"/>
              <a:t>is based on: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IP Address </a:t>
            </a:r>
            <a:r>
              <a:rPr lang="en-US" sz="2800" i="1" dirty="0" smtClean="0">
                <a:solidFill>
                  <a:srgbClr val="FF0000"/>
                </a:solidFill>
              </a:rPr>
              <a:t>Filtering</a:t>
            </a:r>
          </a:p>
          <a:p>
            <a:endParaRPr lang="en-US" sz="2800" i="1" dirty="0">
              <a:solidFill>
                <a:srgbClr val="FF0000"/>
              </a:solidFill>
            </a:endParaRP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i="1" dirty="0">
              <a:solidFill>
                <a:srgbClr val="FF0000"/>
              </a:solidFill>
            </a:endParaRP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r>
              <a:rPr lang="en-US" sz="2800" i="1" dirty="0">
                <a:solidFill>
                  <a:srgbClr val="FF0000"/>
                </a:solidFill>
              </a:rPr>
              <a:t> TCP and UDP Port Filtering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0180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384800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99114"/>
            <a:ext cx="7354528" cy="2115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50" y="4521566"/>
            <a:ext cx="7454940" cy="19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539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5报告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RKNBA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KNBAR 1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FF0033"/>
        </a:accent1>
        <a:accent2>
          <a:srgbClr val="996633"/>
        </a:accent2>
        <a:accent3>
          <a:srgbClr val="E2AAAA"/>
        </a:accent3>
        <a:accent4>
          <a:srgbClr val="DADADA"/>
        </a:accent4>
        <a:accent5>
          <a:srgbClr val="FFAAAD"/>
        </a:accent5>
        <a:accent6>
          <a:srgbClr val="8A5C2D"/>
        </a:accent6>
        <a:hlink>
          <a:srgbClr val="CC9900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KNBAR 2">
        <a:dk1>
          <a:srgbClr val="000000"/>
        </a:dk1>
        <a:lt1>
          <a:srgbClr val="FFFFFF"/>
        </a:lt1>
        <a:dk2>
          <a:srgbClr val="0000FF"/>
        </a:dk2>
        <a:lt2>
          <a:srgbClr val="FFFFFF"/>
        </a:lt2>
        <a:accent1>
          <a:srgbClr val="FF00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AAFF"/>
        </a:accent5>
        <a:accent6>
          <a:srgbClr val="E70000"/>
        </a:accent6>
        <a:hlink>
          <a:srgbClr val="00FF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DDDDD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97979"/>
        </a:accent6>
        <a:hlink>
          <a:srgbClr val="39393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答辩模板(EN).potx" id="{47EC562F-A56C-44BD-BF4F-A7178AFF4162}" vid="{C18FC2E0-C20E-472D-A3CA-4FCDC14B4C9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2020答辩模板(EN)</Template>
  <TotalTime>17134</TotalTime>
  <Words>3094</Words>
  <Application>Microsoft Office PowerPoint</Application>
  <PresentationFormat>On-screen Show (4:3)</PresentationFormat>
  <Paragraphs>402</Paragraphs>
  <Slides>56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Courier</vt:lpstr>
      <vt:lpstr>TyhywrPsyvxxVtjktvXvbsyyAdvP6975</vt:lpstr>
      <vt:lpstr>华文中宋</vt:lpstr>
      <vt:lpstr>SimSun</vt:lpstr>
      <vt:lpstr>SimSun</vt:lpstr>
      <vt:lpstr>微软雅黑</vt:lpstr>
      <vt:lpstr>隶书</vt:lpstr>
      <vt:lpstr>黑体</vt:lpstr>
      <vt:lpstr>Arial</vt:lpstr>
      <vt:lpstr>Bernard MT Condensed</vt:lpstr>
      <vt:lpstr>Courier New</vt:lpstr>
      <vt:lpstr>Times New Roman</vt:lpstr>
      <vt:lpstr>2015报告</vt:lpstr>
      <vt:lpstr>VISIO</vt:lpstr>
      <vt:lpstr>Attacks and countermeasures</vt:lpstr>
      <vt:lpstr>Overview</vt:lpstr>
      <vt:lpstr>Common security attacks and their countermeasures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Intrusion Detection</vt:lpstr>
      <vt:lpstr>Intrusion Detection</vt:lpstr>
      <vt:lpstr>PowerPoint Presentation</vt:lpstr>
      <vt:lpstr>Intrusion Detection</vt:lpstr>
      <vt:lpstr>Minor Detour…</vt:lpstr>
      <vt:lpstr>Dictionary Attack</vt:lpstr>
      <vt:lpstr>Overview</vt:lpstr>
      <vt:lpstr>Denial of Service</vt:lpstr>
      <vt:lpstr>Denial of Service</vt:lpstr>
      <vt:lpstr>Denial of Service</vt:lpstr>
      <vt:lpstr>Denial of Service</vt:lpstr>
      <vt:lpstr>Denial of Service</vt:lpstr>
      <vt:lpstr>Denial of Service</vt:lpstr>
      <vt:lpstr>Denial of Service</vt:lpstr>
      <vt:lpstr>Denial of Service</vt:lpstr>
      <vt:lpstr>Denial of Service</vt:lpstr>
      <vt:lpstr>Overview</vt:lpstr>
      <vt:lpstr>TCP Attacks</vt:lpstr>
      <vt:lpstr>TCP Attacks</vt:lpstr>
      <vt:lpstr>TCP Attacks</vt:lpstr>
      <vt:lpstr>TCP Attacks</vt:lpstr>
      <vt:lpstr>TCP Attacks</vt:lpstr>
      <vt:lpstr>TCP Attacks</vt:lpstr>
      <vt:lpstr>TCP Attacks</vt:lpstr>
      <vt:lpstr>TCP Attacks</vt:lpstr>
      <vt:lpstr>TCP Attacks</vt:lpstr>
      <vt:lpstr>TCP Attacks</vt:lpstr>
      <vt:lpstr>TCP Attacks</vt:lpstr>
      <vt:lpstr>Overview</vt:lpstr>
      <vt:lpstr>Packet Sniffing</vt:lpstr>
      <vt:lpstr>Packet Sniffing</vt:lpstr>
      <vt:lpstr>Packet Sniffing</vt:lpstr>
      <vt:lpstr>Packet Sniffing</vt:lpstr>
      <vt:lpstr>Overview</vt:lpstr>
      <vt:lpstr>Social Problems</vt:lpstr>
      <vt:lpstr>Social Problems</vt:lpstr>
      <vt:lpstr>Social Problems</vt:lpstr>
      <vt:lpstr>Social Problems</vt:lpstr>
      <vt:lpstr>Social Problems</vt:lpstr>
      <vt:lpstr>This week</vt:lpstr>
      <vt:lpstr>Next…</vt:lpstr>
    </vt:vector>
  </TitlesOfParts>
  <Company>CNDS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Adjeisah</dc:creator>
  <cp:lastModifiedBy>Adjeisah Michael</cp:lastModifiedBy>
  <cp:revision>1245</cp:revision>
  <cp:lastPrinted>2003-08-26T19:30:50Z</cp:lastPrinted>
  <dcterms:created xsi:type="dcterms:W3CDTF">2003-06-16T20:07:26Z</dcterms:created>
  <dcterms:modified xsi:type="dcterms:W3CDTF">2023-03-17T07:19:58Z</dcterms:modified>
</cp:coreProperties>
</file>