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notesMasterIdLst>
    <p:notesMasterId r:id="rId43"/>
  </p:notesMasterIdLst>
  <p:handoutMasterIdLst>
    <p:handoutMasterId r:id="rId44"/>
  </p:handoutMasterIdLst>
  <p:sldIdLst>
    <p:sldId id="256" r:id="rId2"/>
    <p:sldId id="567" r:id="rId3"/>
    <p:sldId id="480" r:id="rId4"/>
    <p:sldId id="481" r:id="rId5"/>
    <p:sldId id="572" r:id="rId6"/>
    <p:sldId id="582" r:id="rId7"/>
    <p:sldId id="583" r:id="rId8"/>
    <p:sldId id="584" r:id="rId9"/>
    <p:sldId id="585" r:id="rId10"/>
    <p:sldId id="596" r:id="rId11"/>
    <p:sldId id="597" r:id="rId12"/>
    <p:sldId id="598" r:id="rId13"/>
    <p:sldId id="599" r:id="rId14"/>
    <p:sldId id="624" r:id="rId15"/>
    <p:sldId id="625" r:id="rId16"/>
    <p:sldId id="600" r:id="rId17"/>
    <p:sldId id="601" r:id="rId18"/>
    <p:sldId id="602" r:id="rId19"/>
    <p:sldId id="603" r:id="rId20"/>
    <p:sldId id="604" r:id="rId21"/>
    <p:sldId id="605" r:id="rId22"/>
    <p:sldId id="606" r:id="rId23"/>
    <p:sldId id="607" r:id="rId24"/>
    <p:sldId id="608" r:id="rId25"/>
    <p:sldId id="609" r:id="rId26"/>
    <p:sldId id="610" r:id="rId27"/>
    <p:sldId id="611" r:id="rId28"/>
    <p:sldId id="612" r:id="rId29"/>
    <p:sldId id="613" r:id="rId30"/>
    <p:sldId id="614" r:id="rId31"/>
    <p:sldId id="615" r:id="rId32"/>
    <p:sldId id="616" r:id="rId33"/>
    <p:sldId id="617" r:id="rId34"/>
    <p:sldId id="618" r:id="rId35"/>
    <p:sldId id="619" r:id="rId36"/>
    <p:sldId id="620" r:id="rId37"/>
    <p:sldId id="621" r:id="rId38"/>
    <p:sldId id="622" r:id="rId39"/>
    <p:sldId id="623" r:id="rId40"/>
    <p:sldId id="626" r:id="rId41"/>
    <p:sldId id="470" r:id="rId42"/>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SimSun"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SimSun"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SimSun"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SimSun"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SimSun" pitchFamily="2" charset="-122"/>
        <a:cs typeface="+mn-cs"/>
      </a:defRPr>
    </a:lvl5pPr>
    <a:lvl6pPr marL="2286000" algn="l" defTabSz="914400" rtl="0" eaLnBrk="1" latinLnBrk="0" hangingPunct="1">
      <a:defRPr sz="2400" kern="1200">
        <a:solidFill>
          <a:schemeClr val="tx1"/>
        </a:solidFill>
        <a:latin typeface="Times New Roman" pitchFamily="18" charset="0"/>
        <a:ea typeface="SimSun" pitchFamily="2" charset="-122"/>
        <a:cs typeface="+mn-cs"/>
      </a:defRPr>
    </a:lvl6pPr>
    <a:lvl7pPr marL="2743200" algn="l" defTabSz="914400" rtl="0" eaLnBrk="1" latinLnBrk="0" hangingPunct="1">
      <a:defRPr sz="2400" kern="1200">
        <a:solidFill>
          <a:schemeClr val="tx1"/>
        </a:solidFill>
        <a:latin typeface="Times New Roman" pitchFamily="18" charset="0"/>
        <a:ea typeface="SimSun" pitchFamily="2" charset="-122"/>
        <a:cs typeface="+mn-cs"/>
      </a:defRPr>
    </a:lvl7pPr>
    <a:lvl8pPr marL="3200400" algn="l" defTabSz="914400" rtl="0" eaLnBrk="1" latinLnBrk="0" hangingPunct="1">
      <a:defRPr sz="2400" kern="1200">
        <a:solidFill>
          <a:schemeClr val="tx1"/>
        </a:solidFill>
        <a:latin typeface="Times New Roman" pitchFamily="18" charset="0"/>
        <a:ea typeface="SimSun" pitchFamily="2" charset="-122"/>
        <a:cs typeface="+mn-cs"/>
      </a:defRPr>
    </a:lvl8pPr>
    <a:lvl9pPr marL="3657600" algn="l" defTabSz="914400" rtl="0" eaLnBrk="1" latinLnBrk="0" hangingPunct="1">
      <a:defRPr sz="2400" kern="1200">
        <a:solidFill>
          <a:schemeClr val="tx1"/>
        </a:solidFill>
        <a:latin typeface="Times New Roman" pitchFamily="18" charset="0"/>
        <a:ea typeface="SimSun" pitchFamily="2" charset="-122"/>
        <a:cs typeface="+mn-cs"/>
      </a:defRPr>
    </a:lvl9pPr>
  </p:defaultTextStyle>
  <p:extLst>
    <p:ext uri="{521415D9-36F7-43E2-AB2F-B90AF26B5E84}">
      <p14:sectionLst xmlns:p14="http://schemas.microsoft.com/office/powerpoint/2010/main">
        <p14:section name="默认节" id="{AFA37540-817B-48D0-B402-8F2886C2FE07}">
          <p14:sldIdLst>
            <p14:sldId id="256"/>
          </p14:sldIdLst>
        </p14:section>
        <p14:section name="无标题节" id="{A8E02071-B90D-4F17-8CE3-EDC716F08D65}">
          <p14:sldIdLst>
            <p14:sldId id="567"/>
            <p14:sldId id="480"/>
            <p14:sldId id="481"/>
            <p14:sldId id="572"/>
            <p14:sldId id="582"/>
            <p14:sldId id="583"/>
            <p14:sldId id="584"/>
            <p14:sldId id="585"/>
            <p14:sldId id="596"/>
            <p14:sldId id="597"/>
            <p14:sldId id="598"/>
            <p14:sldId id="599"/>
            <p14:sldId id="624"/>
            <p14:sldId id="625"/>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6"/>
            <p14:sldId id="470"/>
          </p14:sldIdLst>
        </p14:section>
      </p14:sectionLst>
    </p:ex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9900"/>
    <a:srgbClr val="99CC00"/>
    <a:srgbClr val="CC0000"/>
    <a:srgbClr val="A50021"/>
    <a:srgbClr val="6600CC"/>
    <a:srgbClr val="254C9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0705" autoAdjust="0"/>
  </p:normalViewPr>
  <p:slideViewPr>
    <p:cSldViewPr>
      <p:cViewPr varScale="1">
        <p:scale>
          <a:sx n="73" d="100"/>
          <a:sy n="73" d="100"/>
        </p:scale>
        <p:origin x="444" y="78"/>
      </p:cViewPr>
      <p:guideLst>
        <p:guide orient="horz" pos="2208"/>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3672" tIns="46835" rIns="93672" bIns="46835" numCol="1" anchor="t" anchorCtr="0" compatLnSpc="1">
            <a:prstTxWarp prst="textNoShape">
              <a:avLst/>
            </a:prstTxWarp>
          </a:bodyPr>
          <a:lstStyle>
            <a:lvl1pPr defTabSz="936625">
              <a:defRPr sz="1200"/>
            </a:lvl1pPr>
          </a:lstStyle>
          <a:p>
            <a:endParaRPr lang="en-US" altLang="en-US"/>
          </a:p>
        </p:txBody>
      </p:sp>
      <p:sp>
        <p:nvSpPr>
          <p:cNvPr id="152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3672" tIns="46835" rIns="93672" bIns="46835" numCol="1" anchor="t" anchorCtr="0" compatLnSpc="1">
            <a:prstTxWarp prst="textNoShape">
              <a:avLst/>
            </a:prstTxWarp>
          </a:bodyPr>
          <a:lstStyle>
            <a:lvl1pPr algn="r" defTabSz="936625">
              <a:defRPr sz="1200"/>
            </a:lvl1pPr>
          </a:lstStyle>
          <a:p>
            <a:endParaRPr lang="en-US" altLang="en-US"/>
          </a:p>
        </p:txBody>
      </p:sp>
      <p:sp>
        <p:nvSpPr>
          <p:cNvPr id="152580" name="Rectangle 4"/>
          <p:cNvSpPr>
            <a:spLocks noGrp="1" noChangeArrowheads="1"/>
          </p:cNvSpPr>
          <p:nvPr>
            <p:ph type="ftr" sz="quarter" idx="2"/>
          </p:nvPr>
        </p:nvSpPr>
        <p:spPr bwMode="auto">
          <a:xfrm>
            <a:off x="0" y="9723438"/>
            <a:ext cx="3076575" cy="509587"/>
          </a:xfrm>
          <a:prstGeom prst="rect">
            <a:avLst/>
          </a:prstGeom>
          <a:noFill/>
          <a:ln w="9525">
            <a:noFill/>
            <a:miter lim="800000"/>
            <a:headEnd/>
            <a:tailEnd/>
          </a:ln>
          <a:effectLst/>
        </p:spPr>
        <p:txBody>
          <a:bodyPr vert="horz" wrap="square" lIns="93672" tIns="46835" rIns="93672" bIns="46835" numCol="1" anchor="b" anchorCtr="0" compatLnSpc="1">
            <a:prstTxWarp prst="textNoShape">
              <a:avLst/>
            </a:prstTxWarp>
          </a:bodyPr>
          <a:lstStyle>
            <a:lvl1pPr defTabSz="936625">
              <a:defRPr sz="1200"/>
            </a:lvl1pPr>
          </a:lstStyle>
          <a:p>
            <a:endParaRPr lang="en-US" altLang="en-US"/>
          </a:p>
        </p:txBody>
      </p:sp>
      <p:sp>
        <p:nvSpPr>
          <p:cNvPr id="152581" name="Rectangle 5"/>
          <p:cNvSpPr>
            <a:spLocks noGrp="1" noChangeArrowheads="1"/>
          </p:cNvSpPr>
          <p:nvPr>
            <p:ph type="sldNum" sz="quarter" idx="3"/>
          </p:nvPr>
        </p:nvSpPr>
        <p:spPr bwMode="auto">
          <a:xfrm>
            <a:off x="4021138" y="9723438"/>
            <a:ext cx="3076575" cy="509587"/>
          </a:xfrm>
          <a:prstGeom prst="rect">
            <a:avLst/>
          </a:prstGeom>
          <a:noFill/>
          <a:ln w="9525">
            <a:noFill/>
            <a:miter lim="800000"/>
            <a:headEnd/>
            <a:tailEnd/>
          </a:ln>
          <a:effectLst/>
        </p:spPr>
        <p:txBody>
          <a:bodyPr vert="horz" wrap="square" lIns="93672" tIns="46835" rIns="93672" bIns="46835" numCol="1" anchor="b" anchorCtr="0" compatLnSpc="1">
            <a:prstTxWarp prst="textNoShape">
              <a:avLst/>
            </a:prstTxWarp>
          </a:bodyPr>
          <a:lstStyle>
            <a:lvl1pPr algn="r" defTabSz="936625">
              <a:defRPr sz="1200"/>
            </a:lvl1pPr>
          </a:lstStyle>
          <a:p>
            <a:fld id="{1FB2E4B0-0A69-4F92-9CA8-05F4671D33D0}" type="slidenum">
              <a:rPr lang="en-US" altLang="en-US"/>
              <a:pPr/>
              <a:t>‹#›</a:t>
            </a:fld>
            <a:endParaRPr lang="en-US" altLang="en-US"/>
          </a:p>
        </p:txBody>
      </p:sp>
    </p:spTree>
    <p:extLst>
      <p:ext uri="{BB962C8B-B14F-4D97-AF65-F5344CB8AC3E}">
        <p14:creationId xmlns:p14="http://schemas.microsoft.com/office/powerpoint/2010/main" val="3618678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lvl1pPr defTabSz="989013">
              <a:defRPr sz="1300"/>
            </a:lvl1pPr>
          </a:lstStyle>
          <a:p>
            <a:endParaRPr lang="en-US" altLang="en-US"/>
          </a:p>
        </p:txBody>
      </p:sp>
      <p:sp>
        <p:nvSpPr>
          <p:cNvPr id="276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lvl1pPr algn="r" defTabSz="989013">
              <a:defRPr sz="1300"/>
            </a:lvl1pPr>
          </a:lstStyle>
          <a:p>
            <a:endParaRPr lang="en-US" altLang="en-US"/>
          </a:p>
        </p:txBody>
      </p:sp>
      <p:sp>
        <p:nvSpPr>
          <p:cNvPr id="39940" name="Rectangle 4"/>
          <p:cNvSpPr>
            <a:spLocks noGrp="1" noRot="1" noChangeAspect="1" noChangeArrowheads="1" noTextEdit="1"/>
          </p:cNvSpPr>
          <p:nvPr>
            <p:ph type="sldImg" idx="2"/>
          </p:nvPr>
        </p:nvSpPr>
        <p:spPr bwMode="auto">
          <a:xfrm>
            <a:off x="993775" y="768350"/>
            <a:ext cx="5116513"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9020" tIns="49512" rIns="99020" bIns="49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20" tIns="49512" rIns="99020" bIns="49512" numCol="1" anchor="b" anchorCtr="0" compatLnSpc="1">
            <a:prstTxWarp prst="textNoShape">
              <a:avLst/>
            </a:prstTxWarp>
          </a:bodyPr>
          <a:lstStyle>
            <a:lvl1pPr defTabSz="989013">
              <a:defRPr sz="1300"/>
            </a:lvl1pPr>
          </a:lstStyle>
          <a:p>
            <a:endParaRPr lang="en-US" altLang="en-US"/>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20" tIns="49512" rIns="99020" bIns="49512" numCol="1" anchor="b" anchorCtr="0" compatLnSpc="1">
            <a:prstTxWarp prst="textNoShape">
              <a:avLst/>
            </a:prstTxWarp>
          </a:bodyPr>
          <a:lstStyle>
            <a:lvl1pPr algn="r" defTabSz="989013">
              <a:defRPr sz="1300"/>
            </a:lvl1pPr>
          </a:lstStyle>
          <a:p>
            <a:fld id="{8BDEFA3D-CEA9-4FD1-B61C-39FEE91659C9}" type="slidenum">
              <a:rPr lang="en-US" altLang="en-US"/>
              <a:pPr/>
              <a:t>‹#›</a:t>
            </a:fld>
            <a:endParaRPr lang="en-US" altLang="en-US"/>
          </a:p>
        </p:txBody>
      </p:sp>
    </p:spTree>
    <p:extLst>
      <p:ext uri="{BB962C8B-B14F-4D97-AF65-F5344CB8AC3E}">
        <p14:creationId xmlns:p14="http://schemas.microsoft.com/office/powerpoint/2010/main" val="2455621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DEFA3D-CEA9-4FD1-B61C-39FEE91659C9}" type="slidenum">
              <a:rPr lang="en-US" altLang="en-US" smtClean="0"/>
              <a:pPr/>
              <a:t>1</a:t>
            </a:fld>
            <a:endParaRPr lang="en-US" altLang="en-US"/>
          </a:p>
        </p:txBody>
      </p:sp>
    </p:spTree>
    <p:extLst>
      <p:ext uri="{BB962C8B-B14F-4D97-AF65-F5344CB8AC3E}">
        <p14:creationId xmlns:p14="http://schemas.microsoft.com/office/powerpoint/2010/main" val="3988410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13</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425628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16</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254164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noRot="1" noChangeAspect="1"/>
          </p:cNvSpPr>
          <p:nvPr>
            <p:ph type="sldImg"/>
          </p:nvPr>
        </p:nvSpPr>
        <p:spPr>
          <a:xfrm>
            <a:off x="1143000" y="685800"/>
            <a:ext cx="4572000" cy="3429000"/>
          </a:xfrm>
          <a:prstGeom prst="rect">
            <a:avLst/>
          </a:prstGeom>
          <a:ln w="0">
            <a:noFill/>
          </a:ln>
        </p:spPr>
      </p:sp>
      <p:sp>
        <p:nvSpPr>
          <p:cNvPr id="139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&lt;a href="http://thenounproject.com/noun/database/#icon-No15201" target="_blank"&gt;Database&lt;/a&gt; designed by &lt;a href="http://thenounproject.com/ceesdevries" target="_blank"&gt;Cees de Vries&lt;/a&gt; from The Noun Project</a:t>
            </a:r>
          </a:p>
          <a:p>
            <a:pPr marL="216000" indent="-216000">
              <a:lnSpc>
                <a:spcPct val="100000"/>
              </a:lnSpc>
              <a:buNone/>
            </a:pPr>
            <a:r>
              <a:rPr lang="en-US" sz="2000" b="0" strike="noStrike" spc="-1">
                <a:latin typeface="Arial"/>
              </a:rPr>
              <a:t>&lt;a href="http://thenounproject.com/noun/user/#icon-No2727" target="_blank"&gt;User&lt;/a&gt; designed by &lt;a href="http://thenounproject.com/Luis" target="_blank"&gt;Luis Prado&lt;/a&gt; from The Noun Project</a:t>
            </a:r>
          </a:p>
          <a:p>
            <a:pPr marL="216000" indent="-216000">
              <a:lnSpc>
                <a:spcPct val="100000"/>
              </a:lnSpc>
              <a:buNone/>
            </a:pPr>
            <a:endParaRPr lang="en-US" sz="2000" b="0" strike="noStrike" spc="-1">
              <a:latin typeface="Arial"/>
            </a:endParaRPr>
          </a:p>
        </p:txBody>
      </p:sp>
      <p:sp>
        <p:nvSpPr>
          <p:cNvPr id="1399" name="PlaceHolder 3"/>
          <p:cNvSpPr>
            <a:spLocks noGrp="1"/>
          </p:cNvSpPr>
          <p:nvPr>
            <p:ph type="sldNum" idx="3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601BFCF-D7AC-4F2D-B81C-8F1EF30BC644}" type="slidenum">
              <a:rPr lang="en-US" sz="1200" b="0" strike="noStrike" spc="-1">
                <a:solidFill>
                  <a:srgbClr val="000000"/>
                </a:solidFill>
                <a:latin typeface="+mn-lt"/>
                <a:ea typeface="+mn-ea"/>
              </a:rPr>
              <a:t>34</a:t>
            </a:fld>
            <a:endParaRPr lang="en-US" sz="1200" b="0" strike="noStrike" spc="-1">
              <a:latin typeface="Times New Roman"/>
            </a:endParaRPr>
          </a:p>
        </p:txBody>
      </p:sp>
    </p:spTree>
    <p:extLst>
      <p:ext uri="{BB962C8B-B14F-4D97-AF65-F5344CB8AC3E}">
        <p14:creationId xmlns:p14="http://schemas.microsoft.com/office/powerpoint/2010/main" val="160268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noRot="1" noChangeAspect="1"/>
          </p:cNvSpPr>
          <p:nvPr>
            <p:ph type="sldImg"/>
          </p:nvPr>
        </p:nvSpPr>
        <p:spPr>
          <a:xfrm>
            <a:off x="1143000" y="685800"/>
            <a:ext cx="4572000" cy="3429000"/>
          </a:xfrm>
          <a:prstGeom prst="rect">
            <a:avLst/>
          </a:prstGeom>
          <a:ln w="0">
            <a:noFill/>
          </a:ln>
        </p:spPr>
      </p:sp>
      <p:sp>
        <p:nvSpPr>
          <p:cNvPr id="140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Example from Web Application Hacker’s Handbook</a:t>
            </a:r>
          </a:p>
        </p:txBody>
      </p:sp>
      <p:sp>
        <p:nvSpPr>
          <p:cNvPr id="1402" name="PlaceHolder 3"/>
          <p:cNvSpPr>
            <a:spLocks noGrp="1"/>
          </p:cNvSpPr>
          <p:nvPr>
            <p:ph type="sldNum" idx="3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2DEBB85-24D0-4A12-ADAA-D4FB8C12C59B}" type="slidenum">
              <a:rPr lang="en-US" sz="1200" b="0" strike="noStrike" spc="-1">
                <a:solidFill>
                  <a:srgbClr val="000000"/>
                </a:solidFill>
                <a:latin typeface="+mn-lt"/>
                <a:ea typeface="+mn-ea"/>
              </a:rPr>
              <a:t>36</a:t>
            </a:fld>
            <a:endParaRPr lang="en-US" sz="1200" b="0" strike="noStrike" spc="-1">
              <a:latin typeface="Times New Roman"/>
            </a:endParaRPr>
          </a:p>
        </p:txBody>
      </p:sp>
    </p:spTree>
    <p:extLst>
      <p:ext uri="{BB962C8B-B14F-4D97-AF65-F5344CB8AC3E}">
        <p14:creationId xmlns:p14="http://schemas.microsoft.com/office/powerpoint/2010/main" val="145084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PlaceHolder 1"/>
          <p:cNvSpPr>
            <a:spLocks noGrp="1" noRot="1" noChangeAspect="1"/>
          </p:cNvSpPr>
          <p:nvPr>
            <p:ph type="sldImg"/>
          </p:nvPr>
        </p:nvSpPr>
        <p:spPr>
          <a:xfrm>
            <a:off x="1143000" y="685800"/>
            <a:ext cx="4572000" cy="3429000"/>
          </a:xfrm>
          <a:prstGeom prst="rect">
            <a:avLst/>
          </a:prstGeom>
          <a:ln w="0">
            <a:noFill/>
          </a:ln>
        </p:spPr>
      </p:sp>
      <p:sp>
        <p:nvSpPr>
          <p:cNvPr id="140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Example from Web Application Hacker’s Handbook</a:t>
            </a:r>
          </a:p>
        </p:txBody>
      </p:sp>
      <p:sp>
        <p:nvSpPr>
          <p:cNvPr id="1405" name="PlaceHolder 3"/>
          <p:cNvSpPr>
            <a:spLocks noGrp="1"/>
          </p:cNvSpPr>
          <p:nvPr>
            <p:ph type="sldNum" idx="3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5E2E6D7-64CB-4C39-AEB7-A79E39E75600}" type="slidenum">
              <a:rPr lang="en-US" sz="1200" b="0" strike="noStrike" spc="-1">
                <a:solidFill>
                  <a:srgbClr val="000000"/>
                </a:solidFill>
                <a:latin typeface="+mn-lt"/>
                <a:ea typeface="+mn-ea"/>
              </a:rPr>
              <a:t>37</a:t>
            </a:fld>
            <a:endParaRPr lang="en-US" sz="1200" b="0" strike="noStrike" spc="-1">
              <a:latin typeface="Times New Roman"/>
            </a:endParaRPr>
          </a:p>
        </p:txBody>
      </p:sp>
    </p:spTree>
    <p:extLst>
      <p:ext uri="{BB962C8B-B14F-4D97-AF65-F5344CB8AC3E}">
        <p14:creationId xmlns:p14="http://schemas.microsoft.com/office/powerpoint/2010/main" val="1046326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 name="PlaceHolder 1"/>
          <p:cNvSpPr>
            <a:spLocks noGrp="1" noRot="1" noChangeAspect="1"/>
          </p:cNvSpPr>
          <p:nvPr>
            <p:ph type="sldImg"/>
          </p:nvPr>
        </p:nvSpPr>
        <p:spPr>
          <a:xfrm>
            <a:off x="1143000" y="685800"/>
            <a:ext cx="4572000" cy="3429000"/>
          </a:xfrm>
          <a:prstGeom prst="rect">
            <a:avLst/>
          </a:prstGeom>
          <a:ln w="0">
            <a:noFill/>
          </a:ln>
        </p:spPr>
      </p:sp>
      <p:sp>
        <p:nvSpPr>
          <p:cNvPr id="1407"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1408" name="PlaceHolder 3"/>
          <p:cNvSpPr>
            <a:spLocks noGrp="1"/>
          </p:cNvSpPr>
          <p:nvPr>
            <p:ph type="sldNum" idx="3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2BCC52E-B7A1-4461-A361-C388784BDDE7}" type="slidenum">
              <a:rPr lang="en-US" sz="1200" b="0" strike="noStrike" spc="-1">
                <a:solidFill>
                  <a:srgbClr val="000000"/>
                </a:solidFill>
                <a:latin typeface="+mn-lt"/>
                <a:ea typeface="+mn-ea"/>
              </a:rPr>
              <a:t>38</a:t>
            </a:fld>
            <a:endParaRPr lang="en-US" sz="1200" b="0" strike="noStrike" spc="-1">
              <a:latin typeface="Times New Roman"/>
            </a:endParaRPr>
          </a:p>
        </p:txBody>
      </p:sp>
    </p:spTree>
    <p:extLst>
      <p:ext uri="{BB962C8B-B14F-4D97-AF65-F5344CB8AC3E}">
        <p14:creationId xmlns:p14="http://schemas.microsoft.com/office/powerpoint/2010/main" val="166553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pPr/>
              <a:t>5</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373923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6</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117689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7</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347969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8</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240190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9</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3258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10</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179994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11</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253124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AF573-7430-4512-9472-4E2C5F594BF9}" type="slidenum">
              <a:rPr lang="en-US" altLang="zh-CN">
                <a:solidFill>
                  <a:srgbClr val="000000"/>
                </a:solidFill>
              </a:rPr>
              <a:pPr/>
              <a:t>12</a:t>
            </a:fld>
            <a:endParaRPr lang="en-US" altLang="zh-CN">
              <a:solidFill>
                <a:srgbClr val="000000"/>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zh-CN"/>
              <a:t>Why good?  Because it lets you filter what comes in and what goes out.</a:t>
            </a:r>
          </a:p>
          <a:p>
            <a:r>
              <a:rPr lang="en-US" altLang="zh-CN"/>
              <a:t>Why bad?  If that point goes down, you are cut off from everyone else.  Also, may have lots of congestion at that one point.</a:t>
            </a:r>
          </a:p>
        </p:txBody>
      </p:sp>
    </p:spTree>
    <p:extLst>
      <p:ext uri="{BB962C8B-B14F-4D97-AF65-F5344CB8AC3E}">
        <p14:creationId xmlns:p14="http://schemas.microsoft.com/office/powerpoint/2010/main" val="2166466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0514C2C2-2797-421A-9CB6-09D630F78D49}"/>
              </a:ext>
            </a:extLst>
          </p:cNvPr>
          <p:cNvSpPr txBox="1">
            <a:spLocks noChangeArrowheads="1"/>
          </p:cNvSpPr>
          <p:nvPr/>
        </p:nvSpPr>
        <p:spPr bwMode="auto">
          <a:xfrm>
            <a:off x="-36512" y="1556792"/>
            <a:ext cx="9144000" cy="152400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2pPr>
            <a:lvl3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3pPr>
            <a:lvl4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4pPr>
            <a:lvl5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5pPr>
            <a:lvl6pPr marL="4572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9pPr>
          </a:lstStyle>
          <a:p>
            <a:endParaRPr lang="zh-CN" altLang="en-US" sz="5000" kern="0" dirty="0">
              <a:solidFill>
                <a:schemeClr val="bg1"/>
              </a:solidFill>
              <a:latin typeface="微软雅黑" panose="020B0503020204020204" pitchFamily="34" charset="-122"/>
              <a:ea typeface="微软雅黑" panose="020B0503020204020204" pitchFamily="34" charset="-122"/>
              <a:cs typeface="+mn-cs"/>
            </a:endParaRPr>
          </a:p>
        </p:txBody>
      </p:sp>
      <p:sp>
        <p:nvSpPr>
          <p:cNvPr id="108546" name="Rectangle 2"/>
          <p:cNvSpPr>
            <a:spLocks noGrp="1" noChangeArrowheads="1"/>
          </p:cNvSpPr>
          <p:nvPr>
            <p:ph type="ctrTitle" sz="quarter"/>
          </p:nvPr>
        </p:nvSpPr>
        <p:spPr>
          <a:xfrm>
            <a:off x="0" y="1676400"/>
            <a:ext cx="9144000" cy="1143000"/>
          </a:xfrm>
        </p:spPr>
        <p:txBody>
          <a:bodyPr/>
          <a:lstStyle>
            <a:lvl1pPr algn="ctr">
              <a:defRPr sz="5400">
                <a:solidFill>
                  <a:schemeClr val="bg1"/>
                </a:solidFill>
                <a:latin typeface="+mj-lt"/>
                <a:ea typeface="微软雅黑" panose="020B0503020204020204" pitchFamily="34" charset="-122"/>
              </a:defRPr>
            </a:lvl1pPr>
          </a:lstStyle>
          <a:p>
            <a:r>
              <a:rPr lang="zh-CN" altLang="en-US"/>
              <a:t>单击此处编辑母版标题样式</a:t>
            </a:r>
            <a:endParaRPr lang="zh-CN" altLang="en-US" dirty="0"/>
          </a:p>
        </p:txBody>
      </p:sp>
      <p:sp>
        <p:nvSpPr>
          <p:cNvPr id="108547" name="Rectangle 3"/>
          <p:cNvSpPr>
            <a:spLocks noGrp="1" noChangeArrowheads="1"/>
          </p:cNvSpPr>
          <p:nvPr>
            <p:ph type="subTitle" sz="quarter" idx="1"/>
          </p:nvPr>
        </p:nvSpPr>
        <p:spPr>
          <a:xfrm>
            <a:off x="1357290" y="4131410"/>
            <a:ext cx="6400800" cy="1512168"/>
          </a:xfrm>
          <a:prstGeom prst="rect">
            <a:avLst/>
          </a:prstGeom>
        </p:spPr>
        <p:txBody>
          <a:bodyPr/>
          <a:lstStyle>
            <a:lvl1pPr marL="0" indent="0" algn="ctr">
              <a:buFontTx/>
              <a:buNone/>
              <a:defRPr b="1">
                <a:solidFill>
                  <a:srgbClr val="3333FF"/>
                </a:solidFill>
                <a:effectLst/>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zh-CN" altLang="en-US" dirty="0"/>
          </a:p>
        </p:txBody>
      </p:sp>
      <p:pic>
        <p:nvPicPr>
          <p:cNvPr id="3" name="图片 2">
            <a:extLst>
              <a:ext uri="{FF2B5EF4-FFF2-40B4-BE49-F238E27FC236}">
                <a16:creationId xmlns="" xmlns:a16="http://schemas.microsoft.com/office/drawing/2014/main" id="{C2A7DF02-8FA9-47A0-A5FD-00A1477F9A43}"/>
              </a:ext>
            </a:extLst>
          </p:cNvPr>
          <p:cNvPicPr>
            <a:picLocks noChangeAspect="1"/>
          </p:cNvPicPr>
          <p:nvPr/>
        </p:nvPicPr>
        <p:blipFill rotWithShape="1">
          <a:blip r:embed="rId2">
            <a:extLst>
              <a:ext uri="{28A0092B-C50C-407E-A947-70E740481C1C}">
                <a14:useLocalDpi xmlns:a14="http://schemas.microsoft.com/office/drawing/2010/main" val="0"/>
              </a:ext>
            </a:extLst>
          </a:blip>
          <a:srcRect l="6729" t="18688" r="59046" b="13542"/>
          <a:stretch/>
        </p:blipFill>
        <p:spPr>
          <a:xfrm>
            <a:off x="7924800" y="0"/>
            <a:ext cx="1219200" cy="1239385"/>
          </a:xfrm>
          <a:prstGeom prst="rect">
            <a:avLst/>
          </a:prstGeom>
        </p:spPr>
      </p:pic>
    </p:spTree>
    <p:extLst>
      <p:ext uri="{BB962C8B-B14F-4D97-AF65-F5344CB8AC3E}">
        <p14:creationId xmlns:p14="http://schemas.microsoft.com/office/powerpoint/2010/main" val="793623312"/>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179388" y="1143000"/>
            <a:ext cx="8750300" cy="5165725"/>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5"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280798201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1925" y="171450"/>
            <a:ext cx="1946275"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73100" y="171450"/>
            <a:ext cx="5686425" cy="592455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5"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3608106216"/>
      </p:ext>
    </p:extLst>
  </p:cSld>
  <p:clrMapOvr>
    <a:masterClrMapping/>
  </p:clrMapOvr>
  <p:transition spd="slow">
    <p:randomBar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pic>
        <p:nvPicPr>
          <p:cNvPr id="3" name="图片 35" descr="校标.jp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57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0"/>
          <p:cNvSpPr txBox="1">
            <a:spLocks noChangeArrowheads="1"/>
          </p:cNvSpPr>
          <p:nvPr/>
        </p:nvSpPr>
        <p:spPr bwMode="auto">
          <a:xfrm>
            <a:off x="3929063" y="6357938"/>
            <a:ext cx="52149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defRPr/>
            </a:pPr>
            <a:r>
              <a:rPr lang="zh-CN" altLang="en-US" sz="1600" b="1" dirty="0">
                <a:solidFill>
                  <a:srgbClr val="1B953B"/>
                </a:solidFill>
                <a:latin typeface="隶书" pitchFamily="49" charset="-122"/>
                <a:ea typeface="隶书" pitchFamily="49" charset="-122"/>
              </a:rPr>
              <a:t>计算机科学与工程系</a:t>
            </a:r>
            <a:endParaRPr lang="en-US" altLang="zh-CN" sz="1600" b="1" dirty="0">
              <a:solidFill>
                <a:srgbClr val="1B953B"/>
              </a:solidFill>
              <a:latin typeface="隶书" pitchFamily="49" charset="-122"/>
              <a:ea typeface="隶书" pitchFamily="49" charset="-122"/>
            </a:endParaRPr>
          </a:p>
          <a:p>
            <a:pPr algn="r" eaLnBrk="1" hangingPunct="1">
              <a:defRPr/>
            </a:pPr>
            <a:r>
              <a:rPr lang="en-US" altLang="zh-CN" sz="1300" b="1" dirty="0">
                <a:solidFill>
                  <a:srgbClr val="1B953B"/>
                </a:solidFill>
                <a:latin typeface="Times New Roman" pitchFamily="18" charset="0"/>
                <a:ea typeface="隶书" pitchFamily="49" charset="-122"/>
              </a:rPr>
              <a:t>Department of Computer Science and Engineering</a:t>
            </a:r>
            <a:endParaRPr lang="zh-CN" altLang="en-US" sz="1300" b="1" dirty="0">
              <a:solidFill>
                <a:srgbClr val="1B953B"/>
              </a:solidFill>
              <a:latin typeface="Times New Roman" pitchFamily="18" charset="0"/>
              <a:ea typeface="隶书" pitchFamily="49" charset="-122"/>
            </a:endParaRPr>
          </a:p>
        </p:txBody>
      </p:sp>
      <p:sp>
        <p:nvSpPr>
          <p:cNvPr id="108547" name="Rectangle 3"/>
          <p:cNvSpPr>
            <a:spLocks noGrp="1" noChangeArrowheads="1"/>
          </p:cNvSpPr>
          <p:nvPr>
            <p:ph type="subTitle" sz="quarter" idx="1"/>
          </p:nvPr>
        </p:nvSpPr>
        <p:spPr>
          <a:xfrm>
            <a:off x="1357290" y="4114800"/>
            <a:ext cx="6400800" cy="1528778"/>
          </a:xfrm>
          <a:prstGeom prst="rect">
            <a:avLst/>
          </a:prstGeom>
        </p:spPr>
        <p:txBody>
          <a:bodyPr/>
          <a:lstStyle>
            <a:lvl1pPr marL="0" indent="0" algn="ctr">
              <a:buFontTx/>
              <a:buNone/>
              <a:defRPr b="1">
                <a:solidFill>
                  <a:srgbClr val="169A48"/>
                </a:solidFill>
                <a:effectLst/>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zh-CN" altLang="en-US" dirty="0"/>
          </a:p>
        </p:txBody>
      </p:sp>
      <p:sp>
        <p:nvSpPr>
          <p:cNvPr id="7" name="Rectangle 2">
            <a:extLst>
              <a:ext uri="{FF2B5EF4-FFF2-40B4-BE49-F238E27FC236}">
                <a16:creationId xmlns="" xmlns:a16="http://schemas.microsoft.com/office/drawing/2014/main" id="{833AC553-2E12-4F36-8D39-024ABB761E2F}"/>
              </a:ext>
            </a:extLst>
          </p:cNvPr>
          <p:cNvSpPr txBox="1">
            <a:spLocks noChangeArrowheads="1"/>
          </p:cNvSpPr>
          <p:nvPr/>
        </p:nvSpPr>
        <p:spPr bwMode="auto">
          <a:xfrm>
            <a:off x="0" y="1600200"/>
            <a:ext cx="9144000" cy="182880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2pPr>
            <a:lvl3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3pPr>
            <a:lvl4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4pPr>
            <a:lvl5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5pPr>
            <a:lvl6pPr marL="4572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9pPr>
          </a:lstStyle>
          <a:p>
            <a:endParaRPr lang="zh-CN" altLang="en-US" sz="5000" kern="0" dirty="0">
              <a:solidFill>
                <a:schemeClr val="bg1"/>
              </a:solidFill>
              <a:latin typeface="微软雅黑" panose="020B0503020204020204" pitchFamily="34" charset="-122"/>
              <a:ea typeface="微软雅黑" panose="020B0503020204020204" pitchFamily="34" charset="-122"/>
              <a:cs typeface="+mn-cs"/>
            </a:endParaRPr>
          </a:p>
        </p:txBody>
      </p:sp>
      <p:sp>
        <p:nvSpPr>
          <p:cNvPr id="8" name="Rectangle 2">
            <a:extLst>
              <a:ext uri="{FF2B5EF4-FFF2-40B4-BE49-F238E27FC236}">
                <a16:creationId xmlns="" xmlns:a16="http://schemas.microsoft.com/office/drawing/2014/main" id="{803E6939-31C4-4C72-BB05-A625CF137A67}"/>
              </a:ext>
            </a:extLst>
          </p:cNvPr>
          <p:cNvSpPr>
            <a:spLocks noGrp="1" noChangeArrowheads="1"/>
          </p:cNvSpPr>
          <p:nvPr>
            <p:ph type="ctrTitle" sz="quarter"/>
          </p:nvPr>
        </p:nvSpPr>
        <p:spPr>
          <a:xfrm>
            <a:off x="0" y="1600200"/>
            <a:ext cx="9144000" cy="1828799"/>
          </a:xfrm>
        </p:spPr>
        <p:txBody>
          <a:bodyPr anchor="ctr"/>
          <a:lstStyle>
            <a:lvl1pPr algn="ctr">
              <a:defRPr sz="5400">
                <a:solidFill>
                  <a:schemeClr val="bg1"/>
                </a:solidFill>
                <a:latin typeface="+mj-lt"/>
                <a:ea typeface="微软雅黑" panose="020B0503020204020204"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258473550"/>
      </p:ext>
    </p:extLst>
  </p:cSld>
  <p:clrMapOvr>
    <a:masterClrMapping/>
  </p:clrMapOvr>
  <p:transition spd="slow">
    <p:randomBar dir="vert"/>
  </p:transition>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332656"/>
            <a:ext cx="9144000" cy="576064"/>
          </a:xfrm>
        </p:spPr>
        <p:txBody>
          <a:bodyPr/>
          <a:lstStyle>
            <a:lvl1pPr algn="ctr">
              <a:defRPr sz="3600" b="1">
                <a:solidFill>
                  <a:srgbClr val="169A48"/>
                </a:solidFill>
                <a:effectLst/>
                <a:latin typeface="+mj-lt"/>
                <a:ea typeface="微软雅黑" panose="020B0503020204020204" pitchFamily="34" charset="-122"/>
              </a:defRPr>
            </a:lvl1pPr>
          </a:lstStyle>
          <a:p>
            <a:r>
              <a:rPr lang="zh-CN" altLang="en-US"/>
              <a:t>单击此处编辑母版标题样式</a:t>
            </a:r>
            <a:endParaRPr lang="zh-CN" altLang="en-US" dirty="0"/>
          </a:p>
        </p:txBody>
      </p:sp>
      <p:sp>
        <p:nvSpPr>
          <p:cNvPr id="22" name="内容占位符 3"/>
          <p:cNvSpPr>
            <a:spLocks noGrp="1"/>
          </p:cNvSpPr>
          <p:nvPr>
            <p:ph sz="half" idx="2"/>
          </p:nvPr>
        </p:nvSpPr>
        <p:spPr>
          <a:xfrm>
            <a:off x="251520" y="1196752"/>
            <a:ext cx="8568952" cy="5112568"/>
          </a:xfrm>
          <a:prstGeom prst="rect">
            <a:avLst/>
          </a:prstGeom>
        </p:spPr>
        <p:txBody>
          <a:bodyPr/>
          <a:lstStyle>
            <a:lvl1pPr>
              <a:defRPr sz="2600">
                <a:latin typeface="+mj-lt"/>
                <a:ea typeface="微软雅黑" panose="020B0503020204020204" pitchFamily="34" charset="-122"/>
              </a:defRPr>
            </a:lvl1pPr>
            <a:lvl2pPr>
              <a:defRPr sz="2400">
                <a:latin typeface="+mj-lt"/>
                <a:ea typeface="微软雅黑" panose="020B0503020204020204" pitchFamily="34" charset="-122"/>
              </a:defRPr>
            </a:lvl2pPr>
            <a:lvl3pPr>
              <a:defRPr sz="2200">
                <a:latin typeface="+mj-lt"/>
                <a:ea typeface="微软雅黑" panose="020B0503020204020204" pitchFamily="34" charset="-122"/>
              </a:defRPr>
            </a:lvl3pPr>
            <a:lvl4pPr>
              <a:defRPr sz="2000">
                <a:latin typeface="+mj-lt"/>
                <a:ea typeface="微软雅黑" panose="020B0503020204020204" pitchFamily="34" charset="-122"/>
              </a:defRPr>
            </a:lvl4pPr>
            <a:lvl5pPr>
              <a:defRPr sz="1800">
                <a:latin typeface="+mj-lt"/>
                <a:ea typeface="微软雅黑" panose="020B0503020204020204"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614867605"/>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69723903"/>
      </p:ext>
    </p:extLst>
  </p:cSld>
  <p:clrMapOvr>
    <a:masterClrMapping/>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Tree>
    <p:extLst>
      <p:ext uri="{BB962C8B-B14F-4D97-AF65-F5344CB8AC3E}">
        <p14:creationId xmlns:p14="http://schemas.microsoft.com/office/powerpoint/2010/main" val="778612548"/>
      </p:ext>
    </p:extLst>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8"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1679181604"/>
      </p:ext>
    </p:extLst>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4"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dirty="0"/>
          </a:p>
        </p:txBody>
      </p:sp>
    </p:spTree>
    <p:extLst>
      <p:ext uri="{BB962C8B-B14F-4D97-AF65-F5344CB8AC3E}">
        <p14:creationId xmlns:p14="http://schemas.microsoft.com/office/powerpoint/2010/main" val="294661427"/>
      </p:ext>
    </p:extLst>
  </p:cSld>
  <p:clrMapOvr>
    <a:masterClrMapping/>
  </p:clrMapOvr>
  <p:transition spd="slow">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4" name="Rectangle 6"/>
          <p:cNvSpPr>
            <a:spLocks noGrp="1" noChangeArrowheads="1"/>
          </p:cNvSpPr>
          <p:nvPr>
            <p:ph type="sldNum" sz="quarter" idx="12"/>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4273828548"/>
      </p:ext>
    </p:extLst>
  </p:cSld>
  <p:clrMapOvr>
    <a:masterClrMapping/>
  </p:clrMapOvr>
  <p:transition spd="slow">
    <p:randomBar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6"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2279023817"/>
      </p:ext>
    </p:extLst>
  </p:cSld>
  <p:clrMapOvr>
    <a:masterClrMapping/>
  </p:clrMapOvr>
  <p:transition spd="slow">
    <p:randomBar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15-441 Networks Fall 2002</a:t>
            </a:r>
            <a:endParaRPr lang="en-US"/>
          </a:p>
        </p:txBody>
      </p:sp>
      <p:sp>
        <p:nvSpPr>
          <p:cNvPr id="6" name="Rectangle 6"/>
          <p:cNvSpPr>
            <a:spLocks noGrp="1" noChangeArrowheads="1"/>
          </p:cNvSpPr>
          <p:nvPr>
            <p:ph type="sldNum" sz="quarter" idx="11"/>
          </p:nvPr>
        </p:nvSpPr>
        <p:spPr>
          <a:xfrm>
            <a:off x="7204075" y="63563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600B102-BFC3-4C2C-9040-A696F1E0259A}" type="slidenum">
              <a:rPr lang="en-US" altLang="en-US" smtClean="0"/>
              <a:pPr/>
              <a:t>‹#›</a:t>
            </a:fld>
            <a:endParaRPr lang="en-US" altLang="en-US"/>
          </a:p>
        </p:txBody>
      </p:sp>
    </p:spTree>
    <p:extLst>
      <p:ext uri="{BB962C8B-B14F-4D97-AF65-F5344CB8AC3E}">
        <p14:creationId xmlns:p14="http://schemas.microsoft.com/office/powerpoint/2010/main" val="299086422"/>
      </p:ext>
    </p:extLst>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379413"/>
            <a:ext cx="87852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dirty="0"/>
              <a:t>单击此处编辑母版标题样式</a:t>
            </a:r>
          </a:p>
        </p:txBody>
      </p:sp>
      <p:pic>
        <p:nvPicPr>
          <p:cNvPr id="1027" name="图片 35" descr="校标.jpg.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12556" y="65814"/>
            <a:ext cx="16929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0"/>
          <p:cNvSpPr>
            <a:spLocks noChangeArrowheads="1"/>
          </p:cNvSpPr>
          <p:nvPr/>
        </p:nvSpPr>
        <p:spPr bwMode="auto">
          <a:xfrm>
            <a:off x="8316913" y="6550025"/>
            <a:ext cx="792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fld id="{907DAFB0-E094-4459-A3E2-094671EC551B}" type="slidenum">
              <a:rPr lang="en-US" altLang="zh-CN" sz="1200" b="1" smtClean="0">
                <a:solidFill>
                  <a:srgbClr val="1B953B"/>
                </a:solidFill>
              </a:rPr>
              <a:pPr algn="r"/>
              <a:t>‹#›</a:t>
            </a:fld>
            <a:r>
              <a:rPr lang="en-US" altLang="zh-CN" sz="1200" b="1" dirty="0">
                <a:solidFill>
                  <a:srgbClr val="1B953B"/>
                </a:solidFill>
              </a:rPr>
              <a:t>/101</a:t>
            </a:r>
          </a:p>
        </p:txBody>
      </p:sp>
      <p:sp>
        <p:nvSpPr>
          <p:cNvPr id="1029" name="Rectangle 3"/>
          <p:cNvSpPr>
            <a:spLocks noGrp="1" noChangeArrowheads="1"/>
          </p:cNvSpPr>
          <p:nvPr>
            <p:ph type="body" idx="1"/>
          </p:nvPr>
        </p:nvSpPr>
        <p:spPr bwMode="auto">
          <a:xfrm>
            <a:off x="179388" y="1143000"/>
            <a:ext cx="87503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72868636"/>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 id="2147484134" r:id="rId12"/>
  </p:sldLayoutIdLst>
  <p:transition spd="slow">
    <p:randomBar dir="vert"/>
  </p:transition>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tx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2pPr>
      <a:lvl3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3pPr>
      <a:lvl4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4pPr>
      <a:lvl5pPr algn="ctr" rtl="0" eaLnBrk="1" fontAlgn="base" hangingPunct="1">
        <a:spcBef>
          <a:spcPct val="0"/>
        </a:spcBef>
        <a:spcAft>
          <a:spcPct val="0"/>
        </a:spcAft>
        <a:defRPr sz="3200" b="1">
          <a:solidFill>
            <a:schemeClr val="tx1"/>
          </a:solidFill>
          <a:effectLst>
            <a:outerShdw blurRad="38100" dist="38100" dir="2700000" algn="tl">
              <a:srgbClr val="000000"/>
            </a:outerShdw>
          </a:effectLst>
          <a:latin typeface="Times New Roman" pitchFamily="18" charset="0"/>
          <a:ea typeface="华文中宋" pitchFamily="2" charset="-122"/>
        </a:defRPr>
      </a:lvl5pPr>
      <a:lvl6pPr marL="4572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Char char="•"/>
        <a:defRPr sz="28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lr>
          <a:schemeClr val="tx2"/>
        </a:buClr>
        <a:buChar char="•"/>
        <a:defRPr sz="26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lr>
          <a:schemeClr val="tx2"/>
        </a:buClr>
        <a:buChar char="•"/>
        <a:defRPr sz="2400">
          <a:solidFill>
            <a:schemeClr val="tx1"/>
          </a:solidFill>
          <a:latin typeface="黑体" panose="02010609060101010101" pitchFamily="49" charset="-122"/>
          <a:ea typeface="黑体" panose="02010609060101010101" pitchFamily="49" charset="-122"/>
        </a:defRPr>
      </a:lvl3pPr>
      <a:lvl4pPr marL="1600200" indent="-228600" algn="l" rtl="0" eaLnBrk="1" fontAlgn="base" hangingPunct="1">
        <a:spcBef>
          <a:spcPct val="20000"/>
        </a:spcBef>
        <a:spcAft>
          <a:spcPct val="0"/>
        </a:spcAft>
        <a:buClr>
          <a:schemeClr val="tx2"/>
        </a:buClr>
        <a:buChar char="•"/>
        <a:defRPr sz="2200">
          <a:solidFill>
            <a:schemeClr val="tx1"/>
          </a:solidFill>
          <a:latin typeface="黑体" panose="02010609060101010101" pitchFamily="49" charset="-122"/>
          <a:ea typeface="黑体" panose="02010609060101010101" pitchFamily="49" charset="-122"/>
        </a:defRPr>
      </a:lvl4pPr>
      <a:lvl5pPr marL="2057400" indent="-228600" algn="l" rtl="0" eaLnBrk="1" fontAlgn="base" hangingPunct="1">
        <a:spcBef>
          <a:spcPct val="20000"/>
        </a:spcBef>
        <a:spcAft>
          <a:spcPct val="0"/>
        </a:spcAft>
        <a:buClr>
          <a:schemeClr val="tx2"/>
        </a:buClr>
        <a:buChar char="•"/>
        <a:defRPr sz="2000">
          <a:solidFill>
            <a:schemeClr val="tx1"/>
          </a:solidFill>
          <a:latin typeface="黑体" panose="02010609060101010101" pitchFamily="49" charset="-122"/>
          <a:ea typeface="黑体" panose="02010609060101010101" pitchFamily="49" charset="-122"/>
        </a:defRPr>
      </a:lvl5pPr>
      <a:lvl6pPr marL="25146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11.pn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wmf"/><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wmf"/><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wmf"/><Relationship Id="rId4" Type="http://schemas.openxmlformats.org/officeDocument/2006/relationships/image" Target="../media/image4.wmf"/></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wmf"/><Relationship Id="rId4" Type="http://schemas.openxmlformats.org/officeDocument/2006/relationships/image" Target="../media/image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4090607A-D79F-461C-93B1-41DF0829A824}"/>
              </a:ext>
            </a:extLst>
          </p:cNvPr>
          <p:cNvSpPr>
            <a:spLocks noGrp="1"/>
          </p:cNvSpPr>
          <p:nvPr>
            <p:ph type="ctrTitle" sz="quarter"/>
          </p:nvPr>
        </p:nvSpPr>
        <p:spPr/>
        <p:txBody>
          <a:bodyPr/>
          <a:lstStyle/>
          <a:p>
            <a:r>
              <a:rPr lang="en-US" altLang="zh-CN" dirty="0" smtClean="0">
                <a:latin typeface="Bernard MT Condensed" panose="02050806060905020404" pitchFamily="18" charset="0"/>
              </a:rPr>
              <a:t>Web Security</a:t>
            </a:r>
            <a:endParaRPr lang="zh-CN" altLang="en-US" dirty="0"/>
          </a:p>
        </p:txBody>
      </p:sp>
      <p:sp>
        <p:nvSpPr>
          <p:cNvPr id="14341" name="Rectangle 3"/>
          <p:cNvSpPr>
            <a:spLocks noGrp="1" noChangeArrowheads="1"/>
          </p:cNvSpPr>
          <p:nvPr>
            <p:ph type="subTitle" sz="quarter" idx="1"/>
          </p:nvPr>
        </p:nvSpPr>
        <p:spPr>
          <a:xfrm>
            <a:off x="8021" y="3733800"/>
            <a:ext cx="9144000" cy="1295400"/>
          </a:xfrm>
        </p:spPr>
        <p:txBody>
          <a:bodyPr/>
          <a:lstStyle/>
          <a:p>
            <a:pPr eaLnBrk="1" hangingPunct="1"/>
            <a:r>
              <a:rPr lang="en-US" altLang="zh-CN" dirty="0" smtClean="0">
                <a:solidFill>
                  <a:schemeClr val="tx1"/>
                </a:solidFill>
                <a:latin typeface="+mj-lt"/>
              </a:rPr>
              <a:t>Week </a:t>
            </a:r>
            <a:r>
              <a:rPr lang="en-US" altLang="zh-CN" dirty="0" smtClean="0">
                <a:solidFill>
                  <a:schemeClr val="tx1"/>
                </a:solidFill>
                <a:latin typeface="+mj-lt"/>
              </a:rPr>
              <a:t>- 3</a:t>
            </a:r>
            <a:endParaRPr lang="en-US" altLang="zh-CN" dirty="0">
              <a:solidFill>
                <a:schemeClr val="tx1"/>
              </a:solidFill>
              <a:latin typeface="+mj-lt"/>
            </a:endParaRPr>
          </a:p>
          <a:p>
            <a:pPr eaLnBrk="1" hangingPunct="1"/>
            <a:endParaRPr lang="en-US" altLang="zh-CN" sz="3200" dirty="0">
              <a:solidFill>
                <a:srgbClr val="00B050"/>
              </a:solidFill>
              <a:latin typeface="+mj-lt"/>
            </a:endParaRPr>
          </a:p>
          <a:p>
            <a:pPr eaLnBrk="1" hangingPunct="1"/>
            <a:endParaRPr lang="en-US" altLang="en-US" sz="3200" b="0" dirty="0">
              <a:solidFill>
                <a:srgbClr val="00B050"/>
              </a:solidFill>
              <a:latin typeface="+mj-lt"/>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SQL Injection</a:t>
            </a:r>
          </a:p>
        </p:txBody>
      </p:sp>
      <p:sp>
        <p:nvSpPr>
          <p:cNvPr id="18" name="Rectangle 3"/>
          <p:cNvSpPr>
            <a:spLocks noGrp="1" noChangeArrowheads="1"/>
          </p:cNvSpPr>
          <p:nvPr>
            <p:ph sz="half" idx="2"/>
          </p:nvPr>
        </p:nvSpPr>
        <p:spPr>
          <a:xfrm>
            <a:off x="251520" y="983432"/>
            <a:ext cx="8568952" cy="5112568"/>
          </a:xfrm>
          <a:prstGeom prst="rect">
            <a:avLst/>
          </a:prstGeom>
        </p:spPr>
        <p:txBody>
          <a:bodyPr/>
          <a:lstStyle/>
          <a:p>
            <a:pPr marL="0" indent="0">
              <a:buNone/>
            </a:pPr>
            <a:r>
              <a:rPr lang="en-US" altLang="zh-CN" dirty="0">
                <a:solidFill>
                  <a:srgbClr val="FF0000"/>
                </a:solidFill>
                <a:ea typeface="宋体" charset="-122"/>
              </a:rPr>
              <a:t>SQL injection (</a:t>
            </a:r>
            <a:r>
              <a:rPr lang="en-US" altLang="zh-CN" dirty="0" err="1">
                <a:solidFill>
                  <a:srgbClr val="FF0000"/>
                </a:solidFill>
                <a:ea typeface="宋体" charset="-122"/>
              </a:rPr>
              <a:t>SQLi</a:t>
            </a:r>
            <a:r>
              <a:rPr lang="en-US" altLang="zh-CN" dirty="0" smtClean="0">
                <a:solidFill>
                  <a:srgbClr val="FF0000"/>
                </a:solidFill>
                <a:ea typeface="宋体" charset="-122"/>
              </a:rPr>
              <a:t>) </a:t>
            </a:r>
            <a:r>
              <a:rPr lang="en-US" altLang="zh-CN" dirty="0" smtClean="0">
                <a:ea typeface="宋体" charset="-122"/>
              </a:rPr>
              <a:t>is </a:t>
            </a:r>
            <a:r>
              <a:rPr lang="en-US" altLang="zh-CN" dirty="0">
                <a:ea typeface="宋体" charset="-122"/>
              </a:rPr>
              <a:t>a web security vulnerability that allows an attacker to interfere with the queries that an application makes to its database. It generally allows an attacker to view data that they are not normally able to retrieve</a:t>
            </a:r>
            <a:r>
              <a:rPr lang="en-US" altLang="zh-CN" dirty="0" smtClean="0">
                <a:ea typeface="宋体" charset="-122"/>
              </a:rPr>
              <a:t>.</a:t>
            </a:r>
            <a:r>
              <a:rPr lang="en-US" sz="2800" dirty="0"/>
              <a:t/>
            </a:r>
            <a:br>
              <a:rPr lang="en-US" sz="2800" dirty="0"/>
            </a:br>
            <a:r>
              <a:rPr lang="en-US" sz="2800" dirty="0"/>
              <a:t/>
            </a:r>
            <a:br>
              <a:rPr lang="en-US" sz="2800" dirty="0"/>
            </a:br>
            <a:r>
              <a:rPr lang="en-US" sz="2800" i="1" dirty="0">
                <a:solidFill>
                  <a:srgbClr val="FF0000"/>
                </a:solidFill>
              </a:rPr>
              <a:t/>
            </a:r>
            <a:br>
              <a:rPr lang="en-US" sz="2800" i="1" dirty="0">
                <a:solidFill>
                  <a:srgbClr val="FF0000"/>
                </a:solidFill>
              </a:rPr>
            </a:br>
            <a:endParaRPr lang="en-US" altLang="zh-CN" sz="2800" i="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809310"/>
            <a:ext cx="7335274" cy="4048690"/>
          </a:xfrm>
          <a:prstGeom prst="rect">
            <a:avLst/>
          </a:prstGeom>
        </p:spPr>
      </p:pic>
    </p:spTree>
    <p:extLst>
      <p:ext uri="{BB962C8B-B14F-4D97-AF65-F5344CB8AC3E}">
        <p14:creationId xmlns:p14="http://schemas.microsoft.com/office/powerpoint/2010/main" val="263188753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SQL Injection</a:t>
            </a:r>
          </a:p>
        </p:txBody>
      </p:sp>
      <p:pic>
        <p:nvPicPr>
          <p:cNvPr id="6" name="Picture 5"/>
          <p:cNvPicPr/>
          <p:nvPr/>
        </p:nvPicPr>
        <p:blipFill>
          <a:blip r:embed="rId3"/>
          <a:stretch/>
        </p:blipFill>
        <p:spPr>
          <a:xfrm>
            <a:off x="7260120" y="5029200"/>
            <a:ext cx="910800" cy="1259640"/>
          </a:xfrm>
          <a:prstGeom prst="rect">
            <a:avLst/>
          </a:prstGeom>
          <a:ln w="0">
            <a:noFill/>
          </a:ln>
        </p:spPr>
      </p:pic>
      <p:pic>
        <p:nvPicPr>
          <p:cNvPr id="7" name="Picture 6"/>
          <p:cNvPicPr/>
          <p:nvPr/>
        </p:nvPicPr>
        <p:blipFill>
          <a:blip r:embed="rId4"/>
          <a:stretch/>
        </p:blipFill>
        <p:spPr>
          <a:xfrm>
            <a:off x="457200" y="1941120"/>
            <a:ext cx="2182320" cy="1270080"/>
          </a:xfrm>
          <a:prstGeom prst="rect">
            <a:avLst/>
          </a:prstGeom>
          <a:ln w="0">
            <a:noFill/>
          </a:ln>
        </p:spPr>
      </p:pic>
      <p:sp>
        <p:nvSpPr>
          <p:cNvPr id="8" name="Straight Arrow Connector 8"/>
          <p:cNvSpPr/>
          <p:nvPr/>
        </p:nvSpPr>
        <p:spPr>
          <a:xfrm>
            <a:off x="3162240" y="220968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 name="Straight Arrow Connector 19"/>
          <p:cNvSpPr/>
          <p:nvPr/>
        </p:nvSpPr>
        <p:spPr>
          <a:xfrm>
            <a:off x="7086600" y="3809880"/>
            <a:ext cx="372240" cy="114264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 name="Straight Arrow Connector 21"/>
          <p:cNvSpPr/>
          <p:nvPr/>
        </p:nvSpPr>
        <p:spPr>
          <a:xfrm flipH="1" flipV="1">
            <a:off x="7715520" y="3429000"/>
            <a:ext cx="208800" cy="152352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 name="Straight Arrow Connector 22"/>
          <p:cNvSpPr/>
          <p:nvPr/>
        </p:nvSpPr>
        <p:spPr>
          <a:xfrm flipH="1">
            <a:off x="3161520" y="257652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 name="TextBox 9"/>
          <p:cNvSpPr/>
          <p:nvPr/>
        </p:nvSpPr>
        <p:spPr>
          <a:xfrm>
            <a:off x="3459240" y="1806480"/>
            <a:ext cx="1933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/user.php?id=5</a:t>
            </a:r>
            <a:endParaRPr lang="en-US" sz="1800" b="0" strike="noStrike" spc="-1">
              <a:latin typeface="Arial"/>
            </a:endParaRPr>
          </a:p>
        </p:txBody>
      </p:sp>
      <p:sp>
        <p:nvSpPr>
          <p:cNvPr id="13" name="TextBox 13"/>
          <p:cNvSpPr/>
          <p:nvPr/>
        </p:nvSpPr>
        <p:spPr>
          <a:xfrm>
            <a:off x="3477960" y="4234320"/>
            <a:ext cx="4021560"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0" strike="noStrike" spc="-1" dirty="0">
                <a:solidFill>
                  <a:srgbClr val="000000"/>
                </a:solidFill>
                <a:latin typeface="Cambria"/>
              </a:rPr>
              <a:t>SELECT FROM users where </a:t>
            </a:r>
            <a:r>
              <a:rPr lang="en-US" sz="1800" b="0" strike="noStrike" spc="-1" dirty="0" err="1">
                <a:solidFill>
                  <a:srgbClr val="000000"/>
                </a:solidFill>
                <a:latin typeface="Cambria"/>
              </a:rPr>
              <a:t>uid</a:t>
            </a:r>
            <a:r>
              <a:rPr lang="en-US" sz="1800" b="0" strike="noStrike" spc="-1" dirty="0">
                <a:solidFill>
                  <a:srgbClr val="000000"/>
                </a:solidFill>
                <a:latin typeface="Cambria"/>
              </a:rPr>
              <a:t>=5 </a:t>
            </a:r>
            <a:endParaRPr lang="en-US" sz="1800" b="0" strike="noStrike" spc="-1" dirty="0">
              <a:latin typeface="Arial"/>
            </a:endParaRPr>
          </a:p>
        </p:txBody>
      </p:sp>
      <p:sp>
        <p:nvSpPr>
          <p:cNvPr id="14" name="TextBox 10"/>
          <p:cNvSpPr/>
          <p:nvPr/>
        </p:nvSpPr>
        <p:spPr>
          <a:xfrm>
            <a:off x="7746480" y="3774240"/>
            <a:ext cx="12556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Cambria"/>
              </a:rPr>
              <a:t>“</a:t>
            </a:r>
            <a:r>
              <a:rPr lang="en-US" sz="1800" b="0" strike="noStrike" spc="-1" dirty="0" err="1">
                <a:solidFill>
                  <a:srgbClr val="000000"/>
                </a:solidFill>
                <a:latin typeface="Cambria"/>
              </a:rPr>
              <a:t>jburket</a:t>
            </a:r>
            <a:r>
              <a:rPr lang="en-US" sz="1800" b="0" strike="noStrike" spc="-1" dirty="0">
                <a:solidFill>
                  <a:srgbClr val="000000"/>
                </a:solidFill>
                <a:latin typeface="Cambria"/>
              </a:rPr>
              <a:t>”</a:t>
            </a:r>
            <a:endParaRPr lang="en-US" sz="1800" b="0" strike="noStrike" spc="-1" dirty="0">
              <a:latin typeface="Arial"/>
            </a:endParaRPr>
          </a:p>
        </p:txBody>
      </p:sp>
      <p:sp>
        <p:nvSpPr>
          <p:cNvPr id="15" name="TextBox 15"/>
          <p:cNvSpPr/>
          <p:nvPr/>
        </p:nvSpPr>
        <p:spPr>
          <a:xfrm>
            <a:off x="3841200" y="2631240"/>
            <a:ext cx="12556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“jburket”</a:t>
            </a:r>
            <a:endParaRPr lang="en-US" sz="1800" b="0" strike="noStrike" spc="-1">
              <a:latin typeface="Arial"/>
            </a:endParaRPr>
          </a:p>
        </p:txBody>
      </p:sp>
      <p:sp>
        <p:nvSpPr>
          <p:cNvPr id="16" name="Oval 30"/>
          <p:cNvSpPr/>
          <p:nvPr/>
        </p:nvSpPr>
        <p:spPr>
          <a:xfrm>
            <a:off x="3216240" y="160668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1</a:t>
            </a:r>
            <a:endParaRPr lang="en-US" sz="1800" b="0" strike="noStrike" spc="-1">
              <a:latin typeface="Arial"/>
            </a:endParaRPr>
          </a:p>
        </p:txBody>
      </p:sp>
      <p:sp>
        <p:nvSpPr>
          <p:cNvPr id="17" name="Oval 30"/>
          <p:cNvSpPr/>
          <p:nvPr/>
        </p:nvSpPr>
        <p:spPr>
          <a:xfrm>
            <a:off x="3139920" y="424188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dirty="0">
                <a:solidFill>
                  <a:srgbClr val="000000"/>
                </a:solidFill>
                <a:latin typeface="Cambria"/>
              </a:rPr>
              <a:t>2</a:t>
            </a:r>
            <a:endParaRPr lang="en-US" sz="1800" b="0" strike="noStrike" spc="-1" dirty="0">
              <a:latin typeface="Arial"/>
            </a:endParaRPr>
          </a:p>
        </p:txBody>
      </p:sp>
      <p:sp>
        <p:nvSpPr>
          <p:cNvPr id="19" name="Oval 30"/>
          <p:cNvSpPr/>
          <p:nvPr/>
        </p:nvSpPr>
        <p:spPr>
          <a:xfrm>
            <a:off x="8234640" y="33325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3</a:t>
            </a:r>
            <a:endParaRPr lang="en-US" sz="1800" b="0" strike="noStrike" spc="-1">
              <a:latin typeface="Arial"/>
            </a:endParaRPr>
          </a:p>
        </p:txBody>
      </p:sp>
      <p:sp>
        <p:nvSpPr>
          <p:cNvPr id="20" name="Oval 30"/>
          <p:cNvSpPr/>
          <p:nvPr/>
        </p:nvSpPr>
        <p:spPr>
          <a:xfrm>
            <a:off x="3477960" y="26737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4</a:t>
            </a:r>
            <a:endParaRPr lang="en-US" sz="1800" b="0" strike="noStrike" spc="-1">
              <a:latin typeface="Arial"/>
            </a:endParaRPr>
          </a:p>
        </p:txBody>
      </p:sp>
      <p:pic>
        <p:nvPicPr>
          <p:cNvPr id="21" name="Picture 23"/>
          <p:cNvPicPr/>
          <p:nvPr/>
        </p:nvPicPr>
        <p:blipFill>
          <a:blip r:embed="rId5"/>
          <a:stretch/>
        </p:blipFill>
        <p:spPr>
          <a:xfrm>
            <a:off x="1824120" y="2926800"/>
            <a:ext cx="1218960" cy="1218960"/>
          </a:xfrm>
          <a:prstGeom prst="rect">
            <a:avLst/>
          </a:prstGeom>
          <a:ln w="0">
            <a:noFill/>
          </a:ln>
        </p:spPr>
      </p:pic>
      <p:pic>
        <p:nvPicPr>
          <p:cNvPr id="23" name="Picture 4"/>
          <p:cNvPicPr/>
          <p:nvPr/>
        </p:nvPicPr>
        <p:blipFill>
          <a:blip r:embed="rId6"/>
          <a:stretch/>
        </p:blipFill>
        <p:spPr>
          <a:xfrm>
            <a:off x="6504120" y="1419120"/>
            <a:ext cx="1599840" cy="2304000"/>
          </a:xfrm>
          <a:prstGeom prst="rect">
            <a:avLst/>
          </a:prstGeom>
          <a:ln w="0">
            <a:noFill/>
          </a:ln>
        </p:spPr>
      </p:pic>
    </p:spTree>
    <p:extLst>
      <p:ext uri="{BB962C8B-B14F-4D97-AF65-F5344CB8AC3E}">
        <p14:creationId xmlns:p14="http://schemas.microsoft.com/office/powerpoint/2010/main" val="357047530"/>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SQL Injection</a:t>
            </a:r>
          </a:p>
        </p:txBody>
      </p:sp>
      <p:pic>
        <p:nvPicPr>
          <p:cNvPr id="22" name="Picture 4"/>
          <p:cNvPicPr/>
          <p:nvPr/>
        </p:nvPicPr>
        <p:blipFill>
          <a:blip r:embed="rId3"/>
          <a:stretch/>
        </p:blipFill>
        <p:spPr>
          <a:xfrm>
            <a:off x="6504120" y="1419120"/>
            <a:ext cx="1599840" cy="2304000"/>
          </a:xfrm>
          <a:prstGeom prst="rect">
            <a:avLst/>
          </a:prstGeom>
          <a:ln w="0">
            <a:noFill/>
          </a:ln>
        </p:spPr>
      </p:pic>
      <p:pic>
        <p:nvPicPr>
          <p:cNvPr id="24" name="Picture 5"/>
          <p:cNvPicPr/>
          <p:nvPr/>
        </p:nvPicPr>
        <p:blipFill>
          <a:blip r:embed="rId4"/>
          <a:stretch/>
        </p:blipFill>
        <p:spPr>
          <a:xfrm>
            <a:off x="7260120" y="5029200"/>
            <a:ext cx="910800" cy="1259640"/>
          </a:xfrm>
          <a:prstGeom prst="rect">
            <a:avLst/>
          </a:prstGeom>
          <a:ln w="0">
            <a:noFill/>
          </a:ln>
        </p:spPr>
      </p:pic>
      <p:pic>
        <p:nvPicPr>
          <p:cNvPr id="25" name="Picture 6"/>
          <p:cNvPicPr/>
          <p:nvPr/>
        </p:nvPicPr>
        <p:blipFill>
          <a:blip r:embed="rId5"/>
          <a:stretch/>
        </p:blipFill>
        <p:spPr>
          <a:xfrm>
            <a:off x="457200" y="1941120"/>
            <a:ext cx="2182320" cy="1270080"/>
          </a:xfrm>
          <a:prstGeom prst="rect">
            <a:avLst/>
          </a:prstGeom>
          <a:ln w="0">
            <a:noFill/>
          </a:ln>
        </p:spPr>
      </p:pic>
      <p:sp>
        <p:nvSpPr>
          <p:cNvPr id="26" name="Straight Arrow Connector 8"/>
          <p:cNvSpPr/>
          <p:nvPr/>
        </p:nvSpPr>
        <p:spPr>
          <a:xfrm>
            <a:off x="3162240" y="220968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 name="Straight Arrow Connector 19"/>
          <p:cNvSpPr/>
          <p:nvPr/>
        </p:nvSpPr>
        <p:spPr>
          <a:xfrm>
            <a:off x="7086600" y="3809880"/>
            <a:ext cx="372240" cy="114264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 name="Straight Arrow Connector 21"/>
          <p:cNvSpPr/>
          <p:nvPr/>
        </p:nvSpPr>
        <p:spPr>
          <a:xfrm flipH="1" flipV="1">
            <a:off x="7715520" y="3429000"/>
            <a:ext cx="208800" cy="152352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 name="Straight Arrow Connector 22"/>
          <p:cNvSpPr/>
          <p:nvPr/>
        </p:nvSpPr>
        <p:spPr>
          <a:xfrm flipH="1">
            <a:off x="3161520" y="257652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 name="TextBox 9"/>
          <p:cNvSpPr/>
          <p:nvPr/>
        </p:nvSpPr>
        <p:spPr>
          <a:xfrm>
            <a:off x="2756520" y="1806480"/>
            <a:ext cx="40046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/user.php?id=</a:t>
            </a:r>
            <a:r>
              <a:rPr lang="en-US" sz="1800" b="1" strike="noStrike" spc="-1">
                <a:solidFill>
                  <a:srgbClr val="000000"/>
                </a:solidFill>
                <a:latin typeface="Cambria"/>
              </a:rPr>
              <a:t>-1 or admin=true</a:t>
            </a:r>
            <a:endParaRPr lang="en-US" sz="1800" b="0" strike="noStrike" spc="-1">
              <a:latin typeface="Arial"/>
            </a:endParaRPr>
          </a:p>
        </p:txBody>
      </p:sp>
      <p:sp>
        <p:nvSpPr>
          <p:cNvPr id="31" name="TextBox 13"/>
          <p:cNvSpPr/>
          <p:nvPr/>
        </p:nvSpPr>
        <p:spPr>
          <a:xfrm>
            <a:off x="2080800" y="4427640"/>
            <a:ext cx="5878800"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0" strike="noStrike" spc="-1">
                <a:solidFill>
                  <a:srgbClr val="000000"/>
                </a:solidFill>
                <a:latin typeface="Cambria"/>
              </a:rPr>
              <a:t>SELECT FROM users where uid=</a:t>
            </a:r>
            <a:r>
              <a:rPr lang="en-US" sz="1800" b="1" strike="noStrike" spc="-1">
                <a:solidFill>
                  <a:srgbClr val="000000"/>
                </a:solidFill>
                <a:latin typeface="Cambria"/>
              </a:rPr>
              <a:t>-1 or admin=true </a:t>
            </a:r>
            <a:endParaRPr lang="en-US" sz="1800" b="0" strike="noStrike" spc="-1">
              <a:latin typeface="Arial"/>
            </a:endParaRPr>
          </a:p>
        </p:txBody>
      </p:sp>
      <p:sp>
        <p:nvSpPr>
          <p:cNvPr id="32" name="TextBox 15"/>
          <p:cNvSpPr/>
          <p:nvPr/>
        </p:nvSpPr>
        <p:spPr>
          <a:xfrm>
            <a:off x="3815280" y="2631240"/>
            <a:ext cx="16441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“adminuser”</a:t>
            </a:r>
            <a:endParaRPr lang="en-US" sz="1800" b="0" strike="noStrike" spc="-1">
              <a:latin typeface="Arial"/>
            </a:endParaRPr>
          </a:p>
        </p:txBody>
      </p:sp>
      <p:sp>
        <p:nvSpPr>
          <p:cNvPr id="33" name="Oval 30"/>
          <p:cNvSpPr/>
          <p:nvPr/>
        </p:nvSpPr>
        <p:spPr>
          <a:xfrm>
            <a:off x="2703600" y="160668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1</a:t>
            </a:r>
            <a:endParaRPr lang="en-US" sz="1800" b="0" strike="noStrike" spc="-1">
              <a:latin typeface="Arial"/>
            </a:endParaRPr>
          </a:p>
        </p:txBody>
      </p:sp>
      <p:sp>
        <p:nvSpPr>
          <p:cNvPr id="34" name="Oval 30"/>
          <p:cNvSpPr/>
          <p:nvPr/>
        </p:nvSpPr>
        <p:spPr>
          <a:xfrm>
            <a:off x="1716120" y="443556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dirty="0">
                <a:solidFill>
                  <a:srgbClr val="000000"/>
                </a:solidFill>
                <a:latin typeface="Cambria"/>
              </a:rPr>
              <a:t>2</a:t>
            </a:r>
            <a:endParaRPr lang="en-US" sz="1800" b="0" strike="noStrike" spc="-1" dirty="0">
              <a:latin typeface="Arial"/>
            </a:endParaRPr>
          </a:p>
        </p:txBody>
      </p:sp>
      <p:sp>
        <p:nvSpPr>
          <p:cNvPr id="35" name="Oval 30"/>
          <p:cNvSpPr/>
          <p:nvPr/>
        </p:nvSpPr>
        <p:spPr>
          <a:xfrm>
            <a:off x="8234640" y="33325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3</a:t>
            </a:r>
            <a:endParaRPr lang="en-US" sz="1800" b="0" strike="noStrike" spc="-1">
              <a:latin typeface="Arial"/>
            </a:endParaRPr>
          </a:p>
        </p:txBody>
      </p:sp>
      <p:sp>
        <p:nvSpPr>
          <p:cNvPr id="36" name="Oval 30"/>
          <p:cNvSpPr/>
          <p:nvPr/>
        </p:nvSpPr>
        <p:spPr>
          <a:xfrm>
            <a:off x="3477960" y="26737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4</a:t>
            </a:r>
            <a:endParaRPr lang="en-US" sz="1800" b="0" strike="noStrike" spc="-1">
              <a:latin typeface="Arial"/>
            </a:endParaRPr>
          </a:p>
        </p:txBody>
      </p:sp>
      <p:pic>
        <p:nvPicPr>
          <p:cNvPr id="37" name="Picture 23"/>
          <p:cNvPicPr/>
          <p:nvPr/>
        </p:nvPicPr>
        <p:blipFill>
          <a:blip r:embed="rId6"/>
          <a:stretch/>
        </p:blipFill>
        <p:spPr>
          <a:xfrm>
            <a:off x="1824120" y="2926800"/>
            <a:ext cx="1218960" cy="1218960"/>
          </a:xfrm>
          <a:prstGeom prst="rect">
            <a:avLst/>
          </a:prstGeom>
          <a:ln w="0">
            <a:noFill/>
          </a:ln>
        </p:spPr>
      </p:pic>
    </p:spTree>
    <p:extLst>
      <p:ext uri="{BB962C8B-B14F-4D97-AF65-F5344CB8AC3E}">
        <p14:creationId xmlns:p14="http://schemas.microsoft.com/office/powerpoint/2010/main" val="338025750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err="1">
                <a:ea typeface="宋体" charset="-122"/>
              </a:rPr>
              <a:t>CardSystems</a:t>
            </a:r>
            <a:r>
              <a:rPr lang="en-US" altLang="zh-CN" dirty="0">
                <a:ea typeface="宋体" charset="-122"/>
              </a:rPr>
              <a:t> Attack</a:t>
            </a:r>
          </a:p>
        </p:txBody>
      </p:sp>
      <p:sp>
        <p:nvSpPr>
          <p:cNvPr id="40" name="PlaceHolder 3"/>
          <p:cNvSpPr txBox="1">
            <a:spLocks/>
          </p:cNvSpPr>
          <p:nvPr/>
        </p:nvSpPr>
        <p:spPr>
          <a:xfrm>
            <a:off x="457200" y="1371600"/>
            <a:ext cx="8229240" cy="4754160"/>
          </a:xfrm>
          <a:prstGeom prst="rect">
            <a:avLst/>
          </a:prstGeom>
          <a:noFill/>
          <a:ln w="0">
            <a:noFill/>
          </a:ln>
        </p:spPr>
        <p:txBody>
          <a:bodyPr anchor="t">
            <a:noAutofit/>
          </a:bodyPr>
          <a:lstStyle>
            <a:lvl1pPr marL="342900" indent="-342900" algn="l" rtl="0" eaLnBrk="1" fontAlgn="base" hangingPunct="1">
              <a:spcBef>
                <a:spcPct val="20000"/>
              </a:spcBef>
              <a:spcAft>
                <a:spcPct val="0"/>
              </a:spcAft>
              <a:buClr>
                <a:schemeClr val="accent1"/>
              </a:buClr>
              <a:buChar char="•"/>
              <a:defRPr sz="28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lr>
                <a:schemeClr val="tx2"/>
              </a:buClr>
              <a:buChar char="•"/>
              <a:defRPr sz="26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lr>
                <a:schemeClr val="tx2"/>
              </a:buClr>
              <a:buChar char="•"/>
              <a:defRPr sz="2400">
                <a:solidFill>
                  <a:schemeClr val="tx1"/>
                </a:solidFill>
                <a:latin typeface="黑体" panose="02010609060101010101" pitchFamily="49" charset="-122"/>
                <a:ea typeface="黑体" panose="02010609060101010101" pitchFamily="49" charset="-122"/>
              </a:defRPr>
            </a:lvl3pPr>
            <a:lvl4pPr marL="1600200" indent="-228600" algn="l" rtl="0" eaLnBrk="1" fontAlgn="base" hangingPunct="1">
              <a:spcBef>
                <a:spcPct val="20000"/>
              </a:spcBef>
              <a:spcAft>
                <a:spcPct val="0"/>
              </a:spcAft>
              <a:buClr>
                <a:schemeClr val="tx2"/>
              </a:buClr>
              <a:buChar char="•"/>
              <a:defRPr sz="2200">
                <a:solidFill>
                  <a:schemeClr val="tx1"/>
                </a:solidFill>
                <a:latin typeface="黑体" panose="02010609060101010101" pitchFamily="49" charset="-122"/>
                <a:ea typeface="黑体" panose="02010609060101010101" pitchFamily="49" charset="-122"/>
              </a:defRPr>
            </a:lvl4pPr>
            <a:lvl5pPr marL="2057400" indent="-228600" algn="l" rtl="0" eaLnBrk="1" fontAlgn="base" hangingPunct="1">
              <a:spcBef>
                <a:spcPct val="20000"/>
              </a:spcBef>
              <a:spcAft>
                <a:spcPct val="0"/>
              </a:spcAft>
              <a:buClr>
                <a:schemeClr val="tx2"/>
              </a:buClr>
              <a:buChar char="•"/>
              <a:defRPr sz="2000">
                <a:solidFill>
                  <a:schemeClr val="tx1"/>
                </a:solidFill>
                <a:latin typeface="黑体" panose="02010609060101010101" pitchFamily="49" charset="-122"/>
                <a:ea typeface="黑体" panose="02010609060101010101" pitchFamily="49" charset="-122"/>
              </a:defRPr>
            </a:lvl5pPr>
            <a:lvl6pPr marL="25146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9pPr>
          </a:lstStyle>
          <a:p>
            <a:pPr marL="291960" indent="-291960">
              <a:lnSpc>
                <a:spcPct val="90000"/>
              </a:lnSpc>
              <a:spcBef>
                <a:spcPts val="641"/>
              </a:spcBef>
              <a:buClr>
                <a:srgbClr val="000000"/>
              </a:buClr>
              <a:buFont typeface="Arial"/>
              <a:buChar char="•"/>
            </a:pPr>
            <a:r>
              <a:rPr lang="en-US" sz="3200" kern="0" spc="-1" smtClean="0">
                <a:solidFill>
                  <a:srgbClr val="000000"/>
                </a:solidFill>
                <a:latin typeface="Cambria"/>
              </a:rPr>
              <a:t>CardSystems</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credit card payment processing company</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SQL injection attack in June 2005</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put out of business</a:t>
            </a:r>
          </a:p>
          <a:p>
            <a:pPr>
              <a:lnSpc>
                <a:spcPct val="90000"/>
              </a:lnSpc>
              <a:spcBef>
                <a:spcPts val="400"/>
              </a:spcBef>
              <a:buFontTx/>
              <a:buNone/>
            </a:pPr>
            <a:endParaRPr lang="en-US" sz="2000" kern="0" spc="-1" smtClean="0">
              <a:solidFill>
                <a:srgbClr val="000000"/>
              </a:solidFill>
              <a:latin typeface="Cambria"/>
            </a:endParaRPr>
          </a:p>
          <a:p>
            <a:pPr marL="291960" indent="-291960">
              <a:lnSpc>
                <a:spcPct val="90000"/>
              </a:lnSpc>
              <a:spcBef>
                <a:spcPts val="641"/>
              </a:spcBef>
              <a:buClr>
                <a:srgbClr val="000000"/>
              </a:buClr>
              <a:buFont typeface="Arial"/>
              <a:buChar char="•"/>
            </a:pPr>
            <a:r>
              <a:rPr lang="en-US" sz="3200" kern="0" spc="-1" smtClean="0">
                <a:solidFill>
                  <a:srgbClr val="000000"/>
                </a:solidFill>
                <a:latin typeface="Cambria"/>
              </a:rPr>
              <a:t>The Attack</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263,000 credit card #s stolen from database</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credit card #s stored unencrypted</a:t>
            </a:r>
          </a:p>
          <a:p>
            <a:pPr marL="635040" lvl="1" indent="-291960">
              <a:lnSpc>
                <a:spcPct val="90000"/>
              </a:lnSpc>
              <a:spcBef>
                <a:spcPts val="561"/>
              </a:spcBef>
              <a:buClr>
                <a:srgbClr val="000000"/>
              </a:buClr>
              <a:buFont typeface="Arial"/>
              <a:buChar char="–"/>
            </a:pPr>
            <a:r>
              <a:rPr lang="en-US" sz="2800" kern="0" spc="-1" smtClean="0">
                <a:solidFill>
                  <a:srgbClr val="000000"/>
                </a:solidFill>
                <a:latin typeface="Cambria"/>
              </a:rPr>
              <a:t>43 million credit card #s exposed</a:t>
            </a:r>
          </a:p>
          <a:p>
            <a:pPr>
              <a:lnSpc>
                <a:spcPct val="90000"/>
              </a:lnSpc>
              <a:spcBef>
                <a:spcPts val="400"/>
              </a:spcBef>
              <a:buFontTx/>
              <a:buNone/>
            </a:pPr>
            <a:endParaRPr lang="en-US" sz="2000" kern="0" spc="-1" dirty="0">
              <a:solidFill>
                <a:srgbClr val="000000"/>
              </a:solidFill>
              <a:latin typeface="Cambria"/>
            </a:endParaRPr>
          </a:p>
        </p:txBody>
      </p:sp>
      <p:sp>
        <p:nvSpPr>
          <p:cNvPr id="41" name="TextBox 2"/>
          <p:cNvSpPr/>
          <p:nvPr/>
        </p:nvSpPr>
        <p:spPr>
          <a:xfrm>
            <a:off x="667656" y="6339840"/>
            <a:ext cx="6781680" cy="515880"/>
          </a:xfrm>
          <a:prstGeom prst="rect">
            <a:avLst/>
          </a:prstGeom>
          <a:noFill/>
          <a:ln w="0">
            <a:noFill/>
          </a:ln>
          <a:effectLst/>
        </p:spPr>
        <p:txBody>
          <a:bodyPr wrap="none" lIns="90000" tIns="45000" rIns="90000" bIns="4500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dirty="0" smtClean="0">
                <a:ln>
                  <a:noFill/>
                </a:ln>
                <a:solidFill>
                  <a:srgbClr val="000000"/>
                </a:solidFill>
                <a:effectLst/>
                <a:uLnTx/>
                <a:uFillTx/>
                <a:latin typeface="Cambria"/>
              </a:rPr>
              <a:t>Image: http://usa.visa.com/merchants/marketing_center/logo_usage.html</a:t>
            </a:r>
            <a:r>
              <a:rPr kumimoji="0" sz="1400" b="0" i="0" u="none" strike="noStrike" kern="0" cap="none" spc="0" normalizeH="0" baseline="0" noProof="0" dirty="0" smtClean="0">
                <a:ln>
                  <a:noFill/>
                </a:ln>
                <a:solidFill>
                  <a:prstClr val="black"/>
                </a:solidFill>
                <a:effectLst/>
                <a:uLnTx/>
                <a:uFillTx/>
                <a:latin typeface="Arial"/>
              </a:rPr>
              <a:t/>
            </a:r>
            <a:br>
              <a:rPr kumimoji="0" sz="1400" b="0" i="0" u="none" strike="noStrike" kern="0" cap="none" spc="0" normalizeH="0" baseline="0" noProof="0" dirty="0" smtClean="0">
                <a:ln>
                  <a:noFill/>
                </a:ln>
                <a:solidFill>
                  <a:prstClr val="black"/>
                </a:solidFill>
                <a:effectLst/>
                <a:uLnTx/>
                <a:uFillTx/>
                <a:latin typeface="Arial"/>
              </a:rPr>
            </a:br>
            <a:r>
              <a:rPr kumimoji="0" lang="en-US" sz="1400" b="0" i="0" u="none" strike="noStrike" kern="0" cap="none" spc="-1" normalizeH="0" baseline="0" noProof="0" dirty="0" smtClean="0">
                <a:ln>
                  <a:noFill/>
                </a:ln>
                <a:solidFill>
                  <a:srgbClr val="000000"/>
                </a:solidFill>
                <a:effectLst/>
                <a:uLnTx/>
                <a:uFillTx/>
                <a:latin typeface="Cambria"/>
              </a:rPr>
              <a:t>              https://www.mastercardbrandcenter.com/</a:t>
            </a:r>
            <a:endParaRPr kumimoji="0" lang="en-US" sz="1400" b="0" i="0" u="none" strike="noStrike" kern="0" cap="none" spc="-1" normalizeH="0" baseline="0" noProof="0" dirty="0" smtClean="0">
              <a:ln>
                <a:noFill/>
              </a:ln>
              <a:solidFill>
                <a:prstClr val="black"/>
              </a:solidFill>
              <a:effectLst/>
              <a:uLnTx/>
              <a:uFillTx/>
              <a:latin typeface="Arial"/>
            </a:endParaRPr>
          </a:p>
        </p:txBody>
      </p:sp>
      <p:pic>
        <p:nvPicPr>
          <p:cNvPr id="42" name="Picture 1"/>
          <p:cNvPicPr/>
          <p:nvPr/>
        </p:nvPicPr>
        <p:blipFill>
          <a:blip r:embed="rId3"/>
          <a:stretch/>
        </p:blipFill>
        <p:spPr>
          <a:xfrm>
            <a:off x="7391520" y="597600"/>
            <a:ext cx="1676160" cy="1051920"/>
          </a:xfrm>
          <a:prstGeom prst="rect">
            <a:avLst/>
          </a:prstGeom>
          <a:ln w="0">
            <a:noFill/>
          </a:ln>
        </p:spPr>
      </p:pic>
      <p:pic>
        <p:nvPicPr>
          <p:cNvPr id="38" name="Picture 3" descr="mc_brand_113_gif.gif"/>
          <p:cNvPicPr/>
          <p:nvPr/>
        </p:nvPicPr>
        <p:blipFill>
          <a:blip r:embed="rId4"/>
          <a:stretch/>
        </p:blipFill>
        <p:spPr>
          <a:xfrm>
            <a:off x="7409160" y="1485000"/>
            <a:ext cx="1640160" cy="1029600"/>
          </a:xfrm>
          <a:prstGeom prst="rect">
            <a:avLst/>
          </a:prstGeom>
          <a:ln w="0">
            <a:noFill/>
          </a:ln>
        </p:spPr>
      </p:pic>
    </p:spTree>
    <p:extLst>
      <p:ext uri="{BB962C8B-B14F-4D97-AF65-F5344CB8AC3E}">
        <p14:creationId xmlns:p14="http://schemas.microsoft.com/office/powerpoint/2010/main" val="1200454015"/>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t>
            </a:r>
            <a:r>
              <a:rPr lang="en-US" dirty="0"/>
              <a:t>of a </a:t>
            </a:r>
            <a:r>
              <a:rPr lang="en-US" dirty="0" smtClean="0"/>
              <a:t>Successful </a:t>
            </a:r>
            <a:r>
              <a:rPr lang="en-US" dirty="0" err="1" smtClean="0"/>
              <a:t>SQLi</a:t>
            </a:r>
            <a:r>
              <a:rPr lang="en-US" dirty="0" smtClean="0"/>
              <a:t> Attack</a:t>
            </a:r>
            <a:endParaRPr lang="en-US" dirty="0"/>
          </a:p>
        </p:txBody>
      </p:sp>
      <p:sp>
        <p:nvSpPr>
          <p:cNvPr id="3" name="Content Placeholder 2"/>
          <p:cNvSpPr>
            <a:spLocks noGrp="1"/>
          </p:cNvSpPr>
          <p:nvPr>
            <p:ph sz="half" idx="2"/>
          </p:nvPr>
        </p:nvSpPr>
        <p:spPr/>
        <p:txBody>
          <a:bodyPr/>
          <a:lstStyle/>
          <a:p>
            <a:r>
              <a:rPr lang="en-US" dirty="0" smtClean="0"/>
              <a:t>Unauthorized </a:t>
            </a:r>
            <a:r>
              <a:rPr lang="en-US" dirty="0"/>
              <a:t>access to </a:t>
            </a:r>
            <a:r>
              <a:rPr lang="en-US" dirty="0">
                <a:solidFill>
                  <a:srgbClr val="FF0000"/>
                </a:solidFill>
              </a:rPr>
              <a:t>sensitive data</a:t>
            </a:r>
            <a:r>
              <a:rPr lang="en-US" dirty="0"/>
              <a:t>, such as </a:t>
            </a:r>
            <a:r>
              <a:rPr lang="en-US" dirty="0">
                <a:solidFill>
                  <a:srgbClr val="FF0000"/>
                </a:solidFill>
              </a:rPr>
              <a:t>passwords</a:t>
            </a:r>
            <a:r>
              <a:rPr lang="en-US" dirty="0"/>
              <a:t>, </a:t>
            </a:r>
            <a:r>
              <a:rPr lang="en-US" dirty="0">
                <a:solidFill>
                  <a:srgbClr val="FF0000"/>
                </a:solidFill>
              </a:rPr>
              <a:t>credit card details</a:t>
            </a:r>
            <a:r>
              <a:rPr lang="en-US" dirty="0"/>
              <a:t>, or </a:t>
            </a:r>
            <a:r>
              <a:rPr lang="en-US" dirty="0">
                <a:solidFill>
                  <a:srgbClr val="FF0000"/>
                </a:solidFill>
              </a:rPr>
              <a:t>personal user information</a:t>
            </a:r>
            <a:r>
              <a:rPr lang="en-US" dirty="0" smtClean="0"/>
              <a:t>.</a:t>
            </a:r>
          </a:p>
          <a:p>
            <a:r>
              <a:rPr lang="en-US" dirty="0"/>
              <a:t> </a:t>
            </a:r>
            <a:r>
              <a:rPr lang="en-US" dirty="0" smtClean="0"/>
              <a:t>Obtain </a:t>
            </a:r>
            <a:r>
              <a:rPr lang="en-US" dirty="0"/>
              <a:t>a persistent </a:t>
            </a:r>
            <a:r>
              <a:rPr lang="en-US" dirty="0">
                <a:solidFill>
                  <a:srgbClr val="FF0000"/>
                </a:solidFill>
              </a:rPr>
              <a:t>backdoor</a:t>
            </a:r>
            <a:r>
              <a:rPr lang="en-US" dirty="0"/>
              <a:t> into an organization's systems, leading to a </a:t>
            </a:r>
            <a:r>
              <a:rPr lang="en-US" dirty="0">
                <a:solidFill>
                  <a:srgbClr val="FF0000"/>
                </a:solidFill>
              </a:rPr>
              <a:t>long-term compromise </a:t>
            </a:r>
            <a:r>
              <a:rPr lang="en-US" dirty="0"/>
              <a:t>that can go </a:t>
            </a:r>
            <a:r>
              <a:rPr lang="en-US" dirty="0">
                <a:solidFill>
                  <a:srgbClr val="FF0000"/>
                </a:solidFill>
              </a:rPr>
              <a:t>unnoticed</a:t>
            </a:r>
            <a:r>
              <a:rPr lang="en-US" dirty="0"/>
              <a:t> for an extended period.</a:t>
            </a:r>
          </a:p>
        </p:txBody>
      </p:sp>
    </p:spTree>
    <p:extLst>
      <p:ext uri="{BB962C8B-B14F-4D97-AF65-F5344CB8AC3E}">
        <p14:creationId xmlns:p14="http://schemas.microsoft.com/office/powerpoint/2010/main" val="156629442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examples</a:t>
            </a:r>
          </a:p>
        </p:txBody>
      </p:sp>
      <p:sp>
        <p:nvSpPr>
          <p:cNvPr id="3" name="Content Placeholder 2"/>
          <p:cNvSpPr>
            <a:spLocks noGrp="1"/>
          </p:cNvSpPr>
          <p:nvPr>
            <p:ph sz="half" idx="2"/>
          </p:nvPr>
        </p:nvSpPr>
        <p:spPr/>
        <p:txBody>
          <a:bodyPr/>
          <a:lstStyle/>
          <a:p>
            <a:r>
              <a:rPr lang="en-US" dirty="0">
                <a:solidFill>
                  <a:srgbClr val="FF0000"/>
                </a:solidFill>
              </a:rPr>
              <a:t>Retrieving hidden </a:t>
            </a:r>
            <a:r>
              <a:rPr lang="en-US" dirty="0" smtClean="0">
                <a:solidFill>
                  <a:srgbClr val="FF0000"/>
                </a:solidFill>
              </a:rPr>
              <a:t>data</a:t>
            </a:r>
            <a:r>
              <a:rPr lang="en-US" dirty="0" smtClean="0"/>
              <a:t>: </a:t>
            </a:r>
            <a:r>
              <a:rPr lang="en-US" dirty="0"/>
              <a:t>where you can modify a SQL query to return additional results.</a:t>
            </a:r>
          </a:p>
          <a:p>
            <a:r>
              <a:rPr lang="en-US" dirty="0">
                <a:solidFill>
                  <a:srgbClr val="FF0000"/>
                </a:solidFill>
              </a:rPr>
              <a:t>Subverting application </a:t>
            </a:r>
            <a:r>
              <a:rPr lang="en-US" dirty="0" smtClean="0">
                <a:solidFill>
                  <a:srgbClr val="FF0000"/>
                </a:solidFill>
              </a:rPr>
              <a:t>logic</a:t>
            </a:r>
            <a:r>
              <a:rPr lang="en-US" dirty="0" smtClean="0"/>
              <a:t>: </a:t>
            </a:r>
            <a:r>
              <a:rPr lang="en-US" dirty="0"/>
              <a:t>where you can change a query to interfere with the application's logic.</a:t>
            </a:r>
          </a:p>
          <a:p>
            <a:r>
              <a:rPr lang="en-US" dirty="0">
                <a:solidFill>
                  <a:srgbClr val="FF0000"/>
                </a:solidFill>
              </a:rPr>
              <a:t>UNION </a:t>
            </a:r>
            <a:r>
              <a:rPr lang="en-US" dirty="0" smtClean="0">
                <a:solidFill>
                  <a:srgbClr val="FF0000"/>
                </a:solidFill>
              </a:rPr>
              <a:t>attacks</a:t>
            </a:r>
            <a:r>
              <a:rPr lang="en-US" dirty="0" smtClean="0"/>
              <a:t>: </a:t>
            </a:r>
            <a:r>
              <a:rPr lang="en-US" dirty="0"/>
              <a:t>where you can retrieve data from different database tables.</a:t>
            </a:r>
          </a:p>
          <a:p>
            <a:r>
              <a:rPr lang="en-US" dirty="0">
                <a:solidFill>
                  <a:srgbClr val="FF0000"/>
                </a:solidFill>
              </a:rPr>
              <a:t>Examining the </a:t>
            </a:r>
            <a:r>
              <a:rPr lang="en-US" dirty="0" smtClean="0">
                <a:solidFill>
                  <a:srgbClr val="FF0000"/>
                </a:solidFill>
              </a:rPr>
              <a:t>database</a:t>
            </a:r>
            <a:r>
              <a:rPr lang="en-US" dirty="0" smtClean="0"/>
              <a:t>: </a:t>
            </a:r>
            <a:r>
              <a:rPr lang="en-US" dirty="0"/>
              <a:t>where you can extract information about the version and structure of the database.</a:t>
            </a:r>
          </a:p>
          <a:p>
            <a:r>
              <a:rPr lang="en-US" dirty="0">
                <a:solidFill>
                  <a:srgbClr val="FF0000"/>
                </a:solidFill>
              </a:rPr>
              <a:t>Blind SQL </a:t>
            </a:r>
            <a:r>
              <a:rPr lang="en-US" dirty="0" smtClean="0">
                <a:solidFill>
                  <a:srgbClr val="FF0000"/>
                </a:solidFill>
              </a:rPr>
              <a:t>injection</a:t>
            </a:r>
            <a:r>
              <a:rPr lang="en-US" dirty="0" smtClean="0"/>
              <a:t>: </a:t>
            </a:r>
            <a:r>
              <a:rPr lang="en-US" dirty="0"/>
              <a:t>where the results of a query you control are not returned in the application's responses.</a:t>
            </a:r>
          </a:p>
        </p:txBody>
      </p:sp>
    </p:spTree>
    <p:extLst>
      <p:ext uri="{BB962C8B-B14F-4D97-AF65-F5344CB8AC3E}">
        <p14:creationId xmlns:p14="http://schemas.microsoft.com/office/powerpoint/2010/main" val="296718718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SQL Primer</a:t>
            </a:r>
          </a:p>
        </p:txBody>
      </p:sp>
      <p:graphicFrame>
        <p:nvGraphicFramePr>
          <p:cNvPr id="7" name="Table 4"/>
          <p:cNvGraphicFramePr/>
          <p:nvPr/>
        </p:nvGraphicFramePr>
        <p:xfrm>
          <a:off x="4099680" y="1380600"/>
          <a:ext cx="4235760" cy="1381680"/>
        </p:xfrm>
        <a:graphic>
          <a:graphicData uri="http://schemas.openxmlformats.org/drawingml/2006/table">
            <a:tbl>
              <a:tblPr/>
              <a:tblGrid>
                <a:gridCol w="1452600"/>
                <a:gridCol w="1391400"/>
                <a:gridCol w="1391760"/>
              </a:tblGrid>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Column 1 </a:t>
                      </a:r>
                      <a:r>
                        <a:rPr sz="1800"/>
                        <a:t/>
                      </a:r>
                      <a:br>
                        <a:rPr sz="1800"/>
                      </a:br>
                      <a:r>
                        <a:rPr lang="en-US" sz="1800" b="1" strike="noStrike" spc="-1">
                          <a:solidFill>
                            <a:srgbClr val="FFFFFF"/>
                          </a:solidFill>
                          <a:latin typeface="Cambria"/>
                        </a:rPr>
                        <a:t>of Type 1</a:t>
                      </a:r>
                      <a:endParaRPr lang="en-US" sz="1800" b="0" strike="noStrike" spc="-1">
                        <a:latin typeface="Arial"/>
                      </a:endParaRPr>
                    </a:p>
                  </a:txBody>
                  <a:tcPr>
                    <a:lnL w="9360">
                      <a:solidFill>
                        <a:srgbClr val="E2752C"/>
                      </a:solid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Column 2 </a:t>
                      </a:r>
                      <a:r>
                        <a:rPr sz="1800"/>
                        <a:t/>
                      </a:r>
                      <a:br>
                        <a:rPr sz="1800"/>
                      </a:br>
                      <a:r>
                        <a:rPr lang="en-US" sz="1800" b="1" strike="noStrike" spc="-1">
                          <a:solidFill>
                            <a:srgbClr val="FFFFFF"/>
                          </a:solidFill>
                          <a:latin typeface="Cambria"/>
                        </a:rPr>
                        <a:t>of Type 2</a:t>
                      </a:r>
                      <a:endParaRPr lang="en-US" sz="1800" b="0" strike="noStrike" spc="-1">
                        <a:latin typeface="Arial"/>
                      </a:endParaRPr>
                    </a:p>
                  </a:txBody>
                  <a:tcPr>
                    <a:lnL>
                      <a:no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Column 3 </a:t>
                      </a:r>
                      <a:r>
                        <a:rPr sz="1800"/>
                        <a:t/>
                      </a:r>
                      <a:br>
                        <a:rPr sz="1800"/>
                      </a:br>
                      <a:r>
                        <a:rPr lang="en-US" sz="1800" b="1" strike="noStrike" spc="-1">
                          <a:solidFill>
                            <a:srgbClr val="FFFFFF"/>
                          </a:solidFill>
                          <a:latin typeface="Cambria"/>
                        </a:rPr>
                        <a:t>of Type 3</a:t>
                      </a:r>
                      <a:endParaRPr lang="en-US" sz="1800" b="0" strike="noStrike" spc="-1">
                        <a:latin typeface="Arial"/>
                      </a:endParaRPr>
                    </a:p>
                  </a:txBody>
                  <a:tcPr>
                    <a:lnL>
                      <a:noFill/>
                    </a:lnL>
                    <a:lnR w="9360">
                      <a:solidFill>
                        <a:srgbClr val="E2752C"/>
                      </a:solidFill>
                    </a:lnR>
                    <a:lnT w="9360">
                      <a:solidFill>
                        <a:srgbClr val="E2752C"/>
                      </a:solidFill>
                    </a:lnT>
                    <a:lnB>
                      <a:noFill/>
                    </a:lnB>
                    <a:lnTlToBr w="12700" cmpd="sng">
                      <a:noFill/>
                      <a:prstDash val="solid"/>
                    </a:lnTlToBr>
                    <a:lnBlToTr w="12700" cmpd="sng">
                      <a:noFill/>
                      <a:prstDash val="solid"/>
                    </a:lnBlToTr>
                    <a:solidFill>
                      <a:srgbClr val="E47932"/>
                    </a:solidFill>
                  </a:tcPr>
                </a:tc>
              </a:tr>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1</a:t>
                      </a:r>
                      <a:endParaRPr lang="en-US" sz="1800" b="0" strike="noStrike" spc="-1">
                        <a:latin typeface="Arial"/>
                      </a:endParaRPr>
                    </a:p>
                  </a:txBody>
                  <a:tcPr>
                    <a:lnL w="9360">
                      <a:solidFill>
                        <a:srgbClr val="E2752C"/>
                      </a:solid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2</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3</a:t>
                      </a:r>
                      <a:endParaRPr lang="en-US" sz="1800" b="0" strike="noStrike" spc="-1">
                        <a:latin typeface="Arial"/>
                      </a:endParaRPr>
                    </a:p>
                  </a:txBody>
                  <a:tcPr>
                    <a:lnL>
                      <a:noFill/>
                    </a:lnL>
                    <a:lnR w="9360">
                      <a:solidFill>
                        <a:srgbClr val="E2752C"/>
                      </a:solidFill>
                    </a:lnR>
                    <a:lnT w="9360">
                      <a:noFill/>
                    </a:lnT>
                    <a:lnB w="9360">
                      <a:solidFill>
                        <a:srgbClr val="E2752C"/>
                      </a:solidFill>
                    </a:lnB>
                    <a:lnTlToBr w="12700" cmpd="sng">
                      <a:noFill/>
                      <a:prstDash val="solid"/>
                    </a:lnTlToBr>
                    <a:lnBlToTr w="12700" cmpd="sng">
                      <a:noFill/>
                      <a:prstDash val="solid"/>
                    </a:lnBlToTr>
                    <a:noFill/>
                  </a:tcPr>
                </a:tc>
              </a:tr>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4</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5</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value 6</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r>
            </a:tbl>
          </a:graphicData>
        </a:graphic>
      </p:graphicFrame>
      <p:graphicFrame>
        <p:nvGraphicFramePr>
          <p:cNvPr id="8" name="Table 5"/>
          <p:cNvGraphicFramePr/>
          <p:nvPr/>
        </p:nvGraphicFramePr>
        <p:xfrm>
          <a:off x="914400" y="4302720"/>
          <a:ext cx="7772040" cy="2363040"/>
        </p:xfrm>
        <a:graphic>
          <a:graphicData uri="http://schemas.openxmlformats.org/drawingml/2006/table">
            <a:tbl>
              <a:tblPr/>
              <a:tblGrid>
                <a:gridCol w="972720"/>
                <a:gridCol w="1334520"/>
                <a:gridCol w="1334520"/>
                <a:gridCol w="1334520"/>
                <a:gridCol w="1334520"/>
                <a:gridCol w="1461240"/>
              </a:tblGrid>
              <a:tr h="6282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first_name</a:t>
                      </a:r>
                      <a:endParaRPr lang="en-US" sz="1800" b="0" strike="noStrike" spc="-1">
                        <a:latin typeface="Arial"/>
                      </a:endParaRPr>
                    </a:p>
                  </a:txBody>
                  <a:tcPr>
                    <a:lnL>
                      <a:no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last_name</a:t>
                      </a:r>
                      <a:endParaRPr lang="en-US" sz="1800" b="0" strike="noStrike" spc="-1">
                        <a:latin typeface="Arial"/>
                      </a:endParaRPr>
                    </a:p>
                  </a:txBody>
                  <a:tcPr>
                    <a:lnL>
                      <a:no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user</a:t>
                      </a:r>
                      <a:endParaRPr lang="en-US" sz="1800" b="0" strike="noStrike" spc="-1">
                        <a:latin typeface="Arial"/>
                      </a:endParaRPr>
                    </a:p>
                  </a:txBody>
                  <a:tcPr>
                    <a:lnL>
                      <a:no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password</a:t>
                      </a:r>
                      <a:endParaRPr lang="en-US" sz="1800" b="0" strike="noStrike" spc="-1">
                        <a:latin typeface="Arial"/>
                      </a:endParaRPr>
                    </a:p>
                  </a:txBody>
                  <a:tcPr>
                    <a:lnL>
                      <a:noFill/>
                    </a:lnL>
                    <a:lnR>
                      <a:noFill/>
                    </a:lnR>
                    <a:lnT w="9360">
                      <a:solidFill>
                        <a:srgbClr val="E2752C"/>
                      </a:solidFill>
                    </a:lnT>
                    <a:lnB>
                      <a:noFill/>
                    </a:lnB>
                    <a:lnTlToBr w="12700" cmpd="sng">
                      <a:noFill/>
                      <a:prstDash val="solid"/>
                    </a:lnTlToBr>
                    <a:lnBlToTr w="12700" cmpd="sng">
                      <a:noFill/>
                      <a:prstDash val="solid"/>
                    </a:lnBlToTr>
                    <a:solidFill>
                      <a:srgbClr val="E47932"/>
                    </a:solid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1" strike="noStrike" spc="-1">
                          <a:solidFill>
                            <a:srgbClr val="FFFFFF"/>
                          </a:solidFill>
                          <a:latin typeface="Cambria"/>
                        </a:rPr>
                        <a:t>avatar</a:t>
                      </a:r>
                      <a:endParaRPr lang="en-US" sz="1800" b="0" strike="noStrike" spc="-1">
                        <a:latin typeface="Arial"/>
                      </a:endParaRPr>
                    </a:p>
                  </a:txBody>
                  <a:tcPr>
                    <a:lnL>
                      <a:noFill/>
                    </a:lnL>
                    <a:lnR w="9360">
                      <a:solidFill>
                        <a:srgbClr val="E2752C"/>
                      </a:solidFill>
                    </a:lnR>
                    <a:lnT w="9360">
                      <a:solidFill>
                        <a:srgbClr val="E2752C"/>
                      </a:solidFill>
                    </a:lnT>
                    <a:lnB>
                      <a:noFill/>
                    </a:lnB>
                    <a:lnTlToBr w="12700" cmpd="sng">
                      <a:noFill/>
                      <a:prstDash val="solid"/>
                    </a:lnTlToBr>
                    <a:lnBlToTr w="12700" cmpd="sng">
                      <a:noFill/>
                      <a:prstDash val="solid"/>
                    </a:lnBlToTr>
                    <a:solidFill>
                      <a:srgbClr val="E47932"/>
                    </a:solidFill>
                  </a:tcPr>
                </a:tc>
              </a:tr>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&lt;hash 1&gt;</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admin.jpg</a:t>
                      </a:r>
                      <a:endParaRPr lang="en-US" sz="1800" b="0" strike="noStrike" spc="-1">
                        <a:latin typeface="Arial"/>
                      </a:endParaRPr>
                    </a:p>
                  </a:txBody>
                  <a:tcPr>
                    <a:lnL>
                      <a:noFill/>
                    </a:lnL>
                    <a:lnR w="9360">
                      <a:solidFill>
                        <a:srgbClr val="E2752C"/>
                      </a:solidFill>
                    </a:lnR>
                    <a:lnT w="9360">
                      <a:noFill/>
                    </a:lnT>
                    <a:lnB w="9360">
                      <a:solidFill>
                        <a:srgbClr val="E2752C"/>
                      </a:solidFill>
                    </a:lnB>
                    <a:lnTlToBr w="12700" cmpd="sng">
                      <a:noFill/>
                      <a:prstDash val="solid"/>
                    </a:lnTlToBr>
                    <a:lnBlToTr w="12700" cmpd="sng">
                      <a:noFill/>
                      <a:prstDash val="solid"/>
                    </a:lnBlToTr>
                    <a:noFill/>
                  </a:tcPr>
                </a:tc>
              </a:tr>
              <a:tr h="62244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Gordon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Brown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gordonb</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&lt;hash 2&gt;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gordonb.jpg</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lnTlToBr w="12700" cmpd="sng">
                      <a:noFill/>
                      <a:prstDash val="solid"/>
                    </a:lnTlToBr>
                    <a:lnBlToTr w="12700" cmpd="sng">
                      <a:noFill/>
                      <a:prstDash val="solid"/>
                    </a:lnBlToTr>
                    <a:noFill/>
                  </a:tcPr>
                </a:tc>
              </a:tr>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Hack</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Me</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1337</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&lt;hash 3&gt;</a:t>
                      </a:r>
                      <a:endParaRPr lang="en-US" sz="1800" b="0" strike="noStrike" spc="-1">
                        <a:latin typeface="Arial"/>
                      </a:endParaRPr>
                    </a:p>
                  </a:txBody>
                  <a:tcPr>
                    <a:lnL>
                      <a:noFill/>
                    </a:lnL>
                    <a:lnR>
                      <a:noFill/>
                    </a:lnR>
                    <a:lnT w="9360">
                      <a:noFill/>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hacker.jpg</a:t>
                      </a:r>
                      <a:endParaRPr lang="en-US" sz="1800" b="0" strike="noStrike" spc="-1">
                        <a:latin typeface="Arial"/>
                      </a:endParaRPr>
                    </a:p>
                  </a:txBody>
                  <a:tcPr>
                    <a:lnL>
                      <a:noFill/>
                    </a:lnL>
                    <a:lnR w="9360">
                      <a:solidFill>
                        <a:srgbClr val="E2752C"/>
                      </a:solidFill>
                    </a:lnR>
                    <a:lnT w="9360">
                      <a:noFill/>
                    </a:lnT>
                    <a:lnB w="9360">
                      <a:solidFill>
                        <a:srgbClr val="E2752C"/>
                      </a:solidFill>
                    </a:lnB>
                    <a:lnTlToBr w="12700" cmpd="sng">
                      <a:noFill/>
                      <a:prstDash val="solid"/>
                    </a:lnTlToBr>
                    <a:lnBlToTr w="12700" cmpd="sng">
                      <a:noFill/>
                      <a:prstDash val="solid"/>
                    </a:lnBlToTr>
                    <a:noFill/>
                  </a:tcPr>
                </a:tc>
              </a:tr>
              <a:tr h="370800">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lnTlToBr w="12700" cmpd="sng">
                      <a:noFill/>
                      <a:prstDash val="solid"/>
                    </a:lnTlToBr>
                    <a:lnBlToTr w="12700" cmpd="sng">
                      <a:noFill/>
                      <a:prstDash val="solid"/>
                    </a:lnBlToTr>
                    <a:noFill/>
                  </a:tcPr>
                </a:tc>
              </a:tr>
            </a:tbl>
          </a:graphicData>
        </a:graphic>
      </p:graphicFrame>
      <p:sp>
        <p:nvSpPr>
          <p:cNvPr id="9" name="TextBox 13"/>
          <p:cNvSpPr/>
          <p:nvPr/>
        </p:nvSpPr>
        <p:spPr>
          <a:xfrm>
            <a:off x="0" y="6172200"/>
            <a:ext cx="9143640" cy="455400"/>
          </a:xfrm>
          <a:prstGeom prst="rect">
            <a:avLst/>
          </a:prstGeom>
          <a:noFill/>
          <a:ln w="0">
            <a:noFill/>
          </a:ln>
          <a:effectLst/>
        </p:spPr>
        <p:txBody>
          <a:bodyPr lIns="90000" tIns="45000" rIns="90000" bIns="4500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1" normalizeH="0" baseline="0" noProof="0" smtClean="0">
                <a:ln>
                  <a:noFill/>
                </a:ln>
                <a:solidFill>
                  <a:srgbClr val="000000"/>
                </a:solidFill>
                <a:effectLst/>
                <a:uLnTx/>
                <a:uFillTx/>
                <a:latin typeface="Cambria"/>
              </a:rPr>
              <a:t>‘users’ table</a:t>
            </a:r>
            <a:endParaRPr kumimoji="0" lang="en-US" sz="1800" b="0" i="0" u="none" strike="noStrike" kern="0" cap="none" spc="-1" normalizeH="0" baseline="0" noProof="0" smtClean="0">
              <a:ln>
                <a:noFill/>
              </a:ln>
              <a:solidFill>
                <a:prstClr val="black"/>
              </a:solidFill>
              <a:effectLst/>
              <a:uLnTx/>
              <a:uFillTx/>
              <a:latin typeface="Arial"/>
            </a:endParaRPr>
          </a:p>
        </p:txBody>
      </p:sp>
      <p:sp>
        <p:nvSpPr>
          <p:cNvPr id="10" name="Rounded Rectangle 11"/>
          <p:cNvSpPr/>
          <p:nvPr/>
        </p:nvSpPr>
        <p:spPr>
          <a:xfrm>
            <a:off x="228600" y="1143000"/>
            <a:ext cx="3733560" cy="2133360"/>
          </a:xfrm>
          <a:prstGeom prst="roundRect">
            <a:avLst>
              <a:gd name="adj" fmla="val 16667"/>
            </a:avLst>
          </a:prstGeom>
          <a:solidFill>
            <a:srgbClr val="FFFFFF"/>
          </a:solidFill>
          <a:ln w="25400" cap="flat" cmpd="sng" algn="ctr">
            <a:solidFill>
              <a:srgbClr val="000000"/>
            </a:solidFill>
            <a:prstDash val="solid"/>
            <a:round/>
          </a:ln>
          <a:effectLst/>
        </p:spPr>
        <p:txBody>
          <a:bodyPr lIns="90000" tIns="45000" rIns="90000" bIns="45000" anchor="ctr" anchorCtr="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1" normalizeH="0" baseline="0" noProof="0" smtClean="0">
                <a:ln>
                  <a:noFill/>
                </a:ln>
                <a:solidFill>
                  <a:srgbClr val="000000"/>
                </a:solidFill>
                <a:effectLst/>
                <a:uLnTx/>
                <a:uFillTx/>
                <a:latin typeface="Cambria"/>
              </a:rPr>
              <a:t>A table is defined by a tuple (</a:t>
            </a:r>
            <a:r>
              <a:rPr kumimoji="0" lang="en-US" sz="1800" b="0" i="1" u="none" strike="noStrike" kern="0" cap="none" spc="-1" normalizeH="0" baseline="0" noProof="0" smtClean="0">
                <a:ln>
                  <a:noFill/>
                </a:ln>
                <a:solidFill>
                  <a:srgbClr val="000000"/>
                </a:solidFill>
                <a:effectLst/>
                <a:uLnTx/>
                <a:uFillTx/>
                <a:latin typeface="Cambria"/>
              </a:rPr>
              <a:t>t</a:t>
            </a:r>
            <a:r>
              <a:rPr kumimoji="0" lang="en-US" sz="1800" b="0" i="1" u="none" strike="noStrike" kern="0" cap="none" spc="-1" normalizeH="0" baseline="-25000" noProof="0" smtClean="0">
                <a:ln>
                  <a:noFill/>
                </a:ln>
                <a:solidFill>
                  <a:srgbClr val="000000"/>
                </a:solidFill>
                <a:effectLst/>
                <a:uLnTx/>
                <a:uFillTx/>
                <a:latin typeface="Cambria"/>
              </a:rPr>
              <a:t>1</a:t>
            </a:r>
            <a:r>
              <a:rPr kumimoji="0" lang="en-US" sz="1800" b="0" i="1" u="none" strike="noStrike" kern="0" cap="none" spc="-1" normalizeH="0" baseline="0" noProof="0" smtClean="0">
                <a:ln>
                  <a:noFill/>
                </a:ln>
                <a:solidFill>
                  <a:srgbClr val="000000"/>
                </a:solidFill>
                <a:effectLst/>
                <a:uLnTx/>
                <a:uFillTx/>
                <a:latin typeface="Cambria"/>
              </a:rPr>
              <a:t>, t</a:t>
            </a:r>
            <a:r>
              <a:rPr kumimoji="0" lang="en-US" sz="1800" b="0" i="1" u="none" strike="noStrike" kern="0" cap="none" spc="-1" normalizeH="0" baseline="-25000" noProof="0" smtClean="0">
                <a:ln>
                  <a:noFill/>
                </a:ln>
                <a:solidFill>
                  <a:srgbClr val="000000"/>
                </a:solidFill>
                <a:effectLst/>
                <a:uLnTx/>
                <a:uFillTx/>
                <a:latin typeface="Cambria"/>
              </a:rPr>
              <a:t>2</a:t>
            </a:r>
            <a:r>
              <a:rPr kumimoji="0" lang="en-US" sz="1800" b="0" i="1" u="none" strike="noStrike" kern="0" cap="none" spc="-1" normalizeH="0" baseline="0" noProof="0" smtClean="0">
                <a:ln>
                  <a:noFill/>
                </a:ln>
                <a:solidFill>
                  <a:srgbClr val="000000"/>
                </a:solidFill>
                <a:effectLst/>
                <a:uLnTx/>
                <a:uFillTx/>
                <a:latin typeface="Cambria"/>
              </a:rPr>
              <a:t>, ..., t</a:t>
            </a:r>
            <a:r>
              <a:rPr kumimoji="0" lang="en-US" sz="1800" b="0" i="1" u="none" strike="noStrike" kern="0" cap="none" spc="-1" normalizeH="0" baseline="-25000" noProof="0" smtClean="0">
                <a:ln>
                  <a:noFill/>
                </a:ln>
                <a:solidFill>
                  <a:srgbClr val="000000"/>
                </a:solidFill>
                <a:effectLst/>
                <a:uLnTx/>
                <a:uFillTx/>
                <a:latin typeface="Cambria"/>
              </a:rPr>
              <a:t>n</a:t>
            </a:r>
            <a:r>
              <a:rPr kumimoji="0" lang="en-US" sz="1800" b="0" i="1" u="none" strike="noStrike" kern="0" cap="none" spc="-1" normalizeH="0" baseline="0" noProof="0" smtClean="0">
                <a:ln>
                  <a:noFill/>
                </a:ln>
                <a:solidFill>
                  <a:srgbClr val="000000"/>
                </a:solidFill>
                <a:effectLst/>
                <a:uLnTx/>
                <a:uFillTx/>
                <a:latin typeface="Cambria"/>
              </a:rPr>
              <a:t>)</a:t>
            </a:r>
            <a:r>
              <a:rPr kumimoji="0" lang="en-US" sz="1800" b="0" i="0" u="none" strike="noStrike" kern="0" cap="none" spc="-1" normalizeH="0" baseline="0" noProof="0" smtClean="0">
                <a:ln>
                  <a:noFill/>
                </a:ln>
                <a:solidFill>
                  <a:srgbClr val="000000"/>
                </a:solidFill>
                <a:effectLst/>
                <a:uLnTx/>
                <a:uFillTx/>
                <a:latin typeface="Cambria"/>
              </a:rPr>
              <a:t>of typed named values. Each row is a tuple of values </a:t>
            </a:r>
            <a:r>
              <a:rPr kumimoji="0" sz="1800" b="0" i="0" u="none" strike="noStrike" kern="0" cap="none" spc="0" normalizeH="0" baseline="0" noProof="0" smtClean="0">
                <a:ln>
                  <a:noFill/>
                </a:ln>
                <a:solidFill>
                  <a:prstClr val="black"/>
                </a:solidFill>
                <a:effectLst/>
                <a:uLnTx/>
                <a:uFillTx/>
                <a:latin typeface="Arial"/>
              </a:rPr>
              <a:t/>
            </a:r>
            <a:br>
              <a:rPr kumimoji="0" sz="1800" b="0" i="0" u="none" strike="noStrike" kern="0" cap="none" spc="0" normalizeH="0" baseline="0" noProof="0" smtClean="0">
                <a:ln>
                  <a:noFill/>
                </a:ln>
                <a:solidFill>
                  <a:prstClr val="black"/>
                </a:solidFill>
                <a:effectLst/>
                <a:uLnTx/>
                <a:uFillTx/>
                <a:latin typeface="Arial"/>
              </a:rPr>
            </a:br>
            <a:r>
              <a:rPr kumimoji="0" lang="en-US" sz="1800" b="0" i="1" u="none" strike="noStrike" kern="0" cap="none" spc="-1" normalizeH="0" baseline="0" noProof="0" smtClean="0">
                <a:ln>
                  <a:noFill/>
                </a:ln>
                <a:solidFill>
                  <a:srgbClr val="000000"/>
                </a:solidFill>
                <a:effectLst/>
                <a:uLnTx/>
                <a:uFillTx/>
                <a:latin typeface="Cambria"/>
              </a:rPr>
              <a:t>(v</a:t>
            </a:r>
            <a:r>
              <a:rPr kumimoji="0" lang="en-US" sz="1800" b="0" i="1" u="none" strike="noStrike" kern="0" cap="none" spc="-1" normalizeH="0" baseline="-25000" noProof="0" smtClean="0">
                <a:ln>
                  <a:noFill/>
                </a:ln>
                <a:solidFill>
                  <a:srgbClr val="000000"/>
                </a:solidFill>
                <a:effectLst/>
                <a:uLnTx/>
                <a:uFillTx/>
                <a:latin typeface="Cambria"/>
              </a:rPr>
              <a:t>1</a:t>
            </a:r>
            <a:r>
              <a:rPr kumimoji="0" lang="en-US" sz="1800" b="0" i="1" u="none" strike="noStrike" kern="0" cap="none" spc="-1" normalizeH="0" baseline="0" noProof="0" smtClean="0">
                <a:ln>
                  <a:noFill/>
                </a:ln>
                <a:solidFill>
                  <a:srgbClr val="000000"/>
                </a:solidFill>
                <a:effectLst/>
                <a:uLnTx/>
                <a:uFillTx/>
                <a:latin typeface="Cambria"/>
              </a:rPr>
              <a:t>:t</a:t>
            </a:r>
            <a:r>
              <a:rPr kumimoji="0" lang="en-US" sz="1800" b="0" i="1" u="none" strike="noStrike" kern="0" cap="none" spc="-1" normalizeH="0" baseline="-25000" noProof="0" smtClean="0">
                <a:ln>
                  <a:noFill/>
                </a:ln>
                <a:solidFill>
                  <a:srgbClr val="000000"/>
                </a:solidFill>
                <a:effectLst/>
                <a:uLnTx/>
                <a:uFillTx/>
                <a:latin typeface="Cambria"/>
              </a:rPr>
              <a:t>1</a:t>
            </a:r>
            <a:r>
              <a:rPr kumimoji="0" lang="en-US" sz="1800" b="0" i="1" u="none" strike="noStrike" kern="0" cap="none" spc="-1" normalizeH="0" baseline="0" noProof="0" smtClean="0">
                <a:ln>
                  <a:noFill/>
                </a:ln>
                <a:solidFill>
                  <a:srgbClr val="000000"/>
                </a:solidFill>
                <a:effectLst/>
                <a:uLnTx/>
                <a:uFillTx/>
                <a:latin typeface="Cambria"/>
              </a:rPr>
              <a:t>, v</a:t>
            </a:r>
            <a:r>
              <a:rPr kumimoji="0" lang="en-US" sz="1800" b="0" i="1" u="none" strike="noStrike" kern="0" cap="none" spc="-1" normalizeH="0" baseline="-25000" noProof="0" smtClean="0">
                <a:ln>
                  <a:noFill/>
                </a:ln>
                <a:solidFill>
                  <a:srgbClr val="000000"/>
                </a:solidFill>
                <a:effectLst/>
                <a:uLnTx/>
                <a:uFillTx/>
                <a:latin typeface="Cambria"/>
              </a:rPr>
              <a:t>2</a:t>
            </a:r>
            <a:r>
              <a:rPr kumimoji="0" lang="en-US" sz="1800" b="0" i="1" u="none" strike="noStrike" kern="0" cap="none" spc="-1" normalizeH="0" baseline="0" noProof="0" smtClean="0">
                <a:ln>
                  <a:noFill/>
                </a:ln>
                <a:solidFill>
                  <a:srgbClr val="000000"/>
                </a:solidFill>
                <a:effectLst/>
                <a:uLnTx/>
                <a:uFillTx/>
                <a:latin typeface="Cambria"/>
              </a:rPr>
              <a:t>:t</a:t>
            </a:r>
            <a:r>
              <a:rPr kumimoji="0" lang="en-US" sz="1800" b="0" i="1" u="none" strike="noStrike" kern="0" cap="none" spc="-1" normalizeH="0" baseline="-25000" noProof="0" smtClean="0">
                <a:ln>
                  <a:noFill/>
                </a:ln>
                <a:solidFill>
                  <a:srgbClr val="000000"/>
                </a:solidFill>
                <a:effectLst/>
                <a:uLnTx/>
                <a:uFillTx/>
                <a:latin typeface="Cambria"/>
              </a:rPr>
              <a:t>2</a:t>
            </a:r>
            <a:r>
              <a:rPr kumimoji="0" lang="en-US" sz="1800" b="0" i="1" u="none" strike="noStrike" kern="0" cap="none" spc="-1" normalizeH="0" baseline="0" noProof="0" smtClean="0">
                <a:ln>
                  <a:noFill/>
                </a:ln>
                <a:solidFill>
                  <a:srgbClr val="000000"/>
                </a:solidFill>
                <a:effectLst/>
                <a:uLnTx/>
                <a:uFillTx/>
                <a:latin typeface="Cambria"/>
              </a:rPr>
              <a:t>, ... v</a:t>
            </a:r>
            <a:r>
              <a:rPr kumimoji="0" lang="en-US" sz="1800" b="0" i="1" u="none" strike="noStrike" kern="0" cap="none" spc="-1" normalizeH="0" baseline="-25000" noProof="0" smtClean="0">
                <a:ln>
                  <a:noFill/>
                </a:ln>
                <a:solidFill>
                  <a:srgbClr val="000000"/>
                </a:solidFill>
                <a:effectLst/>
                <a:uLnTx/>
                <a:uFillTx/>
                <a:latin typeface="Cambria"/>
              </a:rPr>
              <a:t>n</a:t>
            </a:r>
            <a:r>
              <a:rPr kumimoji="0" lang="en-US" sz="1800" b="0" i="1" u="none" strike="noStrike" kern="0" cap="none" spc="-1" normalizeH="0" baseline="0" noProof="0" smtClean="0">
                <a:ln>
                  <a:noFill/>
                </a:ln>
                <a:solidFill>
                  <a:srgbClr val="000000"/>
                </a:solidFill>
                <a:effectLst/>
                <a:uLnTx/>
                <a:uFillTx/>
                <a:latin typeface="Cambria"/>
              </a:rPr>
              <a:t>:t</a:t>
            </a:r>
            <a:r>
              <a:rPr kumimoji="0" lang="en-US" sz="1800" b="0" i="1" u="none" strike="noStrike" kern="0" cap="none" spc="-1" normalizeH="0" baseline="-25000" noProof="0" smtClean="0">
                <a:ln>
                  <a:noFill/>
                </a:ln>
                <a:solidFill>
                  <a:srgbClr val="000000"/>
                </a:solidFill>
                <a:effectLst/>
                <a:uLnTx/>
                <a:uFillTx/>
                <a:latin typeface="Cambria"/>
              </a:rPr>
              <a:t>n</a:t>
            </a:r>
            <a:r>
              <a:rPr kumimoji="0" lang="en-US" sz="1800" b="0" i="1" u="none" strike="noStrike" kern="0" cap="none" spc="-1" normalizeH="0" baseline="0" noProof="0" smtClean="0">
                <a:ln>
                  <a:noFill/>
                </a:ln>
                <a:solidFill>
                  <a:srgbClr val="000000"/>
                </a:solidFill>
                <a:effectLst/>
                <a:uLnTx/>
                <a:uFillTx/>
                <a:latin typeface="Cambria"/>
              </a:rPr>
              <a:t>)</a:t>
            </a:r>
            <a:endParaRPr kumimoji="0" lang="en-US" sz="1800" b="0" i="0" u="none" strike="noStrike" kern="0" cap="none" spc="-1" normalizeH="0" baseline="0" noProof="0" smtClean="0">
              <a:ln>
                <a:noFill/>
              </a:ln>
              <a:solidFill>
                <a:prstClr val="black"/>
              </a:solidFill>
              <a:effectLst/>
              <a:uLnTx/>
              <a:uFillTx/>
              <a:latin typeface="Arial"/>
            </a:endParaRPr>
          </a:p>
        </p:txBody>
      </p:sp>
      <p:grpSp>
        <p:nvGrpSpPr>
          <p:cNvPr id="11" name="Group 17"/>
          <p:cNvGrpSpPr/>
          <p:nvPr/>
        </p:nvGrpSpPr>
        <p:grpSpPr>
          <a:xfrm>
            <a:off x="114480" y="3088800"/>
            <a:ext cx="8571960" cy="1189440"/>
            <a:chOff x="114480" y="3088800"/>
            <a:chExt cx="8571960" cy="1189440"/>
          </a:xfrm>
        </p:grpSpPr>
        <p:sp>
          <p:nvSpPr>
            <p:cNvPr id="12" name="Rounded Rectangular Callout 7"/>
            <p:cNvSpPr/>
            <p:nvPr/>
          </p:nvSpPr>
          <p:spPr>
            <a:xfrm>
              <a:off x="114480" y="3612960"/>
              <a:ext cx="1180800" cy="398520"/>
            </a:xfrm>
            <a:prstGeom prst="wedgeRoundRectCallout">
              <a:avLst>
                <a:gd name="adj1" fmla="val 43531"/>
                <a:gd name="adj2" fmla="val 100092"/>
                <a:gd name="adj3" fmla="val 16667"/>
              </a:avLst>
            </a:prstGeom>
            <a:solidFill>
              <a:srgbClr val="009446"/>
            </a:solidFill>
            <a:ln w="25400" cap="flat" cmpd="sng" algn="ctr">
              <a:solidFill>
                <a:srgbClr val="006D33"/>
              </a:solidFill>
              <a:prstDash val="solid"/>
              <a:round/>
            </a:ln>
            <a:effectLst/>
          </p:spPr>
          <p:txBody>
            <a:bodyPr lIns="90000" tIns="45000" rIns="90000" bIns="4500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1" normalizeH="0" baseline="0" noProof="0" smtClean="0">
                  <a:ln>
                    <a:noFill/>
                  </a:ln>
                  <a:solidFill>
                    <a:srgbClr val="FFFFFF"/>
                  </a:solidFill>
                  <a:effectLst/>
                  <a:uLnTx/>
                  <a:uFillTx/>
                  <a:latin typeface="Cambria"/>
                </a:rPr>
                <a:t>smallint</a:t>
              </a:r>
              <a:endParaRPr kumimoji="0" lang="en-US" sz="1800" b="0" i="0" u="none" strike="noStrike" kern="0" cap="none" spc="-1" normalizeH="0" baseline="0" noProof="0" smtClean="0">
                <a:ln>
                  <a:noFill/>
                </a:ln>
                <a:solidFill>
                  <a:prstClr val="black"/>
                </a:solidFill>
                <a:effectLst/>
                <a:uLnTx/>
                <a:uFillTx/>
                <a:latin typeface="Arial"/>
              </a:endParaRPr>
            </a:p>
          </p:txBody>
        </p:sp>
        <p:sp>
          <p:nvSpPr>
            <p:cNvPr id="13" name="Rounded Rectangular Callout 8"/>
            <p:cNvSpPr/>
            <p:nvPr/>
          </p:nvSpPr>
          <p:spPr>
            <a:xfrm>
              <a:off x="4419720" y="3088800"/>
              <a:ext cx="1599840" cy="374760"/>
            </a:xfrm>
            <a:prstGeom prst="wedgeRoundRectCallout">
              <a:avLst>
                <a:gd name="adj1" fmla="val 18705"/>
                <a:gd name="adj2" fmla="val 139199"/>
                <a:gd name="adj3" fmla="val 16667"/>
              </a:avLst>
            </a:prstGeom>
            <a:solidFill>
              <a:srgbClr val="009446"/>
            </a:solidFill>
            <a:ln w="25400" cap="flat" cmpd="sng" algn="ctr">
              <a:solidFill>
                <a:srgbClr val="006D33"/>
              </a:solidFill>
              <a:prstDash val="solid"/>
              <a:round/>
            </a:ln>
            <a:effectLst/>
          </p:spPr>
          <p:txBody>
            <a:bodyPr lIns="90000" tIns="45000" rIns="90000" bIns="4500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1" normalizeH="0" baseline="0" noProof="0" smtClean="0">
                  <a:ln>
                    <a:noFill/>
                  </a:ln>
                  <a:solidFill>
                    <a:srgbClr val="FFFFFF"/>
                  </a:solidFill>
                  <a:effectLst/>
                  <a:uLnTx/>
                  <a:uFillTx/>
                  <a:latin typeface="Cambria"/>
                </a:rPr>
                <a:t>varchar(15)</a:t>
              </a:r>
              <a:endParaRPr kumimoji="0" lang="en-US" sz="1800" b="0" i="0" u="none" strike="noStrike" kern="0" cap="none" spc="-1" normalizeH="0" baseline="0" noProof="0" smtClean="0">
                <a:ln>
                  <a:noFill/>
                </a:ln>
                <a:solidFill>
                  <a:prstClr val="black"/>
                </a:solidFill>
                <a:effectLst/>
                <a:uLnTx/>
                <a:uFillTx/>
                <a:latin typeface="Arial"/>
              </a:endParaRPr>
            </a:p>
          </p:txBody>
        </p:sp>
        <p:sp>
          <p:nvSpPr>
            <p:cNvPr id="14" name="Right Brace 16"/>
            <p:cNvSpPr/>
            <p:nvPr/>
          </p:nvSpPr>
          <p:spPr>
            <a:xfrm rot="16200000">
              <a:off x="5257800" y="849600"/>
              <a:ext cx="533160" cy="6324120"/>
            </a:xfrm>
            <a:prstGeom prst="rightBrace">
              <a:avLst>
                <a:gd name="adj1" fmla="val 8333"/>
                <a:gd name="adj2" fmla="val 50000"/>
              </a:avLst>
            </a:prstGeom>
            <a:noFill/>
            <a:ln w="25400" cap="flat" cmpd="sng" algn="ctr">
              <a:solidFill>
                <a:srgbClr val="009446"/>
              </a:solidFill>
              <a:prstDash val="solid"/>
              <a:round/>
            </a:ln>
            <a:effectLst>
              <a:outerShdw blurRad="39960" dist="20160" dir="5400000" rotWithShape="0">
                <a:srgbClr val="000000">
                  <a:alpha val="38000"/>
                </a:srgbClr>
              </a:outerShdw>
            </a:effectLst>
          </p:spPr>
        </p:sp>
      </p:grpSp>
    </p:spTree>
    <p:extLst>
      <p:ext uri="{BB962C8B-B14F-4D97-AF65-F5344CB8AC3E}">
        <p14:creationId xmlns:p14="http://schemas.microsoft.com/office/powerpoint/2010/main" val="16855702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Rounded Rectangle 6"/>
          <p:cNvSpPr/>
          <p:nvPr/>
        </p:nvSpPr>
        <p:spPr>
          <a:xfrm>
            <a:off x="1630800" y="5791320"/>
            <a:ext cx="5943240" cy="914040"/>
          </a:xfrm>
          <a:prstGeom prst="roundRect">
            <a:avLst>
              <a:gd name="adj"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A schema is a collection of tables</a:t>
            </a:r>
            <a:r>
              <a:rPr sz="2800"/>
              <a:t/>
            </a:r>
            <a:br>
              <a:rPr sz="2800"/>
            </a:br>
            <a:r>
              <a:rPr lang="en-US" sz="2800" b="0" strike="noStrike" spc="-1">
                <a:solidFill>
                  <a:srgbClr val="FFFFFF"/>
                </a:solidFill>
                <a:latin typeface="Cambria"/>
              </a:rPr>
              <a:t>with their intended relations</a:t>
            </a:r>
            <a:endParaRPr lang="en-US" sz="2800" b="0" strike="noStrike" spc="-1">
              <a:latin typeface="Arial"/>
            </a:endParaRPr>
          </a:p>
        </p:txBody>
      </p:sp>
      <p:graphicFrame>
        <p:nvGraphicFramePr>
          <p:cNvPr id="456" name="Table 14"/>
          <p:cNvGraphicFramePr/>
          <p:nvPr/>
        </p:nvGraphicFramePr>
        <p:xfrm>
          <a:off x="941400" y="914400"/>
          <a:ext cx="7772040" cy="2363040"/>
        </p:xfrm>
        <a:graphic>
          <a:graphicData uri="http://schemas.openxmlformats.org/drawingml/2006/table">
            <a:tbl>
              <a:tblPr/>
              <a:tblGrid>
                <a:gridCol w="972720"/>
                <a:gridCol w="1334520"/>
                <a:gridCol w="1334520"/>
                <a:gridCol w="1334520"/>
                <a:gridCol w="1334520"/>
                <a:gridCol w="1461240"/>
              </a:tblGrid>
              <a:tr h="62820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first_name</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last_name</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user</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password</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avatar</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37080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&lt;hash 1&gt;</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admin.jpg</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62244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Gordon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Brown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gordonb</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&lt;hash 2&gt;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gordonb.jpg</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noFill/>
                  </a:tcPr>
                </a:tc>
              </a:tr>
              <a:tr h="370800">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Hack</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Me</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1337</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&lt;hash 3&gt;</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hacker.jpg</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57" name="TextBox 15"/>
          <p:cNvSpPr/>
          <p:nvPr/>
        </p:nvSpPr>
        <p:spPr>
          <a:xfrm>
            <a:off x="3988440" y="2743200"/>
            <a:ext cx="10987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strike="noStrike" spc="-1">
                <a:solidFill>
                  <a:srgbClr val="000000"/>
                </a:solidFill>
                <a:latin typeface="Cambria"/>
              </a:rPr>
              <a:t>users</a:t>
            </a:r>
            <a:endParaRPr lang="en-US" sz="2400" b="0" strike="noStrike" spc="-1">
              <a:latin typeface="Arial"/>
            </a:endParaRPr>
          </a:p>
        </p:txBody>
      </p:sp>
      <p:graphicFrame>
        <p:nvGraphicFramePr>
          <p:cNvPr id="458" name="Table 16"/>
          <p:cNvGraphicFramePr/>
          <p:nvPr/>
        </p:nvGraphicFramePr>
        <p:xfrm>
          <a:off x="2551320" y="3420000"/>
          <a:ext cx="4041000" cy="2932560"/>
        </p:xfrm>
        <a:graphic>
          <a:graphicData uri="http://schemas.openxmlformats.org/drawingml/2006/table">
            <a:tbl>
              <a:tblPr/>
              <a:tblGrid>
                <a:gridCol w="972720"/>
                <a:gridCol w="1463040"/>
                <a:gridCol w="1605240"/>
              </a:tblGrid>
              <a:tr h="64044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comment_id</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64044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Test Comment</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I like sugar</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noFill/>
                  </a:tcPr>
                </a:tc>
              </a:tr>
              <a:tr h="64044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But not milk</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640440">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4</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 is silly</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59" name="TextBox 17"/>
          <p:cNvSpPr/>
          <p:nvPr/>
        </p:nvSpPr>
        <p:spPr>
          <a:xfrm>
            <a:off x="3601440" y="5274360"/>
            <a:ext cx="19414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strike="noStrike" spc="-1">
                <a:solidFill>
                  <a:srgbClr val="000000"/>
                </a:solidFill>
                <a:latin typeface="Cambria"/>
              </a:rPr>
              <a:t>comments</a:t>
            </a:r>
            <a:endParaRPr lang="en-US" sz="2400" b="0" strike="noStrike" spc="-1">
              <a:latin typeface="Arial"/>
            </a:endParaRPr>
          </a:p>
        </p:txBody>
      </p:sp>
      <p:sp>
        <p:nvSpPr>
          <p:cNvPr id="460" name="Straight Arrow Connector 19"/>
          <p:cNvSpPr/>
          <p:nvPr/>
        </p:nvSpPr>
        <p:spPr>
          <a:xfrm>
            <a:off x="1219320" y="2743200"/>
            <a:ext cx="1332000" cy="676440"/>
          </a:xfrm>
          <a:custGeom>
            <a:avLst/>
            <a:gdLst/>
            <a:ahLst/>
            <a:cxnLst/>
            <a:rect l="l" t="t" r="r" b="b"/>
            <a:pathLst>
              <a:path w="21600" h="21600">
                <a:moveTo>
                  <a:pt x="0" y="0"/>
                </a:moveTo>
                <a:lnTo>
                  <a:pt x="21600" y="21600"/>
                </a:lnTo>
              </a:path>
            </a:pathLst>
          </a:custGeom>
          <a:noFill/>
          <a:ln>
            <a:solidFill>
              <a:srgbClr val="000000"/>
            </a:solidFill>
            <a:round/>
            <a:headEnd type="arrow" w="med" len="med"/>
            <a:tailEnd type="arrow"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Tree>
    <p:extLst>
      <p:ext uri="{BB962C8B-B14F-4D97-AF65-F5344CB8AC3E}">
        <p14:creationId xmlns:p14="http://schemas.microsoft.com/office/powerpoint/2010/main" val="17966805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Basic Queries</a:t>
            </a:r>
          </a:p>
        </p:txBody>
      </p:sp>
      <p:sp>
        <p:nvSpPr>
          <p:cNvPr id="462" name="PlaceHolder 2"/>
          <p:cNvSpPr>
            <a:spLocks noGrp="1"/>
          </p:cNvSpPr>
          <p:nvPr>
            <p:ph idx="4294967295"/>
          </p:nvPr>
        </p:nvSpPr>
        <p:spPr>
          <a:xfrm>
            <a:off x="1143000" y="2895480"/>
            <a:ext cx="6857640" cy="3809520"/>
          </a:xfrm>
          <a:prstGeom prst="rect">
            <a:avLst/>
          </a:prstGeom>
          <a:noFill/>
          <a:ln w="0">
            <a:noFill/>
          </a:ln>
        </p:spPr>
        <p:txBody>
          <a:bodyPr anchor="t">
            <a:normAutofit fontScale="68500" lnSpcReduction="20000"/>
          </a:bodyPr>
          <a:lstStyle/>
          <a:p>
            <a:pPr marL="291960" indent="-291960">
              <a:lnSpc>
                <a:spcPct val="100000"/>
              </a:lnSpc>
              <a:spcBef>
                <a:spcPts val="641"/>
              </a:spcBef>
              <a:buClr>
                <a:srgbClr val="000000"/>
              </a:buClr>
              <a:buFont typeface="Arial"/>
              <a:buChar char="•"/>
            </a:pPr>
            <a:r>
              <a:rPr lang="en-US" sz="3200" b="0" i="1" strike="noStrike" spc="-1">
                <a:solidFill>
                  <a:srgbClr val="000000"/>
                </a:solidFill>
                <a:latin typeface="Cambria"/>
              </a:rPr>
              <a:t>columns</a:t>
            </a:r>
            <a:r>
              <a:rPr lang="en-US" sz="3200" b="0" strike="noStrike" spc="-1">
                <a:solidFill>
                  <a:srgbClr val="000000"/>
                </a:solidFill>
                <a:latin typeface="Cambria"/>
              </a:rPr>
              <a:t> can either be:</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List of comma-separated column names</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 for all columns</a:t>
            </a:r>
          </a:p>
          <a:p>
            <a:pPr marL="291960" indent="-291960">
              <a:lnSpc>
                <a:spcPct val="100000"/>
              </a:lnSpc>
              <a:spcBef>
                <a:spcPts val="641"/>
              </a:spcBef>
              <a:buClr>
                <a:srgbClr val="000000"/>
              </a:buClr>
              <a:buFont typeface="Arial"/>
              <a:buChar char="•"/>
            </a:pPr>
            <a:r>
              <a:rPr lang="en-US" sz="3200" b="0" i="1" strike="noStrike" spc="-1">
                <a:solidFill>
                  <a:srgbClr val="000000"/>
                </a:solidFill>
                <a:latin typeface="Cambria"/>
              </a:rPr>
              <a:t>db</a:t>
            </a:r>
            <a:r>
              <a:rPr lang="en-US" sz="3200" b="0" strike="noStrike" spc="-1">
                <a:solidFill>
                  <a:srgbClr val="000000"/>
                </a:solidFill>
                <a:latin typeface="Cambria"/>
              </a:rPr>
              <a:t> is a comma-separated list of tables</a:t>
            </a:r>
          </a:p>
          <a:p>
            <a:pPr marL="291960" indent="-291960">
              <a:lnSpc>
                <a:spcPct val="100000"/>
              </a:lnSpc>
              <a:spcBef>
                <a:spcPts val="641"/>
              </a:spcBef>
              <a:buClr>
                <a:srgbClr val="000000"/>
              </a:buClr>
              <a:buFont typeface="Arial"/>
              <a:buChar char="•"/>
            </a:pPr>
            <a:r>
              <a:rPr lang="en-US" sz="3200" b="0" i="1" strike="noStrike" spc="-1">
                <a:solidFill>
                  <a:srgbClr val="000000"/>
                </a:solidFill>
                <a:latin typeface="Cambria"/>
              </a:rPr>
              <a:t>exp</a:t>
            </a:r>
            <a:r>
              <a:rPr lang="en-US" sz="3200" b="0" strike="noStrike" spc="-1">
                <a:solidFill>
                  <a:srgbClr val="000000"/>
                </a:solidFill>
                <a:latin typeface="Cambria"/>
              </a:rPr>
              <a:t> is a Boolean SQL expression</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Single quotes for strings (‘’)</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Integers are specified in the normal way</a:t>
            </a:r>
          </a:p>
          <a:p>
            <a:pPr marL="291960" indent="-291960">
              <a:lnSpc>
                <a:spcPct val="100000"/>
              </a:lnSpc>
              <a:spcBef>
                <a:spcPts val="641"/>
              </a:spcBef>
              <a:buClr>
                <a:srgbClr val="000000"/>
              </a:buClr>
              <a:buFont typeface="Arial"/>
              <a:buChar char="•"/>
            </a:pPr>
            <a:r>
              <a:rPr lang="en-US" sz="3200" b="0" strike="noStrike" spc="-1">
                <a:solidFill>
                  <a:srgbClr val="000000"/>
                </a:solidFill>
                <a:latin typeface="Cambria"/>
              </a:rPr>
              <a:t>Comments are specified:</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Single line: ‘--’ (two dashes) character</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Multi-line: “/*” and “*/” (like C)</a:t>
            </a:r>
          </a:p>
          <a:p>
            <a:pPr marL="635040" lvl="1" indent="-291960">
              <a:lnSpc>
                <a:spcPct val="100000"/>
              </a:lnSpc>
              <a:spcBef>
                <a:spcPts val="561"/>
              </a:spcBef>
              <a:buClr>
                <a:srgbClr val="000000"/>
              </a:buClr>
              <a:buFont typeface="Arial"/>
              <a:buChar char="–"/>
            </a:pPr>
            <a:r>
              <a:rPr lang="en-US" sz="2800" b="0" strike="noStrike" spc="-1">
                <a:solidFill>
                  <a:srgbClr val="000000"/>
                </a:solidFill>
                <a:latin typeface="Cambria"/>
              </a:rPr>
              <a:t>Server-specific, e.g., “#” single-line comment for mysql</a:t>
            </a:r>
          </a:p>
          <a:p>
            <a:pPr>
              <a:lnSpc>
                <a:spcPct val="100000"/>
              </a:lnSpc>
              <a:spcBef>
                <a:spcPts val="641"/>
              </a:spcBef>
              <a:buNone/>
            </a:pPr>
            <a:endParaRPr lang="en-US" sz="3200" b="0" strike="noStrike" spc="-1">
              <a:solidFill>
                <a:srgbClr val="000000"/>
              </a:solidFill>
              <a:latin typeface="Cambria"/>
            </a:endParaRPr>
          </a:p>
        </p:txBody>
      </p:sp>
      <p:sp>
        <p:nvSpPr>
          <p:cNvPr id="463" name="Rounded Rectangle 4"/>
          <p:cNvSpPr/>
          <p:nvPr/>
        </p:nvSpPr>
        <p:spPr>
          <a:xfrm>
            <a:off x="609480" y="1219320"/>
            <a:ext cx="7924320" cy="68544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1" strike="noStrike" spc="-1">
                <a:solidFill>
                  <a:srgbClr val="000000"/>
                </a:solidFill>
                <a:latin typeface="Consolas"/>
              </a:rPr>
              <a:t>SELECT</a:t>
            </a:r>
            <a:r>
              <a:rPr lang="en-US" sz="2800" b="0" strike="noStrike" spc="-1">
                <a:solidFill>
                  <a:srgbClr val="000000"/>
                </a:solidFill>
                <a:latin typeface="Consolas"/>
              </a:rPr>
              <a:t> &lt;</a:t>
            </a:r>
            <a:r>
              <a:rPr lang="en-US" sz="2800" b="0" i="1" strike="noStrike" spc="-1">
                <a:solidFill>
                  <a:srgbClr val="000000"/>
                </a:solidFill>
                <a:latin typeface="Consolas"/>
              </a:rPr>
              <a:t>columns&gt;</a:t>
            </a:r>
            <a:r>
              <a:rPr lang="en-US" sz="2800" b="0" strike="noStrike" spc="-1">
                <a:solidFill>
                  <a:srgbClr val="000000"/>
                </a:solidFill>
                <a:latin typeface="Consolas"/>
              </a:rPr>
              <a:t> </a:t>
            </a:r>
            <a:r>
              <a:rPr lang="en-US" sz="2800" b="1" strike="noStrike" spc="-1">
                <a:solidFill>
                  <a:srgbClr val="000000"/>
                </a:solidFill>
                <a:latin typeface="Consolas"/>
              </a:rPr>
              <a:t>from</a:t>
            </a:r>
            <a:r>
              <a:rPr lang="en-US" sz="2800" b="0" strike="noStrike" spc="-1">
                <a:solidFill>
                  <a:srgbClr val="000000"/>
                </a:solidFill>
                <a:latin typeface="Consolas"/>
              </a:rPr>
              <a:t> &lt;</a:t>
            </a:r>
            <a:r>
              <a:rPr lang="en-US" sz="2800" b="0" i="1" strike="noStrike" spc="-1">
                <a:solidFill>
                  <a:srgbClr val="000000"/>
                </a:solidFill>
                <a:latin typeface="Consolas"/>
              </a:rPr>
              <a:t>db</a:t>
            </a:r>
            <a:r>
              <a:rPr lang="en-US" sz="2800" b="0" strike="noStrike" spc="-1">
                <a:solidFill>
                  <a:srgbClr val="000000"/>
                </a:solidFill>
                <a:latin typeface="Consolas"/>
              </a:rPr>
              <a:t>&gt; </a:t>
            </a:r>
            <a:r>
              <a:rPr lang="en-US" sz="2800" b="1" strike="noStrike" spc="-1">
                <a:solidFill>
                  <a:srgbClr val="000000"/>
                </a:solidFill>
                <a:latin typeface="Consolas"/>
              </a:rPr>
              <a:t>where</a:t>
            </a:r>
            <a:r>
              <a:rPr lang="en-US" sz="2800" b="0" strike="noStrike" spc="-1">
                <a:solidFill>
                  <a:srgbClr val="000000"/>
                </a:solidFill>
                <a:latin typeface="Consolas"/>
              </a:rPr>
              <a:t> &lt;</a:t>
            </a:r>
            <a:r>
              <a:rPr lang="en-US" sz="2800" b="0" i="1" strike="noStrike" spc="-1">
                <a:solidFill>
                  <a:srgbClr val="000000"/>
                </a:solidFill>
                <a:latin typeface="Consolas"/>
              </a:rPr>
              <a:t>exp</a:t>
            </a:r>
            <a:r>
              <a:rPr lang="en-US" sz="2800" b="0" strike="noStrike" spc="-1">
                <a:solidFill>
                  <a:srgbClr val="000000"/>
                </a:solidFill>
                <a:latin typeface="Consolas"/>
              </a:rPr>
              <a:t>&gt;</a:t>
            </a:r>
            <a:endParaRPr lang="en-US" sz="2800" b="0" strike="noStrike" spc="-1">
              <a:latin typeface="Arial"/>
            </a:endParaRPr>
          </a:p>
        </p:txBody>
      </p:sp>
      <p:sp>
        <p:nvSpPr>
          <p:cNvPr id="464" name="Rounded Rectangle 5"/>
          <p:cNvSpPr/>
          <p:nvPr/>
        </p:nvSpPr>
        <p:spPr>
          <a:xfrm>
            <a:off x="304920" y="2057400"/>
            <a:ext cx="8457840" cy="685440"/>
          </a:xfrm>
          <a:prstGeom prst="roundRect">
            <a:avLst>
              <a:gd name="adj"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Returns all rows from db columns where exp is true</a:t>
            </a:r>
            <a:endParaRPr lang="en-US" sz="2800" b="0" strike="noStrike" spc="-1">
              <a:latin typeface="Arial"/>
            </a:endParaRPr>
          </a:p>
        </p:txBody>
      </p:sp>
      <p:sp>
        <p:nvSpPr>
          <p:cNvPr id="4" name="PlaceHolder 3"/>
          <p:cNvSpPr>
            <a:spLocks noGrp="1"/>
          </p:cNvSpPr>
          <p:nvPr>
            <p:ph type="sldNum" idx="4294967295"/>
          </p:nvPr>
        </p:nvSpPr>
        <p:spPr>
          <a:xfrm>
            <a:off x="6934320" y="6492960"/>
            <a:ext cx="2133360" cy="364680"/>
          </a:xfrm>
          <a:prstGeom prst="rect">
            <a:avLst/>
          </a:prstGeom>
        </p:spPr>
        <p:txBody>
          <a:bodyPr/>
          <a:lstStyle/>
          <a:p>
            <a:fld id="{808D66B8-F80F-4290-B181-CAEFAEBA6BEE}" type="slidenum">
              <a:t>18</a:t>
            </a:fld>
            <a:endParaRPr/>
          </a:p>
        </p:txBody>
      </p:sp>
    </p:spTree>
    <p:extLst>
      <p:ext uri="{BB962C8B-B14F-4D97-AF65-F5344CB8AC3E}">
        <p14:creationId xmlns:p14="http://schemas.microsoft.com/office/powerpoint/2010/main" val="185409689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6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62">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62">
                                            <p:txEl>
                                              <p:pRg st="4" end="4"/>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62">
                                            <p:txEl>
                                              <p:pRg st="5" end="5"/>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46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62">
                                            <p:txEl>
                                              <p:pRg st="7" end="7"/>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462">
                                            <p:txEl>
                                              <p:pRg st="8" end="8"/>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462">
                                            <p:txEl>
                                              <p:pRg st="9" end="9"/>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4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Example Query</a:t>
            </a:r>
          </a:p>
        </p:txBody>
      </p:sp>
      <p:graphicFrame>
        <p:nvGraphicFramePr>
          <p:cNvPr id="466" name="Table 6"/>
          <p:cNvGraphicFramePr/>
          <p:nvPr/>
        </p:nvGraphicFramePr>
        <p:xfrm>
          <a:off x="4325760" y="3124080"/>
          <a:ext cx="4041000" cy="2866320"/>
        </p:xfrm>
        <a:graphic>
          <a:graphicData uri="http://schemas.openxmlformats.org/drawingml/2006/table">
            <a:tbl>
              <a:tblPr/>
              <a:tblGrid>
                <a:gridCol w="972720"/>
                <a:gridCol w="1463040"/>
                <a:gridCol w="1605240"/>
              </a:tblGrid>
              <a:tr h="62820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comment_id</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62244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Test Comment</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I like sugar</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noFill/>
                  </a:tcPr>
                </a:tc>
              </a:tr>
              <a:tr h="62244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But not milk</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622440">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4</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 is silly</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67" name="TextBox 7"/>
          <p:cNvSpPr/>
          <p:nvPr/>
        </p:nvSpPr>
        <p:spPr>
          <a:xfrm>
            <a:off x="5375880" y="4952880"/>
            <a:ext cx="19414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strike="noStrike" spc="-1">
                <a:solidFill>
                  <a:srgbClr val="000000"/>
                </a:solidFill>
                <a:latin typeface="Cambria"/>
              </a:rPr>
              <a:t>comments</a:t>
            </a:r>
            <a:endParaRPr lang="en-US" sz="2400" b="0" strike="noStrike" spc="-1">
              <a:latin typeface="Arial"/>
            </a:endParaRPr>
          </a:p>
        </p:txBody>
      </p:sp>
      <p:sp>
        <p:nvSpPr>
          <p:cNvPr id="468" name="Rounded Rectangle 8"/>
          <p:cNvSpPr/>
          <p:nvPr/>
        </p:nvSpPr>
        <p:spPr>
          <a:xfrm>
            <a:off x="304920" y="3124080"/>
            <a:ext cx="3885840" cy="1066320"/>
          </a:xfrm>
          <a:prstGeom prst="roundRect">
            <a:avLst>
              <a:gd name="adj"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nSpc>
                <a:spcPct val="100000"/>
              </a:lnSpc>
              <a:buNone/>
            </a:pPr>
            <a:r>
              <a:rPr lang="en-US" sz="2800" b="0" strike="noStrike" spc="-1">
                <a:solidFill>
                  <a:srgbClr val="FFFFFF"/>
                </a:solidFill>
                <a:latin typeface="Cambria"/>
              </a:rPr>
              <a:t>select * from comments where user_id = 2; </a:t>
            </a:r>
            <a:endParaRPr lang="en-US" sz="2800" b="0" strike="noStrike" spc="-1">
              <a:latin typeface="Arial"/>
            </a:endParaRPr>
          </a:p>
        </p:txBody>
      </p:sp>
      <p:sp>
        <p:nvSpPr>
          <p:cNvPr id="469" name="Down Arrow 9"/>
          <p:cNvSpPr/>
          <p:nvPr/>
        </p:nvSpPr>
        <p:spPr>
          <a:xfrm>
            <a:off x="1905120" y="4267080"/>
            <a:ext cx="380520" cy="456840"/>
          </a:xfrm>
          <a:prstGeom prst="downArrow">
            <a:avLst>
              <a:gd name="adj1" fmla="val 50000"/>
              <a:gd name="adj2" fmla="val 50000"/>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sp>
      <p:sp>
        <p:nvSpPr>
          <p:cNvPr id="470" name="Rectangle 10"/>
          <p:cNvSpPr/>
          <p:nvPr/>
        </p:nvSpPr>
        <p:spPr>
          <a:xfrm>
            <a:off x="304920" y="4952880"/>
            <a:ext cx="3733560" cy="121896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0" strike="noStrike" spc="-1">
                <a:solidFill>
                  <a:srgbClr val="000000"/>
                </a:solidFill>
                <a:latin typeface="Cambria"/>
              </a:rPr>
              <a:t>2, 2, “I like sugar”</a:t>
            </a:r>
            <a:endParaRPr lang="en-US" sz="2800" b="0" strike="noStrike" spc="-1">
              <a:latin typeface="Arial"/>
            </a:endParaRPr>
          </a:p>
          <a:p>
            <a:pPr>
              <a:lnSpc>
                <a:spcPct val="100000"/>
              </a:lnSpc>
              <a:buNone/>
            </a:pPr>
            <a:r>
              <a:rPr lang="en-US" sz="2800" b="0" strike="noStrike" spc="-1">
                <a:solidFill>
                  <a:srgbClr val="000000"/>
                </a:solidFill>
                <a:latin typeface="Cambria"/>
              </a:rPr>
              <a:t>2, 3, “But not milk”</a:t>
            </a:r>
            <a:endParaRPr lang="en-US" sz="2800" b="0" strike="noStrike" spc="-1">
              <a:latin typeface="Arial"/>
            </a:endParaRPr>
          </a:p>
        </p:txBody>
      </p:sp>
      <p:sp>
        <p:nvSpPr>
          <p:cNvPr id="471" name="Rounded Rectangle 11"/>
          <p:cNvSpPr/>
          <p:nvPr/>
        </p:nvSpPr>
        <p:spPr>
          <a:xfrm>
            <a:off x="609480" y="1219320"/>
            <a:ext cx="7924320" cy="68544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1" strike="noStrike" spc="-1">
                <a:solidFill>
                  <a:srgbClr val="000000"/>
                </a:solidFill>
                <a:latin typeface="Consolas"/>
              </a:rPr>
              <a:t>SELECT</a:t>
            </a:r>
            <a:r>
              <a:rPr lang="en-US" sz="2800" b="0" strike="noStrike" spc="-1">
                <a:solidFill>
                  <a:srgbClr val="000000"/>
                </a:solidFill>
                <a:latin typeface="Consolas"/>
              </a:rPr>
              <a:t> &lt;</a:t>
            </a:r>
            <a:r>
              <a:rPr lang="en-US" sz="2800" b="0" i="1" strike="noStrike" spc="-1">
                <a:solidFill>
                  <a:srgbClr val="000000"/>
                </a:solidFill>
                <a:latin typeface="Consolas"/>
              </a:rPr>
              <a:t>columns&gt;</a:t>
            </a:r>
            <a:r>
              <a:rPr lang="en-US" sz="2800" b="0" strike="noStrike" spc="-1">
                <a:solidFill>
                  <a:srgbClr val="000000"/>
                </a:solidFill>
                <a:latin typeface="Consolas"/>
              </a:rPr>
              <a:t> </a:t>
            </a:r>
            <a:r>
              <a:rPr lang="en-US" sz="2800" b="1" strike="noStrike" spc="-1">
                <a:solidFill>
                  <a:srgbClr val="000000"/>
                </a:solidFill>
                <a:latin typeface="Consolas"/>
              </a:rPr>
              <a:t>from</a:t>
            </a:r>
            <a:r>
              <a:rPr lang="en-US" sz="2800" b="0" strike="noStrike" spc="-1">
                <a:solidFill>
                  <a:srgbClr val="000000"/>
                </a:solidFill>
                <a:latin typeface="Consolas"/>
              </a:rPr>
              <a:t> &lt;</a:t>
            </a:r>
            <a:r>
              <a:rPr lang="en-US" sz="2800" b="0" i="1" strike="noStrike" spc="-1">
                <a:solidFill>
                  <a:srgbClr val="000000"/>
                </a:solidFill>
                <a:latin typeface="Consolas"/>
              </a:rPr>
              <a:t>db</a:t>
            </a:r>
            <a:r>
              <a:rPr lang="en-US" sz="2800" b="0" strike="noStrike" spc="-1">
                <a:solidFill>
                  <a:srgbClr val="000000"/>
                </a:solidFill>
                <a:latin typeface="Consolas"/>
              </a:rPr>
              <a:t>&gt; </a:t>
            </a:r>
            <a:r>
              <a:rPr lang="en-US" sz="2800" b="1" strike="noStrike" spc="-1">
                <a:solidFill>
                  <a:srgbClr val="000000"/>
                </a:solidFill>
                <a:latin typeface="Consolas"/>
              </a:rPr>
              <a:t>where</a:t>
            </a:r>
            <a:r>
              <a:rPr lang="en-US" sz="2800" b="0" strike="noStrike" spc="-1">
                <a:solidFill>
                  <a:srgbClr val="000000"/>
                </a:solidFill>
                <a:latin typeface="Consolas"/>
              </a:rPr>
              <a:t> &lt;</a:t>
            </a:r>
            <a:r>
              <a:rPr lang="en-US" sz="2800" b="0" i="1" strike="noStrike" spc="-1">
                <a:solidFill>
                  <a:srgbClr val="000000"/>
                </a:solidFill>
                <a:latin typeface="Consolas"/>
              </a:rPr>
              <a:t>exp</a:t>
            </a:r>
            <a:r>
              <a:rPr lang="en-US" sz="2800" b="0" strike="noStrike" spc="-1">
                <a:solidFill>
                  <a:srgbClr val="000000"/>
                </a:solidFill>
                <a:latin typeface="Consolas"/>
              </a:rPr>
              <a:t>&gt;</a:t>
            </a:r>
            <a:endParaRPr lang="en-US" sz="2800" b="0" strike="noStrike" spc="-1">
              <a:latin typeface="Arial"/>
            </a:endParaRPr>
          </a:p>
        </p:txBody>
      </p:sp>
      <p:sp>
        <p:nvSpPr>
          <p:cNvPr id="3" name="PlaceHolder 2"/>
          <p:cNvSpPr>
            <a:spLocks noGrp="1"/>
          </p:cNvSpPr>
          <p:nvPr>
            <p:ph type="sldNum" idx="4294967295"/>
          </p:nvPr>
        </p:nvSpPr>
        <p:spPr>
          <a:xfrm>
            <a:off x="6934320" y="6492960"/>
            <a:ext cx="2133360" cy="364680"/>
          </a:xfrm>
          <a:prstGeom prst="rect">
            <a:avLst/>
          </a:prstGeom>
        </p:spPr>
        <p:txBody>
          <a:bodyPr/>
          <a:lstStyle/>
          <a:p>
            <a:fld id="{69CC806A-37AD-4548-A817-781B0DCA95D7}" type="slidenum">
              <a:t>19</a:t>
            </a:fld>
            <a:endParaRPr/>
          </a:p>
        </p:txBody>
      </p:sp>
    </p:spTree>
    <p:extLst>
      <p:ext uri="{BB962C8B-B14F-4D97-AF65-F5344CB8AC3E}">
        <p14:creationId xmlns:p14="http://schemas.microsoft.com/office/powerpoint/2010/main" val="239048363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dirty="0"/>
              <a:t>Web Security</a:t>
            </a:r>
            <a:endParaRPr lang="en-US" altLang="zh-CN" dirty="0">
              <a:latin typeface="+mj-lt"/>
            </a:endParaRPr>
          </a:p>
        </p:txBody>
      </p:sp>
      <p:sp>
        <p:nvSpPr>
          <p:cNvPr id="37891" name="Rectangle 3"/>
          <p:cNvSpPr>
            <a:spLocks noGrp="1" noChangeArrowheads="1"/>
          </p:cNvSpPr>
          <p:nvPr>
            <p:ph sz="half" idx="2"/>
          </p:nvPr>
        </p:nvSpPr>
        <p:spPr>
          <a:prstGeom prst="rect">
            <a:avLst/>
          </a:prstGeom>
        </p:spPr>
        <p:txBody>
          <a:bodyPr/>
          <a:lstStyle/>
          <a:p>
            <a:endParaRPr lang="en-US" altLang="zh-CN" sz="2800" b="1" dirty="0" smtClean="0">
              <a:solidFill>
                <a:srgbClr val="FF0000"/>
              </a:solidFill>
              <a:latin typeface="+mj-lt"/>
              <a:ea typeface="宋体" charset="-122"/>
            </a:endParaRPr>
          </a:p>
          <a:p>
            <a:r>
              <a:rPr lang="en-US" altLang="zh-CN" sz="2800" b="1" dirty="0" smtClean="0">
                <a:solidFill>
                  <a:srgbClr val="FF0000"/>
                </a:solidFill>
                <a:ea typeface="宋体" charset="-122"/>
              </a:rPr>
              <a:t>Web </a:t>
            </a:r>
            <a:r>
              <a:rPr lang="en-US" altLang="zh-CN" sz="2800" b="1" dirty="0">
                <a:solidFill>
                  <a:srgbClr val="FF0000"/>
                </a:solidFill>
                <a:ea typeface="宋体" charset="-122"/>
              </a:rPr>
              <a:t>Application Overview</a:t>
            </a:r>
            <a:endParaRPr lang="en-US" altLang="zh-CN" sz="2800" b="1" dirty="0" smtClean="0">
              <a:solidFill>
                <a:srgbClr val="FF0000"/>
              </a:solidFill>
              <a:latin typeface="+mj-lt"/>
              <a:ea typeface="宋体" charset="-122"/>
            </a:endParaRPr>
          </a:p>
          <a:p>
            <a:pPr lvl="1"/>
            <a:r>
              <a:rPr lang="en-US" altLang="zh-CN" sz="2600" b="1" dirty="0">
                <a:solidFill>
                  <a:schemeClr val="bg1">
                    <a:lumMod val="85000"/>
                  </a:schemeClr>
                </a:solidFill>
                <a:cs typeface="+mn-cs"/>
              </a:rPr>
              <a:t>Web Security </a:t>
            </a:r>
            <a:r>
              <a:rPr lang="en-US" altLang="zh-CN" sz="2600" b="1" dirty="0" smtClean="0">
                <a:solidFill>
                  <a:schemeClr val="bg1">
                    <a:lumMod val="85000"/>
                  </a:schemeClr>
                </a:solidFill>
                <a:cs typeface="+mn-cs"/>
              </a:rPr>
              <a:t>by Threat Model </a:t>
            </a:r>
          </a:p>
          <a:p>
            <a:pPr lvl="1"/>
            <a:r>
              <a:rPr lang="en-US" altLang="zh-CN" b="1" dirty="0">
                <a:solidFill>
                  <a:schemeClr val="bg1">
                    <a:lumMod val="85000"/>
                  </a:schemeClr>
                </a:solidFill>
                <a:ea typeface="宋体" charset="-122"/>
              </a:rPr>
              <a:t>SQL </a:t>
            </a:r>
            <a:r>
              <a:rPr lang="en-US" altLang="zh-CN" b="1" dirty="0" smtClean="0">
                <a:solidFill>
                  <a:schemeClr val="bg1">
                    <a:lumMod val="85000"/>
                  </a:schemeClr>
                </a:solidFill>
                <a:ea typeface="宋体" charset="-122"/>
              </a:rPr>
              <a:t>Injection</a:t>
            </a:r>
          </a:p>
          <a:p>
            <a:pPr lvl="1"/>
            <a:r>
              <a:rPr lang="en-US" altLang="zh-CN" b="1" dirty="0">
                <a:solidFill>
                  <a:schemeClr val="bg1">
                    <a:lumMod val="85000"/>
                  </a:schemeClr>
                </a:solidFill>
                <a:ea typeface="宋体" charset="-122"/>
              </a:rPr>
              <a:t>Blind SQL </a:t>
            </a:r>
            <a:r>
              <a:rPr lang="en-US" altLang="zh-CN" b="1" dirty="0" smtClean="0">
                <a:solidFill>
                  <a:schemeClr val="bg1">
                    <a:lumMod val="85000"/>
                  </a:schemeClr>
                </a:solidFill>
                <a:ea typeface="宋体" charset="-122"/>
              </a:rPr>
              <a:t>Injection</a:t>
            </a:r>
          </a:p>
          <a:p>
            <a:pPr lvl="1"/>
            <a:r>
              <a:rPr lang="en-US" altLang="zh-CN" b="1" dirty="0">
                <a:solidFill>
                  <a:schemeClr val="bg1">
                    <a:lumMod val="85000"/>
                  </a:schemeClr>
                </a:solidFill>
                <a:ea typeface="宋体" charset="-122"/>
              </a:rPr>
              <a:t>Cross Site Scripting (XSS</a:t>
            </a:r>
            <a:r>
              <a:rPr lang="en-US" altLang="zh-CN" b="1" dirty="0" smtClean="0">
                <a:solidFill>
                  <a:schemeClr val="bg1">
                    <a:lumMod val="85000"/>
                  </a:schemeClr>
                </a:solidFill>
                <a:ea typeface="宋体" charset="-122"/>
              </a:rPr>
              <a:t>)</a:t>
            </a:r>
          </a:p>
          <a:p>
            <a:pPr lvl="1"/>
            <a:r>
              <a:rPr lang="en-US" altLang="zh-CN" b="1" dirty="0">
                <a:solidFill>
                  <a:schemeClr val="bg1">
                    <a:lumMod val="85000"/>
                  </a:schemeClr>
                </a:solidFill>
                <a:ea typeface="宋体" charset="-122"/>
              </a:rPr>
              <a:t>Injection </a:t>
            </a:r>
            <a:r>
              <a:rPr lang="en-US" altLang="zh-CN" b="1" dirty="0" smtClean="0">
                <a:solidFill>
                  <a:schemeClr val="bg1">
                    <a:lumMod val="85000"/>
                  </a:schemeClr>
                </a:solidFill>
                <a:ea typeface="宋体" charset="-122"/>
              </a:rPr>
              <a:t>Attacks</a:t>
            </a:r>
          </a:p>
        </p:txBody>
      </p:sp>
      <p:pic>
        <p:nvPicPr>
          <p:cNvPr id="37893" name="Picture 5" descr="&#10;prodsec04.jpg                                                  00093991&#10;Ridiculous                     B74677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
            <a:ext cx="1666875" cy="17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44340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Join Example</a:t>
            </a:r>
          </a:p>
        </p:txBody>
      </p:sp>
      <p:graphicFrame>
        <p:nvGraphicFramePr>
          <p:cNvPr id="473" name="Table 6"/>
          <p:cNvGraphicFramePr/>
          <p:nvPr/>
        </p:nvGraphicFramePr>
        <p:xfrm>
          <a:off x="3904200" y="3403440"/>
          <a:ext cx="4558320" cy="2111400"/>
        </p:xfrm>
        <a:graphic>
          <a:graphicData uri="http://schemas.openxmlformats.org/drawingml/2006/table">
            <a:tbl>
              <a:tblPr/>
              <a:tblGrid>
                <a:gridCol w="972720"/>
                <a:gridCol w="1463040"/>
                <a:gridCol w="2122560"/>
              </a:tblGrid>
              <a:tr h="62820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comment_id</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37080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Test Comment</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I like sugar</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But not milk</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4</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 is silly</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74" name="Rounded Rectangle 8"/>
          <p:cNvSpPr/>
          <p:nvPr/>
        </p:nvSpPr>
        <p:spPr>
          <a:xfrm>
            <a:off x="267480" y="2286000"/>
            <a:ext cx="3466080" cy="3043080"/>
          </a:xfrm>
          <a:prstGeom prst="roundRect">
            <a:avLst>
              <a:gd name="adj"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nSpc>
                <a:spcPct val="100000"/>
              </a:lnSpc>
              <a:buNone/>
            </a:pPr>
            <a:r>
              <a:rPr lang="en-US" sz="2200" b="0" strike="noStrike" spc="-1">
                <a:solidFill>
                  <a:srgbClr val="FFFFFF"/>
                </a:solidFill>
                <a:latin typeface="Cambria"/>
              </a:rPr>
              <a:t>select users.first_name, comments.comment from users, comments where </a:t>
            </a:r>
            <a:r>
              <a:rPr sz="2200"/>
              <a:t/>
            </a:r>
            <a:br>
              <a:rPr sz="2200"/>
            </a:br>
            <a:r>
              <a:rPr lang="en-US" sz="2200" b="0" strike="noStrike" spc="-1">
                <a:solidFill>
                  <a:srgbClr val="FFFFFF"/>
                </a:solidFill>
                <a:latin typeface="Cambria"/>
              </a:rPr>
              <a:t>users.user_id=comments.user_id </a:t>
            </a:r>
            <a:r>
              <a:rPr sz="2200"/>
              <a:t/>
            </a:r>
            <a:br>
              <a:rPr sz="2200"/>
            </a:br>
            <a:r>
              <a:rPr lang="en-US" sz="2200" b="0" strike="noStrike" spc="-1">
                <a:solidFill>
                  <a:srgbClr val="FFFFFF"/>
                </a:solidFill>
                <a:latin typeface="Cambria"/>
              </a:rPr>
              <a:t>and users.user_id = 2;</a:t>
            </a:r>
            <a:endParaRPr lang="en-US" sz="2200" b="0" strike="noStrike" spc="-1">
              <a:latin typeface="Arial"/>
            </a:endParaRPr>
          </a:p>
        </p:txBody>
      </p:sp>
      <p:sp>
        <p:nvSpPr>
          <p:cNvPr id="475" name="Rectangle 10"/>
          <p:cNvSpPr/>
          <p:nvPr/>
        </p:nvSpPr>
        <p:spPr>
          <a:xfrm>
            <a:off x="457200" y="5492520"/>
            <a:ext cx="3733560" cy="121896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0" strike="noStrike" spc="-1">
                <a:solidFill>
                  <a:srgbClr val="000000"/>
                </a:solidFill>
                <a:latin typeface="Cambria"/>
              </a:rPr>
              <a:t>Gordon“I like sugar”</a:t>
            </a:r>
            <a:endParaRPr lang="en-US" sz="2800" b="0" strike="noStrike" spc="-1">
              <a:latin typeface="Arial"/>
            </a:endParaRPr>
          </a:p>
          <a:p>
            <a:pPr>
              <a:lnSpc>
                <a:spcPct val="100000"/>
              </a:lnSpc>
              <a:buNone/>
            </a:pPr>
            <a:r>
              <a:rPr lang="en-US" sz="2800" b="0" strike="noStrike" spc="-1">
                <a:solidFill>
                  <a:srgbClr val="000000"/>
                </a:solidFill>
                <a:latin typeface="Cambria"/>
              </a:rPr>
              <a:t>Gordon“But not milk”</a:t>
            </a:r>
            <a:endParaRPr lang="en-US" sz="2800" b="0" strike="noStrike" spc="-1">
              <a:latin typeface="Arial"/>
            </a:endParaRPr>
          </a:p>
        </p:txBody>
      </p:sp>
      <p:sp>
        <p:nvSpPr>
          <p:cNvPr id="476" name="Rounded Rectangle 11"/>
          <p:cNvSpPr/>
          <p:nvPr/>
        </p:nvSpPr>
        <p:spPr>
          <a:xfrm>
            <a:off x="609480" y="1219320"/>
            <a:ext cx="7924320" cy="68544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1" strike="noStrike" spc="-1">
                <a:solidFill>
                  <a:srgbClr val="000000"/>
                </a:solidFill>
                <a:latin typeface="Consolas"/>
              </a:rPr>
              <a:t>SELECT</a:t>
            </a:r>
            <a:r>
              <a:rPr lang="en-US" sz="2800" b="0" strike="noStrike" spc="-1">
                <a:solidFill>
                  <a:srgbClr val="000000"/>
                </a:solidFill>
                <a:latin typeface="Consolas"/>
              </a:rPr>
              <a:t> &lt;</a:t>
            </a:r>
            <a:r>
              <a:rPr lang="en-US" sz="2800" b="0" i="1" strike="noStrike" spc="-1">
                <a:solidFill>
                  <a:srgbClr val="000000"/>
                </a:solidFill>
                <a:latin typeface="Consolas"/>
              </a:rPr>
              <a:t>columns&gt;</a:t>
            </a:r>
            <a:r>
              <a:rPr lang="en-US" sz="2800" b="0" strike="noStrike" spc="-1">
                <a:solidFill>
                  <a:srgbClr val="000000"/>
                </a:solidFill>
                <a:latin typeface="Consolas"/>
              </a:rPr>
              <a:t> </a:t>
            </a:r>
            <a:r>
              <a:rPr lang="en-US" sz="2800" b="1" strike="noStrike" spc="-1">
                <a:solidFill>
                  <a:srgbClr val="000000"/>
                </a:solidFill>
                <a:latin typeface="Consolas"/>
              </a:rPr>
              <a:t>from</a:t>
            </a:r>
            <a:r>
              <a:rPr lang="en-US" sz="2800" b="0" strike="noStrike" spc="-1">
                <a:solidFill>
                  <a:srgbClr val="000000"/>
                </a:solidFill>
                <a:latin typeface="Consolas"/>
              </a:rPr>
              <a:t> &lt;</a:t>
            </a:r>
            <a:r>
              <a:rPr lang="en-US" sz="2800" b="0" i="1" strike="noStrike" spc="-1">
                <a:solidFill>
                  <a:srgbClr val="000000"/>
                </a:solidFill>
                <a:latin typeface="Consolas"/>
              </a:rPr>
              <a:t>db</a:t>
            </a:r>
            <a:r>
              <a:rPr lang="en-US" sz="2800" b="0" strike="noStrike" spc="-1">
                <a:solidFill>
                  <a:srgbClr val="000000"/>
                </a:solidFill>
                <a:latin typeface="Consolas"/>
              </a:rPr>
              <a:t>&gt; </a:t>
            </a:r>
            <a:r>
              <a:rPr lang="en-US" sz="2800" b="1" strike="noStrike" spc="-1">
                <a:solidFill>
                  <a:srgbClr val="000000"/>
                </a:solidFill>
                <a:latin typeface="Consolas"/>
              </a:rPr>
              <a:t>where</a:t>
            </a:r>
            <a:r>
              <a:rPr lang="en-US" sz="2800" b="0" strike="noStrike" spc="-1">
                <a:solidFill>
                  <a:srgbClr val="000000"/>
                </a:solidFill>
                <a:latin typeface="Consolas"/>
              </a:rPr>
              <a:t> &lt;</a:t>
            </a:r>
            <a:r>
              <a:rPr lang="en-US" sz="2800" b="0" i="1" strike="noStrike" spc="-1">
                <a:solidFill>
                  <a:srgbClr val="000000"/>
                </a:solidFill>
                <a:latin typeface="Consolas"/>
              </a:rPr>
              <a:t>exp</a:t>
            </a:r>
            <a:r>
              <a:rPr lang="en-US" sz="2800" b="0" strike="noStrike" spc="-1">
                <a:solidFill>
                  <a:srgbClr val="000000"/>
                </a:solidFill>
                <a:latin typeface="Consolas"/>
              </a:rPr>
              <a:t>&gt;</a:t>
            </a:r>
            <a:endParaRPr lang="en-US" sz="2800" b="0" strike="noStrike" spc="-1">
              <a:latin typeface="Arial"/>
            </a:endParaRPr>
          </a:p>
        </p:txBody>
      </p:sp>
      <p:graphicFrame>
        <p:nvGraphicFramePr>
          <p:cNvPr id="477" name="Table 12"/>
          <p:cNvGraphicFramePr/>
          <p:nvPr/>
        </p:nvGraphicFramePr>
        <p:xfrm>
          <a:off x="3904200" y="2133720"/>
          <a:ext cx="5163120" cy="1112400"/>
        </p:xfrm>
        <a:graphic>
          <a:graphicData uri="http://schemas.openxmlformats.org/drawingml/2006/table">
            <a:tbl>
              <a:tblPr/>
              <a:tblGrid>
                <a:gridCol w="972720"/>
                <a:gridCol w="1334520"/>
                <a:gridCol w="1233720"/>
                <a:gridCol w="1012320"/>
                <a:gridCol w="609840"/>
              </a:tblGrid>
              <a:tr h="37080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first_name</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last_name</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user</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37080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admin</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Brown</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gordonb</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78" name="Rounded Rectangular Callout 2"/>
          <p:cNvSpPr/>
          <p:nvPr/>
        </p:nvSpPr>
        <p:spPr>
          <a:xfrm>
            <a:off x="4419720" y="5329440"/>
            <a:ext cx="3123720" cy="837720"/>
          </a:xfrm>
          <a:prstGeom prst="wedgeRoundRectCallout">
            <a:avLst>
              <a:gd name="adj1" fmla="val -86687"/>
              <a:gd name="adj2" fmla="val -158290"/>
              <a:gd name="adj3"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Join two tables</a:t>
            </a:r>
            <a:endParaRPr lang="en-US" sz="2800" b="0" strike="noStrike" spc="-1">
              <a:latin typeface="Arial"/>
            </a:endParaRPr>
          </a:p>
        </p:txBody>
      </p:sp>
      <p:sp>
        <p:nvSpPr>
          <p:cNvPr id="3" name="PlaceHolder 2"/>
          <p:cNvSpPr>
            <a:spLocks noGrp="1"/>
          </p:cNvSpPr>
          <p:nvPr>
            <p:ph type="sldNum" idx="4294967295"/>
          </p:nvPr>
        </p:nvSpPr>
        <p:spPr>
          <a:xfrm>
            <a:off x="6934320" y="6492960"/>
            <a:ext cx="2133360" cy="364680"/>
          </a:xfrm>
          <a:prstGeom prst="rect">
            <a:avLst/>
          </a:prstGeom>
        </p:spPr>
        <p:txBody>
          <a:bodyPr/>
          <a:lstStyle/>
          <a:p>
            <a:fld id="{E8897AB8-C633-4496-B33C-877D248A38E0}" type="slidenum">
              <a:t>20</a:t>
            </a:fld>
            <a:endParaRPr/>
          </a:p>
        </p:txBody>
      </p:sp>
    </p:spTree>
    <p:extLst>
      <p:ext uri="{BB962C8B-B14F-4D97-AF65-F5344CB8AC3E}">
        <p14:creationId xmlns:p14="http://schemas.microsoft.com/office/powerpoint/2010/main" val="1013758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Tautologies</a:t>
            </a:r>
          </a:p>
        </p:txBody>
      </p:sp>
      <p:graphicFrame>
        <p:nvGraphicFramePr>
          <p:cNvPr id="480" name="Table 6"/>
          <p:cNvGraphicFramePr/>
          <p:nvPr/>
        </p:nvGraphicFramePr>
        <p:xfrm>
          <a:off x="4325760" y="3124080"/>
          <a:ext cx="4041000" cy="2866320"/>
        </p:xfrm>
        <a:graphic>
          <a:graphicData uri="http://schemas.openxmlformats.org/drawingml/2006/table">
            <a:tbl>
              <a:tblPr/>
              <a:tblGrid>
                <a:gridCol w="972720"/>
                <a:gridCol w="1463040"/>
                <a:gridCol w="1605240"/>
              </a:tblGrid>
              <a:tr h="628200">
                <a:tc>
                  <a:txBody>
                    <a:bodyPr/>
                    <a:lstStyle/>
                    <a:p>
                      <a:pPr>
                        <a:lnSpc>
                          <a:spcPct val="100000"/>
                        </a:lnSpc>
                        <a:buNone/>
                      </a:pPr>
                      <a:r>
                        <a:rPr lang="en-US" sz="1800" b="1" strike="noStrike" spc="-1">
                          <a:solidFill>
                            <a:srgbClr val="FFFFFF"/>
                          </a:solidFill>
                          <a:latin typeface="Cambria"/>
                        </a:rPr>
                        <a:t>user_id</a:t>
                      </a:r>
                      <a:endParaRPr lang="en-US" sz="1800" b="0" strike="noStrike" spc="-1">
                        <a:latin typeface="Arial"/>
                      </a:endParaRPr>
                    </a:p>
                  </a:txBody>
                  <a:tcPr>
                    <a:lnL w="9360">
                      <a:solidFill>
                        <a:srgbClr val="E2752C"/>
                      </a:solid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comment_id</a:t>
                      </a:r>
                      <a:endParaRPr lang="en-US" sz="1800" b="0" strike="noStrike" spc="-1">
                        <a:latin typeface="Arial"/>
                      </a:endParaRPr>
                    </a:p>
                  </a:txBody>
                  <a:tcPr>
                    <a:lnL>
                      <a:noFill/>
                    </a:lnL>
                    <a:lnR>
                      <a:noFill/>
                    </a:lnR>
                    <a:lnT w="9360">
                      <a:solidFill>
                        <a:srgbClr val="E2752C"/>
                      </a:solidFill>
                    </a:lnT>
                    <a:lnB>
                      <a:noFill/>
                    </a:lnB>
                    <a:solidFill>
                      <a:srgbClr val="E47932"/>
                    </a:solidFill>
                  </a:tcPr>
                </a:tc>
                <a:tc>
                  <a:txBody>
                    <a:bodyPr/>
                    <a:lstStyle/>
                    <a:p>
                      <a:pPr>
                        <a:lnSpc>
                          <a:spcPct val="100000"/>
                        </a:lnSpc>
                        <a:buNone/>
                      </a:pPr>
                      <a:r>
                        <a:rPr lang="en-US" sz="1800" b="1" strike="noStrike" spc="-1">
                          <a:solidFill>
                            <a:srgbClr val="FFFFFF"/>
                          </a:solidFill>
                          <a:latin typeface="Cambria"/>
                        </a:rPr>
                        <a:t>comment</a:t>
                      </a:r>
                      <a:endParaRPr lang="en-US" sz="1800" b="0" strike="noStrike" spc="-1">
                        <a:latin typeface="Arial"/>
                      </a:endParaRPr>
                    </a:p>
                  </a:txBody>
                  <a:tcPr>
                    <a:lnL>
                      <a:noFill/>
                    </a:lnL>
                    <a:lnR w="9360">
                      <a:solidFill>
                        <a:srgbClr val="E2752C"/>
                      </a:solidFill>
                    </a:lnR>
                    <a:lnT w="9360">
                      <a:solidFill>
                        <a:srgbClr val="E2752C"/>
                      </a:solidFill>
                    </a:lnT>
                    <a:lnB>
                      <a:noFill/>
                    </a:lnB>
                    <a:solidFill>
                      <a:srgbClr val="E47932"/>
                    </a:solidFill>
                  </a:tcPr>
                </a:tc>
              </a:tr>
              <a:tr h="622440">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1</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Test Comment</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37080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a:noFill/>
                    </a:lnB>
                    <a:noFill/>
                  </a:tcPr>
                </a:tc>
                <a:tc>
                  <a:txBody>
                    <a:bodyPr/>
                    <a:lstStyle/>
                    <a:p>
                      <a:pPr>
                        <a:lnSpc>
                          <a:spcPct val="100000"/>
                        </a:lnSpc>
                        <a:buNone/>
                      </a:pPr>
                      <a:r>
                        <a:rPr lang="en-US" sz="1800" b="0" strike="noStrike" spc="-1">
                          <a:solidFill>
                            <a:srgbClr val="000000"/>
                          </a:solidFill>
                          <a:latin typeface="Cambria"/>
                        </a:rPr>
                        <a:t>I like sugar</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a:noFill/>
                    </a:lnB>
                    <a:noFill/>
                  </a:tcPr>
                </a:tc>
              </a:tr>
              <a:tr h="622440">
                <a:tc>
                  <a:txBody>
                    <a:bodyPr/>
                    <a:lstStyle/>
                    <a:p>
                      <a:pPr>
                        <a:lnSpc>
                          <a:spcPct val="100000"/>
                        </a:lnSpc>
                        <a:buNone/>
                      </a:pPr>
                      <a:r>
                        <a:rPr lang="en-US" sz="1800" b="0" strike="noStrike" spc="-1">
                          <a:solidFill>
                            <a:srgbClr val="000000"/>
                          </a:solidFill>
                          <a:latin typeface="Cambria"/>
                        </a:rPr>
                        <a:t>2</a:t>
                      </a:r>
                      <a:endParaRPr lang="en-US" sz="1800" b="0" strike="noStrike" spc="-1">
                        <a:latin typeface="Arial"/>
                      </a:endParaRPr>
                    </a:p>
                  </a:txBody>
                  <a:tcPr>
                    <a:lnL w="9360">
                      <a:solidFill>
                        <a:srgbClr val="E2752C"/>
                      </a:solid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a:noFill/>
                    </a:lnL>
                    <a:lnR>
                      <a:noFill/>
                    </a:lnR>
                    <a:lnT w="9360">
                      <a:noFill/>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But not milk</a:t>
                      </a:r>
                      <a:endParaRPr lang="en-US" sz="1800" b="0" strike="noStrike" spc="-1">
                        <a:latin typeface="Arial"/>
                      </a:endParaRPr>
                    </a:p>
                  </a:txBody>
                  <a:tcPr>
                    <a:lnL>
                      <a:noFill/>
                    </a:lnL>
                    <a:lnR w="9360">
                      <a:solidFill>
                        <a:srgbClr val="E2752C"/>
                      </a:solidFill>
                    </a:lnR>
                    <a:lnT w="9360">
                      <a:noFill/>
                    </a:lnT>
                    <a:lnB w="9360">
                      <a:solidFill>
                        <a:srgbClr val="E2752C"/>
                      </a:solidFill>
                    </a:lnB>
                    <a:noFill/>
                  </a:tcPr>
                </a:tc>
              </a:tr>
              <a:tr h="622440">
                <a:tc>
                  <a:txBody>
                    <a:bodyPr/>
                    <a:lstStyle/>
                    <a:p>
                      <a:pPr>
                        <a:lnSpc>
                          <a:spcPct val="100000"/>
                        </a:lnSpc>
                        <a:buNone/>
                      </a:pPr>
                      <a:r>
                        <a:rPr lang="en-US" sz="1800" b="0" strike="noStrike" spc="-1">
                          <a:solidFill>
                            <a:srgbClr val="000000"/>
                          </a:solidFill>
                          <a:latin typeface="Cambria"/>
                        </a:rPr>
                        <a:t>3</a:t>
                      </a:r>
                      <a:endParaRPr lang="en-US" sz="1800" b="0" strike="noStrike" spc="-1">
                        <a:latin typeface="Arial"/>
                      </a:endParaRPr>
                    </a:p>
                  </a:txBody>
                  <a:tcPr>
                    <a:lnL w="9360">
                      <a:solidFill>
                        <a:srgbClr val="E2752C"/>
                      </a:solid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4</a:t>
                      </a:r>
                      <a:endParaRPr lang="en-US" sz="1800" b="0" strike="noStrike" spc="-1">
                        <a:latin typeface="Arial"/>
                      </a:endParaRPr>
                    </a:p>
                  </a:txBody>
                  <a:tcPr>
                    <a:lnL>
                      <a:noFill/>
                    </a:lnL>
                    <a:lnR>
                      <a:noFill/>
                    </a:lnR>
                    <a:lnT w="9360" cap="flat" cmpd="sng" algn="ctr">
                      <a:solidFill>
                        <a:srgbClr val="E2752C"/>
                      </a:solidFill>
                      <a:prstDash val="solid"/>
                      <a:round/>
                      <a:headEnd type="none" w="med" len="med"/>
                      <a:tailEnd type="none" w="med" len="med"/>
                    </a:lnT>
                    <a:lnB w="9360">
                      <a:solidFill>
                        <a:srgbClr val="E2752C"/>
                      </a:solidFill>
                    </a:lnB>
                    <a:noFill/>
                  </a:tcPr>
                </a:tc>
                <a:tc>
                  <a:txBody>
                    <a:bodyPr/>
                    <a:lstStyle/>
                    <a:p>
                      <a:pPr>
                        <a:lnSpc>
                          <a:spcPct val="100000"/>
                        </a:lnSpc>
                        <a:buNone/>
                      </a:pPr>
                      <a:r>
                        <a:rPr lang="en-US" sz="1800" b="0" strike="noStrike" spc="-1">
                          <a:solidFill>
                            <a:srgbClr val="000000"/>
                          </a:solidFill>
                          <a:latin typeface="Cambria"/>
                        </a:rPr>
                        <a:t>Gordon is silly</a:t>
                      </a:r>
                      <a:endParaRPr lang="en-US" sz="1800" b="0" strike="noStrike" spc="-1">
                        <a:latin typeface="Arial"/>
                      </a:endParaRPr>
                    </a:p>
                  </a:txBody>
                  <a:tcPr>
                    <a:lnL>
                      <a:noFill/>
                    </a:lnL>
                    <a:lnR w="9360">
                      <a:solidFill>
                        <a:srgbClr val="E2752C"/>
                      </a:solidFill>
                    </a:lnR>
                    <a:lnT w="9360" cap="flat" cmpd="sng" algn="ctr">
                      <a:solidFill>
                        <a:srgbClr val="E2752C"/>
                      </a:solidFill>
                      <a:prstDash val="solid"/>
                      <a:round/>
                      <a:headEnd type="none" w="med" len="med"/>
                      <a:tailEnd type="none" w="med" len="med"/>
                    </a:lnT>
                    <a:lnB w="9360">
                      <a:solidFill>
                        <a:srgbClr val="E2752C"/>
                      </a:solidFill>
                    </a:lnB>
                    <a:noFill/>
                  </a:tcPr>
                </a:tc>
              </a:tr>
            </a:tbl>
          </a:graphicData>
        </a:graphic>
      </p:graphicFrame>
      <p:sp>
        <p:nvSpPr>
          <p:cNvPr id="481" name="TextBox 7"/>
          <p:cNvSpPr/>
          <p:nvPr/>
        </p:nvSpPr>
        <p:spPr>
          <a:xfrm>
            <a:off x="5375880" y="4952880"/>
            <a:ext cx="19414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strike="noStrike" spc="-1">
                <a:solidFill>
                  <a:srgbClr val="000000"/>
                </a:solidFill>
                <a:latin typeface="Cambria"/>
              </a:rPr>
              <a:t>comments</a:t>
            </a:r>
            <a:endParaRPr lang="en-US" sz="2400" b="0" strike="noStrike" spc="-1">
              <a:latin typeface="Arial"/>
            </a:endParaRPr>
          </a:p>
        </p:txBody>
      </p:sp>
      <p:sp>
        <p:nvSpPr>
          <p:cNvPr id="482" name="Rounded Rectangle 8"/>
          <p:cNvSpPr/>
          <p:nvPr/>
        </p:nvSpPr>
        <p:spPr>
          <a:xfrm>
            <a:off x="304920" y="2514600"/>
            <a:ext cx="3885840" cy="1752120"/>
          </a:xfrm>
          <a:prstGeom prst="roundRect">
            <a:avLst>
              <a:gd name="adj"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nSpc>
                <a:spcPct val="100000"/>
              </a:lnSpc>
              <a:buNone/>
            </a:pPr>
            <a:r>
              <a:rPr lang="en-US" sz="2800" b="0" strike="noStrike" spc="-1">
                <a:solidFill>
                  <a:srgbClr val="FFFFFF"/>
                </a:solidFill>
                <a:latin typeface="Cambria"/>
              </a:rPr>
              <a:t>select * from comments where user_id = 2 </a:t>
            </a:r>
            <a:r>
              <a:rPr sz="2800"/>
              <a:t/>
            </a:r>
            <a:br>
              <a:rPr sz="2800"/>
            </a:br>
            <a:r>
              <a:rPr lang="en-US" sz="2800" b="0" u="sng" strike="noStrike" spc="-1">
                <a:solidFill>
                  <a:srgbClr val="FFFFFF"/>
                </a:solidFill>
                <a:uFillTx/>
                <a:latin typeface="Cambria"/>
              </a:rPr>
              <a:t>OR 1= 1</a:t>
            </a:r>
            <a:r>
              <a:rPr lang="en-US" sz="2800" b="0" strike="noStrike" spc="-1">
                <a:solidFill>
                  <a:srgbClr val="FFFFFF"/>
                </a:solidFill>
                <a:latin typeface="Cambria"/>
              </a:rPr>
              <a:t>; </a:t>
            </a:r>
            <a:endParaRPr lang="en-US" sz="2800" b="0" strike="noStrike" spc="-1">
              <a:latin typeface="Arial"/>
            </a:endParaRPr>
          </a:p>
        </p:txBody>
      </p:sp>
      <p:grpSp>
        <p:nvGrpSpPr>
          <p:cNvPr id="483" name="Group 4"/>
          <p:cNvGrpSpPr/>
          <p:nvPr/>
        </p:nvGrpSpPr>
        <p:grpSpPr>
          <a:xfrm>
            <a:off x="304920" y="4343400"/>
            <a:ext cx="3733560" cy="2438280"/>
            <a:chOff x="304920" y="4343400"/>
            <a:chExt cx="3733560" cy="2438280"/>
          </a:xfrm>
        </p:grpSpPr>
        <p:sp>
          <p:nvSpPr>
            <p:cNvPr id="484" name="Down Arrow 9"/>
            <p:cNvSpPr/>
            <p:nvPr/>
          </p:nvSpPr>
          <p:spPr>
            <a:xfrm>
              <a:off x="1905120" y="4343400"/>
              <a:ext cx="380520" cy="456840"/>
            </a:xfrm>
            <a:prstGeom prst="downArrow">
              <a:avLst>
                <a:gd name="adj1" fmla="val 50000"/>
                <a:gd name="adj2" fmla="val 50000"/>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sp>
        <p:sp>
          <p:nvSpPr>
            <p:cNvPr id="485" name="Rectangle 10"/>
            <p:cNvSpPr/>
            <p:nvPr/>
          </p:nvSpPr>
          <p:spPr>
            <a:xfrm>
              <a:off x="304920" y="4876920"/>
              <a:ext cx="3733560" cy="190476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0" strike="noStrike" spc="-1">
                  <a:solidFill>
                    <a:srgbClr val="000000"/>
                  </a:solidFill>
                  <a:latin typeface="Cambria"/>
                </a:rPr>
                <a:t>1, 1, “Test Comment”</a:t>
              </a:r>
              <a:endParaRPr lang="en-US" sz="2800" b="0" strike="noStrike" spc="-1">
                <a:latin typeface="Arial"/>
              </a:endParaRPr>
            </a:p>
            <a:p>
              <a:pPr>
                <a:lnSpc>
                  <a:spcPct val="100000"/>
                </a:lnSpc>
                <a:buNone/>
              </a:pPr>
              <a:r>
                <a:rPr lang="en-US" sz="2800" b="0" strike="noStrike" spc="-1">
                  <a:solidFill>
                    <a:srgbClr val="000000"/>
                  </a:solidFill>
                  <a:latin typeface="Cambria"/>
                </a:rPr>
                <a:t>2, 2, “I like sugar”</a:t>
              </a:r>
              <a:endParaRPr lang="en-US" sz="2800" b="0" strike="noStrike" spc="-1">
                <a:latin typeface="Arial"/>
              </a:endParaRPr>
            </a:p>
            <a:p>
              <a:pPr>
                <a:lnSpc>
                  <a:spcPct val="100000"/>
                </a:lnSpc>
                <a:buNone/>
              </a:pPr>
              <a:r>
                <a:rPr lang="en-US" sz="2800" b="0" strike="noStrike" spc="-1">
                  <a:solidFill>
                    <a:srgbClr val="000000"/>
                  </a:solidFill>
                  <a:latin typeface="Cambria"/>
                </a:rPr>
                <a:t>2, 3, “But not milk”</a:t>
              </a:r>
              <a:endParaRPr lang="en-US" sz="2800" b="0" strike="noStrike" spc="-1">
                <a:latin typeface="Arial"/>
              </a:endParaRPr>
            </a:p>
            <a:p>
              <a:pPr>
                <a:lnSpc>
                  <a:spcPct val="100000"/>
                </a:lnSpc>
                <a:buNone/>
              </a:pPr>
              <a:r>
                <a:rPr lang="en-US" sz="2800" b="0" strike="noStrike" spc="-1">
                  <a:solidFill>
                    <a:srgbClr val="000000"/>
                  </a:solidFill>
                  <a:latin typeface="Cambria"/>
                </a:rPr>
                <a:t>3, 4, “Gordon is silly”</a:t>
              </a:r>
              <a:endParaRPr lang="en-US" sz="2800" b="0" strike="noStrike" spc="-1">
                <a:latin typeface="Arial"/>
              </a:endParaRPr>
            </a:p>
          </p:txBody>
        </p:sp>
      </p:grpSp>
      <p:sp>
        <p:nvSpPr>
          <p:cNvPr id="486" name="Rounded Rectangle 11"/>
          <p:cNvSpPr/>
          <p:nvPr/>
        </p:nvSpPr>
        <p:spPr>
          <a:xfrm>
            <a:off x="609480" y="1219320"/>
            <a:ext cx="7924320" cy="68544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tIns="45000" rIns="90000" bIns="45000" anchor="ctr" anchorCtr="1">
            <a:noAutofit/>
          </a:bodyPr>
          <a:lstStyle/>
          <a:p>
            <a:pPr>
              <a:lnSpc>
                <a:spcPct val="100000"/>
              </a:lnSpc>
              <a:buNone/>
            </a:pPr>
            <a:r>
              <a:rPr lang="en-US" sz="2800" b="1" strike="noStrike" spc="-1">
                <a:solidFill>
                  <a:srgbClr val="000000"/>
                </a:solidFill>
                <a:latin typeface="Consolas"/>
              </a:rPr>
              <a:t>SELECT</a:t>
            </a:r>
            <a:r>
              <a:rPr lang="en-US" sz="2800" b="0" strike="noStrike" spc="-1">
                <a:solidFill>
                  <a:srgbClr val="000000"/>
                </a:solidFill>
                <a:latin typeface="Consolas"/>
              </a:rPr>
              <a:t> &lt;</a:t>
            </a:r>
            <a:r>
              <a:rPr lang="en-US" sz="2800" b="0" i="1" strike="noStrike" spc="-1">
                <a:solidFill>
                  <a:srgbClr val="000000"/>
                </a:solidFill>
                <a:latin typeface="Consolas"/>
              </a:rPr>
              <a:t>columns&gt;</a:t>
            </a:r>
            <a:r>
              <a:rPr lang="en-US" sz="2800" b="0" strike="noStrike" spc="-1">
                <a:solidFill>
                  <a:srgbClr val="000000"/>
                </a:solidFill>
                <a:latin typeface="Consolas"/>
              </a:rPr>
              <a:t> </a:t>
            </a:r>
            <a:r>
              <a:rPr lang="en-US" sz="2800" b="1" strike="noStrike" spc="-1">
                <a:solidFill>
                  <a:srgbClr val="000000"/>
                </a:solidFill>
                <a:latin typeface="Consolas"/>
              </a:rPr>
              <a:t>from</a:t>
            </a:r>
            <a:r>
              <a:rPr lang="en-US" sz="2800" b="0" strike="noStrike" spc="-1">
                <a:solidFill>
                  <a:srgbClr val="000000"/>
                </a:solidFill>
                <a:latin typeface="Consolas"/>
              </a:rPr>
              <a:t> &lt;</a:t>
            </a:r>
            <a:r>
              <a:rPr lang="en-US" sz="2800" b="0" i="1" strike="noStrike" spc="-1">
                <a:solidFill>
                  <a:srgbClr val="000000"/>
                </a:solidFill>
                <a:latin typeface="Consolas"/>
              </a:rPr>
              <a:t>db</a:t>
            </a:r>
            <a:r>
              <a:rPr lang="en-US" sz="2800" b="0" strike="noStrike" spc="-1">
                <a:solidFill>
                  <a:srgbClr val="000000"/>
                </a:solidFill>
                <a:latin typeface="Consolas"/>
              </a:rPr>
              <a:t>&gt; </a:t>
            </a:r>
            <a:r>
              <a:rPr lang="en-US" sz="2800" b="1" strike="noStrike" spc="-1">
                <a:solidFill>
                  <a:srgbClr val="000000"/>
                </a:solidFill>
                <a:latin typeface="Consolas"/>
              </a:rPr>
              <a:t>where</a:t>
            </a:r>
            <a:r>
              <a:rPr lang="en-US" sz="2800" b="0" strike="noStrike" spc="-1">
                <a:solidFill>
                  <a:srgbClr val="000000"/>
                </a:solidFill>
                <a:latin typeface="Consolas"/>
              </a:rPr>
              <a:t> &lt;</a:t>
            </a:r>
            <a:r>
              <a:rPr lang="en-US" sz="2800" b="0" i="1" strike="noStrike" spc="-1">
                <a:solidFill>
                  <a:srgbClr val="000000"/>
                </a:solidFill>
                <a:latin typeface="Consolas"/>
              </a:rPr>
              <a:t>exp</a:t>
            </a:r>
            <a:r>
              <a:rPr lang="en-US" sz="2800" b="0" strike="noStrike" spc="-1">
                <a:solidFill>
                  <a:srgbClr val="000000"/>
                </a:solidFill>
                <a:latin typeface="Consolas"/>
              </a:rPr>
              <a:t>&gt;</a:t>
            </a:r>
            <a:endParaRPr lang="en-US" sz="2800" b="0" strike="noStrike" spc="-1">
              <a:latin typeface="Arial"/>
            </a:endParaRPr>
          </a:p>
        </p:txBody>
      </p:sp>
      <p:sp>
        <p:nvSpPr>
          <p:cNvPr id="487" name="Rounded Rectangle 2"/>
          <p:cNvSpPr/>
          <p:nvPr/>
        </p:nvSpPr>
        <p:spPr>
          <a:xfrm>
            <a:off x="4724280" y="5638680"/>
            <a:ext cx="3276360" cy="853560"/>
          </a:xfrm>
          <a:prstGeom prst="roundRect">
            <a:avLst>
              <a:gd name="adj"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Tautologies often used in real attacks</a:t>
            </a:r>
            <a:endParaRPr lang="en-US" sz="2800" b="0" strike="noStrike" spc="-1">
              <a:latin typeface="Arial"/>
            </a:endParaRPr>
          </a:p>
        </p:txBody>
      </p:sp>
      <p:sp>
        <p:nvSpPr>
          <p:cNvPr id="3" name="PlaceHolder 2"/>
          <p:cNvSpPr>
            <a:spLocks noGrp="1"/>
          </p:cNvSpPr>
          <p:nvPr>
            <p:ph type="sldNum" idx="4294967295"/>
          </p:nvPr>
        </p:nvSpPr>
        <p:spPr>
          <a:xfrm>
            <a:off x="6934320" y="6492960"/>
            <a:ext cx="2133360" cy="364680"/>
          </a:xfrm>
          <a:prstGeom prst="rect">
            <a:avLst/>
          </a:prstGeom>
        </p:spPr>
        <p:txBody>
          <a:bodyPr/>
          <a:lstStyle/>
          <a:p>
            <a:fld id="{2D3B6B44-17D1-4C95-BC4B-E06852EC8C4C}" type="slidenum">
              <a:t>21</a:t>
            </a:fld>
            <a:endParaRPr/>
          </a:p>
        </p:txBody>
      </p:sp>
    </p:spTree>
    <p:extLst>
      <p:ext uri="{BB962C8B-B14F-4D97-AF65-F5344CB8AC3E}">
        <p14:creationId xmlns:p14="http://schemas.microsoft.com/office/powerpoint/2010/main" val="386109338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endParaRPr lang="en-US" sz="1800" b="0" strike="noStrike" spc="-1">
              <a:solidFill>
                <a:srgbClr val="000000"/>
              </a:solidFill>
              <a:latin typeface="Cambria"/>
            </a:endParaRPr>
          </a:p>
        </p:txBody>
      </p:sp>
      <p:sp>
        <p:nvSpPr>
          <p:cNvPr id="489" name="Snip Single Corner Rectangle 4"/>
          <p:cNvSpPr/>
          <p:nvPr/>
        </p:nvSpPr>
        <p:spPr>
          <a:xfrm>
            <a:off x="862200" y="15228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
        <p:nvSpPr>
          <p:cNvPr id="490" name="Rounded Rectangular Callout 7"/>
          <p:cNvSpPr/>
          <p:nvPr/>
        </p:nvSpPr>
        <p:spPr>
          <a:xfrm>
            <a:off x="228600" y="3148200"/>
            <a:ext cx="4647960" cy="761760"/>
          </a:xfrm>
          <a:prstGeom prst="wedgeRoundRectCallout">
            <a:avLst>
              <a:gd name="adj1" fmla="val 13561"/>
              <a:gd name="adj2" fmla="val -159313"/>
              <a:gd name="adj3"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Guess as to the exploit?</a:t>
            </a:r>
            <a:endParaRPr lang="en-US" sz="2800" b="0" strike="noStrike" spc="-1">
              <a:latin typeface="Arial"/>
            </a:endParaRPr>
          </a:p>
        </p:txBody>
      </p:sp>
      <p:sp>
        <p:nvSpPr>
          <p:cNvPr id="3" name="PlaceHolder 2"/>
          <p:cNvSpPr>
            <a:spLocks noGrp="1"/>
          </p:cNvSpPr>
          <p:nvPr>
            <p:ph type="sldNum" idx="4294967295"/>
          </p:nvPr>
        </p:nvSpPr>
        <p:spPr>
          <a:xfrm>
            <a:off x="6934320" y="6492960"/>
            <a:ext cx="2133360" cy="364680"/>
          </a:xfrm>
          <a:prstGeom prst="rect">
            <a:avLst/>
          </a:prstGeom>
        </p:spPr>
        <p:txBody>
          <a:bodyPr/>
          <a:lstStyle/>
          <a:p>
            <a:fld id="{98B9EDCE-D8B8-42E3-A01C-F143862931B1}" type="slidenum">
              <a:t>22</a:t>
            </a:fld>
            <a:endParaRPr/>
          </a:p>
        </p:txBody>
      </p:sp>
    </p:spTree>
    <p:extLst>
      <p:ext uri="{BB962C8B-B14F-4D97-AF65-F5344CB8AC3E}">
        <p14:creationId xmlns:p14="http://schemas.microsoft.com/office/powerpoint/2010/main" val="17656317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endParaRPr lang="en-US" sz="1800" b="0" strike="noStrike" spc="-1">
              <a:solidFill>
                <a:srgbClr val="000000"/>
              </a:solidFill>
              <a:latin typeface="Cambria"/>
            </a:endParaRPr>
          </a:p>
        </p:txBody>
      </p:sp>
      <p:sp>
        <p:nvSpPr>
          <p:cNvPr id="492" name="Snip Single Corner Rectangle 4"/>
          <p:cNvSpPr/>
          <p:nvPr/>
        </p:nvSpPr>
        <p:spPr>
          <a:xfrm>
            <a:off x="862200" y="15228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
        <p:nvSpPr>
          <p:cNvPr id="493" name="Rounded Rectangular Callout 6"/>
          <p:cNvSpPr/>
          <p:nvPr/>
        </p:nvSpPr>
        <p:spPr>
          <a:xfrm>
            <a:off x="5167440" y="3909960"/>
            <a:ext cx="3238200" cy="761760"/>
          </a:xfrm>
          <a:prstGeom prst="wedgeRoundRectCallout">
            <a:avLst>
              <a:gd name="adj1" fmla="val 15490"/>
              <a:gd name="adj2" fmla="val -255391"/>
              <a:gd name="adj3"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Solution: 1 or 1=1;</a:t>
            </a:r>
            <a:endParaRPr lang="en-US" sz="2800" b="0" strike="noStrike" spc="-1">
              <a:latin typeface="Arial"/>
            </a:endParaRPr>
          </a:p>
        </p:txBody>
      </p:sp>
      <p:pic>
        <p:nvPicPr>
          <p:cNvPr id="494" name="Picture 8" descr="Screen Shot 2012-07-02 at 2.33.11 PM.png"/>
          <p:cNvPicPr/>
          <p:nvPr/>
        </p:nvPicPr>
        <p:blipFill>
          <a:blip r:embed="rId2"/>
          <a:stretch/>
        </p:blipFill>
        <p:spPr>
          <a:xfrm>
            <a:off x="851040" y="2286000"/>
            <a:ext cx="4101840" cy="4571640"/>
          </a:xfrm>
          <a:prstGeom prst="rect">
            <a:avLst/>
          </a:prstGeom>
          <a:ln w="0">
            <a:noFill/>
          </a:ln>
        </p:spPr>
      </p:pic>
      <p:sp>
        <p:nvSpPr>
          <p:cNvPr id="3" name="PlaceHolder 2"/>
          <p:cNvSpPr>
            <a:spLocks noGrp="1"/>
          </p:cNvSpPr>
          <p:nvPr>
            <p:ph type="sldNum" idx="4294967295"/>
          </p:nvPr>
        </p:nvSpPr>
        <p:spPr>
          <a:xfrm>
            <a:off x="6934320" y="6492960"/>
            <a:ext cx="2133360" cy="364680"/>
          </a:xfrm>
          <a:prstGeom prst="rect">
            <a:avLst/>
          </a:prstGeom>
        </p:spPr>
        <p:txBody>
          <a:bodyPr/>
          <a:lstStyle/>
          <a:p>
            <a:fld id="{F62809FA-C157-405A-BE6C-0CF9993E2B95}" type="slidenum">
              <a:t>23</a:t>
            </a:fld>
            <a:endParaRPr/>
          </a:p>
        </p:txBody>
      </p:sp>
    </p:spTree>
    <p:extLst>
      <p:ext uri="{BB962C8B-B14F-4D97-AF65-F5344CB8AC3E}">
        <p14:creationId xmlns:p14="http://schemas.microsoft.com/office/powerpoint/2010/main" val="11728017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endParaRPr lang="en-US" sz="1800" b="0" strike="noStrike" spc="-1">
              <a:solidFill>
                <a:srgbClr val="000000"/>
              </a:solidFill>
              <a:latin typeface="Cambria"/>
            </a:endParaRPr>
          </a:p>
        </p:txBody>
      </p:sp>
      <p:sp>
        <p:nvSpPr>
          <p:cNvPr id="496" name="Snip Single Corner Rectangle 4"/>
          <p:cNvSpPr/>
          <p:nvPr/>
        </p:nvSpPr>
        <p:spPr>
          <a:xfrm>
            <a:off x="862200" y="15228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
        <p:nvSpPr>
          <p:cNvPr id="497" name="Rounded Rectangular Callout 7"/>
          <p:cNvSpPr/>
          <p:nvPr/>
        </p:nvSpPr>
        <p:spPr>
          <a:xfrm>
            <a:off x="228600" y="3148200"/>
            <a:ext cx="4647960" cy="761760"/>
          </a:xfrm>
          <a:prstGeom prst="wedgeRoundRectCallout">
            <a:avLst>
              <a:gd name="adj1" fmla="val 13561"/>
              <a:gd name="adj2" fmla="val -159313"/>
              <a:gd name="adj3"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Does quoting make it safe?</a:t>
            </a:r>
            <a:endParaRPr lang="en-US" sz="2800" b="0" strike="noStrike" spc="-1">
              <a:latin typeface="Arial"/>
            </a:endParaRPr>
          </a:p>
        </p:txBody>
      </p:sp>
      <p:sp>
        <p:nvSpPr>
          <p:cNvPr id="498" name="Rounded Rectangle 2"/>
          <p:cNvSpPr/>
          <p:nvPr/>
        </p:nvSpPr>
        <p:spPr>
          <a:xfrm>
            <a:off x="1881000" y="4572000"/>
            <a:ext cx="6805440" cy="1523520"/>
          </a:xfrm>
          <a:prstGeom prst="roundRect">
            <a:avLst>
              <a:gd name="adj"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nSpc>
                <a:spcPct val="100000"/>
              </a:lnSpc>
              <a:buNone/>
            </a:pPr>
            <a:r>
              <a:rPr lang="en-US" sz="2400" b="0" strike="noStrike" spc="-1">
                <a:solidFill>
                  <a:srgbClr val="FFFFFF"/>
                </a:solidFill>
                <a:latin typeface="Cambria"/>
              </a:rPr>
              <a:t>Hint: Comments are specified:</a:t>
            </a:r>
            <a:endParaRPr lang="en-US" sz="2400" b="0" strike="noStrike" spc="-1">
              <a:latin typeface="Arial"/>
            </a:endParaRPr>
          </a:p>
          <a:p>
            <a:pPr marL="800280" lvl="1" indent="-343080">
              <a:lnSpc>
                <a:spcPct val="100000"/>
              </a:lnSpc>
              <a:buClr>
                <a:srgbClr val="FFFFFF"/>
              </a:buClr>
              <a:buFont typeface="Arial"/>
              <a:buChar char="•"/>
            </a:pPr>
            <a:r>
              <a:rPr lang="en-US" sz="2400" b="0" strike="noStrike" spc="-1">
                <a:solidFill>
                  <a:srgbClr val="FFFFFF"/>
                </a:solidFill>
                <a:latin typeface="Cambria"/>
              </a:rPr>
              <a:t>Single line: ‘--’ (two dashes) character</a:t>
            </a:r>
            <a:endParaRPr lang="en-US" sz="2400" b="0" strike="noStrike" spc="-1">
              <a:latin typeface="Arial"/>
            </a:endParaRPr>
          </a:p>
          <a:p>
            <a:pPr marL="800280" lvl="1" indent="-343080">
              <a:lnSpc>
                <a:spcPct val="100000"/>
              </a:lnSpc>
              <a:buClr>
                <a:srgbClr val="FFFFFF"/>
              </a:buClr>
              <a:buFont typeface="Arial"/>
              <a:buChar char="•"/>
            </a:pPr>
            <a:r>
              <a:rPr lang="en-US" sz="2400" b="0" strike="noStrike" spc="-1">
                <a:solidFill>
                  <a:srgbClr val="FFFFFF"/>
                </a:solidFill>
                <a:latin typeface="Cambria"/>
              </a:rPr>
              <a:t>Multi-line: “/*” and “*/” </a:t>
            </a:r>
            <a:endParaRPr lang="en-US" sz="2400" b="0" strike="noStrike" spc="-1">
              <a:latin typeface="Arial"/>
            </a:endParaRPr>
          </a:p>
          <a:p>
            <a:pPr marL="800280" lvl="1" indent="-343080">
              <a:lnSpc>
                <a:spcPct val="100000"/>
              </a:lnSpc>
              <a:buClr>
                <a:srgbClr val="FFFFFF"/>
              </a:buClr>
              <a:buFont typeface="Arial"/>
              <a:buChar char="•"/>
            </a:pPr>
            <a:r>
              <a:rPr lang="en-US" sz="2400" b="0" strike="noStrike" spc="-1">
                <a:solidFill>
                  <a:srgbClr val="FFFFFF"/>
                </a:solidFill>
                <a:latin typeface="Cambria"/>
              </a:rPr>
              <a:t>“#” single-line comment for mysql</a:t>
            </a:r>
            <a:endParaRPr lang="en-US" sz="2400" b="0" strike="noStrike" spc="-1">
              <a:latin typeface="Arial"/>
            </a:endParaRPr>
          </a:p>
        </p:txBody>
      </p:sp>
      <p:sp>
        <p:nvSpPr>
          <p:cNvPr id="3" name="PlaceHolder 2"/>
          <p:cNvSpPr>
            <a:spLocks noGrp="1"/>
          </p:cNvSpPr>
          <p:nvPr>
            <p:ph type="sldNum" idx="4294967295"/>
          </p:nvPr>
        </p:nvSpPr>
        <p:spPr>
          <a:xfrm>
            <a:off x="6934320" y="6492960"/>
            <a:ext cx="2133360" cy="364680"/>
          </a:xfrm>
          <a:prstGeom prst="rect">
            <a:avLst/>
          </a:prstGeom>
        </p:spPr>
        <p:txBody>
          <a:bodyPr/>
          <a:lstStyle/>
          <a:p>
            <a:fld id="{716AC435-83F0-4A63-9676-6D69F47A9957}" type="slidenum">
              <a:t>24</a:t>
            </a:fld>
            <a:endParaRPr/>
          </a:p>
        </p:txBody>
      </p:sp>
    </p:spTree>
    <p:extLst>
      <p:ext uri="{BB962C8B-B14F-4D97-AF65-F5344CB8AC3E}">
        <p14:creationId xmlns:p14="http://schemas.microsoft.com/office/powerpoint/2010/main" val="23693722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endParaRPr lang="en-US" sz="1800" b="0" strike="noStrike" spc="-1">
              <a:solidFill>
                <a:srgbClr val="000000"/>
              </a:solidFill>
              <a:latin typeface="Cambria"/>
            </a:endParaRPr>
          </a:p>
        </p:txBody>
      </p:sp>
      <p:sp>
        <p:nvSpPr>
          <p:cNvPr id="500" name="Snip Single Corner Rectangle 4"/>
          <p:cNvSpPr/>
          <p:nvPr/>
        </p:nvSpPr>
        <p:spPr>
          <a:xfrm>
            <a:off x="862200" y="15228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
        <p:nvSpPr>
          <p:cNvPr id="501" name="Rounded Rectangular Callout 6"/>
          <p:cNvSpPr/>
          <p:nvPr/>
        </p:nvSpPr>
        <p:spPr>
          <a:xfrm>
            <a:off x="4572000" y="3657600"/>
            <a:ext cx="3833640" cy="761760"/>
          </a:xfrm>
          <a:prstGeom prst="wedgeRoundRectCallout">
            <a:avLst>
              <a:gd name="adj1" fmla="val 15490"/>
              <a:gd name="adj2" fmla="val -255391"/>
              <a:gd name="adj3"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1’ OR 1=1;#</a:t>
            </a:r>
            <a:endParaRPr lang="en-US" sz="2800" b="0" strike="noStrike" spc="-1">
              <a:latin typeface="Arial"/>
            </a:endParaRPr>
          </a:p>
        </p:txBody>
      </p:sp>
      <p:pic>
        <p:nvPicPr>
          <p:cNvPr id="502" name="Picture 7" descr="Screen Shot 2012-07-02 at 2.35.24 PM.png"/>
          <p:cNvPicPr/>
          <p:nvPr/>
        </p:nvPicPr>
        <p:blipFill>
          <a:blip r:embed="rId2"/>
          <a:stretch/>
        </p:blipFill>
        <p:spPr>
          <a:xfrm>
            <a:off x="838080" y="2286000"/>
            <a:ext cx="3441240" cy="4571640"/>
          </a:xfrm>
          <a:prstGeom prst="rect">
            <a:avLst/>
          </a:prstGeom>
          <a:ln w="0">
            <a:noFill/>
          </a:ln>
        </p:spPr>
      </p:pic>
      <p:sp>
        <p:nvSpPr>
          <p:cNvPr id="3" name="PlaceHolder 2"/>
          <p:cNvSpPr>
            <a:spLocks noGrp="1"/>
          </p:cNvSpPr>
          <p:nvPr>
            <p:ph type="sldNum" idx="4294967295"/>
          </p:nvPr>
        </p:nvSpPr>
        <p:spPr>
          <a:xfrm>
            <a:off x="6934320" y="6492960"/>
            <a:ext cx="2133360" cy="364680"/>
          </a:xfrm>
          <a:prstGeom prst="rect">
            <a:avLst/>
          </a:prstGeom>
        </p:spPr>
        <p:txBody>
          <a:bodyPr/>
          <a:lstStyle/>
          <a:p>
            <a:fld id="{6A56AD22-10F5-4C74-BBA4-B012A99741AD}" type="slidenum">
              <a:t>25</a:t>
            </a:fld>
            <a:endParaRPr/>
          </a:p>
        </p:txBody>
      </p:sp>
    </p:spTree>
    <p:extLst>
      <p:ext uri="{BB962C8B-B14F-4D97-AF65-F5344CB8AC3E}">
        <p14:creationId xmlns:p14="http://schemas.microsoft.com/office/powerpoint/2010/main" val="520994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Even worse</a:t>
            </a:r>
          </a:p>
        </p:txBody>
      </p:sp>
      <p:sp>
        <p:nvSpPr>
          <p:cNvPr id="504" name="Snip Single Corner Rectangle 4"/>
          <p:cNvSpPr/>
          <p:nvPr/>
        </p:nvSpPr>
        <p:spPr>
          <a:xfrm>
            <a:off x="869400" y="222624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
        <p:nvSpPr>
          <p:cNvPr id="505" name="Rounded Rectangular Callout 2"/>
          <p:cNvSpPr/>
          <p:nvPr/>
        </p:nvSpPr>
        <p:spPr>
          <a:xfrm>
            <a:off x="1981080" y="4800600"/>
            <a:ext cx="5409720" cy="990360"/>
          </a:xfrm>
          <a:prstGeom prst="wedgeRoundRectCallout">
            <a:avLst>
              <a:gd name="adj1" fmla="val -23413"/>
              <a:gd name="adj2" fmla="val -86289"/>
              <a:gd name="adj3"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marL="457200">
              <a:lnSpc>
                <a:spcPct val="100000"/>
              </a:lnSpc>
              <a:buNone/>
            </a:pPr>
            <a:r>
              <a:rPr lang="en-US" sz="2400" b="0" strike="noStrike" spc="-1">
                <a:solidFill>
                  <a:srgbClr val="FFFFFF"/>
                </a:solidFill>
                <a:latin typeface="Cambria"/>
              </a:rPr>
              <a:t>1</a:t>
            </a:r>
            <a:r>
              <a:rPr lang="en-US" sz="2400" b="1" strike="noStrike" spc="-1">
                <a:solidFill>
                  <a:srgbClr val="FFFFFF"/>
                </a:solidFill>
                <a:latin typeface="Cambria"/>
              </a:rPr>
              <a:t>′  ;  DROP TABLE  Users ; -- #  </a:t>
            </a:r>
            <a:endParaRPr lang="en-US" sz="2400" b="0" strike="noStrike" spc="-1">
              <a:latin typeface="Arial"/>
            </a:endParaRPr>
          </a:p>
        </p:txBody>
      </p:sp>
      <p:sp>
        <p:nvSpPr>
          <p:cNvPr id="506" name="TextBox 5"/>
          <p:cNvSpPr/>
          <p:nvPr/>
        </p:nvSpPr>
        <p:spPr>
          <a:xfrm>
            <a:off x="50040" y="6308280"/>
            <a:ext cx="52376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Command not verified, but you get the idea</a:t>
            </a:r>
            <a:endParaRPr lang="en-US" sz="1800" b="0" strike="noStrike" spc="-1">
              <a:latin typeface="Arial"/>
            </a:endParaRPr>
          </a:p>
        </p:txBody>
      </p:sp>
      <p:pic>
        <p:nvPicPr>
          <p:cNvPr id="507" name="Picture 2" descr="http://www.jellyneo.net/images/museum/pets/oldpets_jetsam_2.gif"/>
          <p:cNvPicPr/>
          <p:nvPr/>
        </p:nvPicPr>
        <p:blipFill>
          <a:blip r:embed="rId2"/>
          <a:stretch/>
        </p:blipFill>
        <p:spPr>
          <a:xfrm>
            <a:off x="380880" y="4657320"/>
            <a:ext cx="1428480" cy="1428480"/>
          </a:xfrm>
          <a:prstGeom prst="rect">
            <a:avLst/>
          </a:prstGeom>
          <a:ln w="0">
            <a:noFill/>
          </a:ln>
        </p:spPr>
      </p:pic>
      <p:sp>
        <p:nvSpPr>
          <p:cNvPr id="3" name="PlaceHolder 2"/>
          <p:cNvSpPr>
            <a:spLocks noGrp="1"/>
          </p:cNvSpPr>
          <p:nvPr>
            <p:ph type="sldNum" idx="4294967295"/>
          </p:nvPr>
        </p:nvSpPr>
        <p:spPr>
          <a:xfrm>
            <a:off x="6934320" y="6492960"/>
            <a:ext cx="2133360" cy="364680"/>
          </a:xfrm>
          <a:prstGeom prst="rect">
            <a:avLst/>
          </a:prstGeom>
        </p:spPr>
        <p:txBody>
          <a:bodyPr/>
          <a:lstStyle/>
          <a:p>
            <a:fld id="{DCCB489E-7D7E-41A4-A67B-7DC0C0B8EC0B}" type="slidenum">
              <a:t>26</a:t>
            </a:fld>
            <a:endParaRPr/>
          </a:p>
        </p:txBody>
      </p:sp>
    </p:spTree>
    <p:extLst>
      <p:ext uri="{BB962C8B-B14F-4D97-AF65-F5344CB8AC3E}">
        <p14:creationId xmlns:p14="http://schemas.microsoft.com/office/powerpoint/2010/main" val="286670073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p:cNvSpPr>
          <p:nvPr>
            <p:ph type="title" idx="4294967295"/>
          </p:nvPr>
        </p:nvSpPr>
        <p:spPr>
          <a:xfrm>
            <a:off x="1264320" y="2013480"/>
            <a:ext cx="6950880" cy="753480"/>
          </a:xfrm>
          <a:prstGeom prst="rect">
            <a:avLst/>
          </a:prstGeom>
          <a:noFill/>
          <a:ln w="0">
            <a:noFill/>
          </a:ln>
        </p:spPr>
        <p:txBody>
          <a:bodyPr lIns="0" rIns="0" anchor="t">
            <a:noAutofit/>
          </a:bodyPr>
          <a:lstStyle/>
          <a:p>
            <a:pPr>
              <a:lnSpc>
                <a:spcPct val="100000"/>
              </a:lnSpc>
              <a:buNone/>
            </a:pPr>
            <a:r>
              <a:rPr lang="en-US" sz="3600" dirty="0">
                <a:solidFill>
                  <a:srgbClr val="169A48"/>
                </a:solidFill>
                <a:latin typeface="+mj-lt"/>
                <a:ea typeface="宋体" charset="-122"/>
              </a:rPr>
              <a:t>Reversing Table Layout</a:t>
            </a:r>
          </a:p>
        </p:txBody>
      </p:sp>
      <p:sp>
        <p:nvSpPr>
          <p:cNvPr id="511" name="PlaceHolder 2"/>
          <p:cNvSpPr>
            <a:spLocks noGrp="1"/>
          </p:cNvSpPr>
          <p:nvPr>
            <p:ph idx="4294967295"/>
          </p:nvPr>
        </p:nvSpPr>
        <p:spPr>
          <a:xfrm>
            <a:off x="1264320" y="2919240"/>
            <a:ext cx="6950880" cy="1499760"/>
          </a:xfrm>
          <a:prstGeom prst="rect">
            <a:avLst/>
          </a:prstGeom>
          <a:noFill/>
          <a:ln w="0">
            <a:noFill/>
          </a:ln>
        </p:spPr>
        <p:txBody>
          <a:bodyPr anchor="t">
            <a:noAutofit/>
          </a:bodyPr>
          <a:lstStyle/>
          <a:p>
            <a:pPr marL="457200" indent="-457200">
              <a:lnSpc>
                <a:spcPct val="100000"/>
              </a:lnSpc>
              <a:spcBef>
                <a:spcPts val="400"/>
              </a:spcBef>
              <a:buClr>
                <a:srgbClr val="000000"/>
              </a:buClr>
              <a:buFont typeface="Calibri"/>
              <a:buAutoNum type="arabicPeriod"/>
            </a:pPr>
            <a:r>
              <a:rPr lang="en-US" sz="2000" b="0" strike="noStrike" spc="-1">
                <a:solidFill>
                  <a:srgbClr val="000000"/>
                </a:solidFill>
                <a:latin typeface="Cambria"/>
              </a:rPr>
              <a:t>Column Numbers</a:t>
            </a:r>
          </a:p>
          <a:p>
            <a:pPr marL="457200" indent="-457200">
              <a:lnSpc>
                <a:spcPct val="100000"/>
              </a:lnSpc>
              <a:spcBef>
                <a:spcPts val="400"/>
              </a:spcBef>
              <a:buClr>
                <a:srgbClr val="000000"/>
              </a:buClr>
              <a:buFont typeface="Calibri"/>
              <a:buAutoNum type="arabicPeriod"/>
            </a:pPr>
            <a:r>
              <a:rPr lang="en-US" sz="2000" b="0" strike="noStrike" spc="-1">
                <a:solidFill>
                  <a:srgbClr val="000000"/>
                </a:solidFill>
                <a:latin typeface="Cambria"/>
              </a:rPr>
              <a:t>Column Names</a:t>
            </a:r>
          </a:p>
          <a:p>
            <a:pPr marL="457200" indent="-457200">
              <a:lnSpc>
                <a:spcPct val="100000"/>
              </a:lnSpc>
              <a:spcBef>
                <a:spcPts val="400"/>
              </a:spcBef>
              <a:buClr>
                <a:srgbClr val="000000"/>
              </a:buClr>
              <a:buFont typeface="Calibri"/>
              <a:buAutoNum type="arabicPeriod"/>
            </a:pPr>
            <a:r>
              <a:rPr lang="en-US" sz="2000" b="0" strike="noStrike" spc="-1">
                <a:solidFill>
                  <a:srgbClr val="000000"/>
                </a:solidFill>
                <a:latin typeface="Cambria"/>
              </a:rPr>
              <a:t>Querying other tables</a:t>
            </a:r>
          </a:p>
        </p:txBody>
      </p:sp>
    </p:spTree>
    <p:extLst>
      <p:ext uri="{BB962C8B-B14F-4D97-AF65-F5344CB8AC3E}">
        <p14:creationId xmlns:p14="http://schemas.microsoft.com/office/powerpoint/2010/main" val="191445956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Probing Number of Columns</a:t>
            </a:r>
          </a:p>
        </p:txBody>
      </p:sp>
      <p:sp>
        <p:nvSpPr>
          <p:cNvPr id="513" name="PlaceHolder 2"/>
          <p:cNvSpPr>
            <a:spLocks noGrp="1"/>
          </p:cNvSpPr>
          <p:nvPr>
            <p:ph idx="4294967295"/>
          </p:nvPr>
        </p:nvSpPr>
        <p:spPr>
          <a:xfrm>
            <a:off x="457200" y="1371600"/>
            <a:ext cx="8229240" cy="4754160"/>
          </a:xfrm>
          <a:prstGeom prst="rect">
            <a:avLst/>
          </a:prstGeom>
          <a:noFill/>
          <a:ln w="0">
            <a:noFill/>
          </a:ln>
        </p:spPr>
        <p:txBody>
          <a:bodyPr anchor="t">
            <a:noAutofit/>
          </a:bodyPr>
          <a:lstStyle/>
          <a:p>
            <a:pPr>
              <a:lnSpc>
                <a:spcPct val="100000"/>
              </a:lnSpc>
              <a:spcBef>
                <a:spcPts val="641"/>
              </a:spcBef>
              <a:buNone/>
              <a:tabLst>
                <a:tab pos="0" algn="l"/>
              </a:tabLst>
            </a:pPr>
            <a:r>
              <a:rPr lang="en-US" sz="3200" b="0" u="sng" strike="noStrike" spc="-1">
                <a:solidFill>
                  <a:srgbClr val="000000"/>
                </a:solidFill>
                <a:uFillTx/>
                <a:latin typeface="Cambria"/>
              </a:rPr>
              <a:t>ORDER BY</a:t>
            </a:r>
            <a:r>
              <a:rPr lang="en-US" sz="3200" b="0" strike="noStrike" spc="-1">
                <a:solidFill>
                  <a:srgbClr val="000000"/>
                </a:solidFill>
                <a:latin typeface="Cambria"/>
              </a:rPr>
              <a:t> &lt;number&gt; can be added to an SQL query to order results by a column.</a:t>
            </a:r>
          </a:p>
        </p:txBody>
      </p:sp>
      <p:sp>
        <p:nvSpPr>
          <p:cNvPr id="514" name="Rounded Rectangle 4"/>
          <p:cNvSpPr/>
          <p:nvPr/>
        </p:nvSpPr>
        <p:spPr>
          <a:xfrm>
            <a:off x="1164960" y="281952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select first_name,last_name from users where user_id = 1 ORDER BY 1</a:t>
            </a:r>
            <a:endParaRPr lang="en-US" sz="2800" b="0" strike="noStrike" spc="-1">
              <a:latin typeface="Arial"/>
            </a:endParaRPr>
          </a:p>
        </p:txBody>
      </p:sp>
      <p:sp>
        <p:nvSpPr>
          <p:cNvPr id="515" name="Snip Single Corner Rectangle 5"/>
          <p:cNvSpPr/>
          <p:nvPr/>
        </p:nvSpPr>
        <p:spPr>
          <a:xfrm>
            <a:off x="860400" y="3992400"/>
            <a:ext cx="7543440" cy="213336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$id = $_GET['id'];</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$result = mysql_query($getid) or die('&lt;pre&gt;' . mysql_error() . '&lt;/pre&gt;' );</a:t>
            </a:r>
            <a:endParaRPr lang="en-US" sz="2000" b="0" strike="noStrike" spc="-1">
              <a:latin typeface="Arial"/>
            </a:endParaRPr>
          </a:p>
        </p:txBody>
      </p:sp>
    </p:spTree>
    <p:extLst>
      <p:ext uri="{BB962C8B-B14F-4D97-AF65-F5344CB8AC3E}">
        <p14:creationId xmlns:p14="http://schemas.microsoft.com/office/powerpoint/2010/main" val="1463965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Probing Number of Columns</a:t>
            </a:r>
          </a:p>
        </p:txBody>
      </p:sp>
      <p:sp>
        <p:nvSpPr>
          <p:cNvPr id="517" name="PlaceHolder 2"/>
          <p:cNvSpPr>
            <a:spLocks noGrp="1"/>
          </p:cNvSpPr>
          <p:nvPr>
            <p:ph idx="4294967295"/>
          </p:nvPr>
        </p:nvSpPr>
        <p:spPr>
          <a:xfrm>
            <a:off x="457200" y="1300320"/>
            <a:ext cx="8229240" cy="4754160"/>
          </a:xfrm>
          <a:prstGeom prst="rect">
            <a:avLst/>
          </a:prstGeom>
          <a:noFill/>
          <a:ln w="0">
            <a:noFill/>
          </a:ln>
        </p:spPr>
        <p:txBody>
          <a:bodyPr anchor="t">
            <a:noAutofit/>
          </a:bodyPr>
          <a:lstStyle/>
          <a:p>
            <a:pPr>
              <a:lnSpc>
                <a:spcPct val="100000"/>
              </a:lnSpc>
              <a:spcBef>
                <a:spcPts val="641"/>
              </a:spcBef>
              <a:buNone/>
              <a:tabLst>
                <a:tab pos="0" algn="l"/>
              </a:tabLst>
            </a:pPr>
            <a:r>
              <a:rPr lang="en-US" sz="3200" b="0" u="sng" strike="noStrike" spc="-1">
                <a:solidFill>
                  <a:srgbClr val="000000"/>
                </a:solidFill>
                <a:uFillTx/>
                <a:latin typeface="Cambria"/>
              </a:rPr>
              <a:t>ORDER BY</a:t>
            </a:r>
            <a:r>
              <a:rPr lang="en-US" sz="3200" b="0" strike="noStrike" spc="-1">
                <a:solidFill>
                  <a:srgbClr val="000000"/>
                </a:solidFill>
                <a:latin typeface="Cambria"/>
              </a:rPr>
              <a:t> &lt;number&gt; can be added to an SQL query to order results by a column.</a:t>
            </a:r>
          </a:p>
        </p:txBody>
      </p:sp>
      <p:sp>
        <p:nvSpPr>
          <p:cNvPr id="518" name="Snip Single Corner Rectangle 5"/>
          <p:cNvSpPr/>
          <p:nvPr/>
        </p:nvSpPr>
        <p:spPr>
          <a:xfrm>
            <a:off x="762120" y="2666880"/>
            <a:ext cx="7543440" cy="152352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a:t>
            </a:r>
            <a:endParaRPr lang="en-US" sz="2000" b="0" strike="noStrike" spc="-1">
              <a:latin typeface="Arial"/>
            </a:endParaRPr>
          </a:p>
        </p:txBody>
      </p:sp>
      <p:grpSp>
        <p:nvGrpSpPr>
          <p:cNvPr id="519" name="Group 8"/>
          <p:cNvGrpSpPr/>
          <p:nvPr/>
        </p:nvGrpSpPr>
        <p:grpSpPr>
          <a:xfrm>
            <a:off x="738720" y="4495680"/>
            <a:ext cx="7665120" cy="938160"/>
            <a:chOff x="738720" y="4495680"/>
            <a:chExt cx="7665120" cy="938160"/>
          </a:xfrm>
        </p:grpSpPr>
        <p:sp>
          <p:nvSpPr>
            <p:cNvPr id="520" name="Rounded Rectangle 4"/>
            <p:cNvSpPr/>
            <p:nvPr/>
          </p:nvSpPr>
          <p:spPr>
            <a:xfrm>
              <a:off x="1469880" y="449568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select first_name,last_name from users where user_id = ‘1</a:t>
              </a:r>
              <a:r>
                <a:rPr lang="en-US" sz="2800" b="0" u="sng" strike="noStrike" spc="-1">
                  <a:solidFill>
                    <a:srgbClr val="FFFFFF"/>
                  </a:solidFill>
                  <a:uFillTx/>
                  <a:latin typeface="Cambria"/>
                </a:rPr>
                <a:t>’ ORDER BY 1;#</a:t>
              </a:r>
              <a:endParaRPr lang="en-US" sz="2800" b="0" strike="noStrike" spc="-1">
                <a:latin typeface="Arial"/>
              </a:endParaRPr>
            </a:p>
          </p:txBody>
        </p:sp>
        <p:sp>
          <p:nvSpPr>
            <p:cNvPr id="521" name="TextBox 6"/>
            <p:cNvSpPr/>
            <p:nvPr/>
          </p:nvSpPr>
          <p:spPr>
            <a:xfrm>
              <a:off x="738720" y="452124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009446"/>
                  </a:solidFill>
                  <a:latin typeface="Zapf Dingbats"/>
                  <a:ea typeface="Zapf Dingbats"/>
                </a:rPr>
                <a:t>✓</a:t>
              </a:r>
              <a:endParaRPr lang="en-US" sz="5400" b="0" strike="noStrike" spc="-1">
                <a:latin typeface="Arial"/>
              </a:endParaRPr>
            </a:p>
          </p:txBody>
        </p:sp>
      </p:grpSp>
      <p:grpSp>
        <p:nvGrpSpPr>
          <p:cNvPr id="522" name="Group 11"/>
          <p:cNvGrpSpPr/>
          <p:nvPr/>
        </p:nvGrpSpPr>
        <p:grpSpPr>
          <a:xfrm>
            <a:off x="676080" y="5587920"/>
            <a:ext cx="7727760" cy="938160"/>
            <a:chOff x="676080" y="5587920"/>
            <a:chExt cx="7727760" cy="938160"/>
          </a:xfrm>
        </p:grpSpPr>
        <p:sp>
          <p:nvSpPr>
            <p:cNvPr id="523" name="Rounded Rectangle 12"/>
            <p:cNvSpPr/>
            <p:nvPr/>
          </p:nvSpPr>
          <p:spPr>
            <a:xfrm>
              <a:off x="1469880" y="558792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select first_name,last_name from users where user_id = ‘1</a:t>
              </a:r>
              <a:r>
                <a:rPr lang="en-US" sz="2800" b="0" u="sng" strike="noStrike" spc="-1">
                  <a:solidFill>
                    <a:srgbClr val="FFFFFF"/>
                  </a:solidFill>
                  <a:uFillTx/>
                  <a:latin typeface="Cambria"/>
                </a:rPr>
                <a:t>’ ORDER BY 3;#</a:t>
              </a:r>
              <a:endParaRPr lang="en-US" sz="2800" b="0" strike="noStrike" spc="-1">
                <a:latin typeface="Arial"/>
              </a:endParaRPr>
            </a:p>
          </p:txBody>
        </p:sp>
        <p:sp>
          <p:nvSpPr>
            <p:cNvPr id="524" name="TextBox 13"/>
            <p:cNvSpPr/>
            <p:nvPr/>
          </p:nvSpPr>
          <p:spPr>
            <a:xfrm>
              <a:off x="676080" y="561348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990000"/>
                  </a:solidFill>
                  <a:latin typeface="Zapf Dingbats"/>
                  <a:ea typeface="Zapf Dingbats"/>
                </a:rPr>
                <a:t>✗</a:t>
              </a:r>
              <a:endParaRPr lang="en-US" sz="5400" b="0" strike="noStrike" spc="-1">
                <a:latin typeface="Arial"/>
              </a:endParaRPr>
            </a:p>
          </p:txBody>
        </p:sp>
      </p:grpSp>
    </p:spTree>
    <p:extLst>
      <p:ext uri="{BB962C8B-B14F-4D97-AF65-F5344CB8AC3E}">
        <p14:creationId xmlns:p14="http://schemas.microsoft.com/office/powerpoint/2010/main" val="76798777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p:txBody>
          <a:bodyPr/>
          <a:lstStyle/>
          <a:p>
            <a:endParaRPr lang="en-US" dirty="0"/>
          </a:p>
        </p:txBody>
      </p:sp>
      <p:sp>
        <p:nvSpPr>
          <p:cNvPr id="6" name="Rounded Rectangle 4"/>
          <p:cNvSpPr/>
          <p:nvPr/>
        </p:nvSpPr>
        <p:spPr>
          <a:xfrm>
            <a:off x="876240" y="1828800"/>
            <a:ext cx="7391160" cy="152352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fr-FR" sz="2800" b="0" strike="noStrike" spc="-1" dirty="0" err="1">
                <a:solidFill>
                  <a:srgbClr val="FFFFFF"/>
                </a:solidFill>
                <a:latin typeface="Cambria"/>
              </a:rPr>
              <a:t>We’re</a:t>
            </a:r>
            <a:r>
              <a:rPr lang="fr-FR" sz="2800" b="0" strike="noStrike" spc="-1" dirty="0">
                <a:solidFill>
                  <a:srgbClr val="FFFFFF"/>
                </a:solidFill>
                <a:latin typeface="Cambria"/>
              </a:rPr>
              <a:t> </a:t>
            </a:r>
            <a:r>
              <a:rPr lang="fr-FR" sz="2800" b="0" strike="noStrike" spc="-1" dirty="0" err="1">
                <a:solidFill>
                  <a:srgbClr val="FFFFFF"/>
                </a:solidFill>
                <a:latin typeface="Cambria"/>
              </a:rPr>
              <a:t>done</a:t>
            </a:r>
            <a:r>
              <a:rPr lang="fr-FR" sz="2800" b="0" strike="noStrike" spc="-1" dirty="0">
                <a:solidFill>
                  <a:srgbClr val="FFFFFF"/>
                </a:solidFill>
                <a:latin typeface="Cambria"/>
              </a:rPr>
              <a:t> </a:t>
            </a:r>
            <a:r>
              <a:rPr lang="fr-FR" sz="2800" b="0" strike="noStrike" spc="-1" dirty="0" err="1">
                <a:solidFill>
                  <a:srgbClr val="FFFFFF"/>
                </a:solidFill>
                <a:latin typeface="Cambria"/>
              </a:rPr>
              <a:t>with</a:t>
            </a:r>
            <a:r>
              <a:rPr lang="fr-FR" sz="2800" b="0" strike="noStrike" spc="-1" dirty="0">
                <a:solidFill>
                  <a:srgbClr val="FFFFFF"/>
                </a:solidFill>
                <a:latin typeface="Cambria"/>
              </a:rPr>
              <a:t> </a:t>
            </a:r>
            <a:r>
              <a:rPr lang="en-US" sz="2800" spc="-1" dirty="0">
                <a:solidFill>
                  <a:srgbClr val="FFFFFF"/>
                </a:solidFill>
                <a:latin typeface="Cambria"/>
              </a:rPr>
              <a:t>O</a:t>
            </a:r>
            <a:r>
              <a:rPr lang="en-US" sz="2800" spc="-1" dirty="0" smtClean="0">
                <a:solidFill>
                  <a:srgbClr val="FFFFFF"/>
                </a:solidFill>
                <a:latin typeface="Cambria"/>
              </a:rPr>
              <a:t>verview </a:t>
            </a:r>
            <a:r>
              <a:rPr lang="en-US" sz="2800" spc="-1" dirty="0">
                <a:solidFill>
                  <a:srgbClr val="FFFFFF"/>
                </a:solidFill>
                <a:latin typeface="Cambria"/>
              </a:rPr>
              <a:t>of </a:t>
            </a:r>
            <a:r>
              <a:rPr lang="en-US" sz="2800" spc="-1" dirty="0" smtClean="0">
                <a:solidFill>
                  <a:srgbClr val="FFFFFF"/>
                </a:solidFill>
                <a:latin typeface="Cambria"/>
              </a:rPr>
              <a:t>Network and Info. </a:t>
            </a:r>
            <a:r>
              <a:rPr lang="en-US" sz="2800" spc="-1" dirty="0">
                <a:solidFill>
                  <a:srgbClr val="FFFFFF"/>
                </a:solidFill>
                <a:latin typeface="Cambria"/>
              </a:rPr>
              <a:t>Security</a:t>
            </a:r>
            <a:r>
              <a:rPr lang="fr-FR" sz="2800" b="0" strike="noStrike" spc="-1" dirty="0" smtClean="0">
                <a:solidFill>
                  <a:srgbClr val="FFFFFF"/>
                </a:solidFill>
                <a:latin typeface="Cambria"/>
              </a:rPr>
              <a:t>!</a:t>
            </a:r>
            <a:endParaRPr lang="en-US" sz="2800" b="0" strike="noStrike" spc="-1" dirty="0">
              <a:latin typeface="Arial"/>
            </a:endParaRPr>
          </a:p>
        </p:txBody>
      </p:sp>
      <p:sp>
        <p:nvSpPr>
          <p:cNvPr id="7" name="Rounded Rectangle 5"/>
          <p:cNvSpPr/>
          <p:nvPr/>
        </p:nvSpPr>
        <p:spPr>
          <a:xfrm>
            <a:off x="1635840" y="3581280"/>
            <a:ext cx="5943240" cy="914040"/>
          </a:xfrm>
          <a:prstGeom prst="roundRect">
            <a:avLst>
              <a:gd name="adj"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000" b="0" strike="noStrike" spc="-1">
                <a:solidFill>
                  <a:srgbClr val="FFFFFF"/>
                </a:solidFill>
                <a:latin typeface="Cambria"/>
              </a:rPr>
              <a:t>Key concepts like authentication, integrity, man-in-the-middle attacks, etc. will still be important</a:t>
            </a:r>
            <a:endParaRPr lang="en-US" sz="2000" b="0" strike="noStrike" spc="-1">
              <a:latin typeface="Arial"/>
            </a:endParaRPr>
          </a:p>
        </p:txBody>
      </p:sp>
    </p:spTree>
    <p:extLst>
      <p:ext uri="{BB962C8B-B14F-4D97-AF65-F5344CB8AC3E}">
        <p14:creationId xmlns:p14="http://schemas.microsoft.com/office/powerpoint/2010/main" val="21374994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Probing Column Names</a:t>
            </a:r>
          </a:p>
        </p:txBody>
      </p:sp>
      <p:sp>
        <p:nvSpPr>
          <p:cNvPr id="526" name="PlaceHolder 2"/>
          <p:cNvSpPr>
            <a:spLocks noGrp="1"/>
          </p:cNvSpPr>
          <p:nvPr>
            <p:ph idx="4294967295"/>
          </p:nvPr>
        </p:nvSpPr>
        <p:spPr>
          <a:xfrm>
            <a:off x="457200" y="1300320"/>
            <a:ext cx="8229240" cy="4754160"/>
          </a:xfrm>
          <a:prstGeom prst="rect">
            <a:avLst/>
          </a:prstGeom>
          <a:noFill/>
          <a:ln w="0">
            <a:noFill/>
          </a:ln>
        </p:spPr>
        <p:txBody>
          <a:bodyPr anchor="t">
            <a:noAutofit/>
          </a:bodyPr>
          <a:lstStyle/>
          <a:p>
            <a:pPr>
              <a:lnSpc>
                <a:spcPct val="100000"/>
              </a:lnSpc>
              <a:spcBef>
                <a:spcPts val="641"/>
              </a:spcBef>
              <a:buNone/>
              <a:tabLst>
                <a:tab pos="0" algn="l"/>
              </a:tabLst>
            </a:pPr>
            <a:r>
              <a:rPr lang="en-US" sz="3200" b="0" strike="noStrike" spc="-1">
                <a:solidFill>
                  <a:srgbClr val="000000"/>
                </a:solidFill>
                <a:latin typeface="Cambria"/>
              </a:rPr>
              <a:t>A query with an incorrect column name will give an error</a:t>
            </a:r>
          </a:p>
        </p:txBody>
      </p:sp>
      <p:sp>
        <p:nvSpPr>
          <p:cNvPr id="527" name="Snip Single Corner Rectangle 5"/>
          <p:cNvSpPr/>
          <p:nvPr/>
        </p:nvSpPr>
        <p:spPr>
          <a:xfrm>
            <a:off x="762120" y="2666880"/>
            <a:ext cx="7543440" cy="152352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a:t>
            </a:r>
            <a:endParaRPr lang="en-US" sz="2000" b="0" strike="noStrike" spc="-1">
              <a:latin typeface="Arial"/>
            </a:endParaRPr>
          </a:p>
        </p:txBody>
      </p:sp>
      <p:grpSp>
        <p:nvGrpSpPr>
          <p:cNvPr id="528" name="Group 8"/>
          <p:cNvGrpSpPr/>
          <p:nvPr/>
        </p:nvGrpSpPr>
        <p:grpSpPr>
          <a:xfrm>
            <a:off x="738720" y="4495680"/>
            <a:ext cx="7665120" cy="938160"/>
            <a:chOff x="738720" y="4495680"/>
            <a:chExt cx="7665120" cy="938160"/>
          </a:xfrm>
        </p:grpSpPr>
        <p:sp>
          <p:nvSpPr>
            <p:cNvPr id="529" name="Rounded Rectangle 4"/>
            <p:cNvSpPr/>
            <p:nvPr/>
          </p:nvSpPr>
          <p:spPr>
            <a:xfrm>
              <a:off x="1469880" y="449568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select first_name,last_name from users where user_id = ‘1</a:t>
              </a:r>
              <a:r>
                <a:rPr lang="en-US" sz="2800" b="0" u="sng" strike="noStrike" spc="-1">
                  <a:solidFill>
                    <a:srgbClr val="FFFFFF"/>
                  </a:solidFill>
                  <a:uFillTx/>
                  <a:latin typeface="Cambria"/>
                </a:rPr>
                <a:t>’ or first_name IS NULL;#</a:t>
              </a:r>
              <a:endParaRPr lang="en-US" sz="2800" b="0" strike="noStrike" spc="-1">
                <a:latin typeface="Arial"/>
              </a:endParaRPr>
            </a:p>
          </p:txBody>
        </p:sp>
        <p:sp>
          <p:nvSpPr>
            <p:cNvPr id="530" name="TextBox 6"/>
            <p:cNvSpPr/>
            <p:nvPr/>
          </p:nvSpPr>
          <p:spPr>
            <a:xfrm>
              <a:off x="738720" y="452124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009446"/>
                  </a:solidFill>
                  <a:latin typeface="Zapf Dingbats"/>
                  <a:ea typeface="Zapf Dingbats"/>
                </a:rPr>
                <a:t>✓</a:t>
              </a:r>
              <a:endParaRPr lang="en-US" sz="5400" b="0" strike="noStrike" spc="-1">
                <a:latin typeface="Arial"/>
              </a:endParaRPr>
            </a:p>
          </p:txBody>
        </p:sp>
      </p:grpSp>
      <p:grpSp>
        <p:nvGrpSpPr>
          <p:cNvPr id="531" name="Group 11"/>
          <p:cNvGrpSpPr/>
          <p:nvPr/>
        </p:nvGrpSpPr>
        <p:grpSpPr>
          <a:xfrm>
            <a:off x="676080" y="5587920"/>
            <a:ext cx="7727760" cy="938160"/>
            <a:chOff x="676080" y="5587920"/>
            <a:chExt cx="7727760" cy="938160"/>
          </a:xfrm>
        </p:grpSpPr>
        <p:sp>
          <p:nvSpPr>
            <p:cNvPr id="532" name="Rounded Rectangle 12"/>
            <p:cNvSpPr/>
            <p:nvPr/>
          </p:nvSpPr>
          <p:spPr>
            <a:xfrm>
              <a:off x="1469880" y="558792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800" b="0" strike="noStrike" spc="-1">
                  <a:solidFill>
                    <a:srgbClr val="FFFFFF"/>
                  </a:solidFill>
                  <a:latin typeface="Cambria"/>
                </a:rPr>
                <a:t>select first_name,last_name from users where user_id = ‘1</a:t>
              </a:r>
              <a:r>
                <a:rPr lang="en-US" sz="2800" b="0" u="sng" strike="noStrike" spc="-1">
                  <a:solidFill>
                    <a:srgbClr val="FFFFFF"/>
                  </a:solidFill>
                  <a:uFillTx/>
                  <a:latin typeface="Cambria"/>
                </a:rPr>
                <a:t>’ or firstname IS NULL;#</a:t>
              </a:r>
              <a:endParaRPr lang="en-US" sz="2800" b="0" strike="noStrike" spc="-1">
                <a:latin typeface="Arial"/>
              </a:endParaRPr>
            </a:p>
          </p:txBody>
        </p:sp>
        <p:sp>
          <p:nvSpPr>
            <p:cNvPr id="533" name="TextBox 13"/>
            <p:cNvSpPr/>
            <p:nvPr/>
          </p:nvSpPr>
          <p:spPr>
            <a:xfrm>
              <a:off x="676080" y="561348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990000"/>
                  </a:solidFill>
                  <a:latin typeface="Zapf Dingbats"/>
                  <a:ea typeface="Zapf Dingbats"/>
                </a:rPr>
                <a:t>✗</a:t>
              </a:r>
              <a:endParaRPr lang="en-US" sz="5400" b="0" strike="noStrike" spc="-1">
                <a:latin typeface="Arial"/>
              </a:endParaRPr>
            </a:p>
          </p:txBody>
        </p:sp>
      </p:grpSp>
    </p:spTree>
    <p:extLst>
      <p:ext uri="{BB962C8B-B14F-4D97-AF65-F5344CB8AC3E}">
        <p14:creationId xmlns:p14="http://schemas.microsoft.com/office/powerpoint/2010/main" val="27853000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Querying extra tables with UNION</a:t>
            </a:r>
          </a:p>
        </p:txBody>
      </p:sp>
      <p:sp>
        <p:nvSpPr>
          <p:cNvPr id="535" name="Content Placeholder 3"/>
          <p:cNvSpPr/>
          <p:nvPr/>
        </p:nvSpPr>
        <p:spPr>
          <a:xfrm>
            <a:off x="457200" y="1300320"/>
            <a:ext cx="8229240" cy="475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641"/>
              </a:spcBef>
              <a:buNone/>
              <a:tabLst>
                <a:tab pos="0" algn="l"/>
              </a:tabLst>
            </a:pPr>
            <a:r>
              <a:rPr lang="en-US" sz="3200" b="0" strike="noStrike" spc="-1">
                <a:solidFill>
                  <a:srgbClr val="000000"/>
                </a:solidFill>
                <a:latin typeface="Cambria"/>
              </a:rPr>
              <a:t>&lt;query 1&gt; </a:t>
            </a:r>
            <a:r>
              <a:rPr lang="en-US" sz="3200" b="0" u="sng" strike="noStrike" spc="-1">
                <a:solidFill>
                  <a:srgbClr val="000000"/>
                </a:solidFill>
                <a:uFillTx/>
                <a:latin typeface="Cambria"/>
              </a:rPr>
              <a:t>UNION</a:t>
            </a:r>
            <a:r>
              <a:rPr lang="en-US" sz="3200" b="0" strike="noStrike" spc="-1">
                <a:solidFill>
                  <a:srgbClr val="000000"/>
                </a:solidFill>
                <a:latin typeface="Cambria"/>
              </a:rPr>
              <a:t> &lt;query 2&gt; can be used to construct a separate query 2.</a:t>
            </a:r>
            <a:endParaRPr lang="en-US" sz="3200" b="0" strike="noStrike" spc="-1">
              <a:latin typeface="Arial"/>
            </a:endParaRPr>
          </a:p>
        </p:txBody>
      </p:sp>
      <p:sp>
        <p:nvSpPr>
          <p:cNvPr id="536" name="Snip Single Corner Rectangle 7"/>
          <p:cNvSpPr/>
          <p:nvPr/>
        </p:nvSpPr>
        <p:spPr>
          <a:xfrm>
            <a:off x="800280" y="2666880"/>
            <a:ext cx="7543440" cy="1523520"/>
          </a:xfrm>
          <a:prstGeom prst="snip1Rect">
            <a:avLst>
              <a:gd name="adj" fmla="val 16667"/>
            </a:avLst>
          </a:prstGeom>
          <a:solidFill>
            <a:srgbClr val="595A5A"/>
          </a:solidFill>
          <a:ln>
            <a:solidFill>
              <a:srgbClr val="414242"/>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t" anchorCtr="1">
            <a:noAutofit/>
          </a:bodyPr>
          <a:lstStyle/>
          <a:p>
            <a:pPr>
              <a:lnSpc>
                <a:spcPct val="100000"/>
              </a:lnSpc>
              <a:buNone/>
            </a:pPr>
            <a:r>
              <a:rPr lang="en-US" sz="2000" b="0" strike="noStrike" spc="-1">
                <a:solidFill>
                  <a:srgbClr val="FFFFFF"/>
                </a:solidFill>
                <a:latin typeface="Consolas"/>
              </a:rPr>
              <a:t>...</a:t>
            </a:r>
            <a:endParaRPr lang="en-US" sz="2000" b="0" strike="noStrike" spc="-1">
              <a:latin typeface="Arial"/>
            </a:endParaRPr>
          </a:p>
          <a:p>
            <a:pPr>
              <a:lnSpc>
                <a:spcPct val="100000"/>
              </a:lnSpc>
              <a:buNone/>
            </a:pPr>
            <a:r>
              <a:rPr lang="en-US" sz="2000" b="0" strike="noStrike" spc="-1">
                <a:solidFill>
                  <a:srgbClr val="FFFFFF"/>
                </a:solidFill>
                <a:latin typeface="Consolas"/>
              </a:rPr>
              <a:t>$getid = “SELECT first_name, last_name FROM users </a:t>
            </a:r>
            <a:r>
              <a:rPr sz="2000"/>
              <a:t/>
            </a:r>
            <a:br>
              <a:rPr sz="2000"/>
            </a:br>
            <a:r>
              <a:rPr lang="en-US" sz="2000" b="0" strike="noStrike" spc="-1">
                <a:solidFill>
                  <a:srgbClr val="FFFFFF"/>
                </a:solidFill>
                <a:latin typeface="Consolas"/>
              </a:rPr>
              <a:t>	    WHERE user_id = ‘$id’”;</a:t>
            </a:r>
            <a:endParaRPr lang="en-US" sz="2000" b="0" strike="noStrike" spc="-1">
              <a:latin typeface="Arial"/>
            </a:endParaRPr>
          </a:p>
          <a:p>
            <a:pPr>
              <a:lnSpc>
                <a:spcPct val="100000"/>
              </a:lnSpc>
              <a:buNone/>
            </a:pPr>
            <a:r>
              <a:rPr lang="en-US" sz="2000" b="0" strike="noStrike" spc="-1">
                <a:solidFill>
                  <a:srgbClr val="FFFFFF"/>
                </a:solidFill>
                <a:latin typeface="Consolas"/>
              </a:rPr>
              <a:t>...</a:t>
            </a:r>
            <a:endParaRPr lang="en-US" sz="2000" b="0" strike="noStrike" spc="-1">
              <a:latin typeface="Arial"/>
            </a:endParaRPr>
          </a:p>
        </p:txBody>
      </p:sp>
      <p:grpSp>
        <p:nvGrpSpPr>
          <p:cNvPr id="537" name="Group 8"/>
          <p:cNvGrpSpPr/>
          <p:nvPr/>
        </p:nvGrpSpPr>
        <p:grpSpPr>
          <a:xfrm>
            <a:off x="559080" y="4495680"/>
            <a:ext cx="7986240" cy="1502280"/>
            <a:chOff x="559080" y="4495680"/>
            <a:chExt cx="7986240" cy="1502280"/>
          </a:xfrm>
        </p:grpSpPr>
        <p:sp>
          <p:nvSpPr>
            <p:cNvPr id="538" name="Rounded Rectangle 9"/>
            <p:cNvSpPr/>
            <p:nvPr/>
          </p:nvSpPr>
          <p:spPr>
            <a:xfrm>
              <a:off x="1611360" y="4495680"/>
              <a:ext cx="6933960" cy="150228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select first_name,last_name from users where user_id = ‘1</a:t>
              </a:r>
              <a:r>
                <a:rPr lang="en-US" sz="2400" b="0" u="sng" strike="noStrike" spc="-1">
                  <a:solidFill>
                    <a:srgbClr val="FFFFFF"/>
                  </a:solidFill>
                  <a:uFillTx/>
                  <a:latin typeface="Cambria"/>
                </a:rPr>
                <a:t>’ UNION select user,password from mysql.users;#</a:t>
              </a:r>
              <a:endParaRPr lang="en-US" sz="2400" b="0" strike="noStrike" spc="-1">
                <a:latin typeface="Arial"/>
              </a:endParaRPr>
            </a:p>
          </p:txBody>
        </p:sp>
        <p:sp>
          <p:nvSpPr>
            <p:cNvPr id="539" name="TextBox 10"/>
            <p:cNvSpPr/>
            <p:nvPr/>
          </p:nvSpPr>
          <p:spPr>
            <a:xfrm>
              <a:off x="559080" y="4537440"/>
              <a:ext cx="1115280" cy="1430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8800" b="0" strike="noStrike" spc="-1">
                  <a:solidFill>
                    <a:srgbClr val="009446"/>
                  </a:solidFill>
                  <a:latin typeface="Zapf Dingbats"/>
                  <a:ea typeface="Zapf Dingbats"/>
                </a:rPr>
                <a:t>✓</a:t>
              </a:r>
              <a:endParaRPr lang="en-US" sz="8800" b="0" strike="noStrike" spc="-1">
                <a:latin typeface="Arial"/>
              </a:endParaRPr>
            </a:p>
          </p:txBody>
        </p:sp>
      </p:grpSp>
    </p:spTree>
    <p:extLst>
      <p:ext uri="{BB962C8B-B14F-4D97-AF65-F5344CB8AC3E}">
        <p14:creationId xmlns:p14="http://schemas.microsoft.com/office/powerpoint/2010/main" val="330576966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endParaRPr lang="en-US" sz="1800" b="0" strike="noStrike" spc="-1">
              <a:solidFill>
                <a:srgbClr val="000000"/>
              </a:solidFill>
              <a:latin typeface="Cambria"/>
            </a:endParaRPr>
          </a:p>
        </p:txBody>
      </p:sp>
      <p:pic>
        <p:nvPicPr>
          <p:cNvPr id="541" name="Picture 4"/>
          <p:cNvPicPr/>
          <p:nvPr/>
        </p:nvPicPr>
        <p:blipFill>
          <a:blip r:embed="rId2"/>
          <a:stretch/>
        </p:blipFill>
        <p:spPr>
          <a:xfrm>
            <a:off x="4622760" y="1473120"/>
            <a:ext cx="3987360" cy="3911400"/>
          </a:xfrm>
          <a:prstGeom prst="rect">
            <a:avLst/>
          </a:prstGeom>
          <a:ln w="0">
            <a:noFill/>
          </a:ln>
        </p:spPr>
      </p:pic>
      <p:sp>
        <p:nvSpPr>
          <p:cNvPr id="542" name="Rectangle 5"/>
          <p:cNvSpPr/>
          <p:nvPr/>
        </p:nvSpPr>
        <p:spPr>
          <a:xfrm>
            <a:off x="380880" y="1117080"/>
            <a:ext cx="3809520" cy="4623120"/>
          </a:xfrm>
          <a:prstGeom prst="rect">
            <a:avLst/>
          </a:prstGeom>
          <a:solidFill>
            <a:srgbClr val="990000"/>
          </a:solidFill>
          <a:ln>
            <a:solidFill>
              <a:srgbClr val="71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2800" b="0" strike="noStrike" spc="-1">
                <a:solidFill>
                  <a:srgbClr val="FFFFFF"/>
                </a:solidFill>
                <a:latin typeface="Cambria"/>
              </a:rPr>
              <a:t>Leaking the result of error messages is a poor security practice.  </a:t>
            </a:r>
            <a:r>
              <a:rPr sz="2800"/>
              <a:t/>
            </a:r>
            <a:br>
              <a:rPr sz="2800"/>
            </a:br>
            <a:r>
              <a:rPr sz="2800"/>
              <a:t/>
            </a:r>
            <a:br>
              <a:rPr sz="2800"/>
            </a:br>
            <a:r>
              <a:rPr lang="en-US" sz="2800" b="0" strike="noStrike" spc="-1">
                <a:solidFill>
                  <a:srgbClr val="FFFFFF"/>
                </a:solidFill>
                <a:latin typeface="Cambria"/>
              </a:rPr>
              <a:t>Errors leaks information!</a:t>
            </a:r>
            <a:endParaRPr lang="en-US" sz="2800" b="0" strike="noStrike" spc="-1">
              <a:latin typeface="Arial"/>
            </a:endParaRPr>
          </a:p>
        </p:txBody>
      </p:sp>
    </p:spTree>
    <p:extLst>
      <p:ext uri="{BB962C8B-B14F-4D97-AF65-F5344CB8AC3E}">
        <p14:creationId xmlns:p14="http://schemas.microsoft.com/office/powerpoint/2010/main" val="23918667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Error Messages</a:t>
            </a:r>
          </a:p>
        </p:txBody>
      </p:sp>
      <p:grpSp>
        <p:nvGrpSpPr>
          <p:cNvPr id="544" name="Group 3"/>
          <p:cNvGrpSpPr/>
          <p:nvPr/>
        </p:nvGrpSpPr>
        <p:grpSpPr>
          <a:xfrm>
            <a:off x="664920" y="1447920"/>
            <a:ext cx="7727760" cy="937800"/>
            <a:chOff x="664920" y="1447920"/>
            <a:chExt cx="7727760" cy="937800"/>
          </a:xfrm>
        </p:grpSpPr>
        <p:sp>
          <p:nvSpPr>
            <p:cNvPr id="545" name="Rounded Rectangle 4"/>
            <p:cNvSpPr/>
            <p:nvPr/>
          </p:nvSpPr>
          <p:spPr>
            <a:xfrm>
              <a:off x="1458720" y="144792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select first_name,last_name from users where user_id = ‘1</a:t>
              </a:r>
              <a:r>
                <a:rPr lang="en-US" sz="2400" b="0" u="sng" strike="noStrike" spc="-1">
                  <a:solidFill>
                    <a:srgbClr val="FFFFFF"/>
                  </a:solidFill>
                  <a:uFillTx/>
                  <a:latin typeface="Cambria"/>
                </a:rPr>
                <a:t>’ ORDER BY 3;#</a:t>
              </a:r>
              <a:endParaRPr lang="en-US" sz="2400" b="0" strike="noStrike" spc="-1">
                <a:latin typeface="Arial"/>
              </a:endParaRPr>
            </a:p>
          </p:txBody>
        </p:sp>
        <p:sp>
          <p:nvSpPr>
            <p:cNvPr id="546" name="TextBox 5"/>
            <p:cNvSpPr/>
            <p:nvPr/>
          </p:nvSpPr>
          <p:spPr>
            <a:xfrm>
              <a:off x="664920" y="147312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990000"/>
                  </a:solidFill>
                  <a:latin typeface="Zapf Dingbats"/>
                  <a:ea typeface="Zapf Dingbats"/>
                </a:rPr>
                <a:t>✗</a:t>
              </a:r>
              <a:endParaRPr lang="en-US" sz="5400" b="0" strike="noStrike" spc="-1">
                <a:latin typeface="Arial"/>
              </a:endParaRPr>
            </a:p>
          </p:txBody>
        </p:sp>
      </p:grpSp>
      <p:grpSp>
        <p:nvGrpSpPr>
          <p:cNvPr id="547" name="Group 9"/>
          <p:cNvGrpSpPr/>
          <p:nvPr/>
        </p:nvGrpSpPr>
        <p:grpSpPr>
          <a:xfrm>
            <a:off x="664920" y="3962520"/>
            <a:ext cx="7727760" cy="937800"/>
            <a:chOff x="664920" y="3962520"/>
            <a:chExt cx="7727760" cy="937800"/>
          </a:xfrm>
        </p:grpSpPr>
        <p:sp>
          <p:nvSpPr>
            <p:cNvPr id="548" name="Rounded Rectangle 10"/>
            <p:cNvSpPr/>
            <p:nvPr/>
          </p:nvSpPr>
          <p:spPr>
            <a:xfrm>
              <a:off x="1458720" y="3962520"/>
              <a:ext cx="6933960" cy="91404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select first_name,last_name from users where user_id = ‘1</a:t>
              </a:r>
              <a:r>
                <a:rPr lang="en-US" sz="2400" b="0" u="sng" strike="noStrike" spc="-1">
                  <a:solidFill>
                    <a:srgbClr val="FFFFFF"/>
                  </a:solidFill>
                  <a:uFillTx/>
                  <a:latin typeface="Cambria"/>
                </a:rPr>
                <a:t>’ or firstname IS NULL;#</a:t>
              </a:r>
              <a:endParaRPr lang="en-US" sz="2400" b="0" strike="noStrike" spc="-1">
                <a:latin typeface="Arial"/>
              </a:endParaRPr>
            </a:p>
          </p:txBody>
        </p:sp>
        <p:sp>
          <p:nvSpPr>
            <p:cNvPr id="549" name="TextBox 11"/>
            <p:cNvSpPr/>
            <p:nvPr/>
          </p:nvSpPr>
          <p:spPr>
            <a:xfrm>
              <a:off x="664920" y="3987720"/>
              <a:ext cx="754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5400" b="0" strike="noStrike" spc="-1">
                  <a:solidFill>
                    <a:srgbClr val="990000"/>
                  </a:solidFill>
                  <a:latin typeface="Zapf Dingbats"/>
                  <a:ea typeface="Zapf Dingbats"/>
                </a:rPr>
                <a:t>✗</a:t>
              </a:r>
              <a:endParaRPr lang="en-US" sz="5400" b="0" strike="noStrike" spc="-1">
                <a:latin typeface="Arial"/>
              </a:endParaRPr>
            </a:p>
          </p:txBody>
        </p:sp>
      </p:grpSp>
      <p:sp>
        <p:nvSpPr>
          <p:cNvPr id="550" name="Rounded Rectangle 14"/>
          <p:cNvSpPr/>
          <p:nvPr/>
        </p:nvSpPr>
        <p:spPr>
          <a:xfrm>
            <a:off x="1446120" y="2438280"/>
            <a:ext cx="6933960" cy="914040"/>
          </a:xfrm>
          <a:prstGeom prst="roundRect">
            <a:avLst>
              <a:gd name="adj" fmla="val 16667"/>
            </a:avLst>
          </a:prstGeom>
          <a:solidFill>
            <a:srgbClr val="990000"/>
          </a:solidFill>
          <a:ln>
            <a:solidFill>
              <a:srgbClr val="71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Error returned to user:</a:t>
            </a:r>
            <a:r>
              <a:rPr sz="2400"/>
              <a:t/>
            </a:r>
            <a:br>
              <a:rPr sz="2400"/>
            </a:br>
            <a:r>
              <a:rPr lang="en-US" sz="2400" b="0" strike="noStrike" spc="-1">
                <a:solidFill>
                  <a:srgbClr val="FFFFFF"/>
                </a:solidFill>
                <a:latin typeface="Cambria"/>
              </a:rPr>
              <a:t>Unknown column '3' in 'order clause’</a:t>
            </a:r>
            <a:endParaRPr lang="en-US" sz="2400" b="0" strike="noStrike" spc="-1">
              <a:latin typeface="Arial"/>
            </a:endParaRPr>
          </a:p>
        </p:txBody>
      </p:sp>
      <p:sp>
        <p:nvSpPr>
          <p:cNvPr id="551" name="Rounded Rectangle 16"/>
          <p:cNvSpPr/>
          <p:nvPr/>
        </p:nvSpPr>
        <p:spPr>
          <a:xfrm>
            <a:off x="1458720" y="4952880"/>
            <a:ext cx="6933960" cy="914040"/>
          </a:xfrm>
          <a:prstGeom prst="roundRect">
            <a:avLst>
              <a:gd name="adj" fmla="val 16667"/>
            </a:avLst>
          </a:prstGeom>
          <a:solidFill>
            <a:srgbClr val="990000"/>
          </a:solidFill>
          <a:ln>
            <a:solidFill>
              <a:srgbClr val="71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Error returned to user:</a:t>
            </a:r>
            <a:r>
              <a:rPr sz="2400"/>
              <a:t/>
            </a:r>
            <a:br>
              <a:rPr sz="2400"/>
            </a:br>
            <a:r>
              <a:rPr lang="en-US" sz="2400" b="0" strike="noStrike" spc="-1">
                <a:solidFill>
                  <a:srgbClr val="FFFFFF"/>
                </a:solidFill>
                <a:latin typeface="Cambria"/>
              </a:rPr>
              <a:t>Unknown column 'firstname' in 'where clause'</a:t>
            </a:r>
            <a:endParaRPr lang="en-US" sz="2400" b="0" strike="noStrike" spc="-1">
              <a:latin typeface="Arial"/>
            </a:endParaRPr>
          </a:p>
        </p:txBody>
      </p:sp>
    </p:spTree>
    <p:extLst>
      <p:ext uri="{BB962C8B-B14F-4D97-AF65-F5344CB8AC3E}">
        <p14:creationId xmlns:p14="http://schemas.microsoft.com/office/powerpoint/2010/main" val="292018384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Blind SQL Injection</a:t>
            </a:r>
          </a:p>
        </p:txBody>
      </p:sp>
      <p:pic>
        <p:nvPicPr>
          <p:cNvPr id="553" name="Picture 4"/>
          <p:cNvPicPr/>
          <p:nvPr/>
        </p:nvPicPr>
        <p:blipFill>
          <a:blip r:embed="rId3"/>
          <a:stretch/>
        </p:blipFill>
        <p:spPr>
          <a:xfrm>
            <a:off x="6504120" y="1419120"/>
            <a:ext cx="1599840" cy="2304000"/>
          </a:xfrm>
          <a:prstGeom prst="rect">
            <a:avLst/>
          </a:prstGeom>
          <a:ln w="0">
            <a:noFill/>
          </a:ln>
        </p:spPr>
      </p:pic>
      <p:pic>
        <p:nvPicPr>
          <p:cNvPr id="554" name="Picture 5"/>
          <p:cNvPicPr/>
          <p:nvPr/>
        </p:nvPicPr>
        <p:blipFill>
          <a:blip r:embed="rId4"/>
          <a:stretch/>
        </p:blipFill>
        <p:spPr>
          <a:xfrm>
            <a:off x="7260120" y="5029200"/>
            <a:ext cx="910800" cy="1259640"/>
          </a:xfrm>
          <a:prstGeom prst="rect">
            <a:avLst/>
          </a:prstGeom>
          <a:ln w="0">
            <a:noFill/>
          </a:ln>
        </p:spPr>
      </p:pic>
      <p:pic>
        <p:nvPicPr>
          <p:cNvPr id="555" name="Picture 6"/>
          <p:cNvPicPr/>
          <p:nvPr/>
        </p:nvPicPr>
        <p:blipFill>
          <a:blip r:embed="rId5"/>
          <a:stretch/>
        </p:blipFill>
        <p:spPr>
          <a:xfrm>
            <a:off x="457200" y="1941120"/>
            <a:ext cx="2182320" cy="1270080"/>
          </a:xfrm>
          <a:prstGeom prst="rect">
            <a:avLst/>
          </a:prstGeom>
          <a:ln w="0">
            <a:noFill/>
          </a:ln>
        </p:spPr>
      </p:pic>
      <p:sp>
        <p:nvSpPr>
          <p:cNvPr id="556" name="Straight Arrow Connector 8"/>
          <p:cNvSpPr/>
          <p:nvPr/>
        </p:nvSpPr>
        <p:spPr>
          <a:xfrm>
            <a:off x="3162240" y="220968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57" name="Straight Arrow Connector 19"/>
          <p:cNvSpPr/>
          <p:nvPr/>
        </p:nvSpPr>
        <p:spPr>
          <a:xfrm>
            <a:off x="7086600" y="3809880"/>
            <a:ext cx="372240" cy="114264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58" name="Straight Arrow Connector 21"/>
          <p:cNvSpPr/>
          <p:nvPr/>
        </p:nvSpPr>
        <p:spPr>
          <a:xfrm flipH="1" flipV="1">
            <a:off x="7715520" y="3429000"/>
            <a:ext cx="208800" cy="152352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59" name="Straight Arrow Connector 22"/>
          <p:cNvSpPr/>
          <p:nvPr/>
        </p:nvSpPr>
        <p:spPr>
          <a:xfrm flipH="1">
            <a:off x="3161520" y="257652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0" name="TextBox 9"/>
          <p:cNvSpPr/>
          <p:nvPr/>
        </p:nvSpPr>
        <p:spPr>
          <a:xfrm>
            <a:off x="3459240" y="1806480"/>
            <a:ext cx="1933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/user.php?id=5</a:t>
            </a:r>
            <a:endParaRPr lang="en-US" sz="1800" b="0" strike="noStrike" spc="-1">
              <a:latin typeface="Arial"/>
            </a:endParaRPr>
          </a:p>
        </p:txBody>
      </p:sp>
      <p:sp>
        <p:nvSpPr>
          <p:cNvPr id="561" name="TextBox 13"/>
          <p:cNvSpPr/>
          <p:nvPr/>
        </p:nvSpPr>
        <p:spPr>
          <a:xfrm>
            <a:off x="3477960" y="4234320"/>
            <a:ext cx="4021560"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0" strike="noStrike" spc="-1" dirty="0">
                <a:solidFill>
                  <a:srgbClr val="000000"/>
                </a:solidFill>
                <a:latin typeface="Cambria"/>
              </a:rPr>
              <a:t>SELECT FROM users where </a:t>
            </a:r>
            <a:r>
              <a:rPr lang="en-US" sz="1800" b="0" strike="noStrike" spc="-1" dirty="0" err="1">
                <a:solidFill>
                  <a:srgbClr val="000000"/>
                </a:solidFill>
                <a:latin typeface="Cambria"/>
              </a:rPr>
              <a:t>uid</a:t>
            </a:r>
            <a:r>
              <a:rPr lang="en-US" sz="1800" b="0" strike="noStrike" spc="-1" dirty="0">
                <a:solidFill>
                  <a:srgbClr val="000000"/>
                </a:solidFill>
                <a:latin typeface="Cambria"/>
              </a:rPr>
              <a:t>=5 </a:t>
            </a:r>
            <a:endParaRPr lang="en-US" sz="1800" b="0" strike="noStrike" spc="-1" dirty="0">
              <a:latin typeface="Arial"/>
            </a:endParaRPr>
          </a:p>
        </p:txBody>
      </p:sp>
      <p:sp>
        <p:nvSpPr>
          <p:cNvPr id="562" name="TextBox 10"/>
          <p:cNvSpPr/>
          <p:nvPr/>
        </p:nvSpPr>
        <p:spPr>
          <a:xfrm>
            <a:off x="7746480" y="3774240"/>
            <a:ext cx="12556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“jburket”</a:t>
            </a:r>
            <a:endParaRPr lang="en-US" sz="1800" b="0" strike="noStrike" spc="-1">
              <a:latin typeface="Arial"/>
            </a:endParaRPr>
          </a:p>
        </p:txBody>
      </p:sp>
      <p:sp>
        <p:nvSpPr>
          <p:cNvPr id="563" name="TextBox 15"/>
          <p:cNvSpPr/>
          <p:nvPr/>
        </p:nvSpPr>
        <p:spPr>
          <a:xfrm>
            <a:off x="3841200" y="2631240"/>
            <a:ext cx="12556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“jburket”</a:t>
            </a:r>
            <a:endParaRPr lang="en-US" sz="1800" b="0" strike="noStrike" spc="-1">
              <a:latin typeface="Arial"/>
            </a:endParaRPr>
          </a:p>
        </p:txBody>
      </p:sp>
      <p:sp>
        <p:nvSpPr>
          <p:cNvPr id="564" name="Oval 30"/>
          <p:cNvSpPr/>
          <p:nvPr/>
        </p:nvSpPr>
        <p:spPr>
          <a:xfrm>
            <a:off x="3216240" y="160668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1</a:t>
            </a:r>
            <a:endParaRPr lang="en-US" sz="1800" b="0" strike="noStrike" spc="-1">
              <a:latin typeface="Arial"/>
            </a:endParaRPr>
          </a:p>
        </p:txBody>
      </p:sp>
      <p:sp>
        <p:nvSpPr>
          <p:cNvPr id="565" name="Oval 30"/>
          <p:cNvSpPr/>
          <p:nvPr/>
        </p:nvSpPr>
        <p:spPr>
          <a:xfrm>
            <a:off x="3139920" y="424188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2</a:t>
            </a:r>
            <a:endParaRPr lang="en-US" sz="1800" b="0" strike="noStrike" spc="-1">
              <a:latin typeface="Arial"/>
            </a:endParaRPr>
          </a:p>
        </p:txBody>
      </p:sp>
      <p:sp>
        <p:nvSpPr>
          <p:cNvPr id="566" name="Oval 30"/>
          <p:cNvSpPr/>
          <p:nvPr/>
        </p:nvSpPr>
        <p:spPr>
          <a:xfrm>
            <a:off x="8234640" y="33325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3</a:t>
            </a:r>
            <a:endParaRPr lang="en-US" sz="1800" b="0" strike="noStrike" spc="-1">
              <a:latin typeface="Arial"/>
            </a:endParaRPr>
          </a:p>
        </p:txBody>
      </p:sp>
      <p:sp>
        <p:nvSpPr>
          <p:cNvPr id="567" name="Oval 30"/>
          <p:cNvSpPr/>
          <p:nvPr/>
        </p:nvSpPr>
        <p:spPr>
          <a:xfrm>
            <a:off x="3477960" y="26737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4</a:t>
            </a:r>
            <a:endParaRPr lang="en-US" sz="1800" b="0" strike="noStrike" spc="-1">
              <a:latin typeface="Arial"/>
            </a:endParaRPr>
          </a:p>
        </p:txBody>
      </p:sp>
      <p:pic>
        <p:nvPicPr>
          <p:cNvPr id="568" name="Picture 23"/>
          <p:cNvPicPr/>
          <p:nvPr/>
        </p:nvPicPr>
        <p:blipFill>
          <a:blip r:embed="rId6"/>
          <a:stretch/>
        </p:blipFill>
        <p:spPr>
          <a:xfrm>
            <a:off x="1824120" y="2926800"/>
            <a:ext cx="1218960" cy="1218960"/>
          </a:xfrm>
          <a:prstGeom prst="rect">
            <a:avLst/>
          </a:prstGeom>
          <a:ln w="0">
            <a:noFill/>
          </a:ln>
        </p:spPr>
      </p:pic>
      <p:sp>
        <p:nvSpPr>
          <p:cNvPr id="569" name="Multiply 2"/>
          <p:cNvSpPr/>
          <p:nvPr/>
        </p:nvSpPr>
        <p:spPr>
          <a:xfrm>
            <a:off x="3789000" y="2061360"/>
            <a:ext cx="1481760" cy="1508760"/>
          </a:xfrm>
          <a:prstGeom prst="mathMultiply">
            <a:avLst>
              <a:gd name="adj1" fmla="val 23520"/>
            </a:avLst>
          </a:prstGeom>
          <a:solidFill>
            <a:srgbClr val="990000"/>
          </a:solidFill>
          <a:ln>
            <a:solidFill>
              <a:srgbClr val="710000"/>
            </a:solidFill>
            <a:round/>
          </a:ln>
        </p:spPr>
        <p:style>
          <a:lnRef idx="2">
            <a:schemeClr val="accent1">
              <a:shade val="50000"/>
            </a:schemeClr>
          </a:lnRef>
          <a:fillRef idx="1">
            <a:schemeClr val="accent1"/>
          </a:fillRef>
          <a:effectRef idx="0">
            <a:schemeClr val="accent1"/>
          </a:effectRef>
          <a:fontRef idx="minor"/>
        </p:style>
      </p:sp>
      <p:sp>
        <p:nvSpPr>
          <p:cNvPr id="570" name="Rounded Rectangle 7"/>
          <p:cNvSpPr/>
          <p:nvPr/>
        </p:nvSpPr>
        <p:spPr>
          <a:xfrm>
            <a:off x="1020600" y="5287680"/>
            <a:ext cx="4914720" cy="94788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Sometimes results of SQL queries are not sent back to the user</a:t>
            </a:r>
            <a:endParaRPr lang="en-US" sz="2400" b="0" strike="noStrike" spc="-1">
              <a:latin typeface="Arial"/>
            </a:endParaRPr>
          </a:p>
        </p:txBody>
      </p:sp>
    </p:spTree>
    <p:extLst>
      <p:ext uri="{BB962C8B-B14F-4D97-AF65-F5344CB8AC3E}">
        <p14:creationId xmlns:p14="http://schemas.microsoft.com/office/powerpoint/2010/main" val="18618323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Blind SQL Injection</a:t>
            </a:r>
          </a:p>
        </p:txBody>
      </p:sp>
      <p:sp>
        <p:nvSpPr>
          <p:cNvPr id="572" name="PlaceHolder 2"/>
          <p:cNvSpPr>
            <a:spLocks noGrp="1"/>
          </p:cNvSpPr>
          <p:nvPr>
            <p:ph idx="4294967295"/>
          </p:nvPr>
        </p:nvSpPr>
        <p:spPr>
          <a:xfrm>
            <a:off x="457200" y="1371600"/>
            <a:ext cx="8229240" cy="4647960"/>
          </a:xfrm>
          <a:prstGeom prst="rect">
            <a:avLst/>
          </a:prstGeom>
          <a:noFill/>
          <a:ln w="0">
            <a:noFill/>
          </a:ln>
        </p:spPr>
        <p:txBody>
          <a:bodyPr anchor="t">
            <a:normAutofit/>
          </a:bodyPr>
          <a:lstStyle/>
          <a:p>
            <a:pPr>
              <a:lnSpc>
                <a:spcPct val="100000"/>
              </a:lnSpc>
              <a:spcBef>
                <a:spcPts val="561"/>
              </a:spcBef>
              <a:buNone/>
              <a:tabLst>
                <a:tab pos="0" algn="l"/>
              </a:tabLst>
            </a:pPr>
            <a:r>
              <a:rPr lang="en-US" sz="2800" b="1" strike="noStrike" spc="-1" dirty="0" err="1">
                <a:solidFill>
                  <a:srgbClr val="000000"/>
                </a:solidFill>
                <a:latin typeface="Cambria"/>
              </a:rPr>
              <a:t>Defn</a:t>
            </a:r>
            <a:r>
              <a:rPr lang="en-US" sz="2800" b="1" strike="noStrike" spc="-1" dirty="0">
                <a:solidFill>
                  <a:srgbClr val="000000"/>
                </a:solidFill>
                <a:latin typeface="Cambria"/>
              </a:rPr>
              <a:t>:</a:t>
            </a:r>
            <a:r>
              <a:rPr lang="en-US" sz="2800" b="0" strike="noStrike" spc="-1" dirty="0">
                <a:solidFill>
                  <a:srgbClr val="000000"/>
                </a:solidFill>
                <a:latin typeface="Cambria"/>
              </a:rPr>
              <a:t> A </a:t>
            </a:r>
            <a:r>
              <a:rPr lang="en-US" sz="2800" b="0" i="1" strike="noStrike" spc="-1" dirty="0">
                <a:solidFill>
                  <a:srgbClr val="000000"/>
                </a:solidFill>
                <a:latin typeface="Cambria"/>
              </a:rPr>
              <a:t>blind</a:t>
            </a:r>
            <a:r>
              <a:rPr lang="en-US" sz="2800" b="0" strike="noStrike" spc="-1" dirty="0">
                <a:solidFill>
                  <a:srgbClr val="000000"/>
                </a:solidFill>
                <a:latin typeface="Cambria"/>
              </a:rPr>
              <a:t> SQL injection attack is an attack against a server that responds with generic error page or even nothing at all.</a:t>
            </a:r>
          </a:p>
          <a:p>
            <a:pPr>
              <a:lnSpc>
                <a:spcPct val="100000"/>
              </a:lnSpc>
              <a:spcBef>
                <a:spcPts val="561"/>
              </a:spcBef>
              <a:buNone/>
              <a:tabLst>
                <a:tab pos="0" algn="l"/>
              </a:tabLst>
            </a:pPr>
            <a:endParaRPr lang="en-US" sz="2800" b="0" strike="noStrike" spc="-1" dirty="0">
              <a:solidFill>
                <a:srgbClr val="000000"/>
              </a:solidFill>
              <a:latin typeface="Cambria"/>
            </a:endParaRPr>
          </a:p>
          <a:p>
            <a:pPr>
              <a:lnSpc>
                <a:spcPct val="100000"/>
              </a:lnSpc>
              <a:spcBef>
                <a:spcPts val="561"/>
              </a:spcBef>
              <a:buNone/>
              <a:tabLst>
                <a:tab pos="0" algn="l"/>
              </a:tabLst>
            </a:pPr>
            <a:r>
              <a:rPr lang="en-US" sz="2800" b="0" strike="noStrike" spc="-1" dirty="0">
                <a:solidFill>
                  <a:srgbClr val="000000"/>
                </a:solidFill>
                <a:latin typeface="Cambria"/>
              </a:rPr>
              <a:t>Approach: ask a series of True/False questions, exploit side-channels</a:t>
            </a:r>
          </a:p>
        </p:txBody>
      </p:sp>
      <p:sp>
        <p:nvSpPr>
          <p:cNvPr id="2" name="Rectangle 1"/>
          <p:cNvSpPr/>
          <p:nvPr/>
        </p:nvSpPr>
        <p:spPr>
          <a:xfrm>
            <a:off x="457200" y="4385608"/>
            <a:ext cx="8229240" cy="1938992"/>
          </a:xfrm>
          <a:prstGeom prst="rect">
            <a:avLst/>
          </a:prstGeom>
        </p:spPr>
        <p:txBody>
          <a:bodyPr wrap="square">
            <a:spAutoFit/>
          </a:bodyPr>
          <a:lstStyle/>
          <a:p>
            <a:r>
              <a:rPr lang="en-US" dirty="0"/>
              <a:t>This means that the application does not return the results of the SQL query or the details of any database errors within its responses. Blind vulnerabilities can still be exploited to access unauthorized data, but the techniques involved are generally more complicated and difficult to perform.</a:t>
            </a:r>
          </a:p>
        </p:txBody>
      </p:sp>
    </p:spTree>
    <p:extLst>
      <p:ext uri="{BB962C8B-B14F-4D97-AF65-F5344CB8AC3E}">
        <p14:creationId xmlns:p14="http://schemas.microsoft.com/office/powerpoint/2010/main" val="95745685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Blind SQL Injection</a:t>
            </a:r>
          </a:p>
        </p:txBody>
      </p:sp>
      <p:pic>
        <p:nvPicPr>
          <p:cNvPr id="574" name="Picture 4"/>
          <p:cNvPicPr/>
          <p:nvPr/>
        </p:nvPicPr>
        <p:blipFill>
          <a:blip r:embed="rId3"/>
          <a:stretch/>
        </p:blipFill>
        <p:spPr>
          <a:xfrm>
            <a:off x="6504120" y="1419120"/>
            <a:ext cx="1599840" cy="2304000"/>
          </a:xfrm>
          <a:prstGeom prst="rect">
            <a:avLst/>
          </a:prstGeom>
          <a:ln w="0">
            <a:noFill/>
          </a:ln>
        </p:spPr>
      </p:pic>
      <p:pic>
        <p:nvPicPr>
          <p:cNvPr id="575" name="Picture 5"/>
          <p:cNvPicPr/>
          <p:nvPr/>
        </p:nvPicPr>
        <p:blipFill>
          <a:blip r:embed="rId4"/>
          <a:stretch/>
        </p:blipFill>
        <p:spPr>
          <a:xfrm>
            <a:off x="7260120" y="5029200"/>
            <a:ext cx="910800" cy="1259640"/>
          </a:xfrm>
          <a:prstGeom prst="rect">
            <a:avLst/>
          </a:prstGeom>
          <a:ln w="0">
            <a:noFill/>
          </a:ln>
        </p:spPr>
      </p:pic>
      <p:pic>
        <p:nvPicPr>
          <p:cNvPr id="576" name="Picture 6"/>
          <p:cNvPicPr/>
          <p:nvPr/>
        </p:nvPicPr>
        <p:blipFill>
          <a:blip r:embed="rId5"/>
          <a:stretch/>
        </p:blipFill>
        <p:spPr>
          <a:xfrm>
            <a:off x="457200" y="1941120"/>
            <a:ext cx="2182320" cy="1270080"/>
          </a:xfrm>
          <a:prstGeom prst="rect">
            <a:avLst/>
          </a:prstGeom>
          <a:ln w="0">
            <a:noFill/>
          </a:ln>
        </p:spPr>
      </p:pic>
      <p:sp>
        <p:nvSpPr>
          <p:cNvPr id="577" name="Straight Arrow Connector 8"/>
          <p:cNvSpPr/>
          <p:nvPr/>
        </p:nvSpPr>
        <p:spPr>
          <a:xfrm>
            <a:off x="3162240" y="220968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78" name="Straight Arrow Connector 19"/>
          <p:cNvSpPr/>
          <p:nvPr/>
        </p:nvSpPr>
        <p:spPr>
          <a:xfrm flipH="1">
            <a:off x="7848000" y="3322800"/>
            <a:ext cx="360" cy="163008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79" name="TextBox 9"/>
          <p:cNvSpPr/>
          <p:nvPr/>
        </p:nvSpPr>
        <p:spPr>
          <a:xfrm>
            <a:off x="2692800" y="1563480"/>
            <a:ext cx="419256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0" strike="noStrike" spc="-1" dirty="0">
                <a:solidFill>
                  <a:srgbClr val="000000"/>
                </a:solidFill>
                <a:latin typeface="Cambria"/>
              </a:rPr>
              <a:t>if ASCII(SUBSTRING(username,1,1)) </a:t>
            </a:r>
            <a:endParaRPr lang="en-US" sz="1800" b="0" strike="noStrike" spc="-1" dirty="0">
              <a:latin typeface="Arial"/>
            </a:endParaRPr>
          </a:p>
          <a:p>
            <a:pPr>
              <a:lnSpc>
                <a:spcPct val="100000"/>
              </a:lnSpc>
              <a:buNone/>
            </a:pPr>
            <a:r>
              <a:rPr lang="en-US" sz="1800" b="0" strike="noStrike" spc="-1" dirty="0">
                <a:solidFill>
                  <a:srgbClr val="000000"/>
                </a:solidFill>
                <a:latin typeface="Cambria"/>
              </a:rPr>
              <a:t>= 64 </a:t>
            </a:r>
            <a:r>
              <a:rPr lang="en-US" sz="1800" b="0" strike="noStrike" spc="-1" dirty="0" err="1">
                <a:solidFill>
                  <a:srgbClr val="000000"/>
                </a:solidFill>
                <a:latin typeface="Cambria"/>
              </a:rPr>
              <a:t>waitfor</a:t>
            </a:r>
            <a:r>
              <a:rPr lang="en-US" sz="1800" b="0" strike="noStrike" spc="-1" dirty="0">
                <a:solidFill>
                  <a:srgbClr val="000000"/>
                </a:solidFill>
                <a:latin typeface="Cambria"/>
              </a:rPr>
              <a:t> delay ‘0:0:5’</a:t>
            </a:r>
            <a:endParaRPr lang="en-US" sz="1800" b="0" strike="noStrike" spc="-1" dirty="0">
              <a:latin typeface="Arial"/>
            </a:endParaRPr>
          </a:p>
        </p:txBody>
      </p:sp>
      <p:sp>
        <p:nvSpPr>
          <p:cNvPr id="580" name="TextBox 13"/>
          <p:cNvSpPr/>
          <p:nvPr/>
        </p:nvSpPr>
        <p:spPr>
          <a:xfrm>
            <a:off x="3976560" y="3925800"/>
            <a:ext cx="425340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0" strike="noStrike" spc="-1" dirty="0">
                <a:solidFill>
                  <a:srgbClr val="000000"/>
                </a:solidFill>
                <a:latin typeface="Cambria"/>
              </a:rPr>
              <a:t>if ASCII(SUBSTRING(username,1,1)) </a:t>
            </a:r>
            <a:endParaRPr lang="en-US" sz="1800" b="0" strike="noStrike" spc="-1" dirty="0">
              <a:latin typeface="Arial"/>
            </a:endParaRPr>
          </a:p>
          <a:p>
            <a:pPr>
              <a:lnSpc>
                <a:spcPct val="100000"/>
              </a:lnSpc>
              <a:buNone/>
            </a:pPr>
            <a:r>
              <a:rPr lang="en-US" sz="1800" b="0" strike="noStrike" spc="-1" dirty="0">
                <a:solidFill>
                  <a:srgbClr val="000000"/>
                </a:solidFill>
                <a:latin typeface="Cambria"/>
              </a:rPr>
              <a:t>= 64 </a:t>
            </a:r>
            <a:r>
              <a:rPr lang="en-US" sz="1800" b="0" strike="noStrike" spc="-1" dirty="0" err="1">
                <a:solidFill>
                  <a:srgbClr val="000000"/>
                </a:solidFill>
                <a:latin typeface="Cambria"/>
              </a:rPr>
              <a:t>waitfor</a:t>
            </a:r>
            <a:r>
              <a:rPr lang="en-US" sz="1800" b="0" strike="noStrike" spc="-1" dirty="0">
                <a:solidFill>
                  <a:srgbClr val="000000"/>
                </a:solidFill>
                <a:latin typeface="Cambria"/>
              </a:rPr>
              <a:t> delay ‘0:0:5’</a:t>
            </a:r>
            <a:endParaRPr lang="en-US" sz="1800" b="0" strike="noStrike" spc="-1" dirty="0">
              <a:latin typeface="Arial"/>
            </a:endParaRPr>
          </a:p>
        </p:txBody>
      </p:sp>
      <p:sp>
        <p:nvSpPr>
          <p:cNvPr id="581" name="Oval 30"/>
          <p:cNvSpPr/>
          <p:nvPr/>
        </p:nvSpPr>
        <p:spPr>
          <a:xfrm>
            <a:off x="2328120" y="16165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1</a:t>
            </a:r>
            <a:endParaRPr lang="en-US" sz="1800" b="0" strike="noStrike" spc="-1">
              <a:latin typeface="Arial"/>
            </a:endParaRPr>
          </a:p>
        </p:txBody>
      </p:sp>
      <p:sp>
        <p:nvSpPr>
          <p:cNvPr id="582" name="Oval 30"/>
          <p:cNvSpPr/>
          <p:nvPr/>
        </p:nvSpPr>
        <p:spPr>
          <a:xfrm>
            <a:off x="3611880" y="393336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2</a:t>
            </a:r>
            <a:endParaRPr lang="en-US" sz="1800" b="0" strike="noStrike" spc="-1">
              <a:latin typeface="Arial"/>
            </a:endParaRPr>
          </a:p>
        </p:txBody>
      </p:sp>
      <p:pic>
        <p:nvPicPr>
          <p:cNvPr id="583" name="Picture 23"/>
          <p:cNvPicPr/>
          <p:nvPr/>
        </p:nvPicPr>
        <p:blipFill>
          <a:blip r:embed="rId6"/>
          <a:stretch/>
        </p:blipFill>
        <p:spPr>
          <a:xfrm>
            <a:off x="1824120" y="2926800"/>
            <a:ext cx="1218960" cy="1218960"/>
          </a:xfrm>
          <a:prstGeom prst="rect">
            <a:avLst/>
          </a:prstGeom>
          <a:ln w="0">
            <a:noFill/>
          </a:ln>
        </p:spPr>
      </p:pic>
      <p:sp>
        <p:nvSpPr>
          <p:cNvPr id="584" name="Rounded Rectangle 14"/>
          <p:cNvSpPr/>
          <p:nvPr/>
        </p:nvSpPr>
        <p:spPr>
          <a:xfrm>
            <a:off x="1143000" y="4979160"/>
            <a:ext cx="4571640" cy="99036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000" b="0" strike="noStrike" spc="-1">
                <a:solidFill>
                  <a:srgbClr val="FFFFFF"/>
                </a:solidFill>
                <a:latin typeface="Cambria"/>
              </a:rPr>
              <a:t>If the first letter of the username is A (65), there will be a 5 second delay</a:t>
            </a:r>
            <a:endParaRPr lang="en-US" sz="2000" b="0" strike="noStrike" spc="-1">
              <a:latin typeface="Arial"/>
            </a:endParaRPr>
          </a:p>
        </p:txBody>
      </p:sp>
      <p:grpSp>
        <p:nvGrpSpPr>
          <p:cNvPr id="585" name="Group 26"/>
          <p:cNvGrpSpPr/>
          <p:nvPr/>
        </p:nvGrpSpPr>
        <p:grpSpPr>
          <a:xfrm>
            <a:off x="457200" y="435240"/>
            <a:ext cx="2355480" cy="1282320"/>
            <a:chOff x="457200" y="435240"/>
            <a:chExt cx="2355480" cy="1282320"/>
          </a:xfrm>
        </p:grpSpPr>
        <p:sp>
          <p:nvSpPr>
            <p:cNvPr id="586" name="Right Arrow 25"/>
            <p:cNvSpPr/>
            <p:nvPr/>
          </p:nvSpPr>
          <p:spPr>
            <a:xfrm rot="1347000">
              <a:off x="1909080" y="1067400"/>
              <a:ext cx="837720" cy="509400"/>
            </a:xfrm>
            <a:prstGeom prst="rightArrow">
              <a:avLst>
                <a:gd name="adj1" fmla="val 50000"/>
                <a:gd name="adj2" fmla="val 50000"/>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sp>
        <p:sp>
          <p:nvSpPr>
            <p:cNvPr id="587" name="Rounded Rectangle 24"/>
            <p:cNvSpPr/>
            <p:nvPr/>
          </p:nvSpPr>
          <p:spPr>
            <a:xfrm>
              <a:off x="457200" y="435240"/>
              <a:ext cx="1676160" cy="914040"/>
            </a:xfrm>
            <a:prstGeom prst="roundRect">
              <a:avLst>
                <a:gd name="adj"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1800" b="0" strike="noStrike" spc="-1">
                  <a:solidFill>
                    <a:srgbClr val="FFFFFF"/>
                  </a:solidFill>
                  <a:latin typeface="Cambria"/>
                </a:rPr>
                <a:t>Actual MySQL syntax!</a:t>
              </a:r>
              <a:endParaRPr lang="en-US" sz="1800" b="0" strike="noStrike" spc="-1">
                <a:latin typeface="Arial"/>
              </a:endParaRPr>
            </a:p>
          </p:txBody>
        </p:sp>
      </p:grpSp>
    </p:spTree>
    <p:extLst>
      <p:ext uri="{BB962C8B-B14F-4D97-AF65-F5344CB8AC3E}">
        <p14:creationId xmlns:p14="http://schemas.microsoft.com/office/powerpoint/2010/main" val="23277321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8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78"/>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5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Blind SQL Injection</a:t>
            </a:r>
          </a:p>
        </p:txBody>
      </p:sp>
      <p:pic>
        <p:nvPicPr>
          <p:cNvPr id="589" name="Picture 4"/>
          <p:cNvPicPr/>
          <p:nvPr/>
        </p:nvPicPr>
        <p:blipFill>
          <a:blip r:embed="rId3"/>
          <a:stretch/>
        </p:blipFill>
        <p:spPr>
          <a:xfrm>
            <a:off x="6504120" y="1419120"/>
            <a:ext cx="1599840" cy="2304000"/>
          </a:xfrm>
          <a:prstGeom prst="rect">
            <a:avLst/>
          </a:prstGeom>
          <a:ln w="0">
            <a:noFill/>
          </a:ln>
        </p:spPr>
      </p:pic>
      <p:pic>
        <p:nvPicPr>
          <p:cNvPr id="590" name="Picture 5"/>
          <p:cNvPicPr/>
          <p:nvPr/>
        </p:nvPicPr>
        <p:blipFill>
          <a:blip r:embed="rId4"/>
          <a:stretch/>
        </p:blipFill>
        <p:spPr>
          <a:xfrm>
            <a:off x="7260120" y="5029200"/>
            <a:ext cx="910800" cy="1259640"/>
          </a:xfrm>
          <a:prstGeom prst="rect">
            <a:avLst/>
          </a:prstGeom>
          <a:ln w="0">
            <a:noFill/>
          </a:ln>
        </p:spPr>
      </p:pic>
      <p:pic>
        <p:nvPicPr>
          <p:cNvPr id="591" name="Picture 6"/>
          <p:cNvPicPr/>
          <p:nvPr/>
        </p:nvPicPr>
        <p:blipFill>
          <a:blip r:embed="rId5"/>
          <a:stretch/>
        </p:blipFill>
        <p:spPr>
          <a:xfrm>
            <a:off x="457200" y="1941120"/>
            <a:ext cx="2182320" cy="1270080"/>
          </a:xfrm>
          <a:prstGeom prst="rect">
            <a:avLst/>
          </a:prstGeom>
          <a:ln w="0">
            <a:noFill/>
          </a:ln>
        </p:spPr>
      </p:pic>
      <p:sp>
        <p:nvSpPr>
          <p:cNvPr id="592" name="Straight Arrow Connector 8"/>
          <p:cNvSpPr/>
          <p:nvPr/>
        </p:nvSpPr>
        <p:spPr>
          <a:xfrm>
            <a:off x="3162240" y="220968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93" name="Straight Arrow Connector 19"/>
          <p:cNvSpPr/>
          <p:nvPr/>
        </p:nvSpPr>
        <p:spPr>
          <a:xfrm flipH="1">
            <a:off x="7848000" y="3322800"/>
            <a:ext cx="360" cy="163008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94" name="TextBox 9"/>
          <p:cNvSpPr/>
          <p:nvPr/>
        </p:nvSpPr>
        <p:spPr>
          <a:xfrm>
            <a:off x="2311920" y="1563480"/>
            <a:ext cx="457344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if ASCII(SUBSTRING(username,1,1)) </a:t>
            </a:r>
            <a:endParaRPr lang="en-US" sz="1800" b="0" strike="noStrike" spc="-1">
              <a:latin typeface="Arial"/>
            </a:endParaRPr>
          </a:p>
          <a:p>
            <a:pPr>
              <a:lnSpc>
                <a:spcPct val="100000"/>
              </a:lnSpc>
              <a:buNone/>
            </a:pPr>
            <a:r>
              <a:rPr lang="en-US" sz="1800" b="0" strike="noStrike" spc="-1">
                <a:solidFill>
                  <a:srgbClr val="000000"/>
                </a:solidFill>
                <a:latin typeface="Cambria"/>
              </a:rPr>
              <a:t>= </a:t>
            </a:r>
            <a:r>
              <a:rPr lang="en-US" sz="1800" b="1" strike="noStrike" spc="-1">
                <a:solidFill>
                  <a:srgbClr val="000000"/>
                </a:solidFill>
                <a:latin typeface="Cambria"/>
              </a:rPr>
              <a:t>65</a:t>
            </a:r>
            <a:r>
              <a:rPr lang="en-US" sz="1800" b="0" strike="noStrike" spc="-1">
                <a:solidFill>
                  <a:srgbClr val="000000"/>
                </a:solidFill>
                <a:latin typeface="Cambria"/>
              </a:rPr>
              <a:t> waitfor delay ‘0:0:5’</a:t>
            </a:r>
            <a:endParaRPr lang="en-US" sz="1800" b="0" strike="noStrike" spc="-1">
              <a:latin typeface="Arial"/>
            </a:endParaRPr>
          </a:p>
        </p:txBody>
      </p:sp>
      <p:sp>
        <p:nvSpPr>
          <p:cNvPr id="595" name="TextBox 13"/>
          <p:cNvSpPr/>
          <p:nvPr/>
        </p:nvSpPr>
        <p:spPr>
          <a:xfrm>
            <a:off x="3656520" y="3925800"/>
            <a:ext cx="457344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if ASCII(SUBSTRING(username,1,1)) </a:t>
            </a:r>
            <a:endParaRPr lang="en-US" sz="1800" b="0" strike="noStrike" spc="-1">
              <a:latin typeface="Arial"/>
            </a:endParaRPr>
          </a:p>
          <a:p>
            <a:pPr>
              <a:lnSpc>
                <a:spcPct val="100000"/>
              </a:lnSpc>
              <a:buNone/>
            </a:pPr>
            <a:r>
              <a:rPr lang="en-US" sz="1800" b="0" strike="noStrike" spc="-1">
                <a:solidFill>
                  <a:srgbClr val="000000"/>
                </a:solidFill>
                <a:latin typeface="Cambria"/>
              </a:rPr>
              <a:t>= 65 waitfor delay ‘0:0:5’</a:t>
            </a:r>
            <a:endParaRPr lang="en-US" sz="1800" b="0" strike="noStrike" spc="-1">
              <a:latin typeface="Arial"/>
            </a:endParaRPr>
          </a:p>
        </p:txBody>
      </p:sp>
      <p:sp>
        <p:nvSpPr>
          <p:cNvPr id="596" name="Oval 30"/>
          <p:cNvSpPr/>
          <p:nvPr/>
        </p:nvSpPr>
        <p:spPr>
          <a:xfrm>
            <a:off x="2328120" y="137052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1</a:t>
            </a:r>
            <a:endParaRPr lang="en-US" sz="1800" b="0" strike="noStrike" spc="-1">
              <a:latin typeface="Arial"/>
            </a:endParaRPr>
          </a:p>
        </p:txBody>
      </p:sp>
      <p:sp>
        <p:nvSpPr>
          <p:cNvPr id="597" name="Oval 30"/>
          <p:cNvSpPr/>
          <p:nvPr/>
        </p:nvSpPr>
        <p:spPr>
          <a:xfrm>
            <a:off x="3611880" y="3933360"/>
            <a:ext cx="364680" cy="364680"/>
          </a:xfrm>
          <a:prstGeom prst="ellipse">
            <a:avLst/>
          </a:prstGeom>
          <a:solidFill>
            <a:schemeClr val="bg1"/>
          </a:solidFill>
          <a:ln w="12700">
            <a:solidFill>
              <a:srgbClr val="000000"/>
            </a:solidFill>
            <a:round/>
            <a:tailEnd type="triangle" w="lg" len="me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mbria"/>
              </a:rPr>
              <a:t>2</a:t>
            </a:r>
            <a:endParaRPr lang="en-US" sz="1800" b="0" strike="noStrike" spc="-1">
              <a:latin typeface="Arial"/>
            </a:endParaRPr>
          </a:p>
        </p:txBody>
      </p:sp>
      <p:pic>
        <p:nvPicPr>
          <p:cNvPr id="598" name="Picture 23"/>
          <p:cNvPicPr/>
          <p:nvPr/>
        </p:nvPicPr>
        <p:blipFill>
          <a:blip r:embed="rId6"/>
          <a:stretch/>
        </p:blipFill>
        <p:spPr>
          <a:xfrm>
            <a:off x="1824120" y="2926800"/>
            <a:ext cx="1218960" cy="1218960"/>
          </a:xfrm>
          <a:prstGeom prst="rect">
            <a:avLst/>
          </a:prstGeom>
          <a:ln w="0">
            <a:noFill/>
          </a:ln>
        </p:spPr>
      </p:pic>
      <p:pic>
        <p:nvPicPr>
          <p:cNvPr id="599" name="Picture 10"/>
          <p:cNvPicPr/>
          <p:nvPr/>
        </p:nvPicPr>
        <p:blipFill>
          <a:blip r:embed="rId7"/>
          <a:stretch/>
        </p:blipFill>
        <p:spPr>
          <a:xfrm>
            <a:off x="483480" y="3850560"/>
            <a:ext cx="1484640" cy="1102320"/>
          </a:xfrm>
          <a:prstGeom prst="rect">
            <a:avLst/>
          </a:prstGeom>
          <a:ln w="0">
            <a:noFill/>
          </a:ln>
        </p:spPr>
      </p:pic>
      <p:sp>
        <p:nvSpPr>
          <p:cNvPr id="600" name="Rounded Rectangle 11"/>
          <p:cNvSpPr/>
          <p:nvPr/>
        </p:nvSpPr>
        <p:spPr>
          <a:xfrm>
            <a:off x="1097280" y="5337360"/>
            <a:ext cx="5028840" cy="878760"/>
          </a:xfrm>
          <a:prstGeom prst="roundRect">
            <a:avLst>
              <a:gd name="adj"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000" b="0" strike="noStrike" spc="-1">
                <a:solidFill>
                  <a:srgbClr val="FFFFFF"/>
                </a:solidFill>
                <a:latin typeface="Cambria"/>
              </a:rPr>
              <a:t>By timing responses, the attacker learns about the database one bit at a time </a:t>
            </a:r>
            <a:endParaRPr lang="en-US" sz="2000" b="0" strike="noStrike" spc="-1">
              <a:latin typeface="Arial"/>
            </a:endParaRPr>
          </a:p>
        </p:txBody>
      </p:sp>
    </p:spTree>
    <p:extLst>
      <p:ext uri="{BB962C8B-B14F-4D97-AF65-F5344CB8AC3E}">
        <p14:creationId xmlns:p14="http://schemas.microsoft.com/office/powerpoint/2010/main" val="303110589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Parameterized Queries with Bound Parameters</a:t>
            </a:r>
          </a:p>
        </p:txBody>
      </p:sp>
      <p:sp>
        <p:nvSpPr>
          <p:cNvPr id="602" name="TextBox 6"/>
          <p:cNvSpPr/>
          <p:nvPr/>
        </p:nvSpPr>
        <p:spPr>
          <a:xfrm>
            <a:off x="-78480" y="1600200"/>
            <a:ext cx="7037640" cy="3930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Consolas"/>
              </a:rPr>
              <a:t>public</a:t>
            </a:r>
            <a:r>
              <a:rPr lang="en-US" sz="1800" b="0" strike="noStrike" spc="-1">
                <a:solidFill>
                  <a:srgbClr val="000000"/>
                </a:solidFill>
                <a:latin typeface="Consolas"/>
              </a:rPr>
              <a:t> </a:t>
            </a:r>
            <a:r>
              <a:rPr lang="en-US" sz="1800" b="1" strike="noStrike" spc="-1">
                <a:solidFill>
                  <a:srgbClr val="000000"/>
                </a:solidFill>
                <a:latin typeface="Consolas"/>
              </a:rPr>
              <a:t>int</a:t>
            </a:r>
            <a:r>
              <a:rPr lang="en-US" sz="1800" b="0" strike="noStrike" spc="-1">
                <a:solidFill>
                  <a:srgbClr val="000000"/>
                </a:solidFill>
                <a:latin typeface="Consolas"/>
              </a:rPr>
              <a:t> setUpAndExecPS</a:t>
            </a:r>
            <a:r>
              <a:rPr lang="en-US" sz="1800" b="1" strike="noStrike" spc="-1">
                <a:solidFill>
                  <a:srgbClr val="000000"/>
                </a:solidFill>
                <a:latin typeface="Consolas"/>
              </a:rPr>
              <a:t>(){</a:t>
            </a:r>
            <a:endParaRPr lang="en-US" sz="1800" b="0" strike="noStrike" spc="-1">
              <a:latin typeface="Arial"/>
            </a:endParaRPr>
          </a:p>
          <a:p>
            <a:pPr>
              <a:lnSpc>
                <a:spcPct val="100000"/>
              </a:lnSpc>
              <a:buNone/>
            </a:pPr>
            <a:r>
              <a:rPr lang="en-US" sz="1800" b="0" strike="noStrike" spc="-1">
                <a:solidFill>
                  <a:srgbClr val="000000"/>
                </a:solidFill>
                <a:latin typeface="Consolas"/>
              </a:rPr>
              <a:t> query = conn.</a:t>
            </a:r>
            <a:r>
              <a:rPr lang="en-US" sz="1800" b="1" strike="noStrike" spc="-1">
                <a:solidFill>
                  <a:srgbClr val="000000"/>
                </a:solidFill>
                <a:latin typeface="Consolas"/>
              </a:rPr>
              <a:t>prepareStatement(</a:t>
            </a:r>
            <a:endParaRPr lang="en-US" sz="1800" b="0" strike="noStrike" spc="-1">
              <a:latin typeface="Arial"/>
            </a:endParaRPr>
          </a:p>
          <a:p>
            <a:pPr>
              <a:lnSpc>
                <a:spcPct val="100000"/>
              </a:lnSpc>
              <a:buNone/>
            </a:pPr>
            <a:r>
              <a:rPr lang="en-US" sz="1800" b="0" strike="noStrike" spc="-1">
                <a:solidFill>
                  <a:srgbClr val="000000"/>
                </a:solidFill>
                <a:latin typeface="Consolas"/>
              </a:rPr>
              <a:t> "UPDATE players SET name = ?, score = ?,</a:t>
            </a:r>
            <a:r>
              <a:rPr sz="1800"/>
              <a:t/>
            </a:r>
            <a:br>
              <a:rPr sz="1800"/>
            </a:br>
            <a:r>
              <a:rPr lang="en-US" sz="1800" b="0" strike="noStrike" spc="-1">
                <a:solidFill>
                  <a:srgbClr val="000000"/>
                </a:solidFill>
                <a:latin typeface="Consolas"/>
              </a:rPr>
              <a:t>                 active = ? WHERE jerseyNum = ?"</a:t>
            </a:r>
            <a:r>
              <a:rPr lang="en-US" sz="1800" b="1" strike="noStrike" spc="-1">
                <a:solidFill>
                  <a:srgbClr val="000000"/>
                </a:solidFill>
                <a:latin typeface="Consolas"/>
              </a:rPr>
              <a:t>)</a:t>
            </a:r>
            <a:r>
              <a:rPr lang="en-US" sz="1800" b="0" strike="noStrike" spc="-1">
                <a:solidFill>
                  <a:srgbClr val="000000"/>
                </a:solidFill>
                <a:latin typeface="Consolas"/>
              </a:rPr>
              <a:t>;</a:t>
            </a:r>
            <a:endParaRPr lang="en-US" sz="1800" b="0" strike="noStrike" spc="-1">
              <a:latin typeface="Arial"/>
            </a:endParaRPr>
          </a:p>
          <a:p>
            <a:pPr>
              <a:lnSpc>
                <a:spcPct val="100000"/>
              </a:lnSpc>
              <a:buNone/>
            </a:pPr>
            <a:r>
              <a:rPr lang="en-US" sz="1800" b="0" strike="noStrike" spc="-1">
                <a:solidFill>
                  <a:srgbClr val="000000"/>
                </a:solidFill>
                <a:latin typeface="Consolas"/>
              </a:rPr>
              <a:t> </a:t>
            </a:r>
            <a:endParaRPr lang="en-US" sz="1800" b="0" strike="noStrike" spc="-1">
              <a:latin typeface="Arial"/>
            </a:endParaRPr>
          </a:p>
          <a:p>
            <a:pPr>
              <a:lnSpc>
                <a:spcPct val="100000"/>
              </a:lnSpc>
              <a:buNone/>
            </a:pPr>
            <a:r>
              <a:rPr lang="en-US" sz="1800" b="0" strike="noStrike" spc="-1">
                <a:solidFill>
                  <a:srgbClr val="000000"/>
                </a:solidFill>
                <a:latin typeface="Consolas"/>
              </a:rPr>
              <a:t>  </a:t>
            </a:r>
            <a:r>
              <a:rPr lang="en-US" sz="1800" b="0" i="1" strike="noStrike" spc="-1">
                <a:solidFill>
                  <a:srgbClr val="000000"/>
                </a:solidFill>
                <a:latin typeface="Consolas"/>
              </a:rPr>
              <a:t>//automatically sanitizes and adds quotes</a:t>
            </a:r>
            <a:endParaRPr lang="en-US" sz="1800" b="0" strike="noStrike" spc="-1">
              <a:latin typeface="Arial"/>
            </a:endParaRPr>
          </a:p>
          <a:p>
            <a:pPr>
              <a:lnSpc>
                <a:spcPct val="100000"/>
              </a:lnSpc>
              <a:buNone/>
            </a:pPr>
            <a:r>
              <a:rPr lang="en-US" sz="1800" b="0" strike="noStrike" spc="-1">
                <a:solidFill>
                  <a:srgbClr val="000000"/>
                </a:solidFill>
                <a:latin typeface="Consolas"/>
              </a:rPr>
              <a:t>  query.</a:t>
            </a:r>
            <a:r>
              <a:rPr lang="en-US" sz="1800" b="1" strike="noStrike" spc="-1">
                <a:solidFill>
                  <a:srgbClr val="000000"/>
                </a:solidFill>
                <a:latin typeface="Consolas"/>
              </a:rPr>
              <a:t>setString(1</a:t>
            </a:r>
            <a:r>
              <a:rPr lang="en-US" sz="1800" b="0" strike="noStrike" spc="-1">
                <a:solidFill>
                  <a:srgbClr val="000000"/>
                </a:solidFill>
                <a:latin typeface="Consolas"/>
              </a:rPr>
              <a:t>, "Smith, Steve"</a:t>
            </a:r>
            <a:r>
              <a:rPr lang="en-US" sz="1800" b="1" strike="noStrike" spc="-1">
                <a:solidFill>
                  <a:srgbClr val="000000"/>
                </a:solidFill>
                <a:latin typeface="Consolas"/>
              </a:rPr>
              <a:t>)</a:t>
            </a:r>
            <a:r>
              <a:rPr lang="en-US" sz="1800" b="0" strike="noStrike" spc="-1">
                <a:solidFill>
                  <a:srgbClr val="000000"/>
                </a:solidFill>
                <a:latin typeface="Consolas"/>
              </a:rPr>
              <a:t>;</a:t>
            </a:r>
            <a:r>
              <a:rPr lang="pt-BR" sz="1800" b="0" strike="noStrike" spc="-1">
                <a:solidFill>
                  <a:srgbClr val="000000"/>
                </a:solidFill>
                <a:latin typeface="Consolas"/>
              </a:rPr>
              <a:t> </a:t>
            </a:r>
            <a:endParaRPr lang="en-US" sz="1800" b="0" strike="noStrike" spc="-1">
              <a:latin typeface="Arial"/>
            </a:endParaRPr>
          </a:p>
          <a:p>
            <a:pPr>
              <a:lnSpc>
                <a:spcPct val="100000"/>
              </a:lnSpc>
              <a:buNone/>
            </a:pPr>
            <a:r>
              <a:rPr lang="pt-BR" sz="1800" b="0" strike="noStrike" spc="-1">
                <a:solidFill>
                  <a:srgbClr val="000000"/>
                </a:solidFill>
                <a:latin typeface="Consolas"/>
              </a:rPr>
              <a:t>  query.</a:t>
            </a:r>
            <a:r>
              <a:rPr lang="pt-BR" sz="1800" b="1" strike="noStrike" spc="-1">
                <a:solidFill>
                  <a:srgbClr val="000000"/>
                </a:solidFill>
                <a:latin typeface="Consolas"/>
              </a:rPr>
              <a:t>setInt(2</a:t>
            </a:r>
            <a:r>
              <a:rPr lang="pt-BR" sz="1800" b="0" strike="noStrike" spc="-1">
                <a:solidFill>
                  <a:srgbClr val="000000"/>
                </a:solidFill>
                <a:latin typeface="Consolas"/>
              </a:rPr>
              <a:t>, </a:t>
            </a:r>
            <a:r>
              <a:rPr lang="pt-BR" sz="1800" b="1" strike="noStrike" spc="-1">
                <a:solidFill>
                  <a:srgbClr val="000000"/>
                </a:solidFill>
                <a:latin typeface="Consolas"/>
              </a:rPr>
              <a:t>42)</a:t>
            </a:r>
            <a:r>
              <a:rPr lang="pt-BR" sz="1800" b="0" strike="noStrike" spc="-1">
                <a:solidFill>
                  <a:srgbClr val="000000"/>
                </a:solidFill>
                <a:latin typeface="Consolas"/>
              </a:rPr>
              <a:t>;</a:t>
            </a:r>
            <a:endParaRPr lang="en-US" sz="1800" b="0" strike="noStrike" spc="-1">
              <a:latin typeface="Arial"/>
            </a:endParaRPr>
          </a:p>
          <a:p>
            <a:pPr>
              <a:lnSpc>
                <a:spcPct val="100000"/>
              </a:lnSpc>
              <a:buNone/>
            </a:pPr>
            <a:r>
              <a:rPr lang="pt-BR" sz="1800" b="0" strike="noStrike" spc="-1">
                <a:solidFill>
                  <a:srgbClr val="000000"/>
                </a:solidFill>
                <a:latin typeface="Consolas"/>
              </a:rPr>
              <a:t>  query.</a:t>
            </a:r>
            <a:r>
              <a:rPr lang="pt-BR" sz="1800" b="1" strike="noStrike" spc="-1">
                <a:solidFill>
                  <a:srgbClr val="000000"/>
                </a:solidFill>
                <a:latin typeface="Consolas"/>
              </a:rPr>
              <a:t>setBoolean(3</a:t>
            </a:r>
            <a:r>
              <a:rPr lang="pt-BR" sz="1800" b="0" strike="noStrike" spc="-1">
                <a:solidFill>
                  <a:srgbClr val="000000"/>
                </a:solidFill>
                <a:latin typeface="Consolas"/>
              </a:rPr>
              <a:t>, </a:t>
            </a:r>
            <a:r>
              <a:rPr lang="pt-BR" sz="1800" b="1" strike="noStrike" spc="-1">
                <a:solidFill>
                  <a:srgbClr val="000000"/>
                </a:solidFill>
                <a:latin typeface="Consolas"/>
              </a:rPr>
              <a:t>true)</a:t>
            </a:r>
            <a:r>
              <a:rPr lang="pt-BR" sz="1800" b="0" strike="noStrike" spc="-1">
                <a:solidFill>
                  <a:srgbClr val="000000"/>
                </a:solidFill>
                <a:latin typeface="Consolas"/>
              </a:rPr>
              <a:t>;</a:t>
            </a:r>
            <a:endParaRPr lang="en-US" sz="1800" b="0" strike="noStrike" spc="-1">
              <a:latin typeface="Arial"/>
            </a:endParaRPr>
          </a:p>
          <a:p>
            <a:pPr>
              <a:lnSpc>
                <a:spcPct val="100000"/>
              </a:lnSpc>
              <a:buNone/>
            </a:pPr>
            <a:r>
              <a:rPr lang="pt-BR" sz="1800" b="0" strike="noStrike" spc="-1">
                <a:solidFill>
                  <a:srgbClr val="000000"/>
                </a:solidFill>
                <a:latin typeface="Consolas"/>
              </a:rPr>
              <a:t>  query.</a:t>
            </a:r>
            <a:r>
              <a:rPr lang="pt-BR" sz="1800" b="1" strike="noStrike" spc="-1">
                <a:solidFill>
                  <a:srgbClr val="000000"/>
                </a:solidFill>
                <a:latin typeface="Consolas"/>
              </a:rPr>
              <a:t>setInt(4</a:t>
            </a:r>
            <a:r>
              <a:rPr lang="pt-BR" sz="1800" b="0" strike="noStrike" spc="-1">
                <a:solidFill>
                  <a:srgbClr val="000000"/>
                </a:solidFill>
                <a:latin typeface="Consolas"/>
              </a:rPr>
              <a:t>, </a:t>
            </a:r>
            <a:r>
              <a:rPr lang="pt-BR" sz="1800" b="1" strike="noStrike" spc="-1">
                <a:solidFill>
                  <a:srgbClr val="000000"/>
                </a:solidFill>
                <a:latin typeface="Consolas"/>
              </a:rPr>
              <a:t>99)</a:t>
            </a:r>
            <a:r>
              <a:rPr lang="pt-BR" sz="1800" b="0" strike="noStrike" spc="-1">
                <a:solidFill>
                  <a:srgbClr val="000000"/>
                </a:solidFill>
                <a:latin typeface="Consolas"/>
              </a:rPr>
              <a:t>;</a:t>
            </a:r>
            <a:endParaRPr lang="en-US" sz="1800" b="0" strike="noStrike" spc="-1">
              <a:latin typeface="Arial"/>
            </a:endParaRPr>
          </a:p>
          <a:p>
            <a:pPr>
              <a:lnSpc>
                <a:spcPct val="100000"/>
              </a:lnSpc>
              <a:buNone/>
            </a:pPr>
            <a:r>
              <a:rPr lang="pt-BR" sz="1800" b="0" strike="noStrike" spc="-1">
                <a:solidFill>
                  <a:srgbClr val="000000"/>
                </a:solidFill>
                <a:latin typeface="Consolas"/>
              </a:rPr>
              <a:t> </a:t>
            </a:r>
            <a:endParaRPr lang="en-US" sz="1800" b="0" strike="noStrike" spc="-1">
              <a:latin typeface="Arial"/>
            </a:endParaRPr>
          </a:p>
          <a:p>
            <a:pPr>
              <a:lnSpc>
                <a:spcPct val="100000"/>
              </a:lnSpc>
              <a:buNone/>
            </a:pPr>
            <a:r>
              <a:rPr lang="pt-BR" sz="1800" b="0" strike="noStrike" spc="-1">
                <a:solidFill>
                  <a:srgbClr val="000000"/>
                </a:solidFill>
                <a:latin typeface="Consolas"/>
              </a:rPr>
              <a:t>  </a:t>
            </a:r>
            <a:r>
              <a:rPr lang="pt-BR" sz="1800" b="0" i="1" strike="noStrike" spc="-1">
                <a:solidFill>
                  <a:srgbClr val="000000"/>
                </a:solidFill>
                <a:latin typeface="Consolas"/>
              </a:rPr>
              <a:t>//returns the number of rows changed</a:t>
            </a:r>
            <a:endParaRPr lang="en-US" sz="1800" b="0" strike="noStrike" spc="-1">
              <a:latin typeface="Arial"/>
            </a:endParaRPr>
          </a:p>
          <a:p>
            <a:pPr>
              <a:lnSpc>
                <a:spcPct val="100000"/>
              </a:lnSpc>
              <a:buNone/>
            </a:pPr>
            <a:r>
              <a:rPr lang="pt-BR" sz="1800" b="0" strike="noStrike" spc="-1">
                <a:solidFill>
                  <a:srgbClr val="000000"/>
                </a:solidFill>
                <a:latin typeface="Consolas"/>
              </a:rPr>
              <a:t>  </a:t>
            </a:r>
            <a:r>
              <a:rPr lang="pt-BR" sz="1800" b="1" strike="noStrike" spc="-1">
                <a:solidFill>
                  <a:srgbClr val="000000"/>
                </a:solidFill>
                <a:latin typeface="Consolas"/>
              </a:rPr>
              <a:t>return</a:t>
            </a:r>
            <a:r>
              <a:rPr lang="pt-BR" sz="1800" b="0" strike="noStrike" spc="-1">
                <a:solidFill>
                  <a:srgbClr val="000000"/>
                </a:solidFill>
                <a:latin typeface="Consolas"/>
              </a:rPr>
              <a:t> query.</a:t>
            </a:r>
            <a:r>
              <a:rPr lang="pt-BR" sz="1800" b="1" strike="noStrike" spc="-1">
                <a:solidFill>
                  <a:srgbClr val="000000"/>
                </a:solidFill>
                <a:latin typeface="Consolas"/>
              </a:rPr>
              <a:t>executeUpdate()</a:t>
            </a:r>
            <a:r>
              <a:rPr lang="pt-BR" sz="1800" b="0" strike="noStrike" spc="-1">
                <a:solidFill>
                  <a:srgbClr val="000000"/>
                </a:solidFill>
                <a:latin typeface="Consolas"/>
              </a:rPr>
              <a:t>;</a:t>
            </a:r>
            <a:endParaRPr lang="en-US" sz="1800" b="0" strike="noStrike" spc="-1">
              <a:latin typeface="Arial"/>
            </a:endParaRPr>
          </a:p>
          <a:p>
            <a:pPr>
              <a:lnSpc>
                <a:spcPct val="100000"/>
              </a:lnSpc>
              <a:buNone/>
            </a:pPr>
            <a:r>
              <a:rPr lang="pt-BR" sz="1800" b="1" strike="noStrike" spc="-1">
                <a:solidFill>
                  <a:srgbClr val="000000"/>
                </a:solidFill>
                <a:latin typeface="Consolas"/>
              </a:rPr>
              <a:t>}</a:t>
            </a:r>
            <a:endParaRPr lang="en-US" sz="1800" b="0" strike="noStrike" spc="-1">
              <a:latin typeface="Arial"/>
            </a:endParaRPr>
          </a:p>
        </p:txBody>
      </p:sp>
      <p:sp>
        <p:nvSpPr>
          <p:cNvPr id="603" name="Rounded Rectangular Callout 7"/>
          <p:cNvSpPr/>
          <p:nvPr/>
        </p:nvSpPr>
        <p:spPr>
          <a:xfrm>
            <a:off x="7160400" y="2666880"/>
            <a:ext cx="1906920" cy="1752120"/>
          </a:xfrm>
          <a:prstGeom prst="wedgeRoundRectCallout">
            <a:avLst>
              <a:gd name="adj1" fmla="val -154013"/>
              <a:gd name="adj2" fmla="val 18818"/>
              <a:gd name="adj3" fmla="val 16667"/>
            </a:avLst>
          </a:prstGeom>
          <a:solidFill>
            <a:srgbClr val="E47932"/>
          </a:solidFill>
          <a:ln w="28575">
            <a:solidFill>
              <a:srgbClr val="A85924"/>
            </a:solidFill>
            <a:miter/>
          </a:ln>
        </p:spPr>
        <p:style>
          <a:lnRef idx="2">
            <a:schemeClr val="accent2">
              <a:shade val="50000"/>
            </a:schemeClr>
          </a:lnRef>
          <a:fillRef idx="1">
            <a:schemeClr val="accent2"/>
          </a:fillRef>
          <a:effectRef idx="0">
            <a:schemeClr val="accent2"/>
          </a:effectRef>
          <a:fontRef idx="minor"/>
        </p:style>
        <p:txBody>
          <a:bodyPr lIns="90000" tIns="45000" rIns="90000" bIns="45000" anchor="ctr" anchorCtr="1">
            <a:noAutofit/>
          </a:bodyPr>
          <a:lstStyle/>
          <a:p>
            <a:pPr algn="ctr">
              <a:lnSpc>
                <a:spcPct val="100000"/>
              </a:lnSpc>
              <a:buNone/>
            </a:pPr>
            <a:r>
              <a:rPr lang="en-US" sz="2000" b="0" strike="noStrike" spc="-1">
                <a:solidFill>
                  <a:srgbClr val="FFFFFF"/>
                </a:solidFill>
                <a:latin typeface="Cambria"/>
              </a:rPr>
              <a:t>Similar methods for other SQL types</a:t>
            </a:r>
            <a:endParaRPr lang="en-US" sz="2000" b="0" strike="noStrike" spc="-1">
              <a:latin typeface="Arial"/>
            </a:endParaRPr>
          </a:p>
        </p:txBody>
      </p:sp>
      <p:sp>
        <p:nvSpPr>
          <p:cNvPr id="604" name="Right Brace 8"/>
          <p:cNvSpPr/>
          <p:nvPr/>
        </p:nvSpPr>
        <p:spPr>
          <a:xfrm>
            <a:off x="4952880" y="3352680"/>
            <a:ext cx="228240" cy="1066320"/>
          </a:xfrm>
          <a:prstGeom prst="rightBrace">
            <a:avLst>
              <a:gd name="adj1" fmla="val 8333"/>
              <a:gd name="adj2" fmla="val 50000"/>
            </a:avLst>
          </a:prstGeom>
          <a:noFill/>
          <a:ln>
            <a:solidFill>
              <a:srgbClr val="000000"/>
            </a:solidFill>
            <a:roun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05" name="Snip and Round Single Corner Rectangle 9"/>
          <p:cNvSpPr/>
          <p:nvPr/>
        </p:nvSpPr>
        <p:spPr>
          <a:xfrm>
            <a:off x="457200" y="5638680"/>
            <a:ext cx="8229240" cy="990360"/>
          </a:xfrm>
          <a:prstGeom prst="snipRoundRect">
            <a:avLst>
              <a:gd name="adj1" fmla="val 16667"/>
              <a:gd name="adj2" fmla="val 16667"/>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buNone/>
            </a:pPr>
            <a:r>
              <a:rPr lang="en-US" sz="2400" b="0" strike="noStrike" spc="-1">
                <a:solidFill>
                  <a:srgbClr val="FFFFFF"/>
                </a:solidFill>
                <a:latin typeface="Cambria"/>
              </a:rPr>
              <a:t>Prepared queries stop us from mixing data with code!</a:t>
            </a:r>
            <a:endParaRPr lang="en-US" sz="2400" b="0" strike="noStrike" spc="-1">
              <a:latin typeface="Arial"/>
            </a:endParaRPr>
          </a:p>
        </p:txBody>
      </p:sp>
    </p:spTree>
    <p:extLst>
      <p:ext uri="{BB962C8B-B14F-4D97-AF65-F5344CB8AC3E}">
        <p14:creationId xmlns:p14="http://schemas.microsoft.com/office/powerpoint/2010/main" val="122429689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02">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02">
                                            <p:txEl>
                                              <p:pRg st="5" end="5"/>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602">
                                            <p:txEl>
                                              <p:pRg st="6" end="6"/>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602">
                                            <p:txEl>
                                              <p:pRg st="7" end="7"/>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602">
                                            <p:txEl>
                                              <p:pRg st="8" end="8"/>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602">
                                            <p:txEl>
                                              <p:pRg st="9" end="9"/>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602">
                                            <p:txEl>
                                              <p:pRg st="10" end="10"/>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602">
                                            <p:txEl>
                                              <p:pRg st="11" end="11"/>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602">
                                            <p:txEl>
                                              <p:pRg st="12" end="12"/>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603"/>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PlaceHolder 1"/>
          <p:cNvSpPr>
            <a:spLocks noGrp="1"/>
          </p:cNvSpPr>
          <p:nvPr>
            <p:ph type="title" idx="4294967295"/>
          </p:nvPr>
        </p:nvSpPr>
        <p:spPr>
          <a:xfrm>
            <a:off x="457200" y="152280"/>
            <a:ext cx="8229240" cy="1142640"/>
          </a:xfrm>
          <a:prstGeom prst="rect">
            <a:avLst/>
          </a:prstGeom>
          <a:noFill/>
          <a:ln w="0">
            <a:noFill/>
          </a:ln>
        </p:spPr>
        <p:txBody>
          <a:bodyPr lIns="0" rIns="0" anchor="ctr">
            <a:noAutofit/>
          </a:bodyPr>
          <a:lstStyle/>
          <a:p>
            <a:pPr algn="ctr">
              <a:lnSpc>
                <a:spcPct val="100000"/>
              </a:lnSpc>
              <a:buNone/>
            </a:pPr>
            <a:r>
              <a:rPr lang="en-US" sz="3600" dirty="0">
                <a:solidFill>
                  <a:srgbClr val="169A48"/>
                </a:solidFill>
                <a:latin typeface="+mj-lt"/>
                <a:ea typeface="宋体" charset="-122"/>
              </a:rPr>
              <a:t>Safety</a:t>
            </a:r>
          </a:p>
        </p:txBody>
      </p:sp>
      <p:sp>
        <p:nvSpPr>
          <p:cNvPr id="607" name="PlaceHolder 2"/>
          <p:cNvSpPr>
            <a:spLocks noGrp="1"/>
          </p:cNvSpPr>
          <p:nvPr>
            <p:ph idx="4294967295"/>
          </p:nvPr>
        </p:nvSpPr>
        <p:spPr>
          <a:xfrm>
            <a:off x="304920" y="3429000"/>
            <a:ext cx="3580920" cy="837720"/>
          </a:xfrm>
          <a:prstGeom prst="rect">
            <a:avLst/>
          </a:prstGeom>
          <a:solidFill>
            <a:srgbClr val="E47932"/>
          </a:solidFill>
          <a:ln w="25560">
            <a:solidFill>
              <a:srgbClr val="A85924"/>
            </a:solidFill>
            <a:round/>
          </a:ln>
        </p:spPr>
        <p:txBody>
          <a:bodyPr anchor="ctr">
            <a:noAutofit/>
          </a:bodyPr>
          <a:lstStyle/>
          <a:p>
            <a:pPr algn="ctr">
              <a:lnSpc>
                <a:spcPct val="100000"/>
              </a:lnSpc>
              <a:spcBef>
                <a:spcPts val="641"/>
              </a:spcBef>
              <a:buNone/>
              <a:tabLst>
                <a:tab pos="0" algn="l"/>
              </a:tabLst>
            </a:pPr>
            <a:r>
              <a:rPr lang="en-US" sz="3200" b="0" strike="noStrike" spc="-1">
                <a:solidFill>
                  <a:srgbClr val="FFFFFF"/>
                </a:solidFill>
                <a:latin typeface="Cambria"/>
              </a:rPr>
              <a:t>Code for the worst</a:t>
            </a:r>
            <a:endParaRPr lang="en-US" sz="3200" b="0" strike="noStrike" spc="-1">
              <a:solidFill>
                <a:srgbClr val="000000"/>
              </a:solidFill>
              <a:latin typeface="Cambria"/>
            </a:endParaRPr>
          </a:p>
        </p:txBody>
      </p:sp>
      <p:pic>
        <p:nvPicPr>
          <p:cNvPr id="608" name="Picture 4"/>
          <p:cNvPicPr/>
          <p:nvPr/>
        </p:nvPicPr>
        <p:blipFill>
          <a:blip r:embed="rId2"/>
          <a:stretch/>
        </p:blipFill>
        <p:spPr>
          <a:xfrm>
            <a:off x="4038480" y="1493280"/>
            <a:ext cx="3987360" cy="3911400"/>
          </a:xfrm>
          <a:prstGeom prst="rect">
            <a:avLst/>
          </a:prstGeom>
          <a:ln w="0">
            <a:noFill/>
          </a:ln>
        </p:spPr>
      </p:pic>
      <p:sp>
        <p:nvSpPr>
          <p:cNvPr id="609" name="TextBox 5"/>
          <p:cNvSpPr/>
          <p:nvPr/>
        </p:nvSpPr>
        <p:spPr>
          <a:xfrm>
            <a:off x="4247280" y="5574240"/>
            <a:ext cx="1359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Cambria"/>
              </a:rPr>
              <a:t>Database</a:t>
            </a:r>
            <a:endParaRPr lang="en-US" sz="1800" b="0" strike="noStrike" spc="-1">
              <a:latin typeface="Arial"/>
            </a:endParaRPr>
          </a:p>
        </p:txBody>
      </p:sp>
      <p:sp>
        <p:nvSpPr>
          <p:cNvPr id="610" name="TextBox 6"/>
          <p:cNvSpPr/>
          <p:nvPr/>
        </p:nvSpPr>
        <p:spPr>
          <a:xfrm>
            <a:off x="6226560" y="5574240"/>
            <a:ext cx="18028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Cambria"/>
              </a:rPr>
              <a:t>Programmer</a:t>
            </a:r>
            <a:endParaRPr lang="en-US" sz="1800" b="0" strike="noStrike" spc="-1">
              <a:latin typeface="Arial"/>
            </a:endParaRPr>
          </a:p>
        </p:txBody>
      </p:sp>
    </p:spTree>
    <p:extLst>
      <p:ext uri="{BB962C8B-B14F-4D97-AF65-F5344CB8AC3E}">
        <p14:creationId xmlns:p14="http://schemas.microsoft.com/office/powerpoint/2010/main" val="5498769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dirty="0">
                <a:ea typeface="宋体" charset="-122"/>
              </a:rPr>
              <a:t>Web Application Overview</a:t>
            </a:r>
          </a:p>
        </p:txBody>
      </p:sp>
      <p:pic>
        <p:nvPicPr>
          <p:cNvPr id="6" name="Picture 5"/>
          <p:cNvPicPr/>
          <p:nvPr/>
        </p:nvPicPr>
        <p:blipFill>
          <a:blip r:embed="rId2"/>
          <a:stretch/>
        </p:blipFill>
        <p:spPr>
          <a:xfrm>
            <a:off x="7260120" y="5029200"/>
            <a:ext cx="910800" cy="1259640"/>
          </a:xfrm>
          <a:prstGeom prst="rect">
            <a:avLst/>
          </a:prstGeom>
          <a:ln w="0">
            <a:noFill/>
          </a:ln>
        </p:spPr>
      </p:pic>
      <p:pic>
        <p:nvPicPr>
          <p:cNvPr id="7" name="Picture 6"/>
          <p:cNvPicPr/>
          <p:nvPr/>
        </p:nvPicPr>
        <p:blipFill>
          <a:blip r:embed="rId3"/>
          <a:stretch/>
        </p:blipFill>
        <p:spPr>
          <a:xfrm>
            <a:off x="230400" y="1941120"/>
            <a:ext cx="2182320" cy="1270080"/>
          </a:xfrm>
          <a:prstGeom prst="rect">
            <a:avLst/>
          </a:prstGeom>
          <a:ln w="0">
            <a:noFill/>
          </a:ln>
        </p:spPr>
      </p:pic>
      <p:sp>
        <p:nvSpPr>
          <p:cNvPr id="8" name="Straight Arrow Connector 8"/>
          <p:cNvSpPr/>
          <p:nvPr/>
        </p:nvSpPr>
        <p:spPr>
          <a:xfrm>
            <a:off x="2656440" y="2332080"/>
            <a:ext cx="38307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 name="Straight Arrow Connector 19"/>
          <p:cNvSpPr/>
          <p:nvPr/>
        </p:nvSpPr>
        <p:spPr>
          <a:xfrm>
            <a:off x="7459200" y="3809880"/>
            <a:ext cx="360" cy="114264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 name="Straight Arrow Connector 21"/>
          <p:cNvSpPr/>
          <p:nvPr/>
        </p:nvSpPr>
        <p:spPr>
          <a:xfrm flipV="1">
            <a:off x="7924680" y="3809880"/>
            <a:ext cx="360" cy="114264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11" name="Picture 4" descr="http://i.i.cbsi.com/cnwk.1d/i/tim/2011/03/16/Chrome-logo-2011-03-16.jpg"/>
          <p:cNvPicPr/>
          <p:nvPr/>
        </p:nvPicPr>
        <p:blipFill>
          <a:blip r:embed="rId4"/>
          <a:stretch/>
        </p:blipFill>
        <p:spPr>
          <a:xfrm>
            <a:off x="2112480" y="2833560"/>
            <a:ext cx="1066320" cy="1063800"/>
          </a:xfrm>
          <a:prstGeom prst="rect">
            <a:avLst/>
          </a:prstGeom>
          <a:ln w="0">
            <a:noFill/>
          </a:ln>
        </p:spPr>
      </p:pic>
      <p:sp>
        <p:nvSpPr>
          <p:cNvPr id="12" name="TextBox 23"/>
          <p:cNvSpPr/>
          <p:nvPr/>
        </p:nvSpPr>
        <p:spPr>
          <a:xfrm>
            <a:off x="2087640" y="1963080"/>
            <a:ext cx="4923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Cambria"/>
              </a:rPr>
              <a:t>subdomain.mysite.com/folder/</a:t>
            </a:r>
            <a:r>
              <a:rPr lang="en-US" sz="1800" b="0" strike="noStrike" spc="-1" dirty="0" err="1">
                <a:solidFill>
                  <a:srgbClr val="000000"/>
                </a:solidFill>
                <a:latin typeface="Cambria"/>
              </a:rPr>
              <a:t>page?id</a:t>
            </a:r>
            <a:r>
              <a:rPr lang="en-US" sz="1800" b="0" strike="noStrike" spc="-1" dirty="0">
                <a:solidFill>
                  <a:srgbClr val="000000"/>
                </a:solidFill>
                <a:latin typeface="Cambria"/>
              </a:rPr>
              <a:t>=5</a:t>
            </a:r>
            <a:endParaRPr lang="en-US" sz="1800" b="0" strike="noStrike" spc="-1" dirty="0">
              <a:latin typeface="Arial"/>
            </a:endParaRPr>
          </a:p>
        </p:txBody>
      </p:sp>
      <p:pic>
        <p:nvPicPr>
          <p:cNvPr id="13" name="Picture 6" descr="Microsoft SQL Server"/>
          <p:cNvPicPr/>
          <p:nvPr/>
        </p:nvPicPr>
        <p:blipFill>
          <a:blip r:embed="rId5"/>
          <a:stretch/>
        </p:blipFill>
        <p:spPr>
          <a:xfrm>
            <a:off x="5344920" y="4907520"/>
            <a:ext cx="1681920" cy="1381320"/>
          </a:xfrm>
          <a:prstGeom prst="rect">
            <a:avLst/>
          </a:prstGeom>
          <a:ln w="0">
            <a:noFill/>
          </a:ln>
        </p:spPr>
      </p:pic>
      <p:pic>
        <p:nvPicPr>
          <p:cNvPr id="14" name="Picture 8" descr="http://www.geekpeek.net/wp-content/uploads/2013/07/Apache-Logo.png"/>
          <p:cNvPicPr/>
          <p:nvPr/>
        </p:nvPicPr>
        <p:blipFill>
          <a:blip r:embed="rId6"/>
          <a:stretch/>
        </p:blipFill>
        <p:spPr>
          <a:xfrm>
            <a:off x="4916880" y="2685240"/>
            <a:ext cx="1849680" cy="1271520"/>
          </a:xfrm>
          <a:prstGeom prst="rect">
            <a:avLst/>
          </a:prstGeom>
          <a:ln w="0">
            <a:noFill/>
          </a:ln>
        </p:spPr>
      </p:pic>
      <p:pic>
        <p:nvPicPr>
          <p:cNvPr id="15" name="Picture 4"/>
          <p:cNvPicPr/>
          <p:nvPr/>
        </p:nvPicPr>
        <p:blipFill>
          <a:blip r:embed="rId7"/>
          <a:stretch/>
        </p:blipFill>
        <p:spPr>
          <a:xfrm>
            <a:off x="6705720" y="1424160"/>
            <a:ext cx="1599840" cy="2304000"/>
          </a:xfrm>
          <a:prstGeom prst="rect">
            <a:avLst/>
          </a:prstGeom>
          <a:ln w="0">
            <a:noFill/>
          </a:ln>
        </p:spPr>
      </p:pic>
      <p:pic>
        <p:nvPicPr>
          <p:cNvPr id="16" name="Picture 10" descr="http://www.planet-source-code.com/vb/2010Redesign/images/LangugeHomePages/PHP.png"/>
          <p:cNvPicPr/>
          <p:nvPr/>
        </p:nvPicPr>
        <p:blipFill>
          <a:blip r:embed="rId8"/>
          <a:stretch/>
        </p:blipFill>
        <p:spPr>
          <a:xfrm>
            <a:off x="5460120" y="3773160"/>
            <a:ext cx="1085760" cy="571320"/>
          </a:xfrm>
          <a:prstGeom prst="rect">
            <a:avLst/>
          </a:prstGeom>
          <a:ln w="0">
            <a:noFill/>
          </a:ln>
        </p:spPr>
      </p:pic>
      <p:sp>
        <p:nvSpPr>
          <p:cNvPr id="17" name="TextBox 27"/>
          <p:cNvSpPr/>
          <p:nvPr/>
        </p:nvSpPr>
        <p:spPr>
          <a:xfrm>
            <a:off x="6620760" y="4194360"/>
            <a:ext cx="2239920" cy="36396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mbria"/>
              </a:rPr>
              <a:t>Database Queries</a:t>
            </a:r>
            <a:endParaRPr lang="en-US" sz="1800" b="0" strike="noStrike" spc="-1">
              <a:latin typeface="Arial"/>
            </a:endParaRPr>
          </a:p>
        </p:txBody>
      </p:sp>
      <p:sp>
        <p:nvSpPr>
          <p:cNvPr id="18" name="TextBox 28"/>
          <p:cNvSpPr/>
          <p:nvPr/>
        </p:nvSpPr>
        <p:spPr>
          <a:xfrm>
            <a:off x="2145600" y="2339280"/>
            <a:ext cx="48751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Cambria"/>
              </a:rPr>
              <a:t>HTML Page, JS file, CSS file, image, etc.</a:t>
            </a:r>
            <a:endParaRPr lang="en-US" sz="1800" b="0" strike="noStrike" spc="-1" dirty="0">
              <a:latin typeface="Arial"/>
            </a:endParaRPr>
          </a:p>
        </p:txBody>
      </p:sp>
      <p:sp>
        <p:nvSpPr>
          <p:cNvPr id="19" name="Straight Arrow Connector 22"/>
          <p:cNvSpPr/>
          <p:nvPr/>
        </p:nvSpPr>
        <p:spPr>
          <a:xfrm flipH="1">
            <a:off x="2633040" y="2685240"/>
            <a:ext cx="38307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 name="TextBox 29"/>
          <p:cNvSpPr/>
          <p:nvPr/>
        </p:nvSpPr>
        <p:spPr>
          <a:xfrm>
            <a:off x="611280" y="4421880"/>
            <a:ext cx="4089600" cy="1461240"/>
          </a:xfrm>
          <a:prstGeom prst="rect">
            <a:avLst/>
          </a:prstGeom>
          <a:solidFill>
            <a:srgbClr val="009446"/>
          </a:solidFill>
          <a:ln>
            <a:solidFill>
              <a:srgbClr val="006D33"/>
            </a:solidFill>
            <a:round/>
          </a:ln>
        </p:spPr>
        <p:style>
          <a:lnRef idx="2">
            <a:schemeClr val="accent5">
              <a:shade val="50000"/>
            </a:schemeClr>
          </a:lnRef>
          <a:fillRef idx="1">
            <a:schemeClr val="accent5"/>
          </a:fillRef>
          <a:effectRef idx="0">
            <a:schemeClr val="accent5"/>
          </a:effectRef>
          <a:fontRef idx="minor"/>
        </p:style>
        <p:txBody>
          <a:bodyPr lIns="90000" tIns="45000" rIns="90000" bIns="45000" anchor="t">
            <a:spAutoFit/>
          </a:bodyPr>
          <a:lstStyle/>
          <a:p>
            <a:pPr>
              <a:lnSpc>
                <a:spcPct val="100000"/>
              </a:lnSpc>
              <a:buNone/>
            </a:pPr>
            <a:r>
              <a:rPr lang="en-US" sz="1800" b="0" strike="noStrike" spc="-1" dirty="0">
                <a:solidFill>
                  <a:srgbClr val="FFFFFF"/>
                </a:solidFill>
                <a:latin typeface="Cambria"/>
              </a:rPr>
              <a:t>GET Requests: Used for requests for pages, resources, etc.</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FFFFFF"/>
                </a:solidFill>
                <a:latin typeface="Cambria"/>
              </a:rPr>
              <a:t>POST Requests: Used for form submissions, logins, etc.</a:t>
            </a:r>
            <a:endParaRPr lang="en-US" sz="1800" b="0" strike="noStrike" spc="-1" dirty="0">
              <a:latin typeface="Arial"/>
            </a:endParaRPr>
          </a:p>
        </p:txBody>
      </p:sp>
      <p:sp>
        <p:nvSpPr>
          <p:cNvPr id="21" name="PlaceHolder 2"/>
          <p:cNvSpPr txBox="1">
            <a:spLocks/>
          </p:cNvSpPr>
          <p:nvPr/>
        </p:nvSpPr>
        <p:spPr>
          <a:xfrm>
            <a:off x="6934320" y="6492960"/>
            <a:ext cx="2133360" cy="36468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SimSun"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SimSun"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SimSun"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SimSun"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SimSun" pitchFamily="2" charset="-122"/>
                <a:cs typeface="+mn-cs"/>
              </a:defRPr>
            </a:lvl5pPr>
            <a:lvl6pPr marL="2286000" algn="l" defTabSz="914400" rtl="0" eaLnBrk="1" latinLnBrk="0" hangingPunct="1">
              <a:defRPr sz="2400" kern="1200">
                <a:solidFill>
                  <a:schemeClr val="tx1"/>
                </a:solidFill>
                <a:latin typeface="Times New Roman" pitchFamily="18" charset="0"/>
                <a:ea typeface="SimSun" pitchFamily="2" charset="-122"/>
                <a:cs typeface="+mn-cs"/>
              </a:defRPr>
            </a:lvl6pPr>
            <a:lvl7pPr marL="2743200" algn="l" defTabSz="914400" rtl="0" eaLnBrk="1" latinLnBrk="0" hangingPunct="1">
              <a:defRPr sz="2400" kern="1200">
                <a:solidFill>
                  <a:schemeClr val="tx1"/>
                </a:solidFill>
                <a:latin typeface="Times New Roman" pitchFamily="18" charset="0"/>
                <a:ea typeface="SimSun" pitchFamily="2" charset="-122"/>
                <a:cs typeface="+mn-cs"/>
              </a:defRPr>
            </a:lvl7pPr>
            <a:lvl8pPr marL="3200400" algn="l" defTabSz="914400" rtl="0" eaLnBrk="1" latinLnBrk="0" hangingPunct="1">
              <a:defRPr sz="2400" kern="1200">
                <a:solidFill>
                  <a:schemeClr val="tx1"/>
                </a:solidFill>
                <a:latin typeface="Times New Roman" pitchFamily="18" charset="0"/>
                <a:ea typeface="SimSun" pitchFamily="2" charset="-122"/>
                <a:cs typeface="+mn-cs"/>
              </a:defRPr>
            </a:lvl8pPr>
            <a:lvl9pPr marL="3657600" algn="l" defTabSz="914400" rtl="0" eaLnBrk="1" latinLnBrk="0" hangingPunct="1">
              <a:defRPr sz="2400" kern="1200">
                <a:solidFill>
                  <a:schemeClr val="tx1"/>
                </a:solidFill>
                <a:latin typeface="Times New Roman" pitchFamily="18" charset="0"/>
                <a:ea typeface="SimSun" pitchFamily="2" charset="-122"/>
                <a:cs typeface="+mn-cs"/>
              </a:defRPr>
            </a:lvl9pPr>
          </a:lstStyle>
          <a:p>
            <a:fld id="{141B1EC2-A1E2-4338-B08E-40C9C4E40DB6}" type="slidenum">
              <a:rPr lang="en-US" smtClean="0"/>
              <a:pPr/>
              <a:t>4</a:t>
            </a:fld>
            <a:endParaRPr lang="en-US"/>
          </a:p>
        </p:txBody>
      </p:sp>
    </p:spTree>
    <p:extLst>
      <p:ext uri="{BB962C8B-B14F-4D97-AF65-F5344CB8AC3E}">
        <p14:creationId xmlns:p14="http://schemas.microsoft.com/office/powerpoint/2010/main" val="25912837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en-US" sz="3600" kern="1200" dirty="0" smtClean="0">
                <a:solidFill>
                  <a:srgbClr val="169A48"/>
                </a:solidFill>
              </a:rPr>
              <a:t>This week’s assignment</a:t>
            </a:r>
            <a:endParaRPr lang="en-US" altLang="en-US" sz="3600" kern="1200" dirty="0">
              <a:solidFill>
                <a:srgbClr val="169A48"/>
              </a:solidFill>
            </a:endParaRPr>
          </a:p>
        </p:txBody>
      </p:sp>
      <p:sp>
        <p:nvSpPr>
          <p:cNvPr id="38917" name="Rectangle 3"/>
          <p:cNvSpPr>
            <a:spLocks noGrp="1" noChangeArrowheads="1"/>
          </p:cNvSpPr>
          <p:nvPr>
            <p:ph sz="half" idx="2"/>
          </p:nvPr>
        </p:nvSpPr>
        <p:spPr>
          <a:xfrm>
            <a:off x="251520" y="1196752"/>
            <a:ext cx="8568952" cy="3756248"/>
          </a:xfrm>
        </p:spPr>
        <p:txBody>
          <a:bodyPr/>
          <a:lstStyle/>
          <a:p>
            <a:endParaRPr lang="zh-CN" altLang="en-US" sz="1100" dirty="0">
              <a:solidFill>
                <a:srgbClr val="FF0000"/>
              </a:solidFill>
            </a:endParaRPr>
          </a:p>
          <a:p>
            <a:pPr lvl="1"/>
            <a:r>
              <a:rPr lang="en-US" altLang="en-US" dirty="0" smtClean="0"/>
              <a:t>Develop a web/mobile app with the following functionalities:</a:t>
            </a:r>
          </a:p>
          <a:p>
            <a:pPr lvl="2"/>
            <a:r>
              <a:rPr lang="en-US" altLang="en-US" dirty="0" smtClean="0"/>
              <a:t>User Registration page</a:t>
            </a:r>
          </a:p>
          <a:p>
            <a:pPr lvl="2"/>
            <a:r>
              <a:rPr lang="en-US" altLang="en-US" dirty="0" smtClean="0"/>
              <a:t>User login page</a:t>
            </a:r>
          </a:p>
          <a:p>
            <a:pPr lvl="2"/>
            <a:r>
              <a:rPr lang="en-US" altLang="en-US" dirty="0" smtClean="0"/>
              <a:t>Course information page with grades</a:t>
            </a:r>
          </a:p>
          <a:p>
            <a:pPr lvl="2"/>
            <a:r>
              <a:rPr lang="en-US" altLang="en-US" dirty="0" smtClean="0"/>
              <a:t>The app must adhere to CIA:</a:t>
            </a:r>
            <a:endParaRPr lang="en-US" altLang="en-US" dirty="0"/>
          </a:p>
          <a:p>
            <a:pPr lvl="3"/>
            <a:r>
              <a:rPr lang="en-US" altLang="en-US" dirty="0" smtClean="0"/>
              <a:t>Users can access only their information</a:t>
            </a:r>
          </a:p>
          <a:p>
            <a:pPr lvl="3"/>
            <a:r>
              <a:rPr lang="en-US" altLang="en-US" dirty="0" smtClean="0"/>
              <a:t>Admin can have access to all users (at least 10 users) and can perform </a:t>
            </a:r>
            <a:r>
              <a:rPr lang="en-US" altLang="en-US" dirty="0" smtClean="0"/>
              <a:t>CRUD. </a:t>
            </a:r>
          </a:p>
          <a:p>
            <a:pPr lvl="3"/>
            <a:r>
              <a:rPr lang="en-US" altLang="en-US" dirty="0" smtClean="0"/>
              <a:t>User can change </a:t>
            </a:r>
            <a:r>
              <a:rPr lang="en-US" altLang="en-US" smtClean="0"/>
              <a:t>his/her password</a:t>
            </a:r>
            <a:endParaRPr lang="en-US" altLang="en-US" dirty="0" smtClean="0"/>
          </a:p>
          <a:p>
            <a:pPr lvl="1"/>
            <a:endParaRPr lang="en-US" altLang="en-US" dirty="0"/>
          </a:p>
          <a:p>
            <a:pPr lvl="1"/>
            <a:endParaRPr lang="en-US" altLang="en-US" dirty="0" smtClean="0"/>
          </a:p>
        </p:txBody>
      </p:sp>
      <p:sp>
        <p:nvSpPr>
          <p:cNvPr id="4" name="Rectangle 3"/>
          <p:cNvSpPr txBox="1">
            <a:spLocks noChangeArrowheads="1"/>
          </p:cNvSpPr>
          <p:nvPr/>
        </p:nvSpPr>
        <p:spPr bwMode="auto">
          <a:xfrm>
            <a:off x="251520" y="4938291"/>
            <a:ext cx="856895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Char char="•"/>
              <a:defRPr sz="2600">
                <a:solidFill>
                  <a:schemeClr val="tx1"/>
                </a:solidFill>
                <a:latin typeface="+mj-lt"/>
                <a:ea typeface="微软雅黑" panose="020B0503020204020204" pitchFamily="34" charset="-122"/>
                <a:cs typeface="+mn-cs"/>
              </a:defRPr>
            </a:lvl1pPr>
            <a:lvl2pPr marL="742950" indent="-285750" algn="l" rtl="0" eaLnBrk="1" fontAlgn="base" hangingPunct="1">
              <a:spcBef>
                <a:spcPct val="20000"/>
              </a:spcBef>
              <a:spcAft>
                <a:spcPct val="0"/>
              </a:spcAft>
              <a:buClr>
                <a:schemeClr val="tx2"/>
              </a:buClr>
              <a:buChar char="•"/>
              <a:defRPr sz="2400">
                <a:solidFill>
                  <a:schemeClr val="tx1"/>
                </a:solidFill>
                <a:latin typeface="+mj-lt"/>
                <a:ea typeface="微软雅黑" panose="020B0503020204020204" pitchFamily="34" charset="-122"/>
              </a:defRPr>
            </a:lvl2pPr>
            <a:lvl3pPr marL="1143000" indent="-228600" algn="l" rtl="0" eaLnBrk="1" fontAlgn="base" hangingPunct="1">
              <a:spcBef>
                <a:spcPct val="20000"/>
              </a:spcBef>
              <a:spcAft>
                <a:spcPct val="0"/>
              </a:spcAft>
              <a:buClr>
                <a:schemeClr val="tx2"/>
              </a:buClr>
              <a:buChar char="•"/>
              <a:defRPr sz="2200">
                <a:solidFill>
                  <a:schemeClr val="tx1"/>
                </a:solidFill>
                <a:latin typeface="+mj-lt"/>
                <a:ea typeface="微软雅黑" panose="020B0503020204020204" pitchFamily="34" charset="-122"/>
              </a:defRPr>
            </a:lvl3pPr>
            <a:lvl4pPr marL="1600200" indent="-228600" algn="l" rtl="0" eaLnBrk="1" fontAlgn="base" hangingPunct="1">
              <a:spcBef>
                <a:spcPct val="20000"/>
              </a:spcBef>
              <a:spcAft>
                <a:spcPct val="0"/>
              </a:spcAft>
              <a:buClr>
                <a:schemeClr val="tx2"/>
              </a:buClr>
              <a:buChar char="•"/>
              <a:defRPr sz="2000">
                <a:solidFill>
                  <a:schemeClr val="tx1"/>
                </a:solidFill>
                <a:latin typeface="+mj-lt"/>
                <a:ea typeface="微软雅黑" panose="020B0503020204020204" pitchFamily="34" charset="-122"/>
              </a:defRPr>
            </a:lvl4pPr>
            <a:lvl5pPr marL="2057400" indent="-228600" algn="l" rtl="0" eaLnBrk="1" fontAlgn="base" hangingPunct="1">
              <a:spcBef>
                <a:spcPct val="20000"/>
              </a:spcBef>
              <a:spcAft>
                <a:spcPct val="0"/>
              </a:spcAft>
              <a:buClr>
                <a:schemeClr val="tx2"/>
              </a:buClr>
              <a:buChar char="•"/>
              <a:defRPr sz="1800">
                <a:solidFill>
                  <a:schemeClr val="tx1"/>
                </a:solidFill>
                <a:latin typeface="+mj-lt"/>
                <a:ea typeface="微软雅黑" panose="020B0503020204020204" pitchFamily="34" charset="-122"/>
              </a:defRPr>
            </a:lvl5pPr>
            <a:lvl6pPr marL="2514600" indent="-228600" algn="l" rtl="0" eaLnBrk="1" fontAlgn="base" hangingPunct="1">
              <a:spcBef>
                <a:spcPct val="20000"/>
              </a:spcBef>
              <a:spcAft>
                <a:spcPct val="0"/>
              </a:spcAft>
              <a:buClr>
                <a:schemeClr val="tx2"/>
              </a:buClr>
              <a:buChar char="•"/>
              <a:defRPr sz="16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tx2"/>
              </a:buClr>
              <a:buChar char="•"/>
              <a:defRPr sz="16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tx2"/>
              </a:buClr>
              <a:buChar char="•"/>
              <a:defRPr sz="16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tx2"/>
              </a:buClr>
              <a:buChar char="•"/>
              <a:defRPr sz="1600">
                <a:solidFill>
                  <a:schemeClr val="tx1"/>
                </a:solidFill>
                <a:effectLst>
                  <a:outerShdw blurRad="38100" dist="38100" dir="2700000" algn="tl">
                    <a:srgbClr val="000000"/>
                  </a:outerShdw>
                </a:effectLst>
                <a:latin typeface="+mn-lt"/>
                <a:ea typeface="+mn-ea"/>
              </a:defRPr>
            </a:lvl9pPr>
          </a:lstStyle>
          <a:p>
            <a:pPr marL="0" indent="0">
              <a:buNone/>
            </a:pPr>
            <a:r>
              <a:rPr lang="en-US" altLang="zh-CN" kern="0" dirty="0" smtClean="0"/>
              <a:t>Java EE/Apache tomcat (</a:t>
            </a:r>
            <a:r>
              <a:rPr lang="en-US" altLang="zh-CN" i="1" dirty="0">
                <a:solidFill>
                  <a:srgbClr val="FF0000"/>
                </a:solidFill>
              </a:rPr>
              <a:t>prefer</a:t>
            </a:r>
            <a:r>
              <a:rPr lang="en-US" altLang="zh-CN" kern="0" dirty="0" smtClean="0"/>
              <a:t>) </a:t>
            </a:r>
          </a:p>
          <a:p>
            <a:pPr marL="0" indent="0">
              <a:buNone/>
            </a:pPr>
            <a:r>
              <a:rPr lang="en-US" altLang="zh-CN" kern="0" dirty="0" smtClean="0"/>
              <a:t>Android</a:t>
            </a:r>
            <a:r>
              <a:rPr lang="en-US" altLang="zh-CN" kern="0" dirty="0"/>
              <a:t> (</a:t>
            </a:r>
            <a:r>
              <a:rPr lang="en-US" altLang="zh-CN" i="1" dirty="0">
                <a:solidFill>
                  <a:srgbClr val="FF0000"/>
                </a:solidFill>
              </a:rPr>
              <a:t>prefer</a:t>
            </a:r>
            <a:r>
              <a:rPr lang="en-US" altLang="zh-CN" kern="0" dirty="0"/>
              <a:t>)</a:t>
            </a:r>
            <a:r>
              <a:rPr lang="en-US" altLang="zh-CN" kern="0" dirty="0" smtClean="0"/>
              <a:t> </a:t>
            </a:r>
            <a:endParaRPr lang="en-US" altLang="zh-CN" kern="0" dirty="0">
              <a:solidFill>
                <a:srgbClr val="FF0000"/>
              </a:solidFill>
            </a:endParaRPr>
          </a:p>
          <a:p>
            <a:pPr marL="0" indent="0">
              <a:buNone/>
            </a:pPr>
            <a:r>
              <a:rPr lang="en-US" altLang="zh-CN" kern="0" dirty="0" smtClean="0"/>
              <a:t>PHP and MySQL </a:t>
            </a:r>
          </a:p>
        </p:txBody>
      </p:sp>
    </p:spTree>
    <p:extLst>
      <p:ext uri="{BB962C8B-B14F-4D97-AF65-F5344CB8AC3E}">
        <p14:creationId xmlns:p14="http://schemas.microsoft.com/office/powerpoint/2010/main" val="3999664639"/>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en-US" sz="3600" kern="1200" dirty="0" smtClean="0">
                <a:solidFill>
                  <a:srgbClr val="169A48"/>
                </a:solidFill>
              </a:rPr>
              <a:t>Next…</a:t>
            </a:r>
            <a:endParaRPr lang="en-US" altLang="en-US" sz="3600" kern="1200" dirty="0">
              <a:solidFill>
                <a:srgbClr val="169A48"/>
              </a:solidFill>
            </a:endParaRPr>
          </a:p>
        </p:txBody>
      </p:sp>
      <p:sp>
        <p:nvSpPr>
          <p:cNvPr id="38917" name="Rectangle 3"/>
          <p:cNvSpPr>
            <a:spLocks noGrp="1" noChangeArrowheads="1"/>
          </p:cNvSpPr>
          <p:nvPr>
            <p:ph sz="half" idx="2"/>
          </p:nvPr>
        </p:nvSpPr>
        <p:spPr/>
        <p:txBody>
          <a:bodyPr/>
          <a:lstStyle/>
          <a:p>
            <a:endParaRPr lang="zh-CN" altLang="en-US" sz="1100" dirty="0">
              <a:solidFill>
                <a:srgbClr val="FF0000"/>
              </a:solidFill>
            </a:endParaRPr>
          </a:p>
          <a:p>
            <a:pPr lvl="1"/>
            <a:r>
              <a:rPr lang="en-US" altLang="en-US" dirty="0"/>
              <a:t>Cross Site Scripting (XSS)</a:t>
            </a:r>
          </a:p>
        </p:txBody>
      </p:sp>
    </p:spTree>
    <p:extLst>
      <p:ext uri="{BB962C8B-B14F-4D97-AF65-F5344CB8AC3E}">
        <p14:creationId xmlns:p14="http://schemas.microsoft.com/office/powerpoint/2010/main" val="104047353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Web Security Overview</a:t>
            </a:r>
          </a:p>
        </p:txBody>
      </p:sp>
      <p:sp>
        <p:nvSpPr>
          <p:cNvPr id="6" name="TextBox 16"/>
          <p:cNvSpPr/>
          <p:nvPr/>
        </p:nvSpPr>
        <p:spPr>
          <a:xfrm>
            <a:off x="0" y="8382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(By Threat Model)</a:t>
            </a:r>
          </a:p>
        </p:txBody>
      </p:sp>
      <p:pic>
        <p:nvPicPr>
          <p:cNvPr id="7" name="Picture 18"/>
          <p:cNvPicPr/>
          <p:nvPr/>
        </p:nvPicPr>
        <p:blipFill>
          <a:blip r:embed="rId3"/>
          <a:stretch/>
        </p:blipFill>
        <p:spPr>
          <a:xfrm>
            <a:off x="6705720" y="1575000"/>
            <a:ext cx="1599840" cy="2304000"/>
          </a:xfrm>
          <a:prstGeom prst="rect">
            <a:avLst/>
          </a:prstGeom>
          <a:ln w="0">
            <a:noFill/>
          </a:ln>
        </p:spPr>
      </p:pic>
      <p:pic>
        <p:nvPicPr>
          <p:cNvPr id="8" name="Picture 19"/>
          <p:cNvPicPr/>
          <p:nvPr/>
        </p:nvPicPr>
        <p:blipFill>
          <a:blip r:embed="rId4"/>
          <a:stretch/>
        </p:blipFill>
        <p:spPr>
          <a:xfrm>
            <a:off x="457200" y="2091960"/>
            <a:ext cx="2182320" cy="1270080"/>
          </a:xfrm>
          <a:prstGeom prst="rect">
            <a:avLst/>
          </a:prstGeom>
          <a:ln w="0">
            <a:noFill/>
          </a:ln>
        </p:spPr>
      </p:pic>
      <p:sp>
        <p:nvSpPr>
          <p:cNvPr id="9" name="Straight Arrow Connector 20"/>
          <p:cNvSpPr/>
          <p:nvPr/>
        </p:nvSpPr>
        <p:spPr>
          <a:xfrm>
            <a:off x="3162240" y="236052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 name="Straight Arrow Connector 21"/>
          <p:cNvSpPr/>
          <p:nvPr/>
        </p:nvSpPr>
        <p:spPr>
          <a:xfrm flipH="1">
            <a:off x="3161520" y="272736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11" name="Picture 22"/>
          <p:cNvPicPr/>
          <p:nvPr/>
        </p:nvPicPr>
        <p:blipFill>
          <a:blip r:embed="rId5"/>
          <a:stretch/>
        </p:blipFill>
        <p:spPr>
          <a:xfrm>
            <a:off x="2203560" y="2970000"/>
            <a:ext cx="1394640" cy="1394640"/>
          </a:xfrm>
          <a:prstGeom prst="rect">
            <a:avLst/>
          </a:prstGeom>
          <a:ln w="0">
            <a:noFill/>
          </a:ln>
        </p:spPr>
      </p:pic>
      <p:sp>
        <p:nvSpPr>
          <p:cNvPr id="12" name="TextBox 23"/>
          <p:cNvSpPr/>
          <p:nvPr/>
        </p:nvSpPr>
        <p:spPr>
          <a:xfrm>
            <a:off x="0" y="4506120"/>
            <a:ext cx="9143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00" b="1" strike="noStrike" spc="-1">
                <a:solidFill>
                  <a:srgbClr val="000000"/>
                </a:solidFill>
                <a:latin typeface="Cambria"/>
              </a:rPr>
              <a:t>Malicious Client Attacking Server</a:t>
            </a:r>
            <a:endParaRPr lang="en-US" sz="2800" b="0" strike="noStrike" spc="-1">
              <a:latin typeface="Arial"/>
            </a:endParaRPr>
          </a:p>
        </p:txBody>
      </p:sp>
      <p:sp>
        <p:nvSpPr>
          <p:cNvPr id="13" name="TextBox 24"/>
          <p:cNvSpPr/>
          <p:nvPr/>
        </p:nvSpPr>
        <p:spPr>
          <a:xfrm>
            <a:off x="0" y="510552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latin typeface="+mj-lt"/>
                <a:ea typeface="宋体" charset="-122"/>
                <a:cs typeface="+mj-cs"/>
              </a:rPr>
              <a:t>SQL Injection</a:t>
            </a:r>
          </a:p>
        </p:txBody>
      </p:sp>
      <p:sp>
        <p:nvSpPr>
          <p:cNvPr id="14" name="TextBox 26"/>
          <p:cNvSpPr/>
          <p:nvPr/>
        </p:nvSpPr>
        <p:spPr>
          <a:xfrm>
            <a:off x="22680" y="554328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dirty="0">
                <a:solidFill>
                  <a:srgbClr val="000000"/>
                </a:solidFill>
                <a:latin typeface="Cambria"/>
              </a:rPr>
              <a:t>File System Traversal</a:t>
            </a:r>
            <a:endParaRPr lang="en-US" sz="1800" b="0" strike="noStrike" spc="-1" dirty="0">
              <a:latin typeface="Arial"/>
            </a:endParaRPr>
          </a:p>
        </p:txBody>
      </p:sp>
      <p:sp>
        <p:nvSpPr>
          <p:cNvPr id="15" name="TextBox 27"/>
          <p:cNvSpPr/>
          <p:nvPr/>
        </p:nvSpPr>
        <p:spPr>
          <a:xfrm>
            <a:off x="-7920" y="595908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a:solidFill>
                  <a:srgbClr val="000000"/>
                </a:solidFill>
                <a:latin typeface="Cambria"/>
              </a:rPr>
              <a:t>Broken Access Control</a:t>
            </a:r>
            <a:endParaRPr lang="en-US" sz="1800" b="0" strike="noStrike" spc="-1">
              <a:latin typeface="Arial"/>
            </a:endParaRPr>
          </a:p>
        </p:txBody>
      </p:sp>
    </p:spTree>
    <p:extLst>
      <p:ext uri="{BB962C8B-B14F-4D97-AF65-F5344CB8AC3E}">
        <p14:creationId xmlns:p14="http://schemas.microsoft.com/office/powerpoint/2010/main" val="215479321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Web Security Overview</a:t>
            </a:r>
          </a:p>
        </p:txBody>
      </p:sp>
      <p:sp>
        <p:nvSpPr>
          <p:cNvPr id="6" name="TextBox 16"/>
          <p:cNvSpPr/>
          <p:nvPr/>
        </p:nvSpPr>
        <p:spPr>
          <a:xfrm>
            <a:off x="0" y="8382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1800" b="1" dirty="0">
                <a:solidFill>
                  <a:srgbClr val="169A48"/>
                </a:solidFill>
              </a:rPr>
              <a:t>(By Threat Model)</a:t>
            </a:r>
          </a:p>
        </p:txBody>
      </p:sp>
      <p:pic>
        <p:nvPicPr>
          <p:cNvPr id="7" name="Picture 18"/>
          <p:cNvPicPr/>
          <p:nvPr/>
        </p:nvPicPr>
        <p:blipFill>
          <a:blip r:embed="rId3"/>
          <a:stretch/>
        </p:blipFill>
        <p:spPr>
          <a:xfrm>
            <a:off x="6705720" y="1575000"/>
            <a:ext cx="1599840" cy="2304000"/>
          </a:xfrm>
          <a:prstGeom prst="rect">
            <a:avLst/>
          </a:prstGeom>
          <a:ln w="0">
            <a:noFill/>
          </a:ln>
        </p:spPr>
      </p:pic>
      <p:pic>
        <p:nvPicPr>
          <p:cNvPr id="8" name="Picture 19"/>
          <p:cNvPicPr/>
          <p:nvPr/>
        </p:nvPicPr>
        <p:blipFill>
          <a:blip r:embed="rId4"/>
          <a:stretch/>
        </p:blipFill>
        <p:spPr>
          <a:xfrm>
            <a:off x="457200" y="2091960"/>
            <a:ext cx="2182320" cy="1270080"/>
          </a:xfrm>
          <a:prstGeom prst="rect">
            <a:avLst/>
          </a:prstGeom>
          <a:ln w="0">
            <a:noFill/>
          </a:ln>
        </p:spPr>
      </p:pic>
      <p:sp>
        <p:nvSpPr>
          <p:cNvPr id="9" name="Straight Arrow Connector 20"/>
          <p:cNvSpPr/>
          <p:nvPr/>
        </p:nvSpPr>
        <p:spPr>
          <a:xfrm>
            <a:off x="3162240" y="236052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 name="Straight Arrow Connector 21"/>
          <p:cNvSpPr/>
          <p:nvPr/>
        </p:nvSpPr>
        <p:spPr>
          <a:xfrm flipH="1">
            <a:off x="3161520" y="2727360"/>
            <a:ext cx="281916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11" name="Picture 22"/>
          <p:cNvPicPr/>
          <p:nvPr/>
        </p:nvPicPr>
        <p:blipFill>
          <a:blip r:embed="rId5"/>
          <a:stretch/>
        </p:blipFill>
        <p:spPr>
          <a:xfrm>
            <a:off x="5791200" y="3053960"/>
            <a:ext cx="1242240" cy="1310680"/>
          </a:xfrm>
          <a:prstGeom prst="rect">
            <a:avLst/>
          </a:prstGeom>
          <a:ln w="0">
            <a:noFill/>
          </a:ln>
        </p:spPr>
      </p:pic>
      <p:sp>
        <p:nvSpPr>
          <p:cNvPr id="12" name="TextBox 23"/>
          <p:cNvSpPr/>
          <p:nvPr/>
        </p:nvSpPr>
        <p:spPr>
          <a:xfrm>
            <a:off x="0" y="4506120"/>
            <a:ext cx="914364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2800" b="1" spc="-1" dirty="0">
                <a:solidFill>
                  <a:srgbClr val="000000"/>
                </a:solidFill>
                <a:latin typeface="Cambria"/>
              </a:rPr>
              <a:t>Malicious Server </a:t>
            </a:r>
            <a:r>
              <a:rPr lang="en-US" sz="2800" b="1" spc="-1" dirty="0" smtClean="0">
                <a:solidFill>
                  <a:srgbClr val="000000"/>
                </a:solidFill>
                <a:latin typeface="Cambria"/>
              </a:rPr>
              <a:t>Attacking Client</a:t>
            </a:r>
            <a:endParaRPr lang="en-US" sz="2800" spc="-1" dirty="0">
              <a:solidFill>
                <a:prstClr val="black"/>
              </a:solidFill>
              <a:latin typeface="Arial"/>
            </a:endParaRPr>
          </a:p>
        </p:txBody>
      </p:sp>
      <p:sp>
        <p:nvSpPr>
          <p:cNvPr id="16" name="TextBox 24"/>
          <p:cNvSpPr/>
          <p:nvPr/>
        </p:nvSpPr>
        <p:spPr>
          <a:xfrm>
            <a:off x="0" y="510552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Clickjacking</a:t>
            </a:r>
          </a:p>
        </p:txBody>
      </p:sp>
      <p:sp>
        <p:nvSpPr>
          <p:cNvPr id="17" name="TextBox 26"/>
          <p:cNvSpPr/>
          <p:nvPr/>
        </p:nvSpPr>
        <p:spPr>
          <a:xfrm>
            <a:off x="22680" y="550764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History Probing</a:t>
            </a:r>
          </a:p>
        </p:txBody>
      </p:sp>
      <p:sp>
        <p:nvSpPr>
          <p:cNvPr id="18" name="TextBox 27"/>
          <p:cNvSpPr/>
          <p:nvPr/>
        </p:nvSpPr>
        <p:spPr>
          <a:xfrm>
            <a:off x="-7920" y="595908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a:solidFill>
                  <a:srgbClr val="000000"/>
                </a:solidFill>
                <a:latin typeface="Cambria"/>
              </a:rPr>
              <a:t>Phishing</a:t>
            </a:r>
            <a:endParaRPr lang="en-US" sz="1800" b="0" strike="noStrike" spc="-1">
              <a:latin typeface="Arial"/>
            </a:endParaRPr>
          </a:p>
        </p:txBody>
      </p:sp>
    </p:spTree>
    <p:extLst>
      <p:ext uri="{BB962C8B-B14F-4D97-AF65-F5344CB8AC3E}">
        <p14:creationId xmlns:p14="http://schemas.microsoft.com/office/powerpoint/2010/main" val="3524388099"/>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Web Security Overview</a:t>
            </a:r>
          </a:p>
        </p:txBody>
      </p:sp>
      <p:sp>
        <p:nvSpPr>
          <p:cNvPr id="6" name="TextBox 16"/>
          <p:cNvSpPr/>
          <p:nvPr/>
        </p:nvSpPr>
        <p:spPr>
          <a:xfrm>
            <a:off x="0" y="8382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1800" b="1" dirty="0">
                <a:solidFill>
                  <a:srgbClr val="169A48"/>
                </a:solidFill>
              </a:rPr>
              <a:t>(By Threat Model)</a:t>
            </a:r>
          </a:p>
        </p:txBody>
      </p:sp>
      <p:pic>
        <p:nvPicPr>
          <p:cNvPr id="13" name="Picture 18"/>
          <p:cNvPicPr/>
          <p:nvPr/>
        </p:nvPicPr>
        <p:blipFill>
          <a:blip r:embed="rId3"/>
          <a:stretch/>
        </p:blipFill>
        <p:spPr>
          <a:xfrm>
            <a:off x="3924000" y="1719360"/>
            <a:ext cx="1239840" cy="1785240"/>
          </a:xfrm>
          <a:prstGeom prst="rect">
            <a:avLst/>
          </a:prstGeom>
          <a:ln w="0">
            <a:noFill/>
          </a:ln>
        </p:spPr>
      </p:pic>
      <p:pic>
        <p:nvPicPr>
          <p:cNvPr id="14" name="Picture 19"/>
          <p:cNvPicPr/>
          <p:nvPr/>
        </p:nvPicPr>
        <p:blipFill>
          <a:blip r:embed="rId4"/>
          <a:stretch/>
        </p:blipFill>
        <p:spPr>
          <a:xfrm>
            <a:off x="609480" y="2153880"/>
            <a:ext cx="1905120" cy="1108800"/>
          </a:xfrm>
          <a:prstGeom prst="rect">
            <a:avLst/>
          </a:prstGeom>
          <a:ln w="0">
            <a:noFill/>
          </a:ln>
        </p:spPr>
      </p:pic>
      <p:sp>
        <p:nvSpPr>
          <p:cNvPr id="15" name="Straight Arrow Connector 20"/>
          <p:cNvSpPr/>
          <p:nvPr/>
        </p:nvSpPr>
        <p:spPr>
          <a:xfrm>
            <a:off x="2819520" y="242244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 name="Straight Arrow Connector 21"/>
          <p:cNvSpPr/>
          <p:nvPr/>
        </p:nvSpPr>
        <p:spPr>
          <a:xfrm flipH="1">
            <a:off x="2819520" y="278892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0" name="Picture 22"/>
          <p:cNvPicPr/>
          <p:nvPr/>
        </p:nvPicPr>
        <p:blipFill>
          <a:blip r:embed="rId5"/>
          <a:stretch/>
        </p:blipFill>
        <p:spPr>
          <a:xfrm>
            <a:off x="1905480" y="2973600"/>
            <a:ext cx="1218960" cy="1218960"/>
          </a:xfrm>
          <a:prstGeom prst="rect">
            <a:avLst/>
          </a:prstGeom>
          <a:ln w="0">
            <a:noFill/>
          </a:ln>
        </p:spPr>
      </p:pic>
      <p:sp>
        <p:nvSpPr>
          <p:cNvPr id="21" name="TextBox 23"/>
          <p:cNvSpPr/>
          <p:nvPr/>
        </p:nvSpPr>
        <p:spPr>
          <a:xfrm>
            <a:off x="0" y="4506120"/>
            <a:ext cx="9143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00" b="1" strike="noStrike" spc="-1">
                <a:solidFill>
                  <a:srgbClr val="000000"/>
                </a:solidFill>
                <a:latin typeface="Cambria"/>
              </a:rPr>
              <a:t>Malicious User Attacking Other Users</a:t>
            </a:r>
            <a:endParaRPr lang="en-US" sz="2800" b="0" strike="noStrike" spc="-1">
              <a:latin typeface="Arial"/>
            </a:endParaRPr>
          </a:p>
        </p:txBody>
      </p:sp>
      <p:sp>
        <p:nvSpPr>
          <p:cNvPr id="22" name="TextBox 24"/>
          <p:cNvSpPr/>
          <p:nvPr/>
        </p:nvSpPr>
        <p:spPr>
          <a:xfrm>
            <a:off x="0" y="510552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Cross-Site</a:t>
            </a:r>
            <a:r>
              <a:rPr lang="en-US" sz="1800" b="0" strike="noStrike" spc="-1" dirty="0">
                <a:solidFill>
                  <a:srgbClr val="990000"/>
                </a:solidFill>
                <a:latin typeface="Cambria"/>
              </a:rPr>
              <a:t> </a:t>
            </a:r>
            <a:r>
              <a:rPr lang="en-US" sz="1800" b="1" dirty="0">
                <a:solidFill>
                  <a:srgbClr val="169A48"/>
                </a:solidFill>
              </a:rPr>
              <a:t>Scripting</a:t>
            </a:r>
          </a:p>
        </p:txBody>
      </p:sp>
      <p:sp>
        <p:nvSpPr>
          <p:cNvPr id="23" name="TextBox 26"/>
          <p:cNvSpPr/>
          <p:nvPr/>
        </p:nvSpPr>
        <p:spPr>
          <a:xfrm>
            <a:off x="22680" y="550764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Cross-Site</a:t>
            </a:r>
            <a:r>
              <a:rPr lang="en-US" sz="1800" b="0" strike="noStrike" spc="-1" dirty="0">
                <a:solidFill>
                  <a:srgbClr val="990000"/>
                </a:solidFill>
                <a:latin typeface="Cambria"/>
              </a:rPr>
              <a:t> </a:t>
            </a:r>
            <a:r>
              <a:rPr lang="en-US" sz="1800" b="1" dirty="0">
                <a:solidFill>
                  <a:srgbClr val="169A48"/>
                </a:solidFill>
              </a:rPr>
              <a:t>Request</a:t>
            </a:r>
            <a:r>
              <a:rPr lang="en-US" sz="1800" b="0" strike="noStrike" spc="-1" dirty="0">
                <a:solidFill>
                  <a:srgbClr val="990000"/>
                </a:solidFill>
                <a:latin typeface="Cambria"/>
              </a:rPr>
              <a:t> </a:t>
            </a:r>
            <a:r>
              <a:rPr lang="en-US" sz="1800" b="1" dirty="0">
                <a:solidFill>
                  <a:srgbClr val="169A48"/>
                </a:solidFill>
              </a:rPr>
              <a:t>Forgery</a:t>
            </a:r>
          </a:p>
        </p:txBody>
      </p:sp>
      <p:sp>
        <p:nvSpPr>
          <p:cNvPr id="24" name="TextBox 27"/>
          <p:cNvSpPr/>
          <p:nvPr/>
        </p:nvSpPr>
        <p:spPr>
          <a:xfrm>
            <a:off x="-7920" y="595908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Remote</a:t>
            </a:r>
            <a:r>
              <a:rPr lang="en-US" sz="1800" b="0" strike="noStrike" spc="-1" dirty="0">
                <a:solidFill>
                  <a:srgbClr val="990000"/>
                </a:solidFill>
                <a:latin typeface="Cambria"/>
              </a:rPr>
              <a:t> </a:t>
            </a:r>
            <a:r>
              <a:rPr lang="en-US" sz="1800" b="1" dirty="0">
                <a:solidFill>
                  <a:srgbClr val="169A48"/>
                </a:solidFill>
              </a:rPr>
              <a:t>Script</a:t>
            </a:r>
            <a:r>
              <a:rPr lang="en-US" sz="1800" b="0" strike="noStrike" spc="-1" dirty="0">
                <a:solidFill>
                  <a:srgbClr val="990000"/>
                </a:solidFill>
                <a:latin typeface="Cambria"/>
              </a:rPr>
              <a:t> </a:t>
            </a:r>
            <a:r>
              <a:rPr lang="en-US" sz="1800" b="1" dirty="0">
                <a:solidFill>
                  <a:srgbClr val="169A48"/>
                </a:solidFill>
              </a:rPr>
              <a:t>Inclusion</a:t>
            </a:r>
          </a:p>
        </p:txBody>
      </p:sp>
      <p:pic>
        <p:nvPicPr>
          <p:cNvPr id="25" name="Picture 25"/>
          <p:cNvPicPr/>
          <p:nvPr/>
        </p:nvPicPr>
        <p:blipFill>
          <a:blip r:embed="rId4"/>
          <a:stretch/>
        </p:blipFill>
        <p:spPr>
          <a:xfrm flipH="1">
            <a:off x="6565320" y="2150280"/>
            <a:ext cx="1905120" cy="1108800"/>
          </a:xfrm>
          <a:prstGeom prst="rect">
            <a:avLst/>
          </a:prstGeom>
          <a:ln w="0">
            <a:noFill/>
          </a:ln>
        </p:spPr>
      </p:pic>
      <p:sp>
        <p:nvSpPr>
          <p:cNvPr id="26" name="Straight Arrow Connector 28"/>
          <p:cNvSpPr/>
          <p:nvPr/>
        </p:nvSpPr>
        <p:spPr>
          <a:xfrm flipH="1">
            <a:off x="5410080" y="232560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 name="Straight Arrow Connector 29"/>
          <p:cNvSpPr/>
          <p:nvPr/>
        </p:nvSpPr>
        <p:spPr>
          <a:xfrm>
            <a:off x="5410080" y="269064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8" name="Picture 11"/>
          <p:cNvPicPr/>
          <p:nvPr/>
        </p:nvPicPr>
        <p:blipFill>
          <a:blip r:embed="rId6"/>
          <a:stretch/>
        </p:blipFill>
        <p:spPr>
          <a:xfrm>
            <a:off x="7584840" y="3213000"/>
            <a:ext cx="1101600" cy="1101600"/>
          </a:xfrm>
          <a:prstGeom prst="rect">
            <a:avLst/>
          </a:prstGeom>
          <a:ln w="0">
            <a:noFill/>
          </a:ln>
        </p:spPr>
      </p:pic>
      <p:pic>
        <p:nvPicPr>
          <p:cNvPr id="29" name="Picture 30"/>
          <p:cNvPicPr/>
          <p:nvPr/>
        </p:nvPicPr>
        <p:blipFill>
          <a:blip r:embed="rId6"/>
          <a:stretch/>
        </p:blipFill>
        <p:spPr>
          <a:xfrm>
            <a:off x="4619160" y="2992320"/>
            <a:ext cx="1101600" cy="1101600"/>
          </a:xfrm>
          <a:prstGeom prst="rect">
            <a:avLst/>
          </a:prstGeom>
          <a:ln w="0">
            <a:noFill/>
          </a:ln>
        </p:spPr>
      </p:pic>
    </p:spTree>
    <p:extLst>
      <p:ext uri="{BB962C8B-B14F-4D97-AF65-F5344CB8AC3E}">
        <p14:creationId xmlns:p14="http://schemas.microsoft.com/office/powerpoint/2010/main" val="283776926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Web Security Overview</a:t>
            </a:r>
          </a:p>
        </p:txBody>
      </p:sp>
      <p:sp>
        <p:nvSpPr>
          <p:cNvPr id="6" name="TextBox 16"/>
          <p:cNvSpPr/>
          <p:nvPr/>
        </p:nvSpPr>
        <p:spPr>
          <a:xfrm>
            <a:off x="0" y="8382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1800" b="1" dirty="0">
                <a:solidFill>
                  <a:srgbClr val="169A48"/>
                </a:solidFill>
              </a:rPr>
              <a:t>(By Threat Model)</a:t>
            </a:r>
          </a:p>
        </p:txBody>
      </p:sp>
      <p:pic>
        <p:nvPicPr>
          <p:cNvPr id="18" name="Picture 18"/>
          <p:cNvPicPr/>
          <p:nvPr/>
        </p:nvPicPr>
        <p:blipFill>
          <a:blip r:embed="rId3"/>
          <a:stretch/>
        </p:blipFill>
        <p:spPr>
          <a:xfrm>
            <a:off x="609480" y="1752480"/>
            <a:ext cx="1239840" cy="1785240"/>
          </a:xfrm>
          <a:prstGeom prst="rect">
            <a:avLst/>
          </a:prstGeom>
          <a:ln w="0">
            <a:noFill/>
          </a:ln>
        </p:spPr>
      </p:pic>
      <p:pic>
        <p:nvPicPr>
          <p:cNvPr id="30" name="Picture 19"/>
          <p:cNvPicPr/>
          <p:nvPr/>
        </p:nvPicPr>
        <p:blipFill>
          <a:blip r:embed="rId4"/>
          <a:stretch/>
        </p:blipFill>
        <p:spPr>
          <a:xfrm>
            <a:off x="3476520" y="2019240"/>
            <a:ext cx="1905120" cy="1108800"/>
          </a:xfrm>
          <a:prstGeom prst="rect">
            <a:avLst/>
          </a:prstGeom>
          <a:ln w="0">
            <a:noFill/>
          </a:ln>
        </p:spPr>
      </p:pic>
      <p:sp>
        <p:nvSpPr>
          <p:cNvPr id="31" name="Straight Arrow Connector 20"/>
          <p:cNvSpPr/>
          <p:nvPr/>
        </p:nvSpPr>
        <p:spPr>
          <a:xfrm>
            <a:off x="2171880" y="228312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 name="Straight Arrow Connector 21"/>
          <p:cNvSpPr/>
          <p:nvPr/>
        </p:nvSpPr>
        <p:spPr>
          <a:xfrm flipH="1">
            <a:off x="2171880" y="264960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3" name="Picture 22"/>
          <p:cNvPicPr/>
          <p:nvPr/>
        </p:nvPicPr>
        <p:blipFill>
          <a:blip r:embed="rId5"/>
          <a:stretch/>
        </p:blipFill>
        <p:spPr>
          <a:xfrm>
            <a:off x="1158120" y="3102840"/>
            <a:ext cx="1218960" cy="1218960"/>
          </a:xfrm>
          <a:prstGeom prst="rect">
            <a:avLst/>
          </a:prstGeom>
          <a:ln w="0">
            <a:noFill/>
          </a:ln>
        </p:spPr>
      </p:pic>
      <p:sp>
        <p:nvSpPr>
          <p:cNvPr id="34" name="TextBox 23"/>
          <p:cNvSpPr/>
          <p:nvPr/>
        </p:nvSpPr>
        <p:spPr>
          <a:xfrm>
            <a:off x="0" y="4725000"/>
            <a:ext cx="914364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00" b="1" strike="noStrike" spc="-1">
                <a:solidFill>
                  <a:srgbClr val="000000"/>
                </a:solidFill>
                <a:latin typeface="Cambria"/>
              </a:rPr>
              <a:t>Malicious Server in “Mashup” Web Application</a:t>
            </a:r>
            <a:endParaRPr lang="en-US" sz="2800" b="0" strike="noStrike" spc="-1">
              <a:latin typeface="Arial"/>
            </a:endParaRPr>
          </a:p>
        </p:txBody>
      </p:sp>
      <p:sp>
        <p:nvSpPr>
          <p:cNvPr id="35" name="TextBox 24"/>
          <p:cNvSpPr/>
          <p:nvPr/>
        </p:nvSpPr>
        <p:spPr>
          <a:xfrm>
            <a:off x="0" y="53244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dirty="0">
                <a:solidFill>
                  <a:srgbClr val="169A48"/>
                </a:solidFill>
              </a:rPr>
              <a:t>Clickjacking</a:t>
            </a:r>
          </a:p>
        </p:txBody>
      </p:sp>
      <p:sp>
        <p:nvSpPr>
          <p:cNvPr id="36" name="TextBox 26"/>
          <p:cNvSpPr/>
          <p:nvPr/>
        </p:nvSpPr>
        <p:spPr>
          <a:xfrm>
            <a:off x="22680" y="572652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a:solidFill>
                  <a:srgbClr val="000000"/>
                </a:solidFill>
                <a:latin typeface="Cambria"/>
              </a:rPr>
              <a:t>Information Stealing</a:t>
            </a:r>
            <a:endParaRPr lang="en-US" sz="1800" b="0" strike="noStrike" spc="-1">
              <a:latin typeface="Arial"/>
            </a:endParaRPr>
          </a:p>
        </p:txBody>
      </p:sp>
      <p:sp>
        <p:nvSpPr>
          <p:cNvPr id="37" name="Straight Arrow Connector 28"/>
          <p:cNvSpPr/>
          <p:nvPr/>
        </p:nvSpPr>
        <p:spPr>
          <a:xfrm flipH="1">
            <a:off x="5886360" y="228456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 name="Straight Arrow Connector 29"/>
          <p:cNvSpPr/>
          <p:nvPr/>
        </p:nvSpPr>
        <p:spPr>
          <a:xfrm>
            <a:off x="5886360" y="264960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9" name="Picture 11"/>
          <p:cNvPicPr/>
          <p:nvPr/>
        </p:nvPicPr>
        <p:blipFill>
          <a:blip r:embed="rId6"/>
          <a:stretch/>
        </p:blipFill>
        <p:spPr>
          <a:xfrm>
            <a:off x="7763760" y="3226680"/>
            <a:ext cx="1101600" cy="1101600"/>
          </a:xfrm>
          <a:prstGeom prst="rect">
            <a:avLst/>
          </a:prstGeom>
          <a:ln w="0">
            <a:noFill/>
          </a:ln>
        </p:spPr>
      </p:pic>
      <p:pic>
        <p:nvPicPr>
          <p:cNvPr id="40" name="Picture 30"/>
          <p:cNvPicPr/>
          <p:nvPr/>
        </p:nvPicPr>
        <p:blipFill>
          <a:blip r:embed="rId6"/>
          <a:stretch/>
        </p:blipFill>
        <p:spPr>
          <a:xfrm>
            <a:off x="4952880" y="3161520"/>
            <a:ext cx="1101600" cy="1101600"/>
          </a:xfrm>
          <a:prstGeom prst="rect">
            <a:avLst/>
          </a:prstGeom>
          <a:ln w="0">
            <a:noFill/>
          </a:ln>
        </p:spPr>
      </p:pic>
      <p:pic>
        <p:nvPicPr>
          <p:cNvPr id="41" name="Picture 31"/>
          <p:cNvPicPr/>
          <p:nvPr/>
        </p:nvPicPr>
        <p:blipFill>
          <a:blip r:embed="rId3"/>
          <a:stretch/>
        </p:blipFill>
        <p:spPr>
          <a:xfrm>
            <a:off x="7122240" y="1752480"/>
            <a:ext cx="1239840" cy="1785240"/>
          </a:xfrm>
          <a:prstGeom prst="rect">
            <a:avLst/>
          </a:prstGeom>
          <a:ln w="0">
            <a:noFill/>
          </a:ln>
        </p:spPr>
      </p:pic>
    </p:spTree>
    <p:extLst>
      <p:ext uri="{BB962C8B-B14F-4D97-AF65-F5344CB8AC3E}">
        <p14:creationId xmlns:p14="http://schemas.microsoft.com/office/powerpoint/2010/main" val="2706412541"/>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ea typeface="宋体" charset="-122"/>
              </a:rPr>
              <a:t>Web Security Overview</a:t>
            </a:r>
          </a:p>
        </p:txBody>
      </p:sp>
      <p:sp>
        <p:nvSpPr>
          <p:cNvPr id="6" name="TextBox 16"/>
          <p:cNvSpPr/>
          <p:nvPr/>
        </p:nvSpPr>
        <p:spPr>
          <a:xfrm>
            <a:off x="0" y="838200"/>
            <a:ext cx="91436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1800" b="1" dirty="0">
                <a:solidFill>
                  <a:srgbClr val="169A48"/>
                </a:solidFill>
              </a:rPr>
              <a:t>(By Threat Model)</a:t>
            </a:r>
          </a:p>
        </p:txBody>
      </p:sp>
      <p:pic>
        <p:nvPicPr>
          <p:cNvPr id="17" name="Picture 18"/>
          <p:cNvPicPr/>
          <p:nvPr/>
        </p:nvPicPr>
        <p:blipFill>
          <a:blip r:embed="rId3"/>
          <a:stretch/>
        </p:blipFill>
        <p:spPr>
          <a:xfrm>
            <a:off x="609480" y="1752480"/>
            <a:ext cx="1239840" cy="1785240"/>
          </a:xfrm>
          <a:prstGeom prst="rect">
            <a:avLst/>
          </a:prstGeom>
          <a:ln w="0">
            <a:noFill/>
          </a:ln>
        </p:spPr>
      </p:pic>
      <p:pic>
        <p:nvPicPr>
          <p:cNvPr id="19" name="Picture 19"/>
          <p:cNvPicPr/>
          <p:nvPr/>
        </p:nvPicPr>
        <p:blipFill>
          <a:blip r:embed="rId4"/>
          <a:stretch/>
        </p:blipFill>
        <p:spPr>
          <a:xfrm>
            <a:off x="3476520" y="2019240"/>
            <a:ext cx="1905120" cy="1108800"/>
          </a:xfrm>
          <a:prstGeom prst="rect">
            <a:avLst/>
          </a:prstGeom>
          <a:ln w="0">
            <a:noFill/>
          </a:ln>
        </p:spPr>
      </p:pic>
      <p:sp>
        <p:nvSpPr>
          <p:cNvPr id="20" name="Straight Arrow Connector 20"/>
          <p:cNvSpPr/>
          <p:nvPr/>
        </p:nvSpPr>
        <p:spPr>
          <a:xfrm>
            <a:off x="2171880" y="228312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 name="Straight Arrow Connector 21"/>
          <p:cNvSpPr/>
          <p:nvPr/>
        </p:nvSpPr>
        <p:spPr>
          <a:xfrm flipH="1">
            <a:off x="2171880" y="264960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2" name="Picture 22"/>
          <p:cNvPicPr/>
          <p:nvPr/>
        </p:nvPicPr>
        <p:blipFill>
          <a:blip r:embed="rId5"/>
          <a:stretch/>
        </p:blipFill>
        <p:spPr>
          <a:xfrm>
            <a:off x="4667400" y="3161520"/>
            <a:ext cx="1218960" cy="1218960"/>
          </a:xfrm>
          <a:prstGeom prst="rect">
            <a:avLst/>
          </a:prstGeom>
          <a:ln w="0">
            <a:noFill/>
          </a:ln>
        </p:spPr>
      </p:pic>
      <p:sp>
        <p:nvSpPr>
          <p:cNvPr id="23" name="TextBox 23"/>
          <p:cNvSpPr/>
          <p:nvPr/>
        </p:nvSpPr>
        <p:spPr>
          <a:xfrm>
            <a:off x="0" y="4725000"/>
            <a:ext cx="9143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00" b="1" strike="noStrike" spc="-1">
                <a:solidFill>
                  <a:srgbClr val="000000"/>
                </a:solidFill>
                <a:latin typeface="Cambria"/>
              </a:rPr>
              <a:t>Malicious User in Multi-Server Application</a:t>
            </a:r>
            <a:endParaRPr lang="en-US" sz="2800" b="0" strike="noStrike" spc="-1">
              <a:latin typeface="Arial"/>
            </a:endParaRPr>
          </a:p>
        </p:txBody>
      </p:sp>
      <p:sp>
        <p:nvSpPr>
          <p:cNvPr id="24" name="TextBox 24"/>
          <p:cNvSpPr/>
          <p:nvPr/>
        </p:nvSpPr>
        <p:spPr>
          <a:xfrm>
            <a:off x="0" y="532440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strike="noStrike" spc="-1">
                <a:solidFill>
                  <a:srgbClr val="000000"/>
                </a:solidFill>
                <a:latin typeface="Cambria"/>
              </a:rPr>
              <a:t>Single sign-on (Facebook, Twitter, etc.)</a:t>
            </a:r>
            <a:r>
              <a:rPr lang="en-US" sz="1800" b="0" strike="noStrike" spc="-1">
                <a:solidFill>
                  <a:srgbClr val="000000"/>
                </a:solidFill>
                <a:latin typeface="Cambria"/>
              </a:rPr>
              <a:t>: Sign in as someone else </a:t>
            </a:r>
            <a:endParaRPr lang="en-US" sz="1800" b="0" strike="noStrike" spc="-1">
              <a:latin typeface="Arial"/>
            </a:endParaRPr>
          </a:p>
        </p:txBody>
      </p:sp>
      <p:sp>
        <p:nvSpPr>
          <p:cNvPr id="25" name="TextBox 26"/>
          <p:cNvSpPr/>
          <p:nvPr/>
        </p:nvSpPr>
        <p:spPr>
          <a:xfrm>
            <a:off x="22680" y="5726520"/>
            <a:ext cx="914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strike="noStrike" spc="-1">
                <a:solidFill>
                  <a:srgbClr val="000000"/>
                </a:solidFill>
                <a:latin typeface="Cambria"/>
              </a:rPr>
              <a:t>Multi-Party Payment (Paypal, Amazon Payments):</a:t>
            </a:r>
            <a:r>
              <a:rPr lang="en-US" sz="1800" b="0" strike="noStrike" spc="-1">
                <a:solidFill>
                  <a:srgbClr val="000000"/>
                </a:solidFill>
                <a:latin typeface="Cambria"/>
              </a:rPr>
              <a:t> Buy things for free</a:t>
            </a:r>
            <a:endParaRPr lang="en-US" sz="1800" b="0" strike="noStrike" spc="-1">
              <a:latin typeface="Arial"/>
            </a:endParaRPr>
          </a:p>
        </p:txBody>
      </p:sp>
      <p:sp>
        <p:nvSpPr>
          <p:cNvPr id="26" name="Straight Arrow Connector 28"/>
          <p:cNvSpPr/>
          <p:nvPr/>
        </p:nvSpPr>
        <p:spPr>
          <a:xfrm flipH="1">
            <a:off x="5886360" y="228456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 name="Straight Arrow Connector 29"/>
          <p:cNvSpPr/>
          <p:nvPr/>
        </p:nvSpPr>
        <p:spPr>
          <a:xfrm>
            <a:off x="5886360" y="2649600"/>
            <a:ext cx="799920" cy="360"/>
          </a:xfrm>
          <a:custGeom>
            <a:avLst/>
            <a:gdLst/>
            <a:ahLst/>
            <a:cxnLst/>
            <a:rect l="l" t="t" r="r" b="b"/>
            <a:pathLst>
              <a:path w="21600" h="21600">
                <a:moveTo>
                  <a:pt x="0" y="0"/>
                </a:moveTo>
                <a:lnTo>
                  <a:pt x="21600" y="21600"/>
                </a:lnTo>
              </a:path>
            </a:pathLst>
          </a:custGeom>
          <a:noFill/>
          <a:ln>
            <a:solidFill>
              <a:srgbClr val="000000"/>
            </a:solidFill>
            <a:round/>
            <a:tailEnd type="triangle" w="med" len="med"/>
          </a:ln>
          <a:effectLst>
            <a:outerShdw blurRad="3996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8" name="Picture 11"/>
          <p:cNvPicPr/>
          <p:nvPr/>
        </p:nvPicPr>
        <p:blipFill>
          <a:blip r:embed="rId6"/>
          <a:stretch/>
        </p:blipFill>
        <p:spPr>
          <a:xfrm>
            <a:off x="7763760" y="3226680"/>
            <a:ext cx="1101600" cy="1101600"/>
          </a:xfrm>
          <a:prstGeom prst="rect">
            <a:avLst/>
          </a:prstGeom>
          <a:ln w="0">
            <a:noFill/>
          </a:ln>
        </p:spPr>
      </p:pic>
      <p:pic>
        <p:nvPicPr>
          <p:cNvPr id="29" name="Picture 30"/>
          <p:cNvPicPr/>
          <p:nvPr/>
        </p:nvPicPr>
        <p:blipFill>
          <a:blip r:embed="rId6"/>
          <a:stretch/>
        </p:blipFill>
        <p:spPr>
          <a:xfrm>
            <a:off x="1365480" y="3265560"/>
            <a:ext cx="1101600" cy="1101600"/>
          </a:xfrm>
          <a:prstGeom prst="rect">
            <a:avLst/>
          </a:prstGeom>
          <a:ln w="0">
            <a:noFill/>
          </a:ln>
        </p:spPr>
      </p:pic>
      <p:pic>
        <p:nvPicPr>
          <p:cNvPr id="42" name="Picture 31"/>
          <p:cNvPicPr/>
          <p:nvPr/>
        </p:nvPicPr>
        <p:blipFill>
          <a:blip r:embed="rId3"/>
          <a:stretch/>
        </p:blipFill>
        <p:spPr>
          <a:xfrm>
            <a:off x="7122240" y="1752480"/>
            <a:ext cx="1239840" cy="1785240"/>
          </a:xfrm>
          <a:prstGeom prst="rect">
            <a:avLst/>
          </a:prstGeom>
          <a:ln w="0">
            <a:noFill/>
          </a:ln>
        </p:spPr>
      </p:pic>
    </p:spTree>
    <p:extLst>
      <p:ext uri="{BB962C8B-B14F-4D97-AF65-F5344CB8AC3E}">
        <p14:creationId xmlns:p14="http://schemas.microsoft.com/office/powerpoint/2010/main" val="557937397"/>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2015报告">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BRKNBAR">
      <a:majorFont>
        <a:latin typeface="Times New Roman"/>
        <a:ea typeface="宋体"/>
        <a:cs typeface=""/>
      </a:majorFont>
      <a:minorFont>
        <a:latin typeface="Times New Roman"/>
        <a:ea typeface="宋体"/>
        <a:cs typeface=""/>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RKNBAR 1">
        <a:dk1>
          <a:srgbClr val="000000"/>
        </a:dk1>
        <a:lt1>
          <a:srgbClr val="FFFFFF"/>
        </a:lt1>
        <a:dk2>
          <a:srgbClr val="CC0000"/>
        </a:dk2>
        <a:lt2>
          <a:srgbClr val="FFFFFF"/>
        </a:lt2>
        <a:accent1>
          <a:srgbClr val="FF0033"/>
        </a:accent1>
        <a:accent2>
          <a:srgbClr val="996633"/>
        </a:accent2>
        <a:accent3>
          <a:srgbClr val="E2AAAA"/>
        </a:accent3>
        <a:accent4>
          <a:srgbClr val="DADADA"/>
        </a:accent4>
        <a:accent5>
          <a:srgbClr val="FFAAAD"/>
        </a:accent5>
        <a:accent6>
          <a:srgbClr val="8A5C2D"/>
        </a:accent6>
        <a:hlink>
          <a:srgbClr val="CC9900"/>
        </a:hlink>
        <a:folHlink>
          <a:srgbClr val="FF6699"/>
        </a:folHlink>
      </a:clrScheme>
      <a:clrMap bg1="dk2" tx1="lt1" bg2="dk1" tx2="lt2" accent1="accent1" accent2="accent2" accent3="accent3" accent4="accent4" accent5="accent5" accent6="accent6" hlink="hlink" folHlink="folHlink"/>
    </a:extraClrScheme>
    <a:extraClrScheme>
      <a:clrScheme name="BRKNBAR 2">
        <a:dk1>
          <a:srgbClr val="000000"/>
        </a:dk1>
        <a:lt1>
          <a:srgbClr val="FFFFFF"/>
        </a:lt1>
        <a:dk2>
          <a:srgbClr val="0000FF"/>
        </a:dk2>
        <a:lt2>
          <a:srgbClr val="FFFFFF"/>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clrMap bg1="lt1" tx1="dk1" bg2="lt2" tx2="dk2" accent1="accent1" accent2="accent2" accent3="accent3" accent4="accent4" accent5="accent5" accent6="accent6" hlink="hlink" folHlink="folHlink"/>
    </a:extraClrScheme>
    <a:extraClrScheme>
      <a:clrScheme name="BRKNBAR 3">
        <a:dk1>
          <a:srgbClr val="000000"/>
        </a:dk1>
        <a:lt1>
          <a:srgbClr val="FFFFFF"/>
        </a:lt1>
        <a:dk2>
          <a:srgbClr val="000000"/>
        </a:dk2>
        <a:lt2>
          <a:srgbClr val="FFFFFF"/>
        </a:lt2>
        <a:accent1>
          <a:srgbClr val="DDDDDD"/>
        </a:accent1>
        <a:accent2>
          <a:srgbClr val="868686"/>
        </a:accent2>
        <a:accent3>
          <a:srgbClr val="FFFFFF"/>
        </a:accent3>
        <a:accent4>
          <a:srgbClr val="000000"/>
        </a:accent4>
        <a:accent5>
          <a:srgbClr val="EBEBEB"/>
        </a:accent5>
        <a:accent6>
          <a:srgbClr val="797979"/>
        </a:accent6>
        <a:hlink>
          <a:srgbClr val="393939"/>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答辩模板(EN).potx" id="{47EC562F-A56C-44BD-BF4F-A7178AFF4162}" vid="{C18FC2E0-C20E-472D-A3CA-4FCDC14B4C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2020答辩模板(EN)</Template>
  <TotalTime>20093</TotalTime>
  <Words>2310</Words>
  <Application>Microsoft Office PowerPoint</Application>
  <PresentationFormat>On-screen Show (4:3)</PresentationFormat>
  <Paragraphs>459</Paragraphs>
  <Slides>41</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DejaVu Sans</vt:lpstr>
      <vt:lpstr>Zapf Dingbats</vt:lpstr>
      <vt:lpstr>华文中宋</vt:lpstr>
      <vt:lpstr>宋体</vt:lpstr>
      <vt:lpstr>宋体</vt:lpstr>
      <vt:lpstr>微软雅黑</vt:lpstr>
      <vt:lpstr>隶书</vt:lpstr>
      <vt:lpstr>黑体</vt:lpstr>
      <vt:lpstr>Arial</vt:lpstr>
      <vt:lpstr>Bernard MT Condensed</vt:lpstr>
      <vt:lpstr>Calibri</vt:lpstr>
      <vt:lpstr>Cambria</vt:lpstr>
      <vt:lpstr>Consolas</vt:lpstr>
      <vt:lpstr>Times New Roman</vt:lpstr>
      <vt:lpstr>2015报告</vt:lpstr>
      <vt:lpstr>Web Security</vt:lpstr>
      <vt:lpstr>Web Security</vt:lpstr>
      <vt:lpstr>PowerPoint Presentation</vt:lpstr>
      <vt:lpstr>Web Application Overview</vt:lpstr>
      <vt:lpstr>Web Security Overview</vt:lpstr>
      <vt:lpstr>Web Security Overview</vt:lpstr>
      <vt:lpstr>Web Security Overview</vt:lpstr>
      <vt:lpstr>Web Security Overview</vt:lpstr>
      <vt:lpstr>Web Security Overview</vt:lpstr>
      <vt:lpstr>SQL Injection</vt:lpstr>
      <vt:lpstr>SQL Injection</vt:lpstr>
      <vt:lpstr>SQL Injection</vt:lpstr>
      <vt:lpstr>CardSystems Attack</vt:lpstr>
      <vt:lpstr>Impact of a Successful SQLi Attack</vt:lpstr>
      <vt:lpstr>SQL injection examples</vt:lpstr>
      <vt:lpstr>SQL Primer</vt:lpstr>
      <vt:lpstr>PowerPoint Presentation</vt:lpstr>
      <vt:lpstr>Basic Queries</vt:lpstr>
      <vt:lpstr>Example Query</vt:lpstr>
      <vt:lpstr>Join Example</vt:lpstr>
      <vt:lpstr>Tautologies</vt:lpstr>
      <vt:lpstr>PowerPoint Presentation</vt:lpstr>
      <vt:lpstr>PowerPoint Presentation</vt:lpstr>
      <vt:lpstr>PowerPoint Presentation</vt:lpstr>
      <vt:lpstr>PowerPoint Presentation</vt:lpstr>
      <vt:lpstr>Even worse</vt:lpstr>
      <vt:lpstr>Reversing Table Layout</vt:lpstr>
      <vt:lpstr>Probing Number of Columns</vt:lpstr>
      <vt:lpstr>Probing Number of Columns</vt:lpstr>
      <vt:lpstr>Probing Column Names</vt:lpstr>
      <vt:lpstr>Querying extra tables with UNION</vt:lpstr>
      <vt:lpstr>PowerPoint Presentation</vt:lpstr>
      <vt:lpstr>Error Messages</vt:lpstr>
      <vt:lpstr>Blind SQL Injection</vt:lpstr>
      <vt:lpstr>Blind SQL Injection</vt:lpstr>
      <vt:lpstr>Blind SQL Injection</vt:lpstr>
      <vt:lpstr>Blind SQL Injection</vt:lpstr>
      <vt:lpstr>Parameterized Queries with Bound Parameters</vt:lpstr>
      <vt:lpstr>Safety</vt:lpstr>
      <vt:lpstr>This week’s assignment</vt:lpstr>
      <vt:lpstr>Next…</vt:lpstr>
    </vt:vector>
  </TitlesOfParts>
  <Company>CNDS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Adjeisah</dc:creator>
  <cp:lastModifiedBy>Adjeisah Michael</cp:lastModifiedBy>
  <cp:revision>1268</cp:revision>
  <cp:lastPrinted>2003-08-26T19:30:50Z</cp:lastPrinted>
  <dcterms:created xsi:type="dcterms:W3CDTF">2003-06-16T20:07:26Z</dcterms:created>
  <dcterms:modified xsi:type="dcterms:W3CDTF">2023-03-17T07:16:05Z</dcterms:modified>
</cp:coreProperties>
</file>